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5.xml" ContentType="application/vnd.openxmlformats-officedocument.theme+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1.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3.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14.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5.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6.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7" r:id="rId5"/>
    <p:sldMasterId id="2147483669" r:id="rId6"/>
    <p:sldMasterId id="2147483671" r:id="rId7"/>
    <p:sldMasterId id="2147483673" r:id="rId8"/>
    <p:sldMasterId id="2147483676" r:id="rId9"/>
    <p:sldMasterId id="2147483678" r:id="rId10"/>
    <p:sldMasterId id="2147483680" r:id="rId11"/>
    <p:sldMasterId id="2147483682" r:id="rId12"/>
    <p:sldMasterId id="2147483694" r:id="rId13"/>
    <p:sldMasterId id="2147483699" r:id="rId14"/>
    <p:sldMasterId id="2147483703" r:id="rId15"/>
    <p:sldMasterId id="2147483707" r:id="rId16"/>
    <p:sldMasterId id="2147483719" r:id="rId17"/>
    <p:sldMasterId id="2147483731" r:id="rId18"/>
    <p:sldMasterId id="2147483740" r:id="rId19"/>
    <p:sldMasterId id="2147483743" r:id="rId20"/>
  </p:sldMasterIdLst>
  <p:notesMasterIdLst>
    <p:notesMasterId r:id="rId59"/>
  </p:notesMasterIdLst>
  <p:handoutMasterIdLst>
    <p:handoutMasterId r:id="rId60"/>
  </p:handoutMasterIdLst>
  <p:sldIdLst>
    <p:sldId id="256" r:id="rId21"/>
    <p:sldId id="257" r:id="rId22"/>
    <p:sldId id="258" r:id="rId23"/>
    <p:sldId id="303" r:id="rId24"/>
    <p:sldId id="280" r:id="rId25"/>
    <p:sldId id="532" r:id="rId26"/>
    <p:sldId id="304" r:id="rId27"/>
    <p:sldId id="287" r:id="rId28"/>
    <p:sldId id="325" r:id="rId29"/>
    <p:sldId id="288" r:id="rId30"/>
    <p:sldId id="305" r:id="rId31"/>
    <p:sldId id="360" r:id="rId32"/>
    <p:sldId id="395" r:id="rId33"/>
    <p:sldId id="510" r:id="rId34"/>
    <p:sldId id="523" r:id="rId35"/>
    <p:sldId id="524" r:id="rId36"/>
    <p:sldId id="525" r:id="rId37"/>
    <p:sldId id="526" r:id="rId38"/>
    <p:sldId id="527" r:id="rId39"/>
    <p:sldId id="528" r:id="rId40"/>
    <p:sldId id="533" r:id="rId41"/>
    <p:sldId id="513" r:id="rId42"/>
    <p:sldId id="529" r:id="rId43"/>
    <p:sldId id="517" r:id="rId44"/>
    <p:sldId id="520" r:id="rId45"/>
    <p:sldId id="518" r:id="rId46"/>
    <p:sldId id="531" r:id="rId47"/>
    <p:sldId id="363" r:id="rId48"/>
    <p:sldId id="495" r:id="rId49"/>
    <p:sldId id="492" r:id="rId50"/>
    <p:sldId id="493" r:id="rId51"/>
    <p:sldId id="499" r:id="rId52"/>
    <p:sldId id="322" r:id="rId53"/>
    <p:sldId id="420" r:id="rId54"/>
    <p:sldId id="534" r:id="rId55"/>
    <p:sldId id="536" r:id="rId56"/>
    <p:sldId id="535" r:id="rId57"/>
    <p:sldId id="509" r:id="rId5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1825E4-22FB-4209-972C-D701DB88DF0A}" v="2" dt="2021-09-27T11:49:43.955"/>
    <p1510:client id="{C5A893CB-6A2D-401F-9D7C-C19FA6C19F8A}" v="2" dt="2021-09-27T12:04:20.8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26" autoAdjust="0"/>
    <p:restoredTop sz="54665" autoAdjust="0"/>
  </p:normalViewPr>
  <p:slideViewPr>
    <p:cSldViewPr>
      <p:cViewPr varScale="1">
        <p:scale>
          <a:sx n="51" d="100"/>
          <a:sy n="51" d="100"/>
        </p:scale>
        <p:origin x="1773" y="3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slide" Target="slides/slide35.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handoutMaster" Target="handoutMasters/handout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s>
</file>

<file path=ppt/diagrams/_rels/data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ata4.xml.rels><?xml version="1.0" encoding="UTF-8" standalone="yes"?>
<Relationships xmlns="http://schemas.openxmlformats.org/package/2006/relationships"><Relationship Id="rId8" Type="http://schemas.openxmlformats.org/officeDocument/2006/relationships/image" Target="../media/image91.svg"/><Relationship Id="rId3" Type="http://schemas.openxmlformats.org/officeDocument/2006/relationships/image" Target="../media/image86.png"/><Relationship Id="rId7" Type="http://schemas.openxmlformats.org/officeDocument/2006/relationships/image" Target="../media/image90.png"/><Relationship Id="rId12" Type="http://schemas.openxmlformats.org/officeDocument/2006/relationships/image" Target="../media/image95.svg"/><Relationship Id="rId2" Type="http://schemas.openxmlformats.org/officeDocument/2006/relationships/image" Target="../media/image85.svg"/><Relationship Id="rId1" Type="http://schemas.openxmlformats.org/officeDocument/2006/relationships/image" Target="../media/image84.png"/><Relationship Id="rId6" Type="http://schemas.openxmlformats.org/officeDocument/2006/relationships/image" Target="../media/image89.svg"/><Relationship Id="rId11" Type="http://schemas.openxmlformats.org/officeDocument/2006/relationships/image" Target="../media/image94.png"/><Relationship Id="rId5" Type="http://schemas.openxmlformats.org/officeDocument/2006/relationships/image" Target="../media/image88.png"/><Relationship Id="rId10" Type="http://schemas.openxmlformats.org/officeDocument/2006/relationships/image" Target="../media/image93.svg"/><Relationship Id="rId4" Type="http://schemas.openxmlformats.org/officeDocument/2006/relationships/image" Target="../media/image87.svg"/><Relationship Id="rId9" Type="http://schemas.openxmlformats.org/officeDocument/2006/relationships/image" Target="../media/image9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91.svg"/><Relationship Id="rId3" Type="http://schemas.openxmlformats.org/officeDocument/2006/relationships/image" Target="../media/image86.png"/><Relationship Id="rId7" Type="http://schemas.openxmlformats.org/officeDocument/2006/relationships/image" Target="../media/image90.png"/><Relationship Id="rId12" Type="http://schemas.openxmlformats.org/officeDocument/2006/relationships/image" Target="../media/image95.svg"/><Relationship Id="rId2" Type="http://schemas.openxmlformats.org/officeDocument/2006/relationships/image" Target="../media/image85.svg"/><Relationship Id="rId1" Type="http://schemas.openxmlformats.org/officeDocument/2006/relationships/image" Target="../media/image84.png"/><Relationship Id="rId6" Type="http://schemas.openxmlformats.org/officeDocument/2006/relationships/image" Target="../media/image89.svg"/><Relationship Id="rId11" Type="http://schemas.openxmlformats.org/officeDocument/2006/relationships/image" Target="../media/image94.png"/><Relationship Id="rId5" Type="http://schemas.openxmlformats.org/officeDocument/2006/relationships/image" Target="../media/image88.png"/><Relationship Id="rId10" Type="http://schemas.openxmlformats.org/officeDocument/2006/relationships/image" Target="../media/image93.svg"/><Relationship Id="rId4" Type="http://schemas.openxmlformats.org/officeDocument/2006/relationships/image" Target="../media/image87.svg"/><Relationship Id="rId9" Type="http://schemas.openxmlformats.org/officeDocument/2006/relationships/image" Target="../media/image92.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B40A65-B493-4F68-A8DE-E1637C206A7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6687852-8419-4239-A6DE-DF55363FBA35}">
      <dgm:prSet/>
      <dgm:spPr/>
      <dgm:t>
        <a:bodyPr/>
        <a:lstStyle/>
        <a:p>
          <a:r>
            <a:rPr lang="en-US" dirty="0"/>
            <a:t>Register/Module Learning Outcomes</a:t>
          </a:r>
        </a:p>
      </dgm:t>
    </dgm:pt>
    <dgm:pt modelId="{0485372E-264B-4ECA-B3C8-9D78065B81C5}" type="parTrans" cxnId="{0F9DF9D4-272F-429D-8A79-6E82897E4E23}">
      <dgm:prSet/>
      <dgm:spPr/>
      <dgm:t>
        <a:bodyPr/>
        <a:lstStyle/>
        <a:p>
          <a:endParaRPr lang="en-US"/>
        </a:p>
      </dgm:t>
    </dgm:pt>
    <dgm:pt modelId="{15CAD882-5DF7-444A-898A-A2B2F66F450C}" type="sibTrans" cxnId="{0F9DF9D4-272F-429D-8A79-6E82897E4E23}">
      <dgm:prSet/>
      <dgm:spPr/>
      <dgm:t>
        <a:bodyPr/>
        <a:lstStyle/>
        <a:p>
          <a:endParaRPr lang="en-US"/>
        </a:p>
      </dgm:t>
    </dgm:pt>
    <dgm:pt modelId="{61F63311-C0A5-4A25-99D3-0FC2B3ECAB93}">
      <dgm:prSet/>
      <dgm:spPr/>
      <dgm:t>
        <a:bodyPr/>
        <a:lstStyle/>
        <a:p>
          <a:r>
            <a:rPr lang="en-US" dirty="0"/>
            <a:t>Hotelier software</a:t>
          </a:r>
        </a:p>
      </dgm:t>
    </dgm:pt>
    <dgm:pt modelId="{6BC21376-3D1D-472D-9441-E05B50EFB06E}" type="parTrans" cxnId="{BD0A2466-45E6-4932-8234-3D32D8FBF09C}">
      <dgm:prSet/>
      <dgm:spPr/>
      <dgm:t>
        <a:bodyPr/>
        <a:lstStyle/>
        <a:p>
          <a:endParaRPr lang="en-US"/>
        </a:p>
      </dgm:t>
    </dgm:pt>
    <dgm:pt modelId="{AEE908C7-6507-4B21-AE8A-28DAD2EA3C8F}" type="sibTrans" cxnId="{BD0A2466-45E6-4932-8234-3D32D8FBF09C}">
      <dgm:prSet/>
      <dgm:spPr/>
      <dgm:t>
        <a:bodyPr/>
        <a:lstStyle/>
        <a:p>
          <a:endParaRPr lang="en-US"/>
        </a:p>
      </dgm:t>
    </dgm:pt>
    <dgm:pt modelId="{34E35EC2-3582-4873-A909-0063677EBCA1}">
      <dgm:prSet/>
      <dgm:spPr/>
      <dgm:t>
        <a:bodyPr/>
        <a:lstStyle/>
        <a:p>
          <a:r>
            <a:rPr lang="en-US"/>
            <a:t>PMS – What is it?</a:t>
          </a:r>
        </a:p>
      </dgm:t>
    </dgm:pt>
    <dgm:pt modelId="{03E4D6FD-8362-4732-9847-CCC86ECD8CAA}" type="parTrans" cxnId="{61191B2B-AD5C-4768-899D-0C2698F61AD6}">
      <dgm:prSet/>
      <dgm:spPr/>
      <dgm:t>
        <a:bodyPr/>
        <a:lstStyle/>
        <a:p>
          <a:endParaRPr lang="en-US"/>
        </a:p>
      </dgm:t>
    </dgm:pt>
    <dgm:pt modelId="{ABA386E6-C6F3-41AD-8233-7A319D6AB482}" type="sibTrans" cxnId="{61191B2B-AD5C-4768-899D-0C2698F61AD6}">
      <dgm:prSet/>
      <dgm:spPr/>
      <dgm:t>
        <a:bodyPr/>
        <a:lstStyle/>
        <a:p>
          <a:endParaRPr lang="en-US"/>
        </a:p>
      </dgm:t>
    </dgm:pt>
    <dgm:pt modelId="{6D68EDB6-5D16-4D06-B7EF-D0E2EC1EA0EF}">
      <dgm:prSet/>
      <dgm:spPr/>
      <dgm:t>
        <a:bodyPr/>
        <a:lstStyle/>
        <a:p>
          <a:r>
            <a:rPr lang="en-US"/>
            <a:t>PMS – The market &amp; choice</a:t>
          </a:r>
        </a:p>
      </dgm:t>
    </dgm:pt>
    <dgm:pt modelId="{77138666-B36A-4AE6-BBD3-66D3DD5585C3}" type="parTrans" cxnId="{4913AC1B-4A4B-44F5-9C58-60859D020FC4}">
      <dgm:prSet/>
      <dgm:spPr/>
      <dgm:t>
        <a:bodyPr/>
        <a:lstStyle/>
        <a:p>
          <a:endParaRPr lang="en-US"/>
        </a:p>
      </dgm:t>
    </dgm:pt>
    <dgm:pt modelId="{62A752BB-2230-4B54-95CA-469340CA204D}" type="sibTrans" cxnId="{4913AC1B-4A4B-44F5-9C58-60859D020FC4}">
      <dgm:prSet/>
      <dgm:spPr/>
      <dgm:t>
        <a:bodyPr/>
        <a:lstStyle/>
        <a:p>
          <a:endParaRPr lang="en-US"/>
        </a:p>
      </dgm:t>
    </dgm:pt>
    <dgm:pt modelId="{9448B3F7-7148-4F9F-8044-B48A4901DEBB}">
      <dgm:prSet/>
      <dgm:spPr/>
      <dgm:t>
        <a:bodyPr/>
        <a:lstStyle/>
        <a:p>
          <a:r>
            <a:rPr lang="en-US"/>
            <a:t>PMS &amp; Creating WOW moments</a:t>
          </a:r>
        </a:p>
      </dgm:t>
    </dgm:pt>
    <dgm:pt modelId="{02B2E7DA-57F8-44C8-AD19-425473836AF7}" type="parTrans" cxnId="{F50B89BA-5789-43C4-A3A3-CADA4AC63D48}">
      <dgm:prSet/>
      <dgm:spPr/>
      <dgm:t>
        <a:bodyPr/>
        <a:lstStyle/>
        <a:p>
          <a:endParaRPr lang="en-US"/>
        </a:p>
      </dgm:t>
    </dgm:pt>
    <dgm:pt modelId="{0DA6965A-2087-4FFC-B299-C21FD5179886}" type="sibTrans" cxnId="{F50B89BA-5789-43C4-A3A3-CADA4AC63D48}">
      <dgm:prSet/>
      <dgm:spPr/>
      <dgm:t>
        <a:bodyPr/>
        <a:lstStyle/>
        <a:p>
          <a:endParaRPr lang="en-US"/>
        </a:p>
      </dgm:t>
    </dgm:pt>
    <dgm:pt modelId="{46F2756A-60EA-4CB0-8EC2-4AA7306EE7B5}">
      <dgm:prSet/>
      <dgm:spPr/>
      <dgm:t>
        <a:bodyPr/>
        <a:lstStyle/>
        <a:p>
          <a:r>
            <a:rPr lang="en-US" dirty="0"/>
            <a:t>PMS &amp; Marketing with Marriott</a:t>
          </a:r>
        </a:p>
      </dgm:t>
    </dgm:pt>
    <dgm:pt modelId="{A37045DB-F9F5-43FD-9DDC-77F30E74AAF9}" type="parTrans" cxnId="{70AF78AF-01D8-4FB0-9556-82FA6F6D0322}">
      <dgm:prSet/>
      <dgm:spPr/>
      <dgm:t>
        <a:bodyPr/>
        <a:lstStyle/>
        <a:p>
          <a:endParaRPr lang="en-US"/>
        </a:p>
      </dgm:t>
    </dgm:pt>
    <dgm:pt modelId="{D3B92797-CCB6-4149-8A74-3848AF639AC5}" type="sibTrans" cxnId="{70AF78AF-01D8-4FB0-9556-82FA6F6D0322}">
      <dgm:prSet/>
      <dgm:spPr/>
      <dgm:t>
        <a:bodyPr/>
        <a:lstStyle/>
        <a:p>
          <a:endParaRPr lang="en-US"/>
        </a:p>
      </dgm:t>
    </dgm:pt>
    <dgm:pt modelId="{80A9465E-321F-40F8-99AD-640463478EC5}">
      <dgm:prSet/>
      <dgm:spPr/>
      <dgm:t>
        <a:bodyPr/>
        <a:lstStyle/>
        <a:p>
          <a:r>
            <a:rPr lang="en-US"/>
            <a:t>Assignments 1 &amp; 2</a:t>
          </a:r>
        </a:p>
      </dgm:t>
    </dgm:pt>
    <dgm:pt modelId="{747FD28F-04DD-4633-926A-BEFD5B5D73F3}" type="parTrans" cxnId="{461B31B3-5029-47FE-8563-C9D71F66B6F4}">
      <dgm:prSet/>
      <dgm:spPr/>
      <dgm:t>
        <a:bodyPr/>
        <a:lstStyle/>
        <a:p>
          <a:endParaRPr lang="en-US"/>
        </a:p>
      </dgm:t>
    </dgm:pt>
    <dgm:pt modelId="{91D9AC1D-E6F4-4E64-9356-5976466EA4E2}" type="sibTrans" cxnId="{461B31B3-5029-47FE-8563-C9D71F66B6F4}">
      <dgm:prSet/>
      <dgm:spPr/>
      <dgm:t>
        <a:bodyPr/>
        <a:lstStyle/>
        <a:p>
          <a:endParaRPr lang="en-US"/>
        </a:p>
      </dgm:t>
    </dgm:pt>
    <dgm:pt modelId="{7877B02A-A6BF-4C65-AD37-FABC805826C4}">
      <dgm:prSet/>
      <dgm:spPr/>
      <dgm:t>
        <a:bodyPr/>
        <a:lstStyle/>
        <a:p>
          <a:r>
            <a:rPr lang="en-US"/>
            <a:t>A hotel is just a building TEDx Talks</a:t>
          </a:r>
        </a:p>
      </dgm:t>
    </dgm:pt>
    <dgm:pt modelId="{E4C70C12-91B0-44AE-8784-C70C17C26FAB}" type="parTrans" cxnId="{3967EDDC-3D4B-4852-A489-495630DCFEAF}">
      <dgm:prSet/>
      <dgm:spPr/>
      <dgm:t>
        <a:bodyPr/>
        <a:lstStyle/>
        <a:p>
          <a:endParaRPr lang="en-GB"/>
        </a:p>
      </dgm:t>
    </dgm:pt>
    <dgm:pt modelId="{D4D5B02E-8D4C-4CF6-8ACE-8D516BDD8E44}" type="sibTrans" cxnId="{3967EDDC-3D4B-4852-A489-495630DCFEAF}">
      <dgm:prSet/>
      <dgm:spPr/>
      <dgm:t>
        <a:bodyPr/>
        <a:lstStyle/>
        <a:p>
          <a:endParaRPr lang="en-GB"/>
        </a:p>
      </dgm:t>
    </dgm:pt>
    <dgm:pt modelId="{C17AABB1-82DA-4DF9-8EEB-E34F96DCA353}" type="pres">
      <dgm:prSet presAssocID="{56B40A65-B493-4F68-A8DE-E1637C206A7A}" presName="linear" presStyleCnt="0">
        <dgm:presLayoutVars>
          <dgm:animLvl val="lvl"/>
          <dgm:resizeHandles val="exact"/>
        </dgm:presLayoutVars>
      </dgm:prSet>
      <dgm:spPr/>
    </dgm:pt>
    <dgm:pt modelId="{E0B48D5D-68B7-446C-A362-E0728D750158}" type="pres">
      <dgm:prSet presAssocID="{86687852-8419-4239-A6DE-DF55363FBA35}" presName="parentText" presStyleLbl="node1" presStyleIdx="0" presStyleCnt="8">
        <dgm:presLayoutVars>
          <dgm:chMax val="0"/>
          <dgm:bulletEnabled val="1"/>
        </dgm:presLayoutVars>
      </dgm:prSet>
      <dgm:spPr/>
    </dgm:pt>
    <dgm:pt modelId="{774C7920-B940-4EB9-ABCF-5505D0EF325D}" type="pres">
      <dgm:prSet presAssocID="{15CAD882-5DF7-444A-898A-A2B2F66F450C}" presName="spacer" presStyleCnt="0"/>
      <dgm:spPr/>
    </dgm:pt>
    <dgm:pt modelId="{BD2CD4EC-FD98-46D7-A954-EBBF6CABD734}" type="pres">
      <dgm:prSet presAssocID="{61F63311-C0A5-4A25-99D3-0FC2B3ECAB93}" presName="parentText" presStyleLbl="node1" presStyleIdx="1" presStyleCnt="8">
        <dgm:presLayoutVars>
          <dgm:chMax val="0"/>
          <dgm:bulletEnabled val="1"/>
        </dgm:presLayoutVars>
      </dgm:prSet>
      <dgm:spPr/>
    </dgm:pt>
    <dgm:pt modelId="{35E05CBE-3A11-4C4F-8AA4-DA0A6223A414}" type="pres">
      <dgm:prSet presAssocID="{AEE908C7-6507-4B21-AE8A-28DAD2EA3C8F}" presName="spacer" presStyleCnt="0"/>
      <dgm:spPr/>
    </dgm:pt>
    <dgm:pt modelId="{96F8DE31-AD7E-42C5-A8F5-EBF94F1DB63C}" type="pres">
      <dgm:prSet presAssocID="{7877B02A-A6BF-4C65-AD37-FABC805826C4}" presName="parentText" presStyleLbl="node1" presStyleIdx="2" presStyleCnt="8">
        <dgm:presLayoutVars>
          <dgm:chMax val="0"/>
          <dgm:bulletEnabled val="1"/>
        </dgm:presLayoutVars>
      </dgm:prSet>
      <dgm:spPr/>
    </dgm:pt>
    <dgm:pt modelId="{229641CE-0986-4101-B8FB-1890B701097E}" type="pres">
      <dgm:prSet presAssocID="{D4D5B02E-8D4C-4CF6-8ACE-8D516BDD8E44}" presName="spacer" presStyleCnt="0"/>
      <dgm:spPr/>
    </dgm:pt>
    <dgm:pt modelId="{2E158186-1500-40EF-BF68-DA17398BCD32}" type="pres">
      <dgm:prSet presAssocID="{34E35EC2-3582-4873-A909-0063677EBCA1}" presName="parentText" presStyleLbl="node1" presStyleIdx="3" presStyleCnt="8">
        <dgm:presLayoutVars>
          <dgm:chMax val="0"/>
          <dgm:bulletEnabled val="1"/>
        </dgm:presLayoutVars>
      </dgm:prSet>
      <dgm:spPr/>
    </dgm:pt>
    <dgm:pt modelId="{D23B7C74-E011-45D0-AE24-A6BEF50FCA9F}" type="pres">
      <dgm:prSet presAssocID="{ABA386E6-C6F3-41AD-8233-7A319D6AB482}" presName="spacer" presStyleCnt="0"/>
      <dgm:spPr/>
    </dgm:pt>
    <dgm:pt modelId="{37032292-9839-43D1-8DA3-18C33B61F76D}" type="pres">
      <dgm:prSet presAssocID="{6D68EDB6-5D16-4D06-B7EF-D0E2EC1EA0EF}" presName="parentText" presStyleLbl="node1" presStyleIdx="4" presStyleCnt="8">
        <dgm:presLayoutVars>
          <dgm:chMax val="0"/>
          <dgm:bulletEnabled val="1"/>
        </dgm:presLayoutVars>
      </dgm:prSet>
      <dgm:spPr/>
    </dgm:pt>
    <dgm:pt modelId="{E9D0C807-E6EE-4E0A-8663-1FE03F9AB914}" type="pres">
      <dgm:prSet presAssocID="{62A752BB-2230-4B54-95CA-469340CA204D}" presName="spacer" presStyleCnt="0"/>
      <dgm:spPr/>
    </dgm:pt>
    <dgm:pt modelId="{505D34D2-8232-4057-A24E-BB5C93FC9E15}" type="pres">
      <dgm:prSet presAssocID="{9448B3F7-7148-4F9F-8044-B48A4901DEBB}" presName="parentText" presStyleLbl="node1" presStyleIdx="5" presStyleCnt="8">
        <dgm:presLayoutVars>
          <dgm:chMax val="0"/>
          <dgm:bulletEnabled val="1"/>
        </dgm:presLayoutVars>
      </dgm:prSet>
      <dgm:spPr/>
    </dgm:pt>
    <dgm:pt modelId="{EE43E7AF-3784-4042-98FC-E226ED243F9C}" type="pres">
      <dgm:prSet presAssocID="{0DA6965A-2087-4FFC-B299-C21FD5179886}" presName="spacer" presStyleCnt="0"/>
      <dgm:spPr/>
    </dgm:pt>
    <dgm:pt modelId="{B6CE3DF1-48B3-4699-B2D1-17C02E56CD65}" type="pres">
      <dgm:prSet presAssocID="{46F2756A-60EA-4CB0-8EC2-4AA7306EE7B5}" presName="parentText" presStyleLbl="node1" presStyleIdx="6" presStyleCnt="8">
        <dgm:presLayoutVars>
          <dgm:chMax val="0"/>
          <dgm:bulletEnabled val="1"/>
        </dgm:presLayoutVars>
      </dgm:prSet>
      <dgm:spPr/>
    </dgm:pt>
    <dgm:pt modelId="{E2853761-78A5-48B6-A9CE-DE334984586F}" type="pres">
      <dgm:prSet presAssocID="{D3B92797-CCB6-4149-8A74-3848AF639AC5}" presName="spacer" presStyleCnt="0"/>
      <dgm:spPr/>
    </dgm:pt>
    <dgm:pt modelId="{29B78516-5E73-4436-A430-38A6CF4B516C}" type="pres">
      <dgm:prSet presAssocID="{80A9465E-321F-40F8-99AD-640463478EC5}" presName="parentText" presStyleLbl="node1" presStyleIdx="7" presStyleCnt="8">
        <dgm:presLayoutVars>
          <dgm:chMax val="0"/>
          <dgm:bulletEnabled val="1"/>
        </dgm:presLayoutVars>
      </dgm:prSet>
      <dgm:spPr/>
    </dgm:pt>
  </dgm:ptLst>
  <dgm:cxnLst>
    <dgm:cxn modelId="{3AF43C06-C52C-4635-B5CB-1CA7CAD2BF99}" type="presOf" srcId="{86687852-8419-4239-A6DE-DF55363FBA35}" destId="{E0B48D5D-68B7-446C-A362-E0728D750158}" srcOrd="0" destOrd="0" presId="urn:microsoft.com/office/officeart/2005/8/layout/vList2"/>
    <dgm:cxn modelId="{4913AC1B-4A4B-44F5-9C58-60859D020FC4}" srcId="{56B40A65-B493-4F68-A8DE-E1637C206A7A}" destId="{6D68EDB6-5D16-4D06-B7EF-D0E2EC1EA0EF}" srcOrd="4" destOrd="0" parTransId="{77138666-B36A-4AE6-BBD3-66D3DD5585C3}" sibTransId="{62A752BB-2230-4B54-95CA-469340CA204D}"/>
    <dgm:cxn modelId="{8E071A21-1448-4033-A1FD-34CA4E79951F}" type="presOf" srcId="{9448B3F7-7148-4F9F-8044-B48A4901DEBB}" destId="{505D34D2-8232-4057-A24E-BB5C93FC9E15}" srcOrd="0" destOrd="0" presId="urn:microsoft.com/office/officeart/2005/8/layout/vList2"/>
    <dgm:cxn modelId="{61191B2B-AD5C-4768-899D-0C2698F61AD6}" srcId="{56B40A65-B493-4F68-A8DE-E1637C206A7A}" destId="{34E35EC2-3582-4873-A909-0063677EBCA1}" srcOrd="3" destOrd="0" parTransId="{03E4D6FD-8362-4732-9847-CCC86ECD8CAA}" sibTransId="{ABA386E6-C6F3-41AD-8233-7A319D6AB482}"/>
    <dgm:cxn modelId="{385F6F43-024F-40CE-B29F-4ADFD8AD2B18}" type="presOf" srcId="{34E35EC2-3582-4873-A909-0063677EBCA1}" destId="{2E158186-1500-40EF-BF68-DA17398BCD32}" srcOrd="0" destOrd="0" presId="urn:microsoft.com/office/officeart/2005/8/layout/vList2"/>
    <dgm:cxn modelId="{BD0A2466-45E6-4932-8234-3D32D8FBF09C}" srcId="{56B40A65-B493-4F68-A8DE-E1637C206A7A}" destId="{61F63311-C0A5-4A25-99D3-0FC2B3ECAB93}" srcOrd="1" destOrd="0" parTransId="{6BC21376-3D1D-472D-9441-E05B50EFB06E}" sibTransId="{AEE908C7-6507-4B21-AE8A-28DAD2EA3C8F}"/>
    <dgm:cxn modelId="{C4BFAE7B-7B32-4BD3-92C9-7BBA9288ECDD}" type="presOf" srcId="{56B40A65-B493-4F68-A8DE-E1637C206A7A}" destId="{C17AABB1-82DA-4DF9-8EEB-E34F96DCA353}" srcOrd="0" destOrd="0" presId="urn:microsoft.com/office/officeart/2005/8/layout/vList2"/>
    <dgm:cxn modelId="{B240A18B-213F-4D78-A351-DB975A5CB9C0}" type="presOf" srcId="{6D68EDB6-5D16-4D06-B7EF-D0E2EC1EA0EF}" destId="{37032292-9839-43D1-8DA3-18C33B61F76D}" srcOrd="0" destOrd="0" presId="urn:microsoft.com/office/officeart/2005/8/layout/vList2"/>
    <dgm:cxn modelId="{9C8675A3-F8F2-4612-96B1-62E58E773CC4}" type="presOf" srcId="{46F2756A-60EA-4CB0-8EC2-4AA7306EE7B5}" destId="{B6CE3DF1-48B3-4699-B2D1-17C02E56CD65}" srcOrd="0" destOrd="0" presId="urn:microsoft.com/office/officeart/2005/8/layout/vList2"/>
    <dgm:cxn modelId="{70AF78AF-01D8-4FB0-9556-82FA6F6D0322}" srcId="{56B40A65-B493-4F68-A8DE-E1637C206A7A}" destId="{46F2756A-60EA-4CB0-8EC2-4AA7306EE7B5}" srcOrd="6" destOrd="0" parTransId="{A37045DB-F9F5-43FD-9DDC-77F30E74AAF9}" sibTransId="{D3B92797-CCB6-4149-8A74-3848AF639AC5}"/>
    <dgm:cxn modelId="{461B31B3-5029-47FE-8563-C9D71F66B6F4}" srcId="{56B40A65-B493-4F68-A8DE-E1637C206A7A}" destId="{80A9465E-321F-40F8-99AD-640463478EC5}" srcOrd="7" destOrd="0" parTransId="{747FD28F-04DD-4633-926A-BEFD5B5D73F3}" sibTransId="{91D9AC1D-E6F4-4E64-9356-5976466EA4E2}"/>
    <dgm:cxn modelId="{F50B89BA-5789-43C4-A3A3-CADA4AC63D48}" srcId="{56B40A65-B493-4F68-A8DE-E1637C206A7A}" destId="{9448B3F7-7148-4F9F-8044-B48A4901DEBB}" srcOrd="5" destOrd="0" parTransId="{02B2E7DA-57F8-44C8-AD19-425473836AF7}" sibTransId="{0DA6965A-2087-4FFC-B299-C21FD5179886}"/>
    <dgm:cxn modelId="{3D9A0ECF-6B31-4838-9A99-E083C3221583}" type="presOf" srcId="{7877B02A-A6BF-4C65-AD37-FABC805826C4}" destId="{96F8DE31-AD7E-42C5-A8F5-EBF94F1DB63C}" srcOrd="0" destOrd="0" presId="urn:microsoft.com/office/officeart/2005/8/layout/vList2"/>
    <dgm:cxn modelId="{0F9DF9D4-272F-429D-8A79-6E82897E4E23}" srcId="{56B40A65-B493-4F68-A8DE-E1637C206A7A}" destId="{86687852-8419-4239-A6DE-DF55363FBA35}" srcOrd="0" destOrd="0" parTransId="{0485372E-264B-4ECA-B3C8-9D78065B81C5}" sibTransId="{15CAD882-5DF7-444A-898A-A2B2F66F450C}"/>
    <dgm:cxn modelId="{CF2F07DB-4F94-48E9-B666-2B7E9E37C415}" type="presOf" srcId="{80A9465E-321F-40F8-99AD-640463478EC5}" destId="{29B78516-5E73-4436-A430-38A6CF4B516C}" srcOrd="0" destOrd="0" presId="urn:microsoft.com/office/officeart/2005/8/layout/vList2"/>
    <dgm:cxn modelId="{3967EDDC-3D4B-4852-A489-495630DCFEAF}" srcId="{56B40A65-B493-4F68-A8DE-E1637C206A7A}" destId="{7877B02A-A6BF-4C65-AD37-FABC805826C4}" srcOrd="2" destOrd="0" parTransId="{E4C70C12-91B0-44AE-8784-C70C17C26FAB}" sibTransId="{D4D5B02E-8D4C-4CF6-8ACE-8D516BDD8E44}"/>
    <dgm:cxn modelId="{DE9F5BF5-9EFA-42A9-8181-7E459AB02F6D}" type="presOf" srcId="{61F63311-C0A5-4A25-99D3-0FC2B3ECAB93}" destId="{BD2CD4EC-FD98-46D7-A954-EBBF6CABD734}" srcOrd="0" destOrd="0" presId="urn:microsoft.com/office/officeart/2005/8/layout/vList2"/>
    <dgm:cxn modelId="{20263794-9E11-4676-A4C1-CAF704A9902F}" type="presParOf" srcId="{C17AABB1-82DA-4DF9-8EEB-E34F96DCA353}" destId="{E0B48D5D-68B7-446C-A362-E0728D750158}" srcOrd="0" destOrd="0" presId="urn:microsoft.com/office/officeart/2005/8/layout/vList2"/>
    <dgm:cxn modelId="{52EAD460-08BC-4ED7-9D0E-56977FCAC059}" type="presParOf" srcId="{C17AABB1-82DA-4DF9-8EEB-E34F96DCA353}" destId="{774C7920-B940-4EB9-ABCF-5505D0EF325D}" srcOrd="1" destOrd="0" presId="urn:microsoft.com/office/officeart/2005/8/layout/vList2"/>
    <dgm:cxn modelId="{5BFE6A1D-1DD6-4A53-8C94-56B3C422F327}" type="presParOf" srcId="{C17AABB1-82DA-4DF9-8EEB-E34F96DCA353}" destId="{BD2CD4EC-FD98-46D7-A954-EBBF6CABD734}" srcOrd="2" destOrd="0" presId="urn:microsoft.com/office/officeart/2005/8/layout/vList2"/>
    <dgm:cxn modelId="{49576B36-0E77-43EF-9E4B-B6CE5281E3C6}" type="presParOf" srcId="{C17AABB1-82DA-4DF9-8EEB-E34F96DCA353}" destId="{35E05CBE-3A11-4C4F-8AA4-DA0A6223A414}" srcOrd="3" destOrd="0" presId="urn:microsoft.com/office/officeart/2005/8/layout/vList2"/>
    <dgm:cxn modelId="{63D717A0-5411-4209-931A-4C983202BDB9}" type="presParOf" srcId="{C17AABB1-82DA-4DF9-8EEB-E34F96DCA353}" destId="{96F8DE31-AD7E-42C5-A8F5-EBF94F1DB63C}" srcOrd="4" destOrd="0" presId="urn:microsoft.com/office/officeart/2005/8/layout/vList2"/>
    <dgm:cxn modelId="{30D60B4E-A1BF-428B-80DA-A86BD34F2BCD}" type="presParOf" srcId="{C17AABB1-82DA-4DF9-8EEB-E34F96DCA353}" destId="{229641CE-0986-4101-B8FB-1890B701097E}" srcOrd="5" destOrd="0" presId="urn:microsoft.com/office/officeart/2005/8/layout/vList2"/>
    <dgm:cxn modelId="{590190E8-C4E0-472E-9844-91194CBE336F}" type="presParOf" srcId="{C17AABB1-82DA-4DF9-8EEB-E34F96DCA353}" destId="{2E158186-1500-40EF-BF68-DA17398BCD32}" srcOrd="6" destOrd="0" presId="urn:microsoft.com/office/officeart/2005/8/layout/vList2"/>
    <dgm:cxn modelId="{326E377B-1A62-4299-A5B2-7EBDA69FCC2C}" type="presParOf" srcId="{C17AABB1-82DA-4DF9-8EEB-E34F96DCA353}" destId="{D23B7C74-E011-45D0-AE24-A6BEF50FCA9F}" srcOrd="7" destOrd="0" presId="urn:microsoft.com/office/officeart/2005/8/layout/vList2"/>
    <dgm:cxn modelId="{49A52BFA-9B3D-4BC1-A41C-964746B37B61}" type="presParOf" srcId="{C17AABB1-82DA-4DF9-8EEB-E34F96DCA353}" destId="{37032292-9839-43D1-8DA3-18C33B61F76D}" srcOrd="8" destOrd="0" presId="urn:microsoft.com/office/officeart/2005/8/layout/vList2"/>
    <dgm:cxn modelId="{930ED6F8-5896-4F8F-983F-66426C008E78}" type="presParOf" srcId="{C17AABB1-82DA-4DF9-8EEB-E34F96DCA353}" destId="{E9D0C807-E6EE-4E0A-8663-1FE03F9AB914}" srcOrd="9" destOrd="0" presId="urn:microsoft.com/office/officeart/2005/8/layout/vList2"/>
    <dgm:cxn modelId="{2662934E-515B-41BF-B777-727C2B291167}" type="presParOf" srcId="{C17AABB1-82DA-4DF9-8EEB-E34F96DCA353}" destId="{505D34D2-8232-4057-A24E-BB5C93FC9E15}" srcOrd="10" destOrd="0" presId="urn:microsoft.com/office/officeart/2005/8/layout/vList2"/>
    <dgm:cxn modelId="{BBCA4C88-F351-4E76-9BCC-A759A9156885}" type="presParOf" srcId="{C17AABB1-82DA-4DF9-8EEB-E34F96DCA353}" destId="{EE43E7AF-3784-4042-98FC-E226ED243F9C}" srcOrd="11" destOrd="0" presId="urn:microsoft.com/office/officeart/2005/8/layout/vList2"/>
    <dgm:cxn modelId="{44484AD9-D1E8-4B7F-9628-C2658E2F4F2E}" type="presParOf" srcId="{C17AABB1-82DA-4DF9-8EEB-E34F96DCA353}" destId="{B6CE3DF1-48B3-4699-B2D1-17C02E56CD65}" srcOrd="12" destOrd="0" presId="urn:microsoft.com/office/officeart/2005/8/layout/vList2"/>
    <dgm:cxn modelId="{F2EEA13E-A960-47F6-A461-147247F4FE30}" type="presParOf" srcId="{C17AABB1-82DA-4DF9-8EEB-E34F96DCA353}" destId="{E2853761-78A5-48B6-A9CE-DE334984586F}" srcOrd="13" destOrd="0" presId="urn:microsoft.com/office/officeart/2005/8/layout/vList2"/>
    <dgm:cxn modelId="{C12D5211-0D87-45BC-AA35-0B2277F4478E}" type="presParOf" srcId="{C17AABB1-82DA-4DF9-8EEB-E34F96DCA353}" destId="{29B78516-5E73-4436-A430-38A6CF4B516C}"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189987-38F3-46EB-AA78-EE6300916372}"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712DBC09-665C-4338-99ED-FAF7EA0BD004}">
      <dgm:prSet/>
      <dgm:spPr/>
      <dgm:t>
        <a:bodyPr/>
        <a:lstStyle/>
        <a:p>
          <a:r>
            <a:rPr lang="en-US"/>
            <a:t>Undertake</a:t>
          </a:r>
        </a:p>
      </dgm:t>
    </dgm:pt>
    <dgm:pt modelId="{B624C493-C691-446F-8BE7-C49EF6B42049}" type="parTrans" cxnId="{FE6F722C-7DBD-49C1-866A-F6F44D0A5F02}">
      <dgm:prSet/>
      <dgm:spPr/>
      <dgm:t>
        <a:bodyPr/>
        <a:lstStyle/>
        <a:p>
          <a:endParaRPr lang="en-US"/>
        </a:p>
      </dgm:t>
    </dgm:pt>
    <dgm:pt modelId="{E5794188-6AF9-4123-8D35-D36D9A4BF27A}" type="sibTrans" cxnId="{FE6F722C-7DBD-49C1-866A-F6F44D0A5F02}">
      <dgm:prSet/>
      <dgm:spPr/>
      <dgm:t>
        <a:bodyPr/>
        <a:lstStyle/>
        <a:p>
          <a:endParaRPr lang="en-US"/>
        </a:p>
      </dgm:t>
    </dgm:pt>
    <dgm:pt modelId="{A929A444-9127-43FB-9A39-EFC03ACDAA0C}">
      <dgm:prSet/>
      <dgm:spPr/>
      <dgm:t>
        <a:bodyPr/>
        <a:lstStyle/>
        <a:p>
          <a:r>
            <a:rPr lang="en-US" dirty="0"/>
            <a:t>Undertake key Reception tasks within hotel administration and front office operations and gain an appreciation of the importance of work based key skills within this area of hotel operation.</a:t>
          </a:r>
        </a:p>
      </dgm:t>
    </dgm:pt>
    <dgm:pt modelId="{8BDDC636-CE71-4D3A-9834-ED5E795EE598}" type="parTrans" cxnId="{67656C2F-F941-4BAF-A5D5-95331170695D}">
      <dgm:prSet/>
      <dgm:spPr/>
      <dgm:t>
        <a:bodyPr/>
        <a:lstStyle/>
        <a:p>
          <a:endParaRPr lang="en-US"/>
        </a:p>
      </dgm:t>
    </dgm:pt>
    <dgm:pt modelId="{0CBD65E2-630A-4B9D-A654-709DDABBDABC}" type="sibTrans" cxnId="{67656C2F-F941-4BAF-A5D5-95331170695D}">
      <dgm:prSet/>
      <dgm:spPr/>
      <dgm:t>
        <a:bodyPr/>
        <a:lstStyle/>
        <a:p>
          <a:endParaRPr lang="en-US"/>
        </a:p>
      </dgm:t>
    </dgm:pt>
    <dgm:pt modelId="{EB14B1E2-50C5-4442-A05B-41BE6732E77C}">
      <dgm:prSet/>
      <dgm:spPr/>
      <dgm:t>
        <a:bodyPr/>
        <a:lstStyle/>
        <a:p>
          <a:r>
            <a:rPr lang="en-US"/>
            <a:t>Understand</a:t>
          </a:r>
        </a:p>
      </dgm:t>
    </dgm:pt>
    <dgm:pt modelId="{7EB30E4A-DC15-47CE-943A-B0E0754CBB50}" type="parTrans" cxnId="{3D18D1BE-2923-4312-B4E4-A78CF94D11A8}">
      <dgm:prSet/>
      <dgm:spPr/>
      <dgm:t>
        <a:bodyPr/>
        <a:lstStyle/>
        <a:p>
          <a:endParaRPr lang="en-US"/>
        </a:p>
      </dgm:t>
    </dgm:pt>
    <dgm:pt modelId="{E22442AA-CA9F-4E4F-B084-56EB9CA78614}" type="sibTrans" cxnId="{3D18D1BE-2923-4312-B4E4-A78CF94D11A8}">
      <dgm:prSet/>
      <dgm:spPr/>
      <dgm:t>
        <a:bodyPr/>
        <a:lstStyle/>
        <a:p>
          <a:endParaRPr lang="en-US"/>
        </a:p>
      </dgm:t>
    </dgm:pt>
    <dgm:pt modelId="{6F471106-DF02-4B9C-A823-3066304CFDBB}">
      <dgm:prSet/>
      <dgm:spPr/>
      <dgm:t>
        <a:bodyPr/>
        <a:lstStyle/>
        <a:p>
          <a:r>
            <a:rPr lang="en-US"/>
            <a:t>Understand the key administrative and operational duties required within Hotel Administration and Front Office departments (Reception, Concierge, Switchboard, Finance).</a:t>
          </a:r>
        </a:p>
      </dgm:t>
    </dgm:pt>
    <dgm:pt modelId="{26DE9C96-F4B6-4108-8C68-ED5D9D335040}" type="parTrans" cxnId="{0775E2EC-7CC4-4D10-8CBF-9C26DA765E0D}">
      <dgm:prSet/>
      <dgm:spPr/>
      <dgm:t>
        <a:bodyPr/>
        <a:lstStyle/>
        <a:p>
          <a:endParaRPr lang="en-US"/>
        </a:p>
      </dgm:t>
    </dgm:pt>
    <dgm:pt modelId="{8BB00081-AA00-4DDC-BCA6-C08C211A628A}" type="sibTrans" cxnId="{0775E2EC-7CC4-4D10-8CBF-9C26DA765E0D}">
      <dgm:prSet/>
      <dgm:spPr/>
      <dgm:t>
        <a:bodyPr/>
        <a:lstStyle/>
        <a:p>
          <a:endParaRPr lang="en-US"/>
        </a:p>
      </dgm:t>
    </dgm:pt>
    <dgm:pt modelId="{547556CE-5BF8-4914-AF3D-BF30171378DA}">
      <dgm:prSet/>
      <dgm:spPr/>
      <dgm:t>
        <a:bodyPr/>
        <a:lstStyle/>
        <a:p>
          <a:r>
            <a:rPr lang="en-US"/>
            <a:t>Examine</a:t>
          </a:r>
        </a:p>
      </dgm:t>
    </dgm:pt>
    <dgm:pt modelId="{9CEE4709-F554-4686-924E-58F880A33A4E}" type="parTrans" cxnId="{1C59FE86-7F44-4D87-B791-C39C3F70A1BC}">
      <dgm:prSet/>
      <dgm:spPr/>
      <dgm:t>
        <a:bodyPr/>
        <a:lstStyle/>
        <a:p>
          <a:endParaRPr lang="en-US"/>
        </a:p>
      </dgm:t>
    </dgm:pt>
    <dgm:pt modelId="{27D90701-E722-422C-8693-BC98ED700ACE}" type="sibTrans" cxnId="{1C59FE86-7F44-4D87-B791-C39C3F70A1BC}">
      <dgm:prSet/>
      <dgm:spPr/>
      <dgm:t>
        <a:bodyPr/>
        <a:lstStyle/>
        <a:p>
          <a:endParaRPr lang="en-US"/>
        </a:p>
      </dgm:t>
    </dgm:pt>
    <dgm:pt modelId="{E209D453-9761-42C3-B80B-F5D36CADE955}">
      <dgm:prSet/>
      <dgm:spPr/>
      <dgm:t>
        <a:bodyPr/>
        <a:lstStyle/>
        <a:p>
          <a:r>
            <a:rPr lang="en-US"/>
            <a:t>Examine issues such as resource allocation, marketing, PMS systems, management styles, culture, health and safety and organisational/industry problems as they relate to specific departmental areas. </a:t>
          </a:r>
        </a:p>
      </dgm:t>
    </dgm:pt>
    <dgm:pt modelId="{93CD6B55-7B73-4C65-AB5D-4FD59D84DBCC}" type="parTrans" cxnId="{F176F885-1D90-4E7E-AE9B-7F94B4ED6C46}">
      <dgm:prSet/>
      <dgm:spPr/>
      <dgm:t>
        <a:bodyPr/>
        <a:lstStyle/>
        <a:p>
          <a:endParaRPr lang="en-US"/>
        </a:p>
      </dgm:t>
    </dgm:pt>
    <dgm:pt modelId="{108C7884-3D71-4D79-9801-FF516DC02928}" type="sibTrans" cxnId="{F176F885-1D90-4E7E-AE9B-7F94B4ED6C46}">
      <dgm:prSet/>
      <dgm:spPr/>
      <dgm:t>
        <a:bodyPr/>
        <a:lstStyle/>
        <a:p>
          <a:endParaRPr lang="en-US"/>
        </a:p>
      </dgm:t>
    </dgm:pt>
    <dgm:pt modelId="{F2B1BF66-A6A5-432B-84E1-EB12DD2C0CA6}" type="pres">
      <dgm:prSet presAssocID="{FA189987-38F3-46EB-AA78-EE6300916372}" presName="Name0" presStyleCnt="0">
        <dgm:presLayoutVars>
          <dgm:dir/>
          <dgm:animLvl val="lvl"/>
          <dgm:resizeHandles val="exact"/>
        </dgm:presLayoutVars>
      </dgm:prSet>
      <dgm:spPr/>
    </dgm:pt>
    <dgm:pt modelId="{16A93993-CC0D-452A-A6CA-EAD87FFE3118}" type="pres">
      <dgm:prSet presAssocID="{712DBC09-665C-4338-99ED-FAF7EA0BD004}" presName="linNode" presStyleCnt="0"/>
      <dgm:spPr/>
    </dgm:pt>
    <dgm:pt modelId="{642A4D57-F5A7-4A44-90DD-C1808C56992C}" type="pres">
      <dgm:prSet presAssocID="{712DBC09-665C-4338-99ED-FAF7EA0BD004}" presName="parentText" presStyleLbl="solidFgAcc1" presStyleIdx="0" presStyleCnt="3">
        <dgm:presLayoutVars>
          <dgm:chMax val="1"/>
          <dgm:bulletEnabled/>
        </dgm:presLayoutVars>
      </dgm:prSet>
      <dgm:spPr/>
    </dgm:pt>
    <dgm:pt modelId="{0EE2697D-29EF-4E83-9F7E-02B6E46FA81C}" type="pres">
      <dgm:prSet presAssocID="{712DBC09-665C-4338-99ED-FAF7EA0BD004}" presName="descendantText" presStyleLbl="alignNode1" presStyleIdx="0" presStyleCnt="3" custLinFactNeighborX="4599" custLinFactNeighborY="-4181">
        <dgm:presLayoutVars>
          <dgm:bulletEnabled/>
        </dgm:presLayoutVars>
      </dgm:prSet>
      <dgm:spPr/>
    </dgm:pt>
    <dgm:pt modelId="{872C25D4-B24D-40E3-A5D3-D87CDF7CFC3D}" type="pres">
      <dgm:prSet presAssocID="{E5794188-6AF9-4123-8D35-D36D9A4BF27A}" presName="sp" presStyleCnt="0"/>
      <dgm:spPr/>
    </dgm:pt>
    <dgm:pt modelId="{1827C64E-808E-4FDA-ABB6-636C27FD212F}" type="pres">
      <dgm:prSet presAssocID="{EB14B1E2-50C5-4442-A05B-41BE6732E77C}" presName="linNode" presStyleCnt="0"/>
      <dgm:spPr/>
    </dgm:pt>
    <dgm:pt modelId="{888449B2-8BF2-4668-8EB4-2F82471DD04D}" type="pres">
      <dgm:prSet presAssocID="{EB14B1E2-50C5-4442-A05B-41BE6732E77C}" presName="parentText" presStyleLbl="solidFgAcc1" presStyleIdx="1" presStyleCnt="3">
        <dgm:presLayoutVars>
          <dgm:chMax val="1"/>
          <dgm:bulletEnabled/>
        </dgm:presLayoutVars>
      </dgm:prSet>
      <dgm:spPr/>
    </dgm:pt>
    <dgm:pt modelId="{47647965-01F2-4068-A448-2D3B97D447D1}" type="pres">
      <dgm:prSet presAssocID="{EB14B1E2-50C5-4442-A05B-41BE6732E77C}" presName="descendantText" presStyleLbl="alignNode1" presStyleIdx="1" presStyleCnt="3">
        <dgm:presLayoutVars>
          <dgm:bulletEnabled/>
        </dgm:presLayoutVars>
      </dgm:prSet>
      <dgm:spPr/>
    </dgm:pt>
    <dgm:pt modelId="{09E55FA3-B14C-46BE-8CDE-C68C4EF52EDB}" type="pres">
      <dgm:prSet presAssocID="{E22442AA-CA9F-4E4F-B084-56EB9CA78614}" presName="sp" presStyleCnt="0"/>
      <dgm:spPr/>
    </dgm:pt>
    <dgm:pt modelId="{5E3D456E-BE3E-4848-BEE7-BCB1B9E1B0CC}" type="pres">
      <dgm:prSet presAssocID="{547556CE-5BF8-4914-AF3D-BF30171378DA}" presName="linNode" presStyleCnt="0"/>
      <dgm:spPr/>
    </dgm:pt>
    <dgm:pt modelId="{C63E4E08-1246-4042-A758-879587852B9B}" type="pres">
      <dgm:prSet presAssocID="{547556CE-5BF8-4914-AF3D-BF30171378DA}" presName="parentText" presStyleLbl="solidFgAcc1" presStyleIdx="2" presStyleCnt="3">
        <dgm:presLayoutVars>
          <dgm:chMax val="1"/>
          <dgm:bulletEnabled/>
        </dgm:presLayoutVars>
      </dgm:prSet>
      <dgm:spPr/>
    </dgm:pt>
    <dgm:pt modelId="{8940154C-3105-4659-A690-B23240EA5279}" type="pres">
      <dgm:prSet presAssocID="{547556CE-5BF8-4914-AF3D-BF30171378DA}" presName="descendantText" presStyleLbl="alignNode1" presStyleIdx="2" presStyleCnt="3" custLinFactNeighborX="4391" custLinFactNeighborY="-2688">
        <dgm:presLayoutVars>
          <dgm:bulletEnabled/>
        </dgm:presLayoutVars>
      </dgm:prSet>
      <dgm:spPr/>
    </dgm:pt>
  </dgm:ptLst>
  <dgm:cxnLst>
    <dgm:cxn modelId="{8183B60D-97BE-4310-8507-E33A8B094A29}" type="presOf" srcId="{E209D453-9761-42C3-B80B-F5D36CADE955}" destId="{8940154C-3105-4659-A690-B23240EA5279}" srcOrd="0" destOrd="0" presId="urn:microsoft.com/office/officeart/2016/7/layout/VerticalHollowActionList"/>
    <dgm:cxn modelId="{29326C1C-D940-440E-A6C5-C5F9DFAF18A0}" type="presOf" srcId="{FA189987-38F3-46EB-AA78-EE6300916372}" destId="{F2B1BF66-A6A5-432B-84E1-EB12DD2C0CA6}" srcOrd="0" destOrd="0" presId="urn:microsoft.com/office/officeart/2016/7/layout/VerticalHollowActionList"/>
    <dgm:cxn modelId="{FE6F722C-7DBD-49C1-866A-F6F44D0A5F02}" srcId="{FA189987-38F3-46EB-AA78-EE6300916372}" destId="{712DBC09-665C-4338-99ED-FAF7EA0BD004}" srcOrd="0" destOrd="0" parTransId="{B624C493-C691-446F-8BE7-C49EF6B42049}" sibTransId="{E5794188-6AF9-4123-8D35-D36D9A4BF27A}"/>
    <dgm:cxn modelId="{67656C2F-F941-4BAF-A5D5-95331170695D}" srcId="{712DBC09-665C-4338-99ED-FAF7EA0BD004}" destId="{A929A444-9127-43FB-9A39-EFC03ACDAA0C}" srcOrd="0" destOrd="0" parTransId="{8BDDC636-CE71-4D3A-9834-ED5E795EE598}" sibTransId="{0CBD65E2-630A-4B9D-A654-709DDABBDABC}"/>
    <dgm:cxn modelId="{A18BC862-EC5F-4E46-8256-875A5F01131B}" type="presOf" srcId="{6F471106-DF02-4B9C-A823-3066304CFDBB}" destId="{47647965-01F2-4068-A448-2D3B97D447D1}" srcOrd="0" destOrd="0" presId="urn:microsoft.com/office/officeart/2016/7/layout/VerticalHollowActionList"/>
    <dgm:cxn modelId="{ABE2F745-DA36-4CA5-9F94-1A211DD4A5A1}" type="presOf" srcId="{EB14B1E2-50C5-4442-A05B-41BE6732E77C}" destId="{888449B2-8BF2-4668-8EB4-2F82471DD04D}" srcOrd="0" destOrd="0" presId="urn:microsoft.com/office/officeart/2016/7/layout/VerticalHollowActionList"/>
    <dgm:cxn modelId="{AF4DD177-6060-4B12-BA17-0AC39A781D0D}" type="presOf" srcId="{547556CE-5BF8-4914-AF3D-BF30171378DA}" destId="{C63E4E08-1246-4042-A758-879587852B9B}" srcOrd="0" destOrd="0" presId="urn:microsoft.com/office/officeart/2016/7/layout/VerticalHollowActionList"/>
    <dgm:cxn modelId="{F176F885-1D90-4E7E-AE9B-7F94B4ED6C46}" srcId="{547556CE-5BF8-4914-AF3D-BF30171378DA}" destId="{E209D453-9761-42C3-B80B-F5D36CADE955}" srcOrd="0" destOrd="0" parTransId="{93CD6B55-7B73-4C65-AB5D-4FD59D84DBCC}" sibTransId="{108C7884-3D71-4D79-9801-FF516DC02928}"/>
    <dgm:cxn modelId="{1C59FE86-7F44-4D87-B791-C39C3F70A1BC}" srcId="{FA189987-38F3-46EB-AA78-EE6300916372}" destId="{547556CE-5BF8-4914-AF3D-BF30171378DA}" srcOrd="2" destOrd="0" parTransId="{9CEE4709-F554-4686-924E-58F880A33A4E}" sibTransId="{27D90701-E722-422C-8693-BC98ED700ACE}"/>
    <dgm:cxn modelId="{68EA59B7-5801-457C-856A-BE0CA1E5F0BB}" type="presOf" srcId="{A929A444-9127-43FB-9A39-EFC03ACDAA0C}" destId="{0EE2697D-29EF-4E83-9F7E-02B6E46FA81C}" srcOrd="0" destOrd="0" presId="urn:microsoft.com/office/officeart/2016/7/layout/VerticalHollowActionList"/>
    <dgm:cxn modelId="{3D18D1BE-2923-4312-B4E4-A78CF94D11A8}" srcId="{FA189987-38F3-46EB-AA78-EE6300916372}" destId="{EB14B1E2-50C5-4442-A05B-41BE6732E77C}" srcOrd="1" destOrd="0" parTransId="{7EB30E4A-DC15-47CE-943A-B0E0754CBB50}" sibTransId="{E22442AA-CA9F-4E4F-B084-56EB9CA78614}"/>
    <dgm:cxn modelId="{23D351CA-7214-470D-A4B0-E84BBD22F0F7}" type="presOf" srcId="{712DBC09-665C-4338-99ED-FAF7EA0BD004}" destId="{642A4D57-F5A7-4A44-90DD-C1808C56992C}" srcOrd="0" destOrd="0" presId="urn:microsoft.com/office/officeart/2016/7/layout/VerticalHollowActionList"/>
    <dgm:cxn modelId="{0775E2EC-7CC4-4D10-8CBF-9C26DA765E0D}" srcId="{EB14B1E2-50C5-4442-A05B-41BE6732E77C}" destId="{6F471106-DF02-4B9C-A823-3066304CFDBB}" srcOrd="0" destOrd="0" parTransId="{26DE9C96-F4B6-4108-8C68-ED5D9D335040}" sibTransId="{8BB00081-AA00-4DDC-BCA6-C08C211A628A}"/>
    <dgm:cxn modelId="{2B1B4C09-1E86-42C7-B7F8-FFC90959B975}" type="presParOf" srcId="{F2B1BF66-A6A5-432B-84E1-EB12DD2C0CA6}" destId="{16A93993-CC0D-452A-A6CA-EAD87FFE3118}" srcOrd="0" destOrd="0" presId="urn:microsoft.com/office/officeart/2016/7/layout/VerticalHollowActionList"/>
    <dgm:cxn modelId="{778E6E65-FDE4-4E24-B764-A34E4073DA02}" type="presParOf" srcId="{16A93993-CC0D-452A-A6CA-EAD87FFE3118}" destId="{642A4D57-F5A7-4A44-90DD-C1808C56992C}" srcOrd="0" destOrd="0" presId="urn:microsoft.com/office/officeart/2016/7/layout/VerticalHollowActionList"/>
    <dgm:cxn modelId="{05D088B7-2416-4DB0-B3E9-73019C526C8E}" type="presParOf" srcId="{16A93993-CC0D-452A-A6CA-EAD87FFE3118}" destId="{0EE2697D-29EF-4E83-9F7E-02B6E46FA81C}" srcOrd="1" destOrd="0" presId="urn:microsoft.com/office/officeart/2016/7/layout/VerticalHollowActionList"/>
    <dgm:cxn modelId="{66B2FE70-3C0E-4008-801F-E0D10C42CE9D}" type="presParOf" srcId="{F2B1BF66-A6A5-432B-84E1-EB12DD2C0CA6}" destId="{872C25D4-B24D-40E3-A5D3-D87CDF7CFC3D}" srcOrd="1" destOrd="0" presId="urn:microsoft.com/office/officeart/2016/7/layout/VerticalHollowActionList"/>
    <dgm:cxn modelId="{9FB3F8E0-7F85-4087-9D0A-537AE12EDCE8}" type="presParOf" srcId="{F2B1BF66-A6A5-432B-84E1-EB12DD2C0CA6}" destId="{1827C64E-808E-4FDA-ABB6-636C27FD212F}" srcOrd="2" destOrd="0" presId="urn:microsoft.com/office/officeart/2016/7/layout/VerticalHollowActionList"/>
    <dgm:cxn modelId="{596E6F2B-C785-42E4-9C11-D3C4A6E366EA}" type="presParOf" srcId="{1827C64E-808E-4FDA-ABB6-636C27FD212F}" destId="{888449B2-8BF2-4668-8EB4-2F82471DD04D}" srcOrd="0" destOrd="0" presId="urn:microsoft.com/office/officeart/2016/7/layout/VerticalHollowActionList"/>
    <dgm:cxn modelId="{10C36552-26F0-4611-BB2F-9D21B8E9BAFC}" type="presParOf" srcId="{1827C64E-808E-4FDA-ABB6-636C27FD212F}" destId="{47647965-01F2-4068-A448-2D3B97D447D1}" srcOrd="1" destOrd="0" presId="urn:microsoft.com/office/officeart/2016/7/layout/VerticalHollowActionList"/>
    <dgm:cxn modelId="{527E33C9-A5B2-4232-9E09-7853F08CE36E}" type="presParOf" srcId="{F2B1BF66-A6A5-432B-84E1-EB12DD2C0CA6}" destId="{09E55FA3-B14C-46BE-8CDE-C68C4EF52EDB}" srcOrd="3" destOrd="0" presId="urn:microsoft.com/office/officeart/2016/7/layout/VerticalHollowActionList"/>
    <dgm:cxn modelId="{A46A8E5A-892D-4B03-A977-E23086CE7397}" type="presParOf" srcId="{F2B1BF66-A6A5-432B-84E1-EB12DD2C0CA6}" destId="{5E3D456E-BE3E-4848-BEE7-BCB1B9E1B0CC}" srcOrd="4" destOrd="0" presId="urn:microsoft.com/office/officeart/2016/7/layout/VerticalHollowActionList"/>
    <dgm:cxn modelId="{06B52D18-2012-4486-B07C-89104D27DA10}" type="presParOf" srcId="{5E3D456E-BE3E-4848-BEE7-BCB1B9E1B0CC}" destId="{C63E4E08-1246-4042-A758-879587852B9B}" srcOrd="0" destOrd="0" presId="urn:microsoft.com/office/officeart/2016/7/layout/VerticalHollowActionList"/>
    <dgm:cxn modelId="{538B2B70-FB30-45AD-8771-F28EB435EA3C}" type="presParOf" srcId="{5E3D456E-BE3E-4848-BEE7-BCB1B9E1B0CC}" destId="{8940154C-3105-4659-A690-B23240EA5279}"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40A668-2C43-42EA-8370-1A31C30B237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2D3698F-8453-43F3-A96D-259CCB8A82FD}">
      <dgm:prSet/>
      <dgm:spPr/>
      <dgm:t>
        <a:bodyPr/>
        <a:lstStyle/>
        <a:p>
          <a:pPr>
            <a:lnSpc>
              <a:spcPct val="100000"/>
            </a:lnSpc>
          </a:pPr>
          <a:r>
            <a:rPr lang="en-GB" dirty="0"/>
            <a:t>Inventory Management</a:t>
          </a:r>
          <a:endParaRPr lang="en-US" dirty="0"/>
        </a:p>
      </dgm:t>
    </dgm:pt>
    <dgm:pt modelId="{F559C2E8-12AC-412F-8E05-6630CAAC46F4}" type="parTrans" cxnId="{0FE3A8D5-1FFC-4EAD-A4E5-BA5D31A040A7}">
      <dgm:prSet/>
      <dgm:spPr/>
      <dgm:t>
        <a:bodyPr/>
        <a:lstStyle/>
        <a:p>
          <a:endParaRPr lang="en-US"/>
        </a:p>
      </dgm:t>
    </dgm:pt>
    <dgm:pt modelId="{E4B053F2-C8F1-4D66-8BEB-D5107780D28C}" type="sibTrans" cxnId="{0FE3A8D5-1FFC-4EAD-A4E5-BA5D31A040A7}">
      <dgm:prSet/>
      <dgm:spPr/>
      <dgm:t>
        <a:bodyPr/>
        <a:lstStyle/>
        <a:p>
          <a:endParaRPr lang="en-US"/>
        </a:p>
      </dgm:t>
    </dgm:pt>
    <dgm:pt modelId="{709247C3-F1E6-4CC4-95A3-926F3A6A65F8}">
      <dgm:prSet/>
      <dgm:spPr/>
      <dgm:t>
        <a:bodyPr/>
        <a:lstStyle/>
        <a:p>
          <a:pPr>
            <a:lnSpc>
              <a:spcPct val="100000"/>
            </a:lnSpc>
          </a:pPr>
          <a:r>
            <a:rPr lang="en-GB"/>
            <a:t>Reduce administrative tasks</a:t>
          </a:r>
          <a:endParaRPr lang="en-US"/>
        </a:p>
      </dgm:t>
    </dgm:pt>
    <dgm:pt modelId="{0FAB6CF6-D50B-48AB-AD90-AF3B16BEB3E5}" type="parTrans" cxnId="{A35D3E7D-0A26-4821-B57C-6A16CDC37ACE}">
      <dgm:prSet/>
      <dgm:spPr/>
      <dgm:t>
        <a:bodyPr/>
        <a:lstStyle/>
        <a:p>
          <a:endParaRPr lang="en-US"/>
        </a:p>
      </dgm:t>
    </dgm:pt>
    <dgm:pt modelId="{6C0D2D55-1C36-4510-B6C0-9E7589178CAC}" type="sibTrans" cxnId="{A35D3E7D-0A26-4821-B57C-6A16CDC37ACE}">
      <dgm:prSet/>
      <dgm:spPr/>
      <dgm:t>
        <a:bodyPr/>
        <a:lstStyle/>
        <a:p>
          <a:endParaRPr lang="en-US"/>
        </a:p>
      </dgm:t>
    </dgm:pt>
    <dgm:pt modelId="{B6DC3AAB-E770-4D43-B6C7-FAC83451BB97}">
      <dgm:prSet/>
      <dgm:spPr/>
      <dgm:t>
        <a:bodyPr/>
        <a:lstStyle/>
        <a:p>
          <a:pPr>
            <a:lnSpc>
              <a:spcPct val="100000"/>
            </a:lnSpc>
          </a:pPr>
          <a:r>
            <a:rPr lang="en-GB"/>
            <a:t>Use connected apps</a:t>
          </a:r>
          <a:endParaRPr lang="en-US"/>
        </a:p>
      </dgm:t>
    </dgm:pt>
    <dgm:pt modelId="{D02DACFC-29E2-4A98-876E-2C85C35EC158}" type="parTrans" cxnId="{3526FB9E-829D-4C9F-AF1E-D0DAA917C290}">
      <dgm:prSet/>
      <dgm:spPr/>
      <dgm:t>
        <a:bodyPr/>
        <a:lstStyle/>
        <a:p>
          <a:endParaRPr lang="en-US"/>
        </a:p>
      </dgm:t>
    </dgm:pt>
    <dgm:pt modelId="{4E31853C-78D9-4AC3-B0F2-123C90E4DEA7}" type="sibTrans" cxnId="{3526FB9E-829D-4C9F-AF1E-D0DAA917C290}">
      <dgm:prSet/>
      <dgm:spPr/>
      <dgm:t>
        <a:bodyPr/>
        <a:lstStyle/>
        <a:p>
          <a:endParaRPr lang="en-US"/>
        </a:p>
      </dgm:t>
    </dgm:pt>
    <dgm:pt modelId="{FD3E7DCE-2BFB-4600-A39E-E92777BD4E80}" type="pres">
      <dgm:prSet presAssocID="{0140A668-2C43-42EA-8370-1A31C30B2376}" presName="root" presStyleCnt="0">
        <dgm:presLayoutVars>
          <dgm:dir/>
          <dgm:resizeHandles val="exact"/>
        </dgm:presLayoutVars>
      </dgm:prSet>
      <dgm:spPr/>
    </dgm:pt>
    <dgm:pt modelId="{20E9D106-ACBB-4800-BB0C-A3844BB747B1}" type="pres">
      <dgm:prSet presAssocID="{C2D3698F-8453-43F3-A96D-259CCB8A82FD}" presName="compNode" presStyleCnt="0"/>
      <dgm:spPr/>
    </dgm:pt>
    <dgm:pt modelId="{71D01FF1-A736-41BC-822B-A64800A87B2C}" type="pres">
      <dgm:prSet presAssocID="{C2D3698F-8453-43F3-A96D-259CCB8A82FD}" presName="bgRect" presStyleLbl="bgShp" presStyleIdx="0" presStyleCnt="3"/>
      <dgm:spPr/>
    </dgm:pt>
    <dgm:pt modelId="{76FCA17E-B1E1-41B1-9F61-1B3CC010FD71}" type="pres">
      <dgm:prSet presAssocID="{C2D3698F-8453-43F3-A96D-259CCB8A82F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x"/>
        </a:ext>
      </dgm:extLst>
    </dgm:pt>
    <dgm:pt modelId="{A03FA160-AFAE-4380-942D-5F2AE0664F43}" type="pres">
      <dgm:prSet presAssocID="{C2D3698F-8453-43F3-A96D-259CCB8A82FD}" presName="spaceRect" presStyleCnt="0"/>
      <dgm:spPr/>
    </dgm:pt>
    <dgm:pt modelId="{89FF05F9-334C-40A3-999F-40472108EF70}" type="pres">
      <dgm:prSet presAssocID="{C2D3698F-8453-43F3-A96D-259CCB8A82FD}" presName="parTx" presStyleLbl="revTx" presStyleIdx="0" presStyleCnt="3" custLinFactNeighborX="-427" custLinFactNeighborY="5459">
        <dgm:presLayoutVars>
          <dgm:chMax val="0"/>
          <dgm:chPref val="0"/>
        </dgm:presLayoutVars>
      </dgm:prSet>
      <dgm:spPr/>
    </dgm:pt>
    <dgm:pt modelId="{61E9025C-B30D-4178-BC47-7B84D02606FF}" type="pres">
      <dgm:prSet presAssocID="{E4B053F2-C8F1-4D66-8BEB-D5107780D28C}" presName="sibTrans" presStyleCnt="0"/>
      <dgm:spPr/>
    </dgm:pt>
    <dgm:pt modelId="{B8B42E72-96DB-4F73-A310-1E171018F54E}" type="pres">
      <dgm:prSet presAssocID="{709247C3-F1E6-4CC4-95A3-926F3A6A65F8}" presName="compNode" presStyleCnt="0"/>
      <dgm:spPr/>
    </dgm:pt>
    <dgm:pt modelId="{E4255B9F-711B-4594-B14D-0330F1F833AA}" type="pres">
      <dgm:prSet presAssocID="{709247C3-F1E6-4CC4-95A3-926F3A6A65F8}" presName="bgRect" presStyleLbl="bgShp" presStyleIdx="1" presStyleCnt="3"/>
      <dgm:spPr/>
    </dgm:pt>
    <dgm:pt modelId="{2E5F28B2-DA3E-444F-ADD3-34119E52A5C2}" type="pres">
      <dgm:prSet presAssocID="{709247C3-F1E6-4CC4-95A3-926F3A6A65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 List"/>
        </a:ext>
      </dgm:extLst>
    </dgm:pt>
    <dgm:pt modelId="{046AF03F-9E38-4697-AA62-A2E6F90D5C5C}" type="pres">
      <dgm:prSet presAssocID="{709247C3-F1E6-4CC4-95A3-926F3A6A65F8}" presName="spaceRect" presStyleCnt="0"/>
      <dgm:spPr/>
    </dgm:pt>
    <dgm:pt modelId="{432A15DE-0BFB-4BA8-BF7B-73FEA2B7740E}" type="pres">
      <dgm:prSet presAssocID="{709247C3-F1E6-4CC4-95A3-926F3A6A65F8}" presName="parTx" presStyleLbl="revTx" presStyleIdx="1" presStyleCnt="3">
        <dgm:presLayoutVars>
          <dgm:chMax val="0"/>
          <dgm:chPref val="0"/>
        </dgm:presLayoutVars>
      </dgm:prSet>
      <dgm:spPr/>
    </dgm:pt>
    <dgm:pt modelId="{C11C2C6A-2B40-491C-A787-B8325E3CC005}" type="pres">
      <dgm:prSet presAssocID="{6C0D2D55-1C36-4510-B6C0-9E7589178CAC}" presName="sibTrans" presStyleCnt="0"/>
      <dgm:spPr/>
    </dgm:pt>
    <dgm:pt modelId="{F3633DD6-204D-4CA5-964D-D384A7A46717}" type="pres">
      <dgm:prSet presAssocID="{B6DC3AAB-E770-4D43-B6C7-FAC83451BB97}" presName="compNode" presStyleCnt="0"/>
      <dgm:spPr/>
    </dgm:pt>
    <dgm:pt modelId="{79730075-6DDA-43DC-BFBB-379B6585384D}" type="pres">
      <dgm:prSet presAssocID="{B6DC3AAB-E770-4D43-B6C7-FAC83451BB97}" presName="bgRect" presStyleLbl="bgShp" presStyleIdx="2" presStyleCnt="3"/>
      <dgm:spPr/>
    </dgm:pt>
    <dgm:pt modelId="{5023C20C-5F27-43A0-BAE9-4D5AFC481C9B}" type="pres">
      <dgm:prSet presAssocID="{B6DC3AAB-E770-4D43-B6C7-FAC83451BB9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art Phone"/>
        </a:ext>
      </dgm:extLst>
    </dgm:pt>
    <dgm:pt modelId="{05F98388-9810-4293-9CAC-95BBBE8B3C27}" type="pres">
      <dgm:prSet presAssocID="{B6DC3AAB-E770-4D43-B6C7-FAC83451BB97}" presName="spaceRect" presStyleCnt="0"/>
      <dgm:spPr/>
    </dgm:pt>
    <dgm:pt modelId="{F56A953B-F617-4E11-B9AB-CA55063D5C71}" type="pres">
      <dgm:prSet presAssocID="{B6DC3AAB-E770-4D43-B6C7-FAC83451BB97}" presName="parTx" presStyleLbl="revTx" presStyleIdx="2" presStyleCnt="3">
        <dgm:presLayoutVars>
          <dgm:chMax val="0"/>
          <dgm:chPref val="0"/>
        </dgm:presLayoutVars>
      </dgm:prSet>
      <dgm:spPr/>
    </dgm:pt>
  </dgm:ptLst>
  <dgm:cxnLst>
    <dgm:cxn modelId="{0B19D472-194A-41F8-B4EE-BFA09CF85720}" type="presOf" srcId="{B6DC3AAB-E770-4D43-B6C7-FAC83451BB97}" destId="{F56A953B-F617-4E11-B9AB-CA55063D5C71}" srcOrd="0" destOrd="0" presId="urn:microsoft.com/office/officeart/2018/2/layout/IconVerticalSolidList"/>
    <dgm:cxn modelId="{A35D3E7D-0A26-4821-B57C-6A16CDC37ACE}" srcId="{0140A668-2C43-42EA-8370-1A31C30B2376}" destId="{709247C3-F1E6-4CC4-95A3-926F3A6A65F8}" srcOrd="1" destOrd="0" parTransId="{0FAB6CF6-D50B-48AB-AD90-AF3B16BEB3E5}" sibTransId="{6C0D2D55-1C36-4510-B6C0-9E7589178CAC}"/>
    <dgm:cxn modelId="{3526FB9E-829D-4C9F-AF1E-D0DAA917C290}" srcId="{0140A668-2C43-42EA-8370-1A31C30B2376}" destId="{B6DC3AAB-E770-4D43-B6C7-FAC83451BB97}" srcOrd="2" destOrd="0" parTransId="{D02DACFC-29E2-4A98-876E-2C85C35EC158}" sibTransId="{4E31853C-78D9-4AC3-B0F2-123C90E4DEA7}"/>
    <dgm:cxn modelId="{8AB8D9B1-70F9-4F7F-AF1A-853669D8A57A}" type="presOf" srcId="{C2D3698F-8453-43F3-A96D-259CCB8A82FD}" destId="{89FF05F9-334C-40A3-999F-40472108EF70}" srcOrd="0" destOrd="0" presId="urn:microsoft.com/office/officeart/2018/2/layout/IconVerticalSolidList"/>
    <dgm:cxn modelId="{D5240BC4-328D-4F9C-ACF3-12D515302971}" type="presOf" srcId="{709247C3-F1E6-4CC4-95A3-926F3A6A65F8}" destId="{432A15DE-0BFB-4BA8-BF7B-73FEA2B7740E}" srcOrd="0" destOrd="0" presId="urn:microsoft.com/office/officeart/2018/2/layout/IconVerticalSolidList"/>
    <dgm:cxn modelId="{0FE3A8D5-1FFC-4EAD-A4E5-BA5D31A040A7}" srcId="{0140A668-2C43-42EA-8370-1A31C30B2376}" destId="{C2D3698F-8453-43F3-A96D-259CCB8A82FD}" srcOrd="0" destOrd="0" parTransId="{F559C2E8-12AC-412F-8E05-6630CAAC46F4}" sibTransId="{E4B053F2-C8F1-4D66-8BEB-D5107780D28C}"/>
    <dgm:cxn modelId="{5CAA19E7-CE9D-4A4B-8E91-39139A6CC3E8}" type="presOf" srcId="{0140A668-2C43-42EA-8370-1A31C30B2376}" destId="{FD3E7DCE-2BFB-4600-A39E-E92777BD4E80}" srcOrd="0" destOrd="0" presId="urn:microsoft.com/office/officeart/2018/2/layout/IconVerticalSolidList"/>
    <dgm:cxn modelId="{E8D6E1D2-9730-4948-A5FD-80A588312746}" type="presParOf" srcId="{FD3E7DCE-2BFB-4600-A39E-E92777BD4E80}" destId="{20E9D106-ACBB-4800-BB0C-A3844BB747B1}" srcOrd="0" destOrd="0" presId="urn:microsoft.com/office/officeart/2018/2/layout/IconVerticalSolidList"/>
    <dgm:cxn modelId="{AD46A888-A394-4A82-953F-6FC278397178}" type="presParOf" srcId="{20E9D106-ACBB-4800-BB0C-A3844BB747B1}" destId="{71D01FF1-A736-41BC-822B-A64800A87B2C}" srcOrd="0" destOrd="0" presId="urn:microsoft.com/office/officeart/2018/2/layout/IconVerticalSolidList"/>
    <dgm:cxn modelId="{9EDDCA09-633E-4F00-81ED-52FD43CDE7D4}" type="presParOf" srcId="{20E9D106-ACBB-4800-BB0C-A3844BB747B1}" destId="{76FCA17E-B1E1-41B1-9F61-1B3CC010FD71}" srcOrd="1" destOrd="0" presId="urn:microsoft.com/office/officeart/2018/2/layout/IconVerticalSolidList"/>
    <dgm:cxn modelId="{B5D45075-C733-4FCF-A112-BCCF64E34397}" type="presParOf" srcId="{20E9D106-ACBB-4800-BB0C-A3844BB747B1}" destId="{A03FA160-AFAE-4380-942D-5F2AE0664F43}" srcOrd="2" destOrd="0" presId="urn:microsoft.com/office/officeart/2018/2/layout/IconVerticalSolidList"/>
    <dgm:cxn modelId="{C075C9FA-2A54-4B5C-AB21-D38DECCAD015}" type="presParOf" srcId="{20E9D106-ACBB-4800-BB0C-A3844BB747B1}" destId="{89FF05F9-334C-40A3-999F-40472108EF70}" srcOrd="3" destOrd="0" presId="urn:microsoft.com/office/officeart/2018/2/layout/IconVerticalSolidList"/>
    <dgm:cxn modelId="{EDFE737D-9909-4E7D-8640-7ECE06CD1BE8}" type="presParOf" srcId="{FD3E7DCE-2BFB-4600-A39E-E92777BD4E80}" destId="{61E9025C-B30D-4178-BC47-7B84D02606FF}" srcOrd="1" destOrd="0" presId="urn:microsoft.com/office/officeart/2018/2/layout/IconVerticalSolidList"/>
    <dgm:cxn modelId="{53801ABA-A036-4DCD-AD33-F1B387CEF569}" type="presParOf" srcId="{FD3E7DCE-2BFB-4600-A39E-E92777BD4E80}" destId="{B8B42E72-96DB-4F73-A310-1E171018F54E}" srcOrd="2" destOrd="0" presId="urn:microsoft.com/office/officeart/2018/2/layout/IconVerticalSolidList"/>
    <dgm:cxn modelId="{35568F7C-9F67-47EA-99CF-A37C5916C0A8}" type="presParOf" srcId="{B8B42E72-96DB-4F73-A310-1E171018F54E}" destId="{E4255B9F-711B-4594-B14D-0330F1F833AA}" srcOrd="0" destOrd="0" presId="urn:microsoft.com/office/officeart/2018/2/layout/IconVerticalSolidList"/>
    <dgm:cxn modelId="{E5F23B72-9120-4167-9FC4-BC25E0461049}" type="presParOf" srcId="{B8B42E72-96DB-4F73-A310-1E171018F54E}" destId="{2E5F28B2-DA3E-444F-ADD3-34119E52A5C2}" srcOrd="1" destOrd="0" presId="urn:microsoft.com/office/officeart/2018/2/layout/IconVerticalSolidList"/>
    <dgm:cxn modelId="{401EDBFD-DB9B-40C1-B3E1-D1E8AE10EF67}" type="presParOf" srcId="{B8B42E72-96DB-4F73-A310-1E171018F54E}" destId="{046AF03F-9E38-4697-AA62-A2E6F90D5C5C}" srcOrd="2" destOrd="0" presId="urn:microsoft.com/office/officeart/2018/2/layout/IconVerticalSolidList"/>
    <dgm:cxn modelId="{948D2D6A-9622-4B53-8B65-92190FDBB06F}" type="presParOf" srcId="{B8B42E72-96DB-4F73-A310-1E171018F54E}" destId="{432A15DE-0BFB-4BA8-BF7B-73FEA2B7740E}" srcOrd="3" destOrd="0" presId="urn:microsoft.com/office/officeart/2018/2/layout/IconVerticalSolidList"/>
    <dgm:cxn modelId="{E38A6DCD-A1F9-4627-B995-4DF400D580B5}" type="presParOf" srcId="{FD3E7DCE-2BFB-4600-A39E-E92777BD4E80}" destId="{C11C2C6A-2B40-491C-A787-B8325E3CC005}" srcOrd="3" destOrd="0" presId="urn:microsoft.com/office/officeart/2018/2/layout/IconVerticalSolidList"/>
    <dgm:cxn modelId="{5ADD638A-47AC-44EB-9702-4BFC60E09641}" type="presParOf" srcId="{FD3E7DCE-2BFB-4600-A39E-E92777BD4E80}" destId="{F3633DD6-204D-4CA5-964D-D384A7A46717}" srcOrd="4" destOrd="0" presId="urn:microsoft.com/office/officeart/2018/2/layout/IconVerticalSolidList"/>
    <dgm:cxn modelId="{53B060B8-5067-42AC-93DE-29FAC1C89B74}" type="presParOf" srcId="{F3633DD6-204D-4CA5-964D-D384A7A46717}" destId="{79730075-6DDA-43DC-BFBB-379B6585384D}" srcOrd="0" destOrd="0" presId="urn:microsoft.com/office/officeart/2018/2/layout/IconVerticalSolidList"/>
    <dgm:cxn modelId="{D8857A99-2149-4A3E-8A8D-D48EAD9CE8BB}" type="presParOf" srcId="{F3633DD6-204D-4CA5-964D-D384A7A46717}" destId="{5023C20C-5F27-43A0-BAE9-4D5AFC481C9B}" srcOrd="1" destOrd="0" presId="urn:microsoft.com/office/officeart/2018/2/layout/IconVerticalSolidList"/>
    <dgm:cxn modelId="{957C3B2A-5DB5-4348-8A99-FBA39D99DAA7}" type="presParOf" srcId="{F3633DD6-204D-4CA5-964D-D384A7A46717}" destId="{05F98388-9810-4293-9CAC-95BBBE8B3C27}" srcOrd="2" destOrd="0" presId="urn:microsoft.com/office/officeart/2018/2/layout/IconVerticalSolidList"/>
    <dgm:cxn modelId="{3B09224B-0E83-473F-A53E-8145669CD374}" type="presParOf" srcId="{F3633DD6-204D-4CA5-964D-D384A7A46717}" destId="{F56A953B-F617-4E11-B9AB-CA55063D5C7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54A0A2-0602-4D5C-B314-9C64AA00AF23}"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E097DD2-D90F-43AF-B247-8153A920E61A}">
      <dgm:prSet/>
      <dgm:spPr/>
      <dgm:t>
        <a:bodyPr/>
        <a:lstStyle/>
        <a:p>
          <a:pPr>
            <a:lnSpc>
              <a:spcPct val="100000"/>
            </a:lnSpc>
          </a:pPr>
          <a:r>
            <a:rPr lang="en-GB"/>
            <a:t>Enhance operating efficiency</a:t>
          </a:r>
          <a:endParaRPr lang="en-US"/>
        </a:p>
      </dgm:t>
    </dgm:pt>
    <dgm:pt modelId="{2A790CA4-E09F-4281-9794-1F3D8D537D2E}" type="parTrans" cxnId="{4DC07852-7029-48A7-82AD-7C8AEE853348}">
      <dgm:prSet/>
      <dgm:spPr/>
      <dgm:t>
        <a:bodyPr/>
        <a:lstStyle/>
        <a:p>
          <a:endParaRPr lang="en-US"/>
        </a:p>
      </dgm:t>
    </dgm:pt>
    <dgm:pt modelId="{90A6F6E9-96D4-4EF2-9F9E-15D4DC075BBF}" type="sibTrans" cxnId="{4DC07852-7029-48A7-82AD-7C8AEE853348}">
      <dgm:prSet/>
      <dgm:spPr/>
      <dgm:t>
        <a:bodyPr/>
        <a:lstStyle/>
        <a:p>
          <a:endParaRPr lang="en-US"/>
        </a:p>
      </dgm:t>
    </dgm:pt>
    <dgm:pt modelId="{B52049F0-F387-4513-9505-EB261BFDE897}">
      <dgm:prSet/>
      <dgm:spPr/>
      <dgm:t>
        <a:bodyPr/>
        <a:lstStyle/>
        <a:p>
          <a:pPr>
            <a:lnSpc>
              <a:spcPct val="100000"/>
            </a:lnSpc>
          </a:pPr>
          <a:r>
            <a:rPr lang="en-GB"/>
            <a:t>Deliver the best possible experiences for guests</a:t>
          </a:r>
          <a:endParaRPr lang="en-US"/>
        </a:p>
      </dgm:t>
    </dgm:pt>
    <dgm:pt modelId="{9027B91B-557C-4F5D-9199-A05D482EE964}" type="parTrans" cxnId="{DB7B1310-EA33-4831-B768-86C867FAC759}">
      <dgm:prSet/>
      <dgm:spPr/>
      <dgm:t>
        <a:bodyPr/>
        <a:lstStyle/>
        <a:p>
          <a:endParaRPr lang="en-US"/>
        </a:p>
      </dgm:t>
    </dgm:pt>
    <dgm:pt modelId="{3B808B89-E641-4FF1-A086-4A9A7BD338C3}" type="sibTrans" cxnId="{DB7B1310-EA33-4831-B768-86C867FAC759}">
      <dgm:prSet/>
      <dgm:spPr/>
      <dgm:t>
        <a:bodyPr/>
        <a:lstStyle/>
        <a:p>
          <a:endParaRPr lang="en-US"/>
        </a:p>
      </dgm:t>
    </dgm:pt>
    <dgm:pt modelId="{E6968F4D-E47B-412A-B982-BF141BF22713}">
      <dgm:prSet/>
      <dgm:spPr/>
      <dgm:t>
        <a:bodyPr/>
        <a:lstStyle/>
        <a:p>
          <a:pPr>
            <a:lnSpc>
              <a:spcPct val="100000"/>
            </a:lnSpc>
          </a:pPr>
          <a:r>
            <a:rPr lang="en-GB"/>
            <a:t>Save hotel managers and employees time and money</a:t>
          </a:r>
          <a:endParaRPr lang="en-US"/>
        </a:p>
      </dgm:t>
    </dgm:pt>
    <dgm:pt modelId="{2F54A289-ACFB-45F3-9AEA-6C06FF4B0F96}" type="parTrans" cxnId="{B410D91E-78D8-49DC-AC36-606D2B183DC0}">
      <dgm:prSet/>
      <dgm:spPr/>
      <dgm:t>
        <a:bodyPr/>
        <a:lstStyle/>
        <a:p>
          <a:endParaRPr lang="en-US"/>
        </a:p>
      </dgm:t>
    </dgm:pt>
    <dgm:pt modelId="{ABF47014-5E81-4DF6-881C-2F5A47EDE59C}" type="sibTrans" cxnId="{B410D91E-78D8-49DC-AC36-606D2B183DC0}">
      <dgm:prSet/>
      <dgm:spPr/>
      <dgm:t>
        <a:bodyPr/>
        <a:lstStyle/>
        <a:p>
          <a:endParaRPr lang="en-US"/>
        </a:p>
      </dgm:t>
    </dgm:pt>
    <dgm:pt modelId="{CD29BF2B-C274-40C3-B8F3-C5B5ECDD4B8D}">
      <dgm:prSet/>
      <dgm:spPr/>
      <dgm:t>
        <a:bodyPr/>
        <a:lstStyle/>
        <a:p>
          <a:pPr>
            <a:lnSpc>
              <a:spcPct val="100000"/>
            </a:lnSpc>
          </a:pPr>
          <a:r>
            <a:rPr lang="en-GB" b="1"/>
            <a:t>What can you do with this system?</a:t>
          </a:r>
          <a:endParaRPr lang="en-US"/>
        </a:p>
      </dgm:t>
    </dgm:pt>
    <dgm:pt modelId="{8E5CA448-054B-4AC5-A9D7-74F355746F90}" type="parTrans" cxnId="{A20FBF99-6161-45B2-856E-AEE4B63E3A6D}">
      <dgm:prSet/>
      <dgm:spPr/>
      <dgm:t>
        <a:bodyPr/>
        <a:lstStyle/>
        <a:p>
          <a:endParaRPr lang="en-US"/>
        </a:p>
      </dgm:t>
    </dgm:pt>
    <dgm:pt modelId="{E375B985-C024-4EE8-8A0A-DD2002049B84}" type="sibTrans" cxnId="{A20FBF99-6161-45B2-856E-AEE4B63E3A6D}">
      <dgm:prSet/>
      <dgm:spPr/>
      <dgm:t>
        <a:bodyPr/>
        <a:lstStyle/>
        <a:p>
          <a:endParaRPr lang="en-US"/>
        </a:p>
      </dgm:t>
    </dgm:pt>
    <dgm:pt modelId="{5189C018-A213-44CF-ACE3-B7329B648B73}">
      <dgm:prSet/>
      <dgm:spPr/>
      <dgm:t>
        <a:bodyPr/>
        <a:lstStyle/>
        <a:p>
          <a:endParaRPr lang="en-US" dirty="0"/>
        </a:p>
      </dgm:t>
    </dgm:pt>
    <dgm:pt modelId="{01862ECF-B76A-43C2-81C6-A15656AA5324}" type="parTrans" cxnId="{E2908B24-3C89-4F54-BD78-30A5D353F095}">
      <dgm:prSet/>
      <dgm:spPr/>
      <dgm:t>
        <a:bodyPr/>
        <a:lstStyle/>
        <a:p>
          <a:endParaRPr lang="en-US"/>
        </a:p>
      </dgm:t>
    </dgm:pt>
    <dgm:pt modelId="{CAECD1AB-7662-4765-A964-FE66E06B7070}" type="sibTrans" cxnId="{E2908B24-3C89-4F54-BD78-30A5D353F095}">
      <dgm:prSet/>
      <dgm:spPr/>
      <dgm:t>
        <a:bodyPr/>
        <a:lstStyle/>
        <a:p>
          <a:endParaRPr lang="en-US"/>
        </a:p>
      </dgm:t>
    </dgm:pt>
    <dgm:pt modelId="{C35D5795-9F39-4757-8C24-81FF879C258C}">
      <dgm:prSet/>
      <dgm:spPr/>
      <dgm:t>
        <a:bodyPr/>
        <a:lstStyle/>
        <a:p>
          <a:pPr>
            <a:lnSpc>
              <a:spcPct val="100000"/>
            </a:lnSpc>
          </a:pPr>
          <a:r>
            <a:rPr lang="en-GB" b="1"/>
            <a:t>Benefits for Guests:</a:t>
          </a:r>
          <a:endParaRPr lang="en-US"/>
        </a:p>
      </dgm:t>
    </dgm:pt>
    <dgm:pt modelId="{43B10EE8-B2DE-4A71-91A6-D01BD6DA1797}" type="parTrans" cxnId="{F45065BE-CF73-48EC-9BDA-65012A2C4242}">
      <dgm:prSet/>
      <dgm:spPr/>
      <dgm:t>
        <a:bodyPr/>
        <a:lstStyle/>
        <a:p>
          <a:endParaRPr lang="en-US"/>
        </a:p>
      </dgm:t>
    </dgm:pt>
    <dgm:pt modelId="{82953B92-93CC-42EE-AEBB-396483D93E31}" type="sibTrans" cxnId="{F45065BE-CF73-48EC-9BDA-65012A2C4242}">
      <dgm:prSet/>
      <dgm:spPr/>
      <dgm:t>
        <a:bodyPr/>
        <a:lstStyle/>
        <a:p>
          <a:endParaRPr lang="en-US"/>
        </a:p>
      </dgm:t>
    </dgm:pt>
    <dgm:pt modelId="{8E4EC99A-9230-4E28-BD55-90FFEA653B36}">
      <dgm:prSet/>
      <dgm:spPr/>
      <dgm:t>
        <a:bodyPr/>
        <a:lstStyle/>
        <a:p>
          <a:endParaRPr lang="en-US" dirty="0"/>
        </a:p>
      </dgm:t>
    </dgm:pt>
    <dgm:pt modelId="{1F8241F3-7476-442E-B71F-C3321AE0C95A}" type="parTrans" cxnId="{87847AB5-DF4B-4657-B7D8-0BAC9C167A7C}">
      <dgm:prSet/>
      <dgm:spPr/>
      <dgm:t>
        <a:bodyPr/>
        <a:lstStyle/>
        <a:p>
          <a:endParaRPr lang="en-US"/>
        </a:p>
      </dgm:t>
    </dgm:pt>
    <dgm:pt modelId="{48F70BF2-830B-4D25-98A4-41F73287A4C0}" type="sibTrans" cxnId="{87847AB5-DF4B-4657-B7D8-0BAC9C167A7C}">
      <dgm:prSet/>
      <dgm:spPr/>
      <dgm:t>
        <a:bodyPr/>
        <a:lstStyle/>
        <a:p>
          <a:endParaRPr lang="en-US"/>
        </a:p>
      </dgm:t>
    </dgm:pt>
    <dgm:pt modelId="{EC3A7D50-C6C8-46C4-9D63-08D4E8127F2C}">
      <dgm:prSet/>
      <dgm:spPr/>
      <dgm:t>
        <a:bodyPr/>
        <a:lstStyle/>
        <a:p>
          <a:pPr>
            <a:lnSpc>
              <a:spcPct val="100000"/>
            </a:lnSpc>
          </a:pPr>
          <a:r>
            <a:rPr lang="en-GB" b="1"/>
            <a:t>Benefits to the business:</a:t>
          </a:r>
          <a:endParaRPr lang="en-US"/>
        </a:p>
      </dgm:t>
    </dgm:pt>
    <dgm:pt modelId="{04EB00E2-1767-4538-9A08-2F47E62693EA}" type="parTrans" cxnId="{95C70F61-68FE-464D-B1D3-B4426154950D}">
      <dgm:prSet/>
      <dgm:spPr/>
      <dgm:t>
        <a:bodyPr/>
        <a:lstStyle/>
        <a:p>
          <a:endParaRPr lang="en-US"/>
        </a:p>
      </dgm:t>
    </dgm:pt>
    <dgm:pt modelId="{1FA3274B-23E3-4C24-B885-5144C5E373FC}" type="sibTrans" cxnId="{95C70F61-68FE-464D-B1D3-B4426154950D}">
      <dgm:prSet/>
      <dgm:spPr/>
      <dgm:t>
        <a:bodyPr/>
        <a:lstStyle/>
        <a:p>
          <a:endParaRPr lang="en-US"/>
        </a:p>
      </dgm:t>
    </dgm:pt>
    <dgm:pt modelId="{466F4D9B-DF65-4FC2-8500-62E20794649E}" type="pres">
      <dgm:prSet presAssocID="{E554A0A2-0602-4D5C-B314-9C64AA00AF23}" presName="root" presStyleCnt="0">
        <dgm:presLayoutVars>
          <dgm:dir/>
          <dgm:resizeHandles val="exact"/>
        </dgm:presLayoutVars>
      </dgm:prSet>
      <dgm:spPr/>
    </dgm:pt>
    <dgm:pt modelId="{7B7E6F02-EE36-456C-9189-5CA21C6D499C}" type="pres">
      <dgm:prSet presAssocID="{8E097DD2-D90F-43AF-B247-8153A920E61A}" presName="compNode" presStyleCnt="0"/>
      <dgm:spPr/>
    </dgm:pt>
    <dgm:pt modelId="{FD1D9781-4B3D-403E-B9DA-298BC5470821}" type="pres">
      <dgm:prSet presAssocID="{8E097DD2-D90F-43AF-B247-8153A920E61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87B12C1C-6E5A-4EEA-B8DA-CB1AE020F765}" type="pres">
      <dgm:prSet presAssocID="{8E097DD2-D90F-43AF-B247-8153A920E61A}" presName="spaceRect" presStyleCnt="0"/>
      <dgm:spPr/>
    </dgm:pt>
    <dgm:pt modelId="{C7CE3736-353B-49F6-B93B-85A64C28F87C}" type="pres">
      <dgm:prSet presAssocID="{8E097DD2-D90F-43AF-B247-8153A920E61A}" presName="textRect" presStyleLbl="revTx" presStyleIdx="0" presStyleCnt="6">
        <dgm:presLayoutVars>
          <dgm:chMax val="1"/>
          <dgm:chPref val="1"/>
        </dgm:presLayoutVars>
      </dgm:prSet>
      <dgm:spPr/>
    </dgm:pt>
    <dgm:pt modelId="{8178733F-85A2-4A5F-A712-E6EE3F315A34}" type="pres">
      <dgm:prSet presAssocID="{90A6F6E9-96D4-4EF2-9F9E-15D4DC075BBF}" presName="sibTrans" presStyleCnt="0"/>
      <dgm:spPr/>
    </dgm:pt>
    <dgm:pt modelId="{A09721BF-16A3-4A3E-93D7-8087A3BF55CD}" type="pres">
      <dgm:prSet presAssocID="{B52049F0-F387-4513-9505-EB261BFDE897}" presName="compNode" presStyleCnt="0"/>
      <dgm:spPr/>
    </dgm:pt>
    <dgm:pt modelId="{C63555BB-F60A-4703-86FC-8236635B708C}" type="pres">
      <dgm:prSet presAssocID="{B52049F0-F387-4513-9505-EB261BFDE89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B4031D2-2D68-4ED7-986D-0BAE770DE233}" type="pres">
      <dgm:prSet presAssocID="{B52049F0-F387-4513-9505-EB261BFDE897}" presName="spaceRect" presStyleCnt="0"/>
      <dgm:spPr/>
    </dgm:pt>
    <dgm:pt modelId="{725B2274-130B-45F0-8AC0-A3B7D0F2EDDF}" type="pres">
      <dgm:prSet presAssocID="{B52049F0-F387-4513-9505-EB261BFDE897}" presName="textRect" presStyleLbl="revTx" presStyleIdx="1" presStyleCnt="6">
        <dgm:presLayoutVars>
          <dgm:chMax val="1"/>
          <dgm:chPref val="1"/>
        </dgm:presLayoutVars>
      </dgm:prSet>
      <dgm:spPr/>
    </dgm:pt>
    <dgm:pt modelId="{3D729604-439C-4C21-AE78-8D5F0E1B07B0}" type="pres">
      <dgm:prSet presAssocID="{3B808B89-E641-4FF1-A086-4A9A7BD338C3}" presName="sibTrans" presStyleCnt="0"/>
      <dgm:spPr/>
    </dgm:pt>
    <dgm:pt modelId="{C38869CC-F6B5-47D9-A014-F407DC2171CF}" type="pres">
      <dgm:prSet presAssocID="{E6968F4D-E47B-412A-B982-BF141BF22713}" presName="compNode" presStyleCnt="0"/>
      <dgm:spPr/>
    </dgm:pt>
    <dgm:pt modelId="{7B25144D-D5E9-4052-B3C7-6F20714B0EF1}" type="pres">
      <dgm:prSet presAssocID="{E6968F4D-E47B-412A-B982-BF141BF2271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9D411B68-E533-44EF-AC3A-C5FBDD0199DE}" type="pres">
      <dgm:prSet presAssocID="{E6968F4D-E47B-412A-B982-BF141BF22713}" presName="spaceRect" presStyleCnt="0"/>
      <dgm:spPr/>
    </dgm:pt>
    <dgm:pt modelId="{1DB16A2E-2370-4C8E-9F95-257504B91D93}" type="pres">
      <dgm:prSet presAssocID="{E6968F4D-E47B-412A-B982-BF141BF22713}" presName="textRect" presStyleLbl="revTx" presStyleIdx="2" presStyleCnt="6">
        <dgm:presLayoutVars>
          <dgm:chMax val="1"/>
          <dgm:chPref val="1"/>
        </dgm:presLayoutVars>
      </dgm:prSet>
      <dgm:spPr/>
    </dgm:pt>
    <dgm:pt modelId="{11E252A4-9121-4A94-8D36-2C76F6C14EE1}" type="pres">
      <dgm:prSet presAssocID="{ABF47014-5E81-4DF6-881C-2F5A47EDE59C}" presName="sibTrans" presStyleCnt="0"/>
      <dgm:spPr/>
    </dgm:pt>
    <dgm:pt modelId="{35F22A16-846F-4B24-B6CA-B04FF8755A4B}" type="pres">
      <dgm:prSet presAssocID="{CD29BF2B-C274-40C3-B8F3-C5B5ECDD4B8D}" presName="compNode" presStyleCnt="0"/>
      <dgm:spPr/>
    </dgm:pt>
    <dgm:pt modelId="{D4064642-0198-405B-94B9-B4349EEFC524}" type="pres">
      <dgm:prSet presAssocID="{CD29BF2B-C274-40C3-B8F3-C5B5ECDD4B8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DE43EF48-7395-44C7-B08A-FF7D84633119}" type="pres">
      <dgm:prSet presAssocID="{CD29BF2B-C274-40C3-B8F3-C5B5ECDD4B8D}" presName="spaceRect" presStyleCnt="0"/>
      <dgm:spPr/>
    </dgm:pt>
    <dgm:pt modelId="{F63FCC5A-961B-42FC-B1C8-07191AF09A3B}" type="pres">
      <dgm:prSet presAssocID="{CD29BF2B-C274-40C3-B8F3-C5B5ECDD4B8D}" presName="textRect" presStyleLbl="revTx" presStyleIdx="3" presStyleCnt="6">
        <dgm:presLayoutVars>
          <dgm:chMax val="1"/>
          <dgm:chPref val="1"/>
        </dgm:presLayoutVars>
      </dgm:prSet>
      <dgm:spPr/>
    </dgm:pt>
    <dgm:pt modelId="{A47D9D3D-17E0-41E1-AE99-9042ACF74314}" type="pres">
      <dgm:prSet presAssocID="{E375B985-C024-4EE8-8A0A-DD2002049B84}" presName="sibTrans" presStyleCnt="0"/>
      <dgm:spPr/>
    </dgm:pt>
    <dgm:pt modelId="{9AA3DDE7-A2C5-4902-BD3A-E0A72AC7C018}" type="pres">
      <dgm:prSet presAssocID="{C35D5795-9F39-4757-8C24-81FF879C258C}" presName="compNode" presStyleCnt="0"/>
      <dgm:spPr/>
    </dgm:pt>
    <dgm:pt modelId="{578D4278-64E0-49C6-9692-783BB778689B}" type="pres">
      <dgm:prSet presAssocID="{C35D5795-9F39-4757-8C24-81FF879C258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iter"/>
        </a:ext>
      </dgm:extLst>
    </dgm:pt>
    <dgm:pt modelId="{C902CFDC-C7A9-443E-AEEA-D9BE6FCEFBEF}" type="pres">
      <dgm:prSet presAssocID="{C35D5795-9F39-4757-8C24-81FF879C258C}" presName="spaceRect" presStyleCnt="0"/>
      <dgm:spPr/>
    </dgm:pt>
    <dgm:pt modelId="{BC33963A-6BEA-4A3A-820B-B07D10646B7D}" type="pres">
      <dgm:prSet presAssocID="{C35D5795-9F39-4757-8C24-81FF879C258C}" presName="textRect" presStyleLbl="revTx" presStyleIdx="4" presStyleCnt="6">
        <dgm:presLayoutVars>
          <dgm:chMax val="1"/>
          <dgm:chPref val="1"/>
        </dgm:presLayoutVars>
      </dgm:prSet>
      <dgm:spPr/>
    </dgm:pt>
    <dgm:pt modelId="{56B7DC08-FCFB-4CCC-8EC4-883097521CD0}" type="pres">
      <dgm:prSet presAssocID="{82953B92-93CC-42EE-AEBB-396483D93E31}" presName="sibTrans" presStyleCnt="0"/>
      <dgm:spPr/>
    </dgm:pt>
    <dgm:pt modelId="{9AAD4938-5CA8-4FB1-BA79-16B90053303F}" type="pres">
      <dgm:prSet presAssocID="{EC3A7D50-C6C8-46C4-9D63-08D4E8127F2C}" presName="compNode" presStyleCnt="0"/>
      <dgm:spPr/>
    </dgm:pt>
    <dgm:pt modelId="{CDBEE489-A151-47F7-90EF-38EC878A3ACA}" type="pres">
      <dgm:prSet presAssocID="{EC3A7D50-C6C8-46C4-9D63-08D4E8127F2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278D8B34-2B96-48B0-BD35-E1E4C08CF063}" type="pres">
      <dgm:prSet presAssocID="{EC3A7D50-C6C8-46C4-9D63-08D4E8127F2C}" presName="spaceRect" presStyleCnt="0"/>
      <dgm:spPr/>
    </dgm:pt>
    <dgm:pt modelId="{45014F1B-BAA9-4527-8904-08DA5394B2E2}" type="pres">
      <dgm:prSet presAssocID="{EC3A7D50-C6C8-46C4-9D63-08D4E8127F2C}" presName="textRect" presStyleLbl="revTx" presStyleIdx="5" presStyleCnt="6">
        <dgm:presLayoutVars>
          <dgm:chMax val="1"/>
          <dgm:chPref val="1"/>
        </dgm:presLayoutVars>
      </dgm:prSet>
      <dgm:spPr/>
    </dgm:pt>
  </dgm:ptLst>
  <dgm:cxnLst>
    <dgm:cxn modelId="{DB7B1310-EA33-4831-B768-86C867FAC759}" srcId="{E554A0A2-0602-4D5C-B314-9C64AA00AF23}" destId="{B52049F0-F387-4513-9505-EB261BFDE897}" srcOrd="1" destOrd="0" parTransId="{9027B91B-557C-4F5D-9199-A05D482EE964}" sibTransId="{3B808B89-E641-4FF1-A086-4A9A7BD338C3}"/>
    <dgm:cxn modelId="{B410D91E-78D8-49DC-AC36-606D2B183DC0}" srcId="{E554A0A2-0602-4D5C-B314-9C64AA00AF23}" destId="{E6968F4D-E47B-412A-B982-BF141BF22713}" srcOrd="2" destOrd="0" parTransId="{2F54A289-ACFB-45F3-9AEA-6C06FF4B0F96}" sibTransId="{ABF47014-5E81-4DF6-881C-2F5A47EDE59C}"/>
    <dgm:cxn modelId="{E2908B24-3C89-4F54-BD78-30A5D353F095}" srcId="{CD29BF2B-C274-40C3-B8F3-C5B5ECDD4B8D}" destId="{5189C018-A213-44CF-ACE3-B7329B648B73}" srcOrd="0" destOrd="0" parTransId="{01862ECF-B76A-43C2-81C6-A15656AA5324}" sibTransId="{CAECD1AB-7662-4765-A964-FE66E06B7070}"/>
    <dgm:cxn modelId="{0FEBAA3A-BDA5-428B-96AF-DEB4B8762D25}" type="presOf" srcId="{E6968F4D-E47B-412A-B982-BF141BF22713}" destId="{1DB16A2E-2370-4C8E-9F95-257504B91D93}" srcOrd="0" destOrd="0" presId="urn:microsoft.com/office/officeart/2018/2/layout/IconLabelList"/>
    <dgm:cxn modelId="{95C70F61-68FE-464D-B1D3-B4426154950D}" srcId="{E554A0A2-0602-4D5C-B314-9C64AA00AF23}" destId="{EC3A7D50-C6C8-46C4-9D63-08D4E8127F2C}" srcOrd="5" destOrd="0" parTransId="{04EB00E2-1767-4538-9A08-2F47E62693EA}" sibTransId="{1FA3274B-23E3-4C24-B885-5144C5E373FC}"/>
    <dgm:cxn modelId="{4C817652-8C30-4FA6-A920-8328870D733C}" type="presOf" srcId="{C35D5795-9F39-4757-8C24-81FF879C258C}" destId="{BC33963A-6BEA-4A3A-820B-B07D10646B7D}" srcOrd="0" destOrd="0" presId="urn:microsoft.com/office/officeart/2018/2/layout/IconLabelList"/>
    <dgm:cxn modelId="{4DC07852-7029-48A7-82AD-7C8AEE853348}" srcId="{E554A0A2-0602-4D5C-B314-9C64AA00AF23}" destId="{8E097DD2-D90F-43AF-B247-8153A920E61A}" srcOrd="0" destOrd="0" parTransId="{2A790CA4-E09F-4281-9794-1F3D8D537D2E}" sibTransId="{90A6F6E9-96D4-4EF2-9F9E-15D4DC075BBF}"/>
    <dgm:cxn modelId="{44E93793-B8DF-4C64-B71F-92C26B849793}" type="presOf" srcId="{CD29BF2B-C274-40C3-B8F3-C5B5ECDD4B8D}" destId="{F63FCC5A-961B-42FC-B1C8-07191AF09A3B}" srcOrd="0" destOrd="0" presId="urn:microsoft.com/office/officeart/2018/2/layout/IconLabelList"/>
    <dgm:cxn modelId="{980CE193-424C-4D3F-ACEE-716A11822359}" type="presOf" srcId="{E554A0A2-0602-4D5C-B314-9C64AA00AF23}" destId="{466F4D9B-DF65-4FC2-8500-62E20794649E}" srcOrd="0" destOrd="0" presId="urn:microsoft.com/office/officeart/2018/2/layout/IconLabelList"/>
    <dgm:cxn modelId="{A20FBF99-6161-45B2-856E-AEE4B63E3A6D}" srcId="{E554A0A2-0602-4D5C-B314-9C64AA00AF23}" destId="{CD29BF2B-C274-40C3-B8F3-C5B5ECDD4B8D}" srcOrd="3" destOrd="0" parTransId="{8E5CA448-054B-4AC5-A9D7-74F355746F90}" sibTransId="{E375B985-C024-4EE8-8A0A-DD2002049B84}"/>
    <dgm:cxn modelId="{0F63E8A2-8EDA-48E5-8B3D-BC1017A7A1B4}" type="presOf" srcId="{8E097DD2-D90F-43AF-B247-8153A920E61A}" destId="{C7CE3736-353B-49F6-B93B-85A64C28F87C}" srcOrd="0" destOrd="0" presId="urn:microsoft.com/office/officeart/2018/2/layout/IconLabelList"/>
    <dgm:cxn modelId="{87847AB5-DF4B-4657-B7D8-0BAC9C167A7C}" srcId="{C35D5795-9F39-4757-8C24-81FF879C258C}" destId="{8E4EC99A-9230-4E28-BD55-90FFEA653B36}" srcOrd="0" destOrd="0" parTransId="{1F8241F3-7476-442E-B71F-C3321AE0C95A}" sibTransId="{48F70BF2-830B-4D25-98A4-41F73287A4C0}"/>
    <dgm:cxn modelId="{F45065BE-CF73-48EC-9BDA-65012A2C4242}" srcId="{E554A0A2-0602-4D5C-B314-9C64AA00AF23}" destId="{C35D5795-9F39-4757-8C24-81FF879C258C}" srcOrd="4" destOrd="0" parTransId="{43B10EE8-B2DE-4A71-91A6-D01BD6DA1797}" sibTransId="{82953B92-93CC-42EE-AEBB-396483D93E31}"/>
    <dgm:cxn modelId="{6A2031D1-045D-48FE-BB4B-9199ADA0265B}" type="presOf" srcId="{B52049F0-F387-4513-9505-EB261BFDE897}" destId="{725B2274-130B-45F0-8AC0-A3B7D0F2EDDF}" srcOrd="0" destOrd="0" presId="urn:microsoft.com/office/officeart/2018/2/layout/IconLabelList"/>
    <dgm:cxn modelId="{A85D2EF0-EEA2-4A76-B2AC-C0EA237C05A1}" type="presOf" srcId="{EC3A7D50-C6C8-46C4-9D63-08D4E8127F2C}" destId="{45014F1B-BAA9-4527-8904-08DA5394B2E2}" srcOrd="0" destOrd="0" presId="urn:microsoft.com/office/officeart/2018/2/layout/IconLabelList"/>
    <dgm:cxn modelId="{58DF595C-0E33-40A2-83DE-685C46804C9B}" type="presParOf" srcId="{466F4D9B-DF65-4FC2-8500-62E20794649E}" destId="{7B7E6F02-EE36-456C-9189-5CA21C6D499C}" srcOrd="0" destOrd="0" presId="urn:microsoft.com/office/officeart/2018/2/layout/IconLabelList"/>
    <dgm:cxn modelId="{F35FDFDF-7B40-4D56-BBA5-AA07AEDF7D01}" type="presParOf" srcId="{7B7E6F02-EE36-456C-9189-5CA21C6D499C}" destId="{FD1D9781-4B3D-403E-B9DA-298BC5470821}" srcOrd="0" destOrd="0" presId="urn:microsoft.com/office/officeart/2018/2/layout/IconLabelList"/>
    <dgm:cxn modelId="{FE4DC418-3F79-4EB8-9490-EB571B8A248A}" type="presParOf" srcId="{7B7E6F02-EE36-456C-9189-5CA21C6D499C}" destId="{87B12C1C-6E5A-4EEA-B8DA-CB1AE020F765}" srcOrd="1" destOrd="0" presId="urn:microsoft.com/office/officeart/2018/2/layout/IconLabelList"/>
    <dgm:cxn modelId="{2632F552-AC68-4573-B37C-880DF454D91F}" type="presParOf" srcId="{7B7E6F02-EE36-456C-9189-5CA21C6D499C}" destId="{C7CE3736-353B-49F6-B93B-85A64C28F87C}" srcOrd="2" destOrd="0" presId="urn:microsoft.com/office/officeart/2018/2/layout/IconLabelList"/>
    <dgm:cxn modelId="{0C0E665B-525F-4EAB-903D-C0EC27A2F77B}" type="presParOf" srcId="{466F4D9B-DF65-4FC2-8500-62E20794649E}" destId="{8178733F-85A2-4A5F-A712-E6EE3F315A34}" srcOrd="1" destOrd="0" presId="urn:microsoft.com/office/officeart/2018/2/layout/IconLabelList"/>
    <dgm:cxn modelId="{1E0D8FD3-BD45-4894-83CF-5BEB0F61EED9}" type="presParOf" srcId="{466F4D9B-DF65-4FC2-8500-62E20794649E}" destId="{A09721BF-16A3-4A3E-93D7-8087A3BF55CD}" srcOrd="2" destOrd="0" presId="urn:microsoft.com/office/officeart/2018/2/layout/IconLabelList"/>
    <dgm:cxn modelId="{562F6374-1887-4206-8BD4-9BB2D14AA799}" type="presParOf" srcId="{A09721BF-16A3-4A3E-93D7-8087A3BF55CD}" destId="{C63555BB-F60A-4703-86FC-8236635B708C}" srcOrd="0" destOrd="0" presId="urn:microsoft.com/office/officeart/2018/2/layout/IconLabelList"/>
    <dgm:cxn modelId="{C6642C6E-7EC1-4931-A569-4D51B997622C}" type="presParOf" srcId="{A09721BF-16A3-4A3E-93D7-8087A3BF55CD}" destId="{2B4031D2-2D68-4ED7-986D-0BAE770DE233}" srcOrd="1" destOrd="0" presId="urn:microsoft.com/office/officeart/2018/2/layout/IconLabelList"/>
    <dgm:cxn modelId="{DD27BF69-ED21-4EDF-A422-B8E31F6AA2E6}" type="presParOf" srcId="{A09721BF-16A3-4A3E-93D7-8087A3BF55CD}" destId="{725B2274-130B-45F0-8AC0-A3B7D0F2EDDF}" srcOrd="2" destOrd="0" presId="urn:microsoft.com/office/officeart/2018/2/layout/IconLabelList"/>
    <dgm:cxn modelId="{5EB8670C-40D4-4264-B3EE-D63F29646756}" type="presParOf" srcId="{466F4D9B-DF65-4FC2-8500-62E20794649E}" destId="{3D729604-439C-4C21-AE78-8D5F0E1B07B0}" srcOrd="3" destOrd="0" presId="urn:microsoft.com/office/officeart/2018/2/layout/IconLabelList"/>
    <dgm:cxn modelId="{D676154D-D5C7-41BE-9504-D69BABFB7008}" type="presParOf" srcId="{466F4D9B-DF65-4FC2-8500-62E20794649E}" destId="{C38869CC-F6B5-47D9-A014-F407DC2171CF}" srcOrd="4" destOrd="0" presId="urn:microsoft.com/office/officeart/2018/2/layout/IconLabelList"/>
    <dgm:cxn modelId="{016DD749-4E34-4199-AB7D-CD637C57C1E0}" type="presParOf" srcId="{C38869CC-F6B5-47D9-A014-F407DC2171CF}" destId="{7B25144D-D5E9-4052-B3C7-6F20714B0EF1}" srcOrd="0" destOrd="0" presId="urn:microsoft.com/office/officeart/2018/2/layout/IconLabelList"/>
    <dgm:cxn modelId="{3378B4B3-F94D-4AF7-B0E7-7F715063658E}" type="presParOf" srcId="{C38869CC-F6B5-47D9-A014-F407DC2171CF}" destId="{9D411B68-E533-44EF-AC3A-C5FBDD0199DE}" srcOrd="1" destOrd="0" presId="urn:microsoft.com/office/officeart/2018/2/layout/IconLabelList"/>
    <dgm:cxn modelId="{EBBC8E58-00E3-4033-ABD0-96EEEDF117D2}" type="presParOf" srcId="{C38869CC-F6B5-47D9-A014-F407DC2171CF}" destId="{1DB16A2E-2370-4C8E-9F95-257504B91D93}" srcOrd="2" destOrd="0" presId="urn:microsoft.com/office/officeart/2018/2/layout/IconLabelList"/>
    <dgm:cxn modelId="{C1BE6A8E-8B1B-4512-A119-0A7778BAD803}" type="presParOf" srcId="{466F4D9B-DF65-4FC2-8500-62E20794649E}" destId="{11E252A4-9121-4A94-8D36-2C76F6C14EE1}" srcOrd="5" destOrd="0" presId="urn:microsoft.com/office/officeart/2018/2/layout/IconLabelList"/>
    <dgm:cxn modelId="{822CD5EA-5192-462E-A43B-AD7C094D517D}" type="presParOf" srcId="{466F4D9B-DF65-4FC2-8500-62E20794649E}" destId="{35F22A16-846F-4B24-B6CA-B04FF8755A4B}" srcOrd="6" destOrd="0" presId="urn:microsoft.com/office/officeart/2018/2/layout/IconLabelList"/>
    <dgm:cxn modelId="{94E6639E-6B9A-4B8A-92C3-46FBFB66C3C5}" type="presParOf" srcId="{35F22A16-846F-4B24-B6CA-B04FF8755A4B}" destId="{D4064642-0198-405B-94B9-B4349EEFC524}" srcOrd="0" destOrd="0" presId="urn:microsoft.com/office/officeart/2018/2/layout/IconLabelList"/>
    <dgm:cxn modelId="{B3019C9E-A2BE-4BB5-AF02-749FC3F9C5E3}" type="presParOf" srcId="{35F22A16-846F-4B24-B6CA-B04FF8755A4B}" destId="{DE43EF48-7395-44C7-B08A-FF7D84633119}" srcOrd="1" destOrd="0" presId="urn:microsoft.com/office/officeart/2018/2/layout/IconLabelList"/>
    <dgm:cxn modelId="{493D2192-DE99-47F6-BB16-F40FB7240161}" type="presParOf" srcId="{35F22A16-846F-4B24-B6CA-B04FF8755A4B}" destId="{F63FCC5A-961B-42FC-B1C8-07191AF09A3B}" srcOrd="2" destOrd="0" presId="urn:microsoft.com/office/officeart/2018/2/layout/IconLabelList"/>
    <dgm:cxn modelId="{4B4A7C1C-96A1-49ED-AD81-F86B6F520EFA}" type="presParOf" srcId="{466F4D9B-DF65-4FC2-8500-62E20794649E}" destId="{A47D9D3D-17E0-41E1-AE99-9042ACF74314}" srcOrd="7" destOrd="0" presId="urn:microsoft.com/office/officeart/2018/2/layout/IconLabelList"/>
    <dgm:cxn modelId="{5DD3BB09-ADAD-4631-BCB5-AADD1440363E}" type="presParOf" srcId="{466F4D9B-DF65-4FC2-8500-62E20794649E}" destId="{9AA3DDE7-A2C5-4902-BD3A-E0A72AC7C018}" srcOrd="8" destOrd="0" presId="urn:microsoft.com/office/officeart/2018/2/layout/IconLabelList"/>
    <dgm:cxn modelId="{6BEF5AC9-8601-4E54-A9AC-DF287C3BAAB0}" type="presParOf" srcId="{9AA3DDE7-A2C5-4902-BD3A-E0A72AC7C018}" destId="{578D4278-64E0-49C6-9692-783BB778689B}" srcOrd="0" destOrd="0" presId="urn:microsoft.com/office/officeart/2018/2/layout/IconLabelList"/>
    <dgm:cxn modelId="{315BE18A-FA03-4DEF-A3D0-EC88E8BCF1C1}" type="presParOf" srcId="{9AA3DDE7-A2C5-4902-BD3A-E0A72AC7C018}" destId="{C902CFDC-C7A9-443E-AEEA-D9BE6FCEFBEF}" srcOrd="1" destOrd="0" presId="urn:microsoft.com/office/officeart/2018/2/layout/IconLabelList"/>
    <dgm:cxn modelId="{3F6FFEA0-205D-4E56-8A15-AD0811DCFD2E}" type="presParOf" srcId="{9AA3DDE7-A2C5-4902-BD3A-E0A72AC7C018}" destId="{BC33963A-6BEA-4A3A-820B-B07D10646B7D}" srcOrd="2" destOrd="0" presId="urn:microsoft.com/office/officeart/2018/2/layout/IconLabelList"/>
    <dgm:cxn modelId="{0AE8D5BE-544B-4617-9570-A3934F10451A}" type="presParOf" srcId="{466F4D9B-DF65-4FC2-8500-62E20794649E}" destId="{56B7DC08-FCFB-4CCC-8EC4-883097521CD0}" srcOrd="9" destOrd="0" presId="urn:microsoft.com/office/officeart/2018/2/layout/IconLabelList"/>
    <dgm:cxn modelId="{2FC2778A-5C5E-479E-8D35-9BEB6979840B}" type="presParOf" srcId="{466F4D9B-DF65-4FC2-8500-62E20794649E}" destId="{9AAD4938-5CA8-4FB1-BA79-16B90053303F}" srcOrd="10" destOrd="0" presId="urn:microsoft.com/office/officeart/2018/2/layout/IconLabelList"/>
    <dgm:cxn modelId="{957F115D-E927-42B4-9B55-2B9E99CA97FF}" type="presParOf" srcId="{9AAD4938-5CA8-4FB1-BA79-16B90053303F}" destId="{CDBEE489-A151-47F7-90EF-38EC878A3ACA}" srcOrd="0" destOrd="0" presId="urn:microsoft.com/office/officeart/2018/2/layout/IconLabelList"/>
    <dgm:cxn modelId="{B6DA889E-BC86-4178-A164-D82229413E93}" type="presParOf" srcId="{9AAD4938-5CA8-4FB1-BA79-16B90053303F}" destId="{278D8B34-2B96-48B0-BD35-E1E4C08CF063}" srcOrd="1" destOrd="0" presId="urn:microsoft.com/office/officeart/2018/2/layout/IconLabelList"/>
    <dgm:cxn modelId="{FA400DA8-4437-4419-A60C-306799608841}" type="presParOf" srcId="{9AAD4938-5CA8-4FB1-BA79-16B90053303F}" destId="{45014F1B-BAA9-4527-8904-08DA5394B2E2}"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0181F6-D6FD-4B54-99F3-B5174AD07D41}" type="doc">
      <dgm:prSet loTypeId="urn:microsoft.com/office/officeart/2005/8/layout/vList5" loCatId="list" qsTypeId="urn:microsoft.com/office/officeart/2005/8/quickstyle/simple2" qsCatId="simple" csTypeId="urn:microsoft.com/office/officeart/2005/8/colors/colorful1" csCatId="colorful"/>
      <dgm:spPr/>
      <dgm:t>
        <a:bodyPr/>
        <a:lstStyle/>
        <a:p>
          <a:endParaRPr lang="en-US"/>
        </a:p>
      </dgm:t>
    </dgm:pt>
    <dgm:pt modelId="{90C58ABC-A9B5-4DB1-9C1F-3AD623513F70}">
      <dgm:prSet/>
      <dgm:spPr/>
      <dgm:t>
        <a:bodyPr/>
        <a:lstStyle/>
        <a:p>
          <a:r>
            <a:rPr lang="en-US" b="1"/>
            <a:t>Go green - Sustainability</a:t>
          </a:r>
          <a:endParaRPr lang="en-US"/>
        </a:p>
      </dgm:t>
    </dgm:pt>
    <dgm:pt modelId="{CE98F218-EB73-4BAD-87A6-4E9DEF3F2EE6}" type="parTrans" cxnId="{A808C5F3-810C-4936-B1CE-3A5E8C5DA517}">
      <dgm:prSet/>
      <dgm:spPr/>
      <dgm:t>
        <a:bodyPr/>
        <a:lstStyle/>
        <a:p>
          <a:endParaRPr lang="en-US"/>
        </a:p>
      </dgm:t>
    </dgm:pt>
    <dgm:pt modelId="{DDD52D42-E759-4CE3-9A5B-A05DCF13132F}" type="sibTrans" cxnId="{A808C5F3-810C-4936-B1CE-3A5E8C5DA517}">
      <dgm:prSet/>
      <dgm:spPr/>
      <dgm:t>
        <a:bodyPr/>
        <a:lstStyle/>
        <a:p>
          <a:endParaRPr lang="en-US"/>
        </a:p>
      </dgm:t>
    </dgm:pt>
    <dgm:pt modelId="{4DC2788C-C2E0-43A7-AD91-6CDE9DFC5435}">
      <dgm:prSet/>
      <dgm:spPr/>
      <dgm:t>
        <a:bodyPr/>
        <a:lstStyle/>
        <a:p>
          <a:r>
            <a:rPr lang="en-US" b="1"/>
            <a:t>Paperless technology</a:t>
          </a:r>
          <a:r>
            <a:rPr lang="en-US"/>
            <a:t> </a:t>
          </a:r>
        </a:p>
      </dgm:t>
    </dgm:pt>
    <dgm:pt modelId="{FA8B373B-CC92-43D4-A20B-8F91DDCDCCA2}" type="parTrans" cxnId="{3A1C5820-78C9-4AC6-8A47-C229FB2E0DB9}">
      <dgm:prSet/>
      <dgm:spPr/>
      <dgm:t>
        <a:bodyPr/>
        <a:lstStyle/>
        <a:p>
          <a:endParaRPr lang="en-US"/>
        </a:p>
      </dgm:t>
    </dgm:pt>
    <dgm:pt modelId="{9BBF0564-4E33-42DC-BC8E-5ED0A84B84F0}" type="sibTrans" cxnId="{3A1C5820-78C9-4AC6-8A47-C229FB2E0DB9}">
      <dgm:prSet/>
      <dgm:spPr/>
      <dgm:t>
        <a:bodyPr/>
        <a:lstStyle/>
        <a:p>
          <a:endParaRPr lang="en-US"/>
        </a:p>
      </dgm:t>
    </dgm:pt>
    <dgm:pt modelId="{EAA42FD6-938A-4E2C-9D6E-412F4CEA695E}">
      <dgm:prSet/>
      <dgm:spPr/>
      <dgm:t>
        <a:bodyPr/>
        <a:lstStyle/>
        <a:p>
          <a:r>
            <a:rPr lang="en-US" b="1"/>
            <a:t>The front desk</a:t>
          </a:r>
          <a:endParaRPr lang="en-US"/>
        </a:p>
      </dgm:t>
    </dgm:pt>
    <dgm:pt modelId="{5D6EF5FE-670D-4E03-8897-61C5B8F329FD}" type="parTrans" cxnId="{C644FAC9-6850-4F64-8EC7-A38C2DAAA5A5}">
      <dgm:prSet/>
      <dgm:spPr/>
      <dgm:t>
        <a:bodyPr/>
        <a:lstStyle/>
        <a:p>
          <a:endParaRPr lang="en-US"/>
        </a:p>
      </dgm:t>
    </dgm:pt>
    <dgm:pt modelId="{5B0A933F-760F-4B8A-9761-864B1E6DA854}" type="sibTrans" cxnId="{C644FAC9-6850-4F64-8EC7-A38C2DAAA5A5}">
      <dgm:prSet/>
      <dgm:spPr/>
      <dgm:t>
        <a:bodyPr/>
        <a:lstStyle/>
        <a:p>
          <a:endParaRPr lang="en-US"/>
        </a:p>
      </dgm:t>
    </dgm:pt>
    <dgm:pt modelId="{C147AB32-5949-4880-82E7-D2DE12F1A97F}" type="pres">
      <dgm:prSet presAssocID="{5D0181F6-D6FD-4B54-99F3-B5174AD07D41}" presName="Name0" presStyleCnt="0">
        <dgm:presLayoutVars>
          <dgm:dir/>
          <dgm:animLvl val="lvl"/>
          <dgm:resizeHandles val="exact"/>
        </dgm:presLayoutVars>
      </dgm:prSet>
      <dgm:spPr/>
    </dgm:pt>
    <dgm:pt modelId="{3FDE5DB2-1F8A-408B-94CA-F02D981757A1}" type="pres">
      <dgm:prSet presAssocID="{90C58ABC-A9B5-4DB1-9C1F-3AD623513F70}" presName="linNode" presStyleCnt="0"/>
      <dgm:spPr/>
    </dgm:pt>
    <dgm:pt modelId="{B8C2592F-E365-41BC-B307-6771BEF4511E}" type="pres">
      <dgm:prSet presAssocID="{90C58ABC-A9B5-4DB1-9C1F-3AD623513F70}" presName="parentText" presStyleLbl="node1" presStyleIdx="0" presStyleCnt="3">
        <dgm:presLayoutVars>
          <dgm:chMax val="1"/>
          <dgm:bulletEnabled val="1"/>
        </dgm:presLayoutVars>
      </dgm:prSet>
      <dgm:spPr/>
    </dgm:pt>
    <dgm:pt modelId="{24DED199-02EA-41CF-A0EE-C98481145267}" type="pres">
      <dgm:prSet presAssocID="{DDD52D42-E759-4CE3-9A5B-A05DCF13132F}" presName="sp" presStyleCnt="0"/>
      <dgm:spPr/>
    </dgm:pt>
    <dgm:pt modelId="{7E9D3DB3-AA52-4CD5-98AC-3EE0349B53AE}" type="pres">
      <dgm:prSet presAssocID="{4DC2788C-C2E0-43A7-AD91-6CDE9DFC5435}" presName="linNode" presStyleCnt="0"/>
      <dgm:spPr/>
    </dgm:pt>
    <dgm:pt modelId="{C40C5661-2BF4-423A-BBEB-A039E91A62E3}" type="pres">
      <dgm:prSet presAssocID="{4DC2788C-C2E0-43A7-AD91-6CDE9DFC5435}" presName="parentText" presStyleLbl="node1" presStyleIdx="1" presStyleCnt="3">
        <dgm:presLayoutVars>
          <dgm:chMax val="1"/>
          <dgm:bulletEnabled val="1"/>
        </dgm:presLayoutVars>
      </dgm:prSet>
      <dgm:spPr/>
    </dgm:pt>
    <dgm:pt modelId="{3BE9D67A-CB64-483F-8910-88CD1C8BD3BF}" type="pres">
      <dgm:prSet presAssocID="{9BBF0564-4E33-42DC-BC8E-5ED0A84B84F0}" presName="sp" presStyleCnt="0"/>
      <dgm:spPr/>
    </dgm:pt>
    <dgm:pt modelId="{378233E0-18A6-49B3-80C9-85D9195CB160}" type="pres">
      <dgm:prSet presAssocID="{EAA42FD6-938A-4E2C-9D6E-412F4CEA695E}" presName="linNode" presStyleCnt="0"/>
      <dgm:spPr/>
    </dgm:pt>
    <dgm:pt modelId="{2B63A362-C421-4C51-82B1-5B024D9BAAD0}" type="pres">
      <dgm:prSet presAssocID="{EAA42FD6-938A-4E2C-9D6E-412F4CEA695E}" presName="parentText" presStyleLbl="node1" presStyleIdx="2" presStyleCnt="3">
        <dgm:presLayoutVars>
          <dgm:chMax val="1"/>
          <dgm:bulletEnabled val="1"/>
        </dgm:presLayoutVars>
      </dgm:prSet>
      <dgm:spPr/>
    </dgm:pt>
  </dgm:ptLst>
  <dgm:cxnLst>
    <dgm:cxn modelId="{3A1C5820-78C9-4AC6-8A47-C229FB2E0DB9}" srcId="{5D0181F6-D6FD-4B54-99F3-B5174AD07D41}" destId="{4DC2788C-C2E0-43A7-AD91-6CDE9DFC5435}" srcOrd="1" destOrd="0" parTransId="{FA8B373B-CC92-43D4-A20B-8F91DDCDCCA2}" sibTransId="{9BBF0564-4E33-42DC-BC8E-5ED0A84B84F0}"/>
    <dgm:cxn modelId="{5A224F3F-7639-4579-8152-63399ADC632C}" type="presOf" srcId="{90C58ABC-A9B5-4DB1-9C1F-3AD623513F70}" destId="{B8C2592F-E365-41BC-B307-6771BEF4511E}" srcOrd="0" destOrd="0" presId="urn:microsoft.com/office/officeart/2005/8/layout/vList5"/>
    <dgm:cxn modelId="{A73EFFA3-B95F-4345-980B-F50FA9E4B170}" type="presOf" srcId="{EAA42FD6-938A-4E2C-9D6E-412F4CEA695E}" destId="{2B63A362-C421-4C51-82B1-5B024D9BAAD0}" srcOrd="0" destOrd="0" presId="urn:microsoft.com/office/officeart/2005/8/layout/vList5"/>
    <dgm:cxn modelId="{C644FAC9-6850-4F64-8EC7-A38C2DAAA5A5}" srcId="{5D0181F6-D6FD-4B54-99F3-B5174AD07D41}" destId="{EAA42FD6-938A-4E2C-9D6E-412F4CEA695E}" srcOrd="2" destOrd="0" parTransId="{5D6EF5FE-670D-4E03-8897-61C5B8F329FD}" sibTransId="{5B0A933F-760F-4B8A-9761-864B1E6DA854}"/>
    <dgm:cxn modelId="{DF06EAE2-681F-4582-AB07-B233C30ED74F}" type="presOf" srcId="{4DC2788C-C2E0-43A7-AD91-6CDE9DFC5435}" destId="{C40C5661-2BF4-423A-BBEB-A039E91A62E3}" srcOrd="0" destOrd="0" presId="urn:microsoft.com/office/officeart/2005/8/layout/vList5"/>
    <dgm:cxn modelId="{320596E3-035C-4D74-B3EF-07CDB5E2E010}" type="presOf" srcId="{5D0181F6-D6FD-4B54-99F3-B5174AD07D41}" destId="{C147AB32-5949-4880-82E7-D2DE12F1A97F}" srcOrd="0" destOrd="0" presId="urn:microsoft.com/office/officeart/2005/8/layout/vList5"/>
    <dgm:cxn modelId="{A808C5F3-810C-4936-B1CE-3A5E8C5DA517}" srcId="{5D0181F6-D6FD-4B54-99F3-B5174AD07D41}" destId="{90C58ABC-A9B5-4DB1-9C1F-3AD623513F70}" srcOrd="0" destOrd="0" parTransId="{CE98F218-EB73-4BAD-87A6-4E9DEF3F2EE6}" sibTransId="{DDD52D42-E759-4CE3-9A5B-A05DCF13132F}"/>
    <dgm:cxn modelId="{BA2DC54C-4E61-4002-8213-06463E4617D3}" type="presParOf" srcId="{C147AB32-5949-4880-82E7-D2DE12F1A97F}" destId="{3FDE5DB2-1F8A-408B-94CA-F02D981757A1}" srcOrd="0" destOrd="0" presId="urn:microsoft.com/office/officeart/2005/8/layout/vList5"/>
    <dgm:cxn modelId="{8CF0D0C4-7B44-417B-ACB1-96AA2D630AC3}" type="presParOf" srcId="{3FDE5DB2-1F8A-408B-94CA-F02D981757A1}" destId="{B8C2592F-E365-41BC-B307-6771BEF4511E}" srcOrd="0" destOrd="0" presId="urn:microsoft.com/office/officeart/2005/8/layout/vList5"/>
    <dgm:cxn modelId="{32E7660B-0C9B-421C-AFA7-7D938526E5FE}" type="presParOf" srcId="{C147AB32-5949-4880-82E7-D2DE12F1A97F}" destId="{24DED199-02EA-41CF-A0EE-C98481145267}" srcOrd="1" destOrd="0" presId="urn:microsoft.com/office/officeart/2005/8/layout/vList5"/>
    <dgm:cxn modelId="{1387EAF2-AD4C-4F99-9F40-D9CFC2111008}" type="presParOf" srcId="{C147AB32-5949-4880-82E7-D2DE12F1A97F}" destId="{7E9D3DB3-AA52-4CD5-98AC-3EE0349B53AE}" srcOrd="2" destOrd="0" presId="urn:microsoft.com/office/officeart/2005/8/layout/vList5"/>
    <dgm:cxn modelId="{AAADD655-068B-4E07-8235-00EBCF27AEF5}" type="presParOf" srcId="{7E9D3DB3-AA52-4CD5-98AC-3EE0349B53AE}" destId="{C40C5661-2BF4-423A-BBEB-A039E91A62E3}" srcOrd="0" destOrd="0" presId="urn:microsoft.com/office/officeart/2005/8/layout/vList5"/>
    <dgm:cxn modelId="{6FACA66C-39E9-4176-A896-B705FA83315A}" type="presParOf" srcId="{C147AB32-5949-4880-82E7-D2DE12F1A97F}" destId="{3BE9D67A-CB64-483F-8910-88CD1C8BD3BF}" srcOrd="3" destOrd="0" presId="urn:microsoft.com/office/officeart/2005/8/layout/vList5"/>
    <dgm:cxn modelId="{1D2D0EBC-D88B-4540-98E4-64D3A8258FC8}" type="presParOf" srcId="{C147AB32-5949-4880-82E7-D2DE12F1A97F}" destId="{378233E0-18A6-49B3-80C9-85D9195CB160}" srcOrd="4" destOrd="0" presId="urn:microsoft.com/office/officeart/2005/8/layout/vList5"/>
    <dgm:cxn modelId="{B852D050-0E39-4243-BCFC-8DB64A28ECC1}" type="presParOf" srcId="{378233E0-18A6-49B3-80C9-85D9195CB160}" destId="{2B63A362-C421-4C51-82B1-5B024D9BAAD0}"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48D5D-68B7-446C-A362-E0728D750158}">
      <dsp:nvSpPr>
        <dsp:cNvPr id="0" name=""/>
        <dsp:cNvSpPr/>
      </dsp:nvSpPr>
      <dsp:spPr>
        <a:xfrm>
          <a:off x="0" y="313883"/>
          <a:ext cx="469773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Register/Module Learning Outcomes</a:t>
          </a:r>
        </a:p>
      </dsp:txBody>
      <dsp:txXfrm>
        <a:off x="26930" y="340813"/>
        <a:ext cx="4643870" cy="497795"/>
      </dsp:txXfrm>
    </dsp:sp>
    <dsp:sp modelId="{BD2CD4EC-FD98-46D7-A954-EBBF6CABD734}">
      <dsp:nvSpPr>
        <dsp:cNvPr id="0" name=""/>
        <dsp:cNvSpPr/>
      </dsp:nvSpPr>
      <dsp:spPr>
        <a:xfrm>
          <a:off x="0" y="931778"/>
          <a:ext cx="4697730" cy="551655"/>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Hotelier software</a:t>
          </a:r>
        </a:p>
      </dsp:txBody>
      <dsp:txXfrm>
        <a:off x="26930" y="958708"/>
        <a:ext cx="4643870" cy="497795"/>
      </dsp:txXfrm>
    </dsp:sp>
    <dsp:sp modelId="{96F8DE31-AD7E-42C5-A8F5-EBF94F1DB63C}">
      <dsp:nvSpPr>
        <dsp:cNvPr id="0" name=""/>
        <dsp:cNvSpPr/>
      </dsp:nvSpPr>
      <dsp:spPr>
        <a:xfrm>
          <a:off x="0" y="1549673"/>
          <a:ext cx="4697730" cy="551655"/>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 hotel is just a building TEDx Talks</a:t>
          </a:r>
        </a:p>
      </dsp:txBody>
      <dsp:txXfrm>
        <a:off x="26930" y="1576603"/>
        <a:ext cx="4643870" cy="497795"/>
      </dsp:txXfrm>
    </dsp:sp>
    <dsp:sp modelId="{2E158186-1500-40EF-BF68-DA17398BCD32}">
      <dsp:nvSpPr>
        <dsp:cNvPr id="0" name=""/>
        <dsp:cNvSpPr/>
      </dsp:nvSpPr>
      <dsp:spPr>
        <a:xfrm>
          <a:off x="0" y="2167568"/>
          <a:ext cx="4697730" cy="551655"/>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PMS – What is it?</a:t>
          </a:r>
        </a:p>
      </dsp:txBody>
      <dsp:txXfrm>
        <a:off x="26930" y="2194498"/>
        <a:ext cx="4643870" cy="497795"/>
      </dsp:txXfrm>
    </dsp:sp>
    <dsp:sp modelId="{37032292-9839-43D1-8DA3-18C33B61F76D}">
      <dsp:nvSpPr>
        <dsp:cNvPr id="0" name=""/>
        <dsp:cNvSpPr/>
      </dsp:nvSpPr>
      <dsp:spPr>
        <a:xfrm>
          <a:off x="0" y="2785464"/>
          <a:ext cx="4697730" cy="551655"/>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PMS – The market &amp; choice</a:t>
          </a:r>
        </a:p>
      </dsp:txBody>
      <dsp:txXfrm>
        <a:off x="26930" y="2812394"/>
        <a:ext cx="4643870" cy="497795"/>
      </dsp:txXfrm>
    </dsp:sp>
    <dsp:sp modelId="{505D34D2-8232-4057-A24E-BB5C93FC9E15}">
      <dsp:nvSpPr>
        <dsp:cNvPr id="0" name=""/>
        <dsp:cNvSpPr/>
      </dsp:nvSpPr>
      <dsp:spPr>
        <a:xfrm>
          <a:off x="0" y="3403359"/>
          <a:ext cx="4697730" cy="551655"/>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PMS &amp; Creating WOW moments</a:t>
          </a:r>
        </a:p>
      </dsp:txBody>
      <dsp:txXfrm>
        <a:off x="26930" y="3430289"/>
        <a:ext cx="4643870" cy="497795"/>
      </dsp:txXfrm>
    </dsp:sp>
    <dsp:sp modelId="{B6CE3DF1-48B3-4699-B2D1-17C02E56CD65}">
      <dsp:nvSpPr>
        <dsp:cNvPr id="0" name=""/>
        <dsp:cNvSpPr/>
      </dsp:nvSpPr>
      <dsp:spPr>
        <a:xfrm>
          <a:off x="0" y="4021254"/>
          <a:ext cx="4697730" cy="551655"/>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PMS &amp; Marketing with Marriott</a:t>
          </a:r>
        </a:p>
      </dsp:txBody>
      <dsp:txXfrm>
        <a:off x="26930" y="4048184"/>
        <a:ext cx="4643870" cy="497795"/>
      </dsp:txXfrm>
    </dsp:sp>
    <dsp:sp modelId="{29B78516-5E73-4436-A430-38A6CF4B516C}">
      <dsp:nvSpPr>
        <dsp:cNvPr id="0" name=""/>
        <dsp:cNvSpPr/>
      </dsp:nvSpPr>
      <dsp:spPr>
        <a:xfrm>
          <a:off x="0" y="4639149"/>
          <a:ext cx="4697730"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Assignments 1 &amp; 2</a:t>
          </a:r>
        </a:p>
      </dsp:txBody>
      <dsp:txXfrm>
        <a:off x="26930" y="4666079"/>
        <a:ext cx="4643870"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2697D-29EF-4E83-9F7E-02B6E46FA81C}">
      <dsp:nvSpPr>
        <dsp:cNvPr id="0" name=""/>
        <dsp:cNvSpPr/>
      </dsp:nvSpPr>
      <dsp:spPr>
        <a:xfrm>
          <a:off x="1630918" y="0"/>
          <a:ext cx="6523672" cy="13273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577" tIns="337150" rIns="126577" bIns="337150" numCol="1" spcCol="1270" anchor="ctr" anchorCtr="0">
          <a:noAutofit/>
        </a:bodyPr>
        <a:lstStyle/>
        <a:p>
          <a:pPr marL="0" lvl="0" indent="0" algn="l" defTabSz="666750">
            <a:lnSpc>
              <a:spcPct val="90000"/>
            </a:lnSpc>
            <a:spcBef>
              <a:spcPct val="0"/>
            </a:spcBef>
            <a:spcAft>
              <a:spcPct val="35000"/>
            </a:spcAft>
            <a:buNone/>
          </a:pPr>
          <a:r>
            <a:rPr lang="en-US" sz="1500" kern="1200" dirty="0"/>
            <a:t>Undertake key Reception tasks within hotel administration and front office operations and gain an appreciation of the importance of work based key skills within this area of hotel operation.</a:t>
          </a:r>
        </a:p>
      </dsp:txBody>
      <dsp:txXfrm>
        <a:off x="1630918" y="0"/>
        <a:ext cx="6523672" cy="1327360"/>
      </dsp:txXfrm>
    </dsp:sp>
    <dsp:sp modelId="{642A4D57-F5A7-4A44-90DD-C1808C56992C}">
      <dsp:nvSpPr>
        <dsp:cNvPr id="0" name=""/>
        <dsp:cNvSpPr/>
      </dsp:nvSpPr>
      <dsp:spPr>
        <a:xfrm>
          <a:off x="0" y="1294"/>
          <a:ext cx="1630918" cy="13273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03" tIns="131114" rIns="86303" bIns="131114" numCol="1" spcCol="1270" anchor="ctr" anchorCtr="0">
          <a:noAutofit/>
        </a:bodyPr>
        <a:lstStyle/>
        <a:p>
          <a:pPr marL="0" lvl="0" indent="0" algn="ctr" defTabSz="844550">
            <a:lnSpc>
              <a:spcPct val="90000"/>
            </a:lnSpc>
            <a:spcBef>
              <a:spcPct val="0"/>
            </a:spcBef>
            <a:spcAft>
              <a:spcPct val="35000"/>
            </a:spcAft>
            <a:buNone/>
          </a:pPr>
          <a:r>
            <a:rPr lang="en-US" sz="1900" kern="1200"/>
            <a:t>Undertake</a:t>
          </a:r>
        </a:p>
      </dsp:txBody>
      <dsp:txXfrm>
        <a:off x="0" y="1294"/>
        <a:ext cx="1630918" cy="1327360"/>
      </dsp:txXfrm>
    </dsp:sp>
    <dsp:sp modelId="{47647965-01F2-4068-A448-2D3B97D447D1}">
      <dsp:nvSpPr>
        <dsp:cNvPr id="0" name=""/>
        <dsp:cNvSpPr/>
      </dsp:nvSpPr>
      <dsp:spPr>
        <a:xfrm>
          <a:off x="1630918" y="1408297"/>
          <a:ext cx="6523672" cy="13273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577" tIns="337150" rIns="126577" bIns="337150" numCol="1" spcCol="1270" anchor="ctr" anchorCtr="0">
          <a:noAutofit/>
        </a:bodyPr>
        <a:lstStyle/>
        <a:p>
          <a:pPr marL="0" lvl="0" indent="0" algn="l" defTabSz="666750">
            <a:lnSpc>
              <a:spcPct val="90000"/>
            </a:lnSpc>
            <a:spcBef>
              <a:spcPct val="0"/>
            </a:spcBef>
            <a:spcAft>
              <a:spcPct val="35000"/>
            </a:spcAft>
            <a:buNone/>
          </a:pPr>
          <a:r>
            <a:rPr lang="en-US" sz="1500" kern="1200"/>
            <a:t>Understand the key administrative and operational duties required within Hotel Administration and Front Office departments (Reception, Concierge, Switchboard, Finance).</a:t>
          </a:r>
        </a:p>
      </dsp:txBody>
      <dsp:txXfrm>
        <a:off x="1630918" y="1408297"/>
        <a:ext cx="6523672" cy="1327360"/>
      </dsp:txXfrm>
    </dsp:sp>
    <dsp:sp modelId="{888449B2-8BF2-4668-8EB4-2F82471DD04D}">
      <dsp:nvSpPr>
        <dsp:cNvPr id="0" name=""/>
        <dsp:cNvSpPr/>
      </dsp:nvSpPr>
      <dsp:spPr>
        <a:xfrm>
          <a:off x="0" y="1408297"/>
          <a:ext cx="1630918" cy="13273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03" tIns="131114" rIns="86303" bIns="131114" numCol="1" spcCol="1270" anchor="ctr" anchorCtr="0">
          <a:noAutofit/>
        </a:bodyPr>
        <a:lstStyle/>
        <a:p>
          <a:pPr marL="0" lvl="0" indent="0" algn="ctr" defTabSz="844550">
            <a:lnSpc>
              <a:spcPct val="90000"/>
            </a:lnSpc>
            <a:spcBef>
              <a:spcPct val="0"/>
            </a:spcBef>
            <a:spcAft>
              <a:spcPct val="35000"/>
            </a:spcAft>
            <a:buNone/>
          </a:pPr>
          <a:r>
            <a:rPr lang="en-US" sz="1900" kern="1200"/>
            <a:t>Understand</a:t>
          </a:r>
        </a:p>
      </dsp:txBody>
      <dsp:txXfrm>
        <a:off x="0" y="1408297"/>
        <a:ext cx="1630918" cy="1327360"/>
      </dsp:txXfrm>
    </dsp:sp>
    <dsp:sp modelId="{8940154C-3105-4659-A690-B23240EA5279}">
      <dsp:nvSpPr>
        <dsp:cNvPr id="0" name=""/>
        <dsp:cNvSpPr/>
      </dsp:nvSpPr>
      <dsp:spPr>
        <a:xfrm>
          <a:off x="1630918" y="2779619"/>
          <a:ext cx="6523672" cy="13273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577" tIns="337150" rIns="126577" bIns="337150" numCol="1" spcCol="1270" anchor="ctr" anchorCtr="0">
          <a:noAutofit/>
        </a:bodyPr>
        <a:lstStyle/>
        <a:p>
          <a:pPr marL="0" lvl="0" indent="0" algn="l" defTabSz="666750">
            <a:lnSpc>
              <a:spcPct val="90000"/>
            </a:lnSpc>
            <a:spcBef>
              <a:spcPct val="0"/>
            </a:spcBef>
            <a:spcAft>
              <a:spcPct val="35000"/>
            </a:spcAft>
            <a:buNone/>
          </a:pPr>
          <a:r>
            <a:rPr lang="en-US" sz="1500" kern="1200"/>
            <a:t>Examine issues such as resource allocation, marketing, PMS systems, management styles, culture, health and safety and organisational/industry problems as they relate to specific departmental areas. </a:t>
          </a:r>
        </a:p>
      </dsp:txBody>
      <dsp:txXfrm>
        <a:off x="1630918" y="2779619"/>
        <a:ext cx="6523672" cy="1327360"/>
      </dsp:txXfrm>
    </dsp:sp>
    <dsp:sp modelId="{C63E4E08-1246-4042-A758-879587852B9B}">
      <dsp:nvSpPr>
        <dsp:cNvPr id="0" name=""/>
        <dsp:cNvSpPr/>
      </dsp:nvSpPr>
      <dsp:spPr>
        <a:xfrm>
          <a:off x="0" y="2815299"/>
          <a:ext cx="1630918" cy="13273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03" tIns="131114" rIns="86303" bIns="131114" numCol="1" spcCol="1270" anchor="ctr" anchorCtr="0">
          <a:noAutofit/>
        </a:bodyPr>
        <a:lstStyle/>
        <a:p>
          <a:pPr marL="0" lvl="0" indent="0" algn="ctr" defTabSz="844550">
            <a:lnSpc>
              <a:spcPct val="90000"/>
            </a:lnSpc>
            <a:spcBef>
              <a:spcPct val="0"/>
            </a:spcBef>
            <a:spcAft>
              <a:spcPct val="35000"/>
            </a:spcAft>
            <a:buNone/>
          </a:pPr>
          <a:r>
            <a:rPr lang="en-US" sz="1900" kern="1200"/>
            <a:t>Examine</a:t>
          </a:r>
        </a:p>
      </dsp:txBody>
      <dsp:txXfrm>
        <a:off x="0" y="2815299"/>
        <a:ext cx="1630918" cy="1327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01FF1-A736-41BC-822B-A64800A87B2C}">
      <dsp:nvSpPr>
        <dsp:cNvPr id="0" name=""/>
        <dsp:cNvSpPr/>
      </dsp:nvSpPr>
      <dsp:spPr>
        <a:xfrm>
          <a:off x="0" y="462"/>
          <a:ext cx="4572000" cy="1081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FCA17E-B1E1-41B1-9F61-1B3CC010FD71}">
      <dsp:nvSpPr>
        <dsp:cNvPr id="0" name=""/>
        <dsp:cNvSpPr/>
      </dsp:nvSpPr>
      <dsp:spPr>
        <a:xfrm>
          <a:off x="327108" y="243766"/>
          <a:ext cx="594742" cy="5947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FF05F9-334C-40A3-999F-40472108EF70}">
      <dsp:nvSpPr>
        <dsp:cNvPr id="0" name=""/>
        <dsp:cNvSpPr/>
      </dsp:nvSpPr>
      <dsp:spPr>
        <a:xfrm>
          <a:off x="1234770" y="59493"/>
          <a:ext cx="3323039" cy="108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43" tIns="114443" rIns="114443" bIns="114443" numCol="1" spcCol="1270" anchor="ctr" anchorCtr="0">
          <a:noAutofit/>
        </a:bodyPr>
        <a:lstStyle/>
        <a:p>
          <a:pPr marL="0" lvl="0" indent="0" algn="l" defTabSz="1111250">
            <a:lnSpc>
              <a:spcPct val="100000"/>
            </a:lnSpc>
            <a:spcBef>
              <a:spcPct val="0"/>
            </a:spcBef>
            <a:spcAft>
              <a:spcPct val="35000"/>
            </a:spcAft>
            <a:buNone/>
          </a:pPr>
          <a:r>
            <a:rPr lang="en-GB" sz="2500" kern="1200" dirty="0"/>
            <a:t>Inventory Management</a:t>
          </a:r>
          <a:endParaRPr lang="en-US" sz="2500" kern="1200" dirty="0"/>
        </a:p>
      </dsp:txBody>
      <dsp:txXfrm>
        <a:off x="1234770" y="59493"/>
        <a:ext cx="3323039" cy="1081350"/>
      </dsp:txXfrm>
    </dsp:sp>
    <dsp:sp modelId="{E4255B9F-711B-4594-B14D-0330F1F833AA}">
      <dsp:nvSpPr>
        <dsp:cNvPr id="0" name=""/>
        <dsp:cNvSpPr/>
      </dsp:nvSpPr>
      <dsp:spPr>
        <a:xfrm>
          <a:off x="0" y="1352150"/>
          <a:ext cx="4572000" cy="1081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F28B2-DA3E-444F-ADD3-34119E52A5C2}">
      <dsp:nvSpPr>
        <dsp:cNvPr id="0" name=""/>
        <dsp:cNvSpPr/>
      </dsp:nvSpPr>
      <dsp:spPr>
        <a:xfrm>
          <a:off x="327108" y="1595454"/>
          <a:ext cx="594742" cy="5947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2A15DE-0BFB-4BA8-BF7B-73FEA2B7740E}">
      <dsp:nvSpPr>
        <dsp:cNvPr id="0" name=""/>
        <dsp:cNvSpPr/>
      </dsp:nvSpPr>
      <dsp:spPr>
        <a:xfrm>
          <a:off x="1248960" y="1352150"/>
          <a:ext cx="3323039" cy="108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43" tIns="114443" rIns="114443" bIns="114443" numCol="1" spcCol="1270" anchor="ctr" anchorCtr="0">
          <a:noAutofit/>
        </a:bodyPr>
        <a:lstStyle/>
        <a:p>
          <a:pPr marL="0" lvl="0" indent="0" algn="l" defTabSz="1111250">
            <a:lnSpc>
              <a:spcPct val="100000"/>
            </a:lnSpc>
            <a:spcBef>
              <a:spcPct val="0"/>
            </a:spcBef>
            <a:spcAft>
              <a:spcPct val="35000"/>
            </a:spcAft>
            <a:buNone/>
          </a:pPr>
          <a:r>
            <a:rPr lang="en-GB" sz="2500" kern="1200"/>
            <a:t>Reduce administrative tasks</a:t>
          </a:r>
          <a:endParaRPr lang="en-US" sz="2500" kern="1200"/>
        </a:p>
      </dsp:txBody>
      <dsp:txXfrm>
        <a:off x="1248960" y="1352150"/>
        <a:ext cx="3323039" cy="1081350"/>
      </dsp:txXfrm>
    </dsp:sp>
    <dsp:sp modelId="{79730075-6DDA-43DC-BFBB-379B6585384D}">
      <dsp:nvSpPr>
        <dsp:cNvPr id="0" name=""/>
        <dsp:cNvSpPr/>
      </dsp:nvSpPr>
      <dsp:spPr>
        <a:xfrm>
          <a:off x="0" y="2703839"/>
          <a:ext cx="4572000" cy="10813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3C20C-5F27-43A0-BAE9-4D5AFC481C9B}">
      <dsp:nvSpPr>
        <dsp:cNvPr id="0" name=""/>
        <dsp:cNvSpPr/>
      </dsp:nvSpPr>
      <dsp:spPr>
        <a:xfrm>
          <a:off x="327108" y="2947143"/>
          <a:ext cx="594742" cy="5947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6A953B-F617-4E11-B9AB-CA55063D5C71}">
      <dsp:nvSpPr>
        <dsp:cNvPr id="0" name=""/>
        <dsp:cNvSpPr/>
      </dsp:nvSpPr>
      <dsp:spPr>
        <a:xfrm>
          <a:off x="1248960" y="2703839"/>
          <a:ext cx="3323039" cy="1081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43" tIns="114443" rIns="114443" bIns="114443" numCol="1" spcCol="1270" anchor="ctr" anchorCtr="0">
          <a:noAutofit/>
        </a:bodyPr>
        <a:lstStyle/>
        <a:p>
          <a:pPr marL="0" lvl="0" indent="0" algn="l" defTabSz="1111250">
            <a:lnSpc>
              <a:spcPct val="100000"/>
            </a:lnSpc>
            <a:spcBef>
              <a:spcPct val="0"/>
            </a:spcBef>
            <a:spcAft>
              <a:spcPct val="35000"/>
            </a:spcAft>
            <a:buNone/>
          </a:pPr>
          <a:r>
            <a:rPr lang="en-GB" sz="2500" kern="1200"/>
            <a:t>Use connected apps</a:t>
          </a:r>
          <a:endParaRPr lang="en-US" sz="2500" kern="1200"/>
        </a:p>
      </dsp:txBody>
      <dsp:txXfrm>
        <a:off x="1248960" y="2703839"/>
        <a:ext cx="3323039" cy="1081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1D9781-4B3D-403E-B9DA-298BC5470821}">
      <dsp:nvSpPr>
        <dsp:cNvPr id="0" name=""/>
        <dsp:cNvSpPr/>
      </dsp:nvSpPr>
      <dsp:spPr>
        <a:xfrm>
          <a:off x="840986" y="392674"/>
          <a:ext cx="702421" cy="702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CE3736-353B-49F6-B93B-85A64C28F87C}">
      <dsp:nvSpPr>
        <dsp:cNvPr id="0" name=""/>
        <dsp:cNvSpPr/>
      </dsp:nvSpPr>
      <dsp:spPr>
        <a:xfrm>
          <a:off x="411728"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Enhance operating efficiency</a:t>
          </a:r>
          <a:endParaRPr lang="en-US" sz="1300" kern="1200"/>
        </a:p>
      </dsp:txBody>
      <dsp:txXfrm>
        <a:off x="411728" y="1356176"/>
        <a:ext cx="1560937" cy="624375"/>
      </dsp:txXfrm>
    </dsp:sp>
    <dsp:sp modelId="{C63555BB-F60A-4703-86FC-8236635B708C}">
      <dsp:nvSpPr>
        <dsp:cNvPr id="0" name=""/>
        <dsp:cNvSpPr/>
      </dsp:nvSpPr>
      <dsp:spPr>
        <a:xfrm>
          <a:off x="2675088" y="392674"/>
          <a:ext cx="702421" cy="702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5B2274-130B-45F0-8AC0-A3B7D0F2EDDF}">
      <dsp:nvSpPr>
        <dsp:cNvPr id="0" name=""/>
        <dsp:cNvSpPr/>
      </dsp:nvSpPr>
      <dsp:spPr>
        <a:xfrm>
          <a:off x="2245830"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Deliver the best possible experiences for guests</a:t>
          </a:r>
          <a:endParaRPr lang="en-US" sz="1300" kern="1200"/>
        </a:p>
      </dsp:txBody>
      <dsp:txXfrm>
        <a:off x="2245830" y="1356176"/>
        <a:ext cx="1560937" cy="624375"/>
      </dsp:txXfrm>
    </dsp:sp>
    <dsp:sp modelId="{7B25144D-D5E9-4052-B3C7-6F20714B0EF1}">
      <dsp:nvSpPr>
        <dsp:cNvPr id="0" name=""/>
        <dsp:cNvSpPr/>
      </dsp:nvSpPr>
      <dsp:spPr>
        <a:xfrm>
          <a:off x="4509189" y="392674"/>
          <a:ext cx="702421" cy="702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B16A2E-2370-4C8E-9F95-257504B91D93}">
      <dsp:nvSpPr>
        <dsp:cNvPr id="0" name=""/>
        <dsp:cNvSpPr/>
      </dsp:nvSpPr>
      <dsp:spPr>
        <a:xfrm>
          <a:off x="4079932"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Save hotel managers and employees time and money</a:t>
          </a:r>
          <a:endParaRPr lang="en-US" sz="1300" kern="1200"/>
        </a:p>
      </dsp:txBody>
      <dsp:txXfrm>
        <a:off x="4079932" y="1356176"/>
        <a:ext cx="1560937" cy="624375"/>
      </dsp:txXfrm>
    </dsp:sp>
    <dsp:sp modelId="{D4064642-0198-405B-94B9-B4349EEFC524}">
      <dsp:nvSpPr>
        <dsp:cNvPr id="0" name=""/>
        <dsp:cNvSpPr/>
      </dsp:nvSpPr>
      <dsp:spPr>
        <a:xfrm>
          <a:off x="6343291" y="392674"/>
          <a:ext cx="702421" cy="702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FCC5A-961B-42FC-B1C8-07191AF09A3B}">
      <dsp:nvSpPr>
        <dsp:cNvPr id="0" name=""/>
        <dsp:cNvSpPr/>
      </dsp:nvSpPr>
      <dsp:spPr>
        <a:xfrm>
          <a:off x="5914033"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b="1" kern="1200"/>
            <a:t>What can you do with this system?</a:t>
          </a:r>
          <a:endParaRPr lang="en-US" sz="1300" kern="1200"/>
        </a:p>
      </dsp:txBody>
      <dsp:txXfrm>
        <a:off x="5914033" y="1356176"/>
        <a:ext cx="1560937" cy="624375"/>
      </dsp:txXfrm>
    </dsp:sp>
    <dsp:sp modelId="{578D4278-64E0-49C6-9692-783BB778689B}">
      <dsp:nvSpPr>
        <dsp:cNvPr id="0" name=""/>
        <dsp:cNvSpPr/>
      </dsp:nvSpPr>
      <dsp:spPr>
        <a:xfrm>
          <a:off x="2675088" y="2370786"/>
          <a:ext cx="702421" cy="702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33963A-6BEA-4A3A-820B-B07D10646B7D}">
      <dsp:nvSpPr>
        <dsp:cNvPr id="0" name=""/>
        <dsp:cNvSpPr/>
      </dsp:nvSpPr>
      <dsp:spPr>
        <a:xfrm>
          <a:off x="2245830"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b="1" kern="1200"/>
            <a:t>Benefits for Guests:</a:t>
          </a:r>
          <a:endParaRPr lang="en-US" sz="1300" kern="1200"/>
        </a:p>
      </dsp:txBody>
      <dsp:txXfrm>
        <a:off x="2245830" y="3334288"/>
        <a:ext cx="1560937" cy="624375"/>
      </dsp:txXfrm>
    </dsp:sp>
    <dsp:sp modelId="{CDBEE489-A151-47F7-90EF-38EC878A3ACA}">
      <dsp:nvSpPr>
        <dsp:cNvPr id="0" name=""/>
        <dsp:cNvSpPr/>
      </dsp:nvSpPr>
      <dsp:spPr>
        <a:xfrm>
          <a:off x="4509189" y="2370786"/>
          <a:ext cx="702421" cy="7024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014F1B-BAA9-4527-8904-08DA5394B2E2}">
      <dsp:nvSpPr>
        <dsp:cNvPr id="0" name=""/>
        <dsp:cNvSpPr/>
      </dsp:nvSpPr>
      <dsp:spPr>
        <a:xfrm>
          <a:off x="4079932"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b="1" kern="1200"/>
            <a:t>Benefits to the business:</a:t>
          </a:r>
          <a:endParaRPr lang="en-US" sz="1300" kern="1200"/>
        </a:p>
      </dsp:txBody>
      <dsp:txXfrm>
        <a:off x="4079932" y="3334288"/>
        <a:ext cx="1560937" cy="6243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2592F-E365-41BC-B307-6771BEF4511E}">
      <dsp:nvSpPr>
        <dsp:cNvPr id="0" name=""/>
        <dsp:cNvSpPr/>
      </dsp:nvSpPr>
      <dsp:spPr>
        <a:xfrm>
          <a:off x="1275490" y="1648"/>
          <a:ext cx="1434926" cy="108794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Go green - Sustainability</a:t>
          </a:r>
          <a:endParaRPr lang="en-US" sz="1600" kern="1200"/>
        </a:p>
      </dsp:txBody>
      <dsp:txXfrm>
        <a:off x="1328599" y="54757"/>
        <a:ext cx="1328708" cy="981724"/>
      </dsp:txXfrm>
    </dsp:sp>
    <dsp:sp modelId="{C40C5661-2BF4-423A-BBEB-A039E91A62E3}">
      <dsp:nvSpPr>
        <dsp:cNvPr id="0" name=""/>
        <dsp:cNvSpPr/>
      </dsp:nvSpPr>
      <dsp:spPr>
        <a:xfrm>
          <a:off x="1275490" y="1143988"/>
          <a:ext cx="1434926" cy="108794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Paperless technology</a:t>
          </a:r>
          <a:r>
            <a:rPr lang="en-US" sz="1600" kern="1200"/>
            <a:t> </a:t>
          </a:r>
        </a:p>
      </dsp:txBody>
      <dsp:txXfrm>
        <a:off x="1328599" y="1197097"/>
        <a:ext cx="1328708" cy="981724"/>
      </dsp:txXfrm>
    </dsp:sp>
    <dsp:sp modelId="{2B63A362-C421-4C51-82B1-5B024D9BAAD0}">
      <dsp:nvSpPr>
        <dsp:cNvPr id="0" name=""/>
        <dsp:cNvSpPr/>
      </dsp:nvSpPr>
      <dsp:spPr>
        <a:xfrm>
          <a:off x="1275490" y="2286328"/>
          <a:ext cx="1434926" cy="108794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a:t>The front desk</a:t>
          </a:r>
          <a:endParaRPr lang="en-US" sz="1600" kern="1200"/>
        </a:p>
      </dsp:txBody>
      <dsp:txXfrm>
        <a:off x="1328599" y="2339437"/>
        <a:ext cx="1328708" cy="9817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DC3D2C-EE78-2F44-A1B9-413DFA67B160}" type="datetimeFigureOut">
              <a:rPr lang="en-GB" smtClean="0"/>
              <a:t>07/01/2022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972823-518C-EA49-9F9E-F3FA01D80398}" type="slidenum">
              <a:rPr lang="en-GB" smtClean="0"/>
              <a:t>‹#›</a:t>
            </a:fld>
            <a:endParaRPr lang="en-GB"/>
          </a:p>
        </p:txBody>
      </p:sp>
    </p:spTree>
    <p:extLst>
      <p:ext uri="{BB962C8B-B14F-4D97-AF65-F5344CB8AC3E}">
        <p14:creationId xmlns:p14="http://schemas.microsoft.com/office/powerpoint/2010/main" val="3220099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softwareadvice.com/hotel-management/buyerview/report-2015/"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a:t>
            </a:fld>
            <a:endParaRPr lang="en-GB"/>
          </a:p>
        </p:txBody>
      </p:sp>
    </p:spTree>
    <p:extLst>
      <p:ext uri="{BB962C8B-B14F-4D97-AF65-F5344CB8AC3E}">
        <p14:creationId xmlns:p14="http://schemas.microsoft.com/office/powerpoint/2010/main" val="1260850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r>
              <a:rPr lang="en-GB" dirty="0"/>
              <a:t>Refer to template (located on Moodle)</a:t>
            </a:r>
          </a:p>
        </p:txBody>
      </p:sp>
      <p:sp>
        <p:nvSpPr>
          <p:cNvPr id="4" name="Slide Number Placeholder 3"/>
          <p:cNvSpPr>
            <a:spLocks noGrp="1"/>
          </p:cNvSpPr>
          <p:nvPr>
            <p:ph type="sldNum" sz="quarter" idx="5"/>
          </p:nvPr>
        </p:nvSpPr>
        <p:spPr/>
        <p:txBody>
          <a:bodyPr/>
          <a:lstStyle/>
          <a:p>
            <a:fld id="{871B2431-D351-4C6E-A3CF-9DFAC0E3E050}" type="slidenum">
              <a:rPr lang="cs-CZ" smtClean="0"/>
              <a:t>4</a:t>
            </a:fld>
            <a:endParaRPr lang="cs-CZ"/>
          </a:p>
        </p:txBody>
      </p:sp>
    </p:spTree>
    <p:extLst>
      <p:ext uri="{BB962C8B-B14F-4D97-AF65-F5344CB8AC3E}">
        <p14:creationId xmlns:p14="http://schemas.microsoft.com/office/powerpoint/2010/main" val="4145351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2918702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993607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r>
              <a:rPr lang="en-GB" dirty="0"/>
              <a:t>I will show you your brand and username on the following screen</a:t>
            </a:r>
          </a:p>
        </p:txBody>
      </p:sp>
      <p:sp>
        <p:nvSpPr>
          <p:cNvPr id="4" name="Slide Number Placeholder 3"/>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731617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their usernames and change brand for the different groups/lectures - you can type a list or screen shot their usernames and post in chat</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2155222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THIS SLIDE IS FOR LECTURER INFORMATION ONLY Lecturers: You can just put the relevant hotel USERNAME AND PASSWORD for each group on a slide to show your students</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012458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976842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r>
              <a:rPr lang="en-GB" dirty="0"/>
              <a:t>Ask them why it’s important to log-out correctly? Discuss. You can choose whether to give them tasks for next week or if you have time, show some demos. </a:t>
            </a:r>
          </a:p>
        </p:txBody>
      </p:sp>
      <p:sp>
        <p:nvSpPr>
          <p:cNvPr id="4" name="Slide Number Placeholder 3"/>
          <p:cNvSpPr>
            <a:spLocks noGrp="1"/>
          </p:cNvSpPr>
          <p:nvPr>
            <p:ph type="sldNum" sz="quarter" idx="5"/>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3022359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802218EC-9BF3-8F4A-BDC4-06871754C14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EFE75747-8FA7-C04D-A992-AC59B872D6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So let’s recap on last week: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property management system (PMS) is a software suite that property owners use to manage their business by coordinating reservations, availability, payments, and reporting in one central 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PMS allows property owners to check-in and check-out guests, see room availability, make adjustments to existing reservations, and schedule housekeeping or maintenance events.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a central system, hoteliers can better manage and monitor the key metrics needed to run their business (e.g. average daily rate, occupancy, and RevPAR which we will explore in later lectures).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Let’s watch:</a:t>
            </a:r>
            <a:endParaRPr lang="en-GB" altLang="en-US" dirty="0"/>
          </a:p>
        </p:txBody>
      </p:sp>
      <p:sp>
        <p:nvSpPr>
          <p:cNvPr id="25603" name="Slide Number Placeholder 3">
            <a:extLst>
              <a:ext uri="{FF2B5EF4-FFF2-40B4-BE49-F238E27FC236}">
                <a16:creationId xmlns:a16="http://schemas.microsoft.com/office/drawing/2014/main" id="{10FA8B90-AABD-5C43-9524-080637F33B6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81211E9-C39E-6542-95C9-F63F1ABB67A2}" type="slidenum">
              <a:rPr lang="en-US" altLang="en-US" smtClean="0"/>
              <a:pPr/>
              <a:t>12</a:t>
            </a:fld>
            <a:endParaRPr lang="en-US" altLang="en-US"/>
          </a:p>
        </p:txBody>
      </p:sp>
    </p:spTree>
    <p:extLst>
      <p:ext uri="{BB962C8B-B14F-4D97-AF65-F5344CB8AC3E}">
        <p14:creationId xmlns:p14="http://schemas.microsoft.com/office/powerpoint/2010/main" val="21546585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20492B59-808F-7E46-8705-24EC18AC59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BD66574F-9C1B-384E-8492-6AB80C4698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699" name="Slide Number Placeholder 3">
            <a:extLst>
              <a:ext uri="{FF2B5EF4-FFF2-40B4-BE49-F238E27FC236}">
                <a16:creationId xmlns:a16="http://schemas.microsoft.com/office/drawing/2014/main" id="{28F11F02-87DE-DB4B-85E8-374B42CC0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86AE586-0519-A64D-BB2E-75CBC01716C3}" type="slidenum">
              <a:rPr lang="en-US" altLang="en-US" smtClean="0"/>
              <a:pPr/>
              <a:t>13</a:t>
            </a:fld>
            <a:endParaRPr lang="en-US" altLang="en-US"/>
          </a:p>
        </p:txBody>
      </p:sp>
    </p:spTree>
    <p:extLst>
      <p:ext uri="{BB962C8B-B14F-4D97-AF65-F5344CB8AC3E}">
        <p14:creationId xmlns:p14="http://schemas.microsoft.com/office/powerpoint/2010/main" val="3744680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are the key benefits?</a:t>
            </a:r>
          </a:p>
          <a:p>
            <a:endParaRPr lang="en-GB" b="1" dirty="0"/>
          </a:p>
          <a:p>
            <a:r>
              <a:rPr lang="en-GB" b="1" dirty="0"/>
              <a:t>Reduce guest friction:</a:t>
            </a:r>
          </a:p>
          <a:p>
            <a:r>
              <a:rPr lang="en-GB" dirty="0"/>
              <a:t>A PMS improves your relationship with your guests by helping you remember guest preferences, accommodate customer requests and communicate with your guests before and after their stay. The right PMS can improve customer satisfaction by reducing errors like overbookings and improve occupancy rates by connecting your available inventory to your booking engine and channel managers.</a:t>
            </a:r>
          </a:p>
        </p:txBody>
      </p:sp>
      <p:sp>
        <p:nvSpPr>
          <p:cNvPr id="4" name="Slide Number Placeholder 3"/>
          <p:cNvSpPr>
            <a:spLocks noGrp="1"/>
          </p:cNvSpPr>
          <p:nvPr>
            <p:ph type="sldNum" sz="quarter" idx="5"/>
          </p:nvPr>
        </p:nvSpPr>
        <p:spPr/>
        <p:txBody>
          <a:bodyPr/>
          <a:lstStyle/>
          <a:p>
            <a:fld id="{1B972823-518C-EA49-9F9E-F3FA01D80398}" type="slidenum">
              <a:rPr lang="en-GB" smtClean="0"/>
              <a:t>14</a:t>
            </a:fld>
            <a:endParaRPr lang="en-GB"/>
          </a:p>
        </p:txBody>
      </p:sp>
    </p:spTree>
    <p:extLst>
      <p:ext uri="{BB962C8B-B14F-4D97-AF65-F5344CB8AC3E}">
        <p14:creationId xmlns:p14="http://schemas.microsoft.com/office/powerpoint/2010/main" val="17794574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We can also Grow revenue: </a:t>
            </a:r>
          </a:p>
          <a:p>
            <a:r>
              <a:rPr lang="en-GB" dirty="0"/>
              <a:t>A PMS makes you more money be letting you adjust your rates quickly across all of your channels based on market conditions.</a:t>
            </a: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15</a:t>
            </a:fld>
            <a:endParaRPr lang="en-GB"/>
          </a:p>
        </p:txBody>
      </p:sp>
    </p:spTree>
    <p:extLst>
      <p:ext uri="{BB962C8B-B14F-4D97-AF65-F5344CB8AC3E}">
        <p14:creationId xmlns:p14="http://schemas.microsoft.com/office/powerpoint/2010/main" val="275171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We Save time &amp; increase productivity:</a:t>
            </a:r>
          </a:p>
          <a:p>
            <a:r>
              <a:rPr lang="en-GB" dirty="0"/>
              <a:t>If you are using multiple systems that don’t communicate well with each other, an integrated PMS will save you valuable time each week and rescue you from costly and embarrassing mistakes!</a:t>
            </a:r>
          </a:p>
        </p:txBody>
      </p:sp>
      <p:sp>
        <p:nvSpPr>
          <p:cNvPr id="4" name="Slide Number Placeholder 3"/>
          <p:cNvSpPr>
            <a:spLocks noGrp="1"/>
          </p:cNvSpPr>
          <p:nvPr>
            <p:ph type="sldNum" sz="quarter" idx="5"/>
          </p:nvPr>
        </p:nvSpPr>
        <p:spPr/>
        <p:txBody>
          <a:bodyPr/>
          <a:lstStyle/>
          <a:p>
            <a:fld id="{1B972823-518C-EA49-9F9E-F3FA01D80398}" type="slidenum">
              <a:rPr lang="en-GB" smtClean="0"/>
              <a:t>16</a:t>
            </a:fld>
            <a:endParaRPr lang="en-GB"/>
          </a:p>
        </p:txBody>
      </p:sp>
    </p:spTree>
    <p:extLst>
      <p:ext uri="{BB962C8B-B14F-4D97-AF65-F5344CB8AC3E}">
        <p14:creationId xmlns:p14="http://schemas.microsoft.com/office/powerpoint/2010/main" val="2090288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 why are these important? Please tell me.</a:t>
            </a:r>
          </a:p>
          <a:p>
            <a:endParaRPr lang="en-GB" b="1" dirty="0"/>
          </a:p>
          <a:p>
            <a:r>
              <a:rPr lang="en-GB" b="1" dirty="0"/>
              <a:t>Inventory Management: </a:t>
            </a:r>
            <a:r>
              <a:rPr lang="en-GB" dirty="0"/>
              <a:t>Guest reservations, communication with departments, channel managers, revenue/reports </a:t>
            </a:r>
          </a:p>
          <a:p>
            <a:endParaRPr lang="en-GB" dirty="0"/>
          </a:p>
          <a:p>
            <a:r>
              <a:rPr lang="en-GB" b="1" dirty="0"/>
              <a:t>Reduce administrative tasks: </a:t>
            </a:r>
            <a:r>
              <a:rPr lang="en-GB" b="0" dirty="0"/>
              <a:t>Saves the embarrassment of costly mistakes, allows staff to concentrate on the guest</a:t>
            </a:r>
          </a:p>
          <a:p>
            <a:endParaRPr lang="en-GB" b="0" dirty="0"/>
          </a:p>
          <a:p>
            <a:r>
              <a:rPr lang="en-GB" b="1" dirty="0"/>
              <a:t>Use connected apps: </a:t>
            </a:r>
            <a:r>
              <a:rPr lang="en-GB" b="0" dirty="0"/>
              <a:t>This is the core operating system in the industry - Guest reservations, accounting and revenue management software – it is the glue that holds everything together. </a:t>
            </a:r>
          </a:p>
          <a:p>
            <a:endParaRPr lang="en-GB" dirty="0"/>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17</a:t>
            </a:fld>
            <a:endParaRPr lang="en-GB"/>
          </a:p>
        </p:txBody>
      </p:sp>
    </p:spTree>
    <p:extLst>
      <p:ext uri="{BB962C8B-B14F-4D97-AF65-F5344CB8AC3E}">
        <p14:creationId xmlns:p14="http://schemas.microsoft.com/office/powerpoint/2010/main" val="39542254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hotels to remain competitive, they will typically need to distribute hotels across a variety of different channels. Indeed, hotel rooms can be sold through the hotel website, through telephone bookings, via online travel agencies, and more. This makes it absolutely essential that the various channels can be managed effectively.</a:t>
            </a:r>
          </a:p>
          <a:p>
            <a:endParaRPr lang="en-GB" dirty="0"/>
          </a:p>
          <a:p>
            <a:r>
              <a:rPr lang="en-GB" dirty="0"/>
              <a:t>The very best hotel management software will include channel management functions, ensuring rooms are available across multiple channels and that inventory information is always up-to-date. Some PMS systems offer direct channel management functionality, while others integrate with third party global distribution systems.</a:t>
            </a:r>
          </a:p>
          <a:p>
            <a:endParaRPr lang="en-GB" dirty="0"/>
          </a:p>
          <a:p>
            <a:r>
              <a:rPr lang="en-GB" dirty="0"/>
              <a:t>Digital check-in functionality is a relatively new offering within the PMS market, but one that is growing in popularity. This allows payment cards to be authorised in advance, allowing guests to arrive, and then check in using a mobile app on their phone, or by using a self-service check-in machine in the reception area.</a:t>
            </a:r>
          </a:p>
          <a:p>
            <a:r>
              <a:rPr lang="en-GB" dirty="0"/>
              <a:t>Then PMS syncs automatically, keeping check-in and occupancy information updated. Benefits include improved speed, communication with customers via the app, as well as up-selling and cross-selling opportunities. Even in PMS systems that do not include this feature directly, many offer integration with external check-in systems.</a:t>
            </a: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18</a:t>
            </a:fld>
            <a:endParaRPr lang="en-GB"/>
          </a:p>
        </p:txBody>
      </p:sp>
    </p:spTree>
    <p:extLst>
      <p:ext uri="{BB962C8B-B14F-4D97-AF65-F5344CB8AC3E}">
        <p14:creationId xmlns:p14="http://schemas.microsoft.com/office/powerpoint/2010/main" val="1764262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a PMS system is designed to be an all-in-one solution, the reality is that many hotels are also going to use other software solutions alongside their PMS. Therefore, third party integrations are an important consideration when selecting the best hotel management software for your property.</a:t>
            </a:r>
          </a:p>
          <a:p>
            <a:endParaRPr lang="en-GB" dirty="0"/>
          </a:p>
          <a:p>
            <a:r>
              <a:rPr lang="en-GB" dirty="0"/>
              <a:t>Some of the most common third party integrations hotel owners look for are with global distribution systems, with online travel agents, with central reservation systems, and with hotel accounting solutions.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CRM stands for Customer Relationship Management. It's a technology used to manage interactions with customers and potential customers. A CRM system helps organisations build customer relationships and streamline processes so they can increase sales, improve customer service, and increase profitability.</a:t>
            </a:r>
          </a:p>
          <a:p>
            <a:endParaRPr lang="en-GB" dirty="0"/>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19</a:t>
            </a:fld>
            <a:endParaRPr lang="en-GB"/>
          </a:p>
        </p:txBody>
      </p:sp>
    </p:spTree>
    <p:extLst>
      <p:ext uri="{BB962C8B-B14F-4D97-AF65-F5344CB8AC3E}">
        <p14:creationId xmlns:p14="http://schemas.microsoft.com/office/powerpoint/2010/main" val="22488459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it is important that a property management system provides a range of different payment options. This should include payment processing options for front-desk staff, along with e-payment processing for bookings that are made online using a credit or debit card. Software should also allow confirmation emails to be sent swiftly. Furthermore, the software should have the ability to create invoices or receipts for customers, so that these can be easily issued upon check-out, or after using any of the additional paid hotel services.</a:t>
            </a:r>
          </a:p>
          <a:p>
            <a:endParaRPr lang="en-GB" dirty="0"/>
          </a:p>
          <a:p>
            <a:r>
              <a:rPr lang="en-GB" dirty="0"/>
              <a:t>Modern hotels often have a range extra facilities, services and sales outlets, and the various transactions that occur will often need to be added to a guest’s bill, which will be presented upon check-out. For this reason, a property management system that includes point of sale services can be a vital addition.</a:t>
            </a:r>
          </a:p>
          <a:p>
            <a:r>
              <a:rPr lang="en-GB" dirty="0"/>
              <a:t>Staff in the hotel restaurant, gym or spa should be able to use the software to handle transactions and update the bill for individual guests. The same should also be true for room service. The best solutions will allow discounts to be applied too, and the benefit of this is that transactions can be handled in the moment, reducing mistakes.</a:t>
            </a:r>
          </a:p>
        </p:txBody>
      </p:sp>
      <p:sp>
        <p:nvSpPr>
          <p:cNvPr id="4" name="Slide Number Placeholder 3"/>
          <p:cNvSpPr>
            <a:spLocks noGrp="1"/>
          </p:cNvSpPr>
          <p:nvPr>
            <p:ph type="sldNum" sz="quarter" idx="5"/>
          </p:nvPr>
        </p:nvSpPr>
        <p:spPr/>
        <p:txBody>
          <a:bodyPr/>
          <a:lstStyle/>
          <a:p>
            <a:fld id="{1B972823-518C-EA49-9F9E-F3FA01D80398}" type="slidenum">
              <a:rPr lang="en-GB" smtClean="0"/>
              <a:t>20</a:t>
            </a:fld>
            <a:endParaRPr lang="en-GB"/>
          </a:p>
        </p:txBody>
      </p:sp>
    </p:spTree>
    <p:extLst>
      <p:ext uri="{BB962C8B-B14F-4D97-AF65-F5344CB8AC3E}">
        <p14:creationId xmlns:p14="http://schemas.microsoft.com/office/powerpoint/2010/main" val="33247777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 now going to separate you into breakout rooms. Please take 20 minutes to discuss and compare PMS systems using the links I will provide for you. Managers need to make decisions! Here is an example of how a manager may write down ideas from colleagues. However, you can use images/symbols/pictures – brainstorming/mind maps/thought clouds are the best way to make important decisions.</a:t>
            </a: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21</a:t>
            </a:fld>
            <a:endParaRPr lang="en-GB"/>
          </a:p>
        </p:txBody>
      </p:sp>
    </p:spTree>
    <p:extLst>
      <p:ext uri="{BB962C8B-B14F-4D97-AF65-F5344CB8AC3E}">
        <p14:creationId xmlns:p14="http://schemas.microsoft.com/office/powerpoint/2010/main" val="4800746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come up with some questions you may want to ask a vendor (seller/provider) when purchasing a PMS for your hotel. Think about reviews and features. When we come back, I’d like someone from each group to be the spokesperson and tell us which one you would choose, why and some questions you’d like to ask (and anything else you discussed!) You won’t have time to explore them all, but the 10 best property management solutions 2022 is the best place to start. https://hoteltechreport.com/operations/property-management-systems (link on picture) Get them all to click on the link before they disappear into rooms. </a:t>
            </a:r>
          </a:p>
        </p:txBody>
      </p:sp>
      <p:sp>
        <p:nvSpPr>
          <p:cNvPr id="4" name="Slide Number Placeholder 3"/>
          <p:cNvSpPr>
            <a:spLocks noGrp="1"/>
          </p:cNvSpPr>
          <p:nvPr>
            <p:ph type="sldNum" sz="quarter" idx="5"/>
          </p:nvPr>
        </p:nvSpPr>
        <p:spPr/>
        <p:txBody>
          <a:bodyPr/>
          <a:lstStyle/>
          <a:p>
            <a:fld id="{1B972823-518C-EA49-9F9E-F3FA01D80398}" type="slidenum">
              <a:rPr lang="en-GB" smtClean="0"/>
              <a:t>22</a:t>
            </a:fld>
            <a:endParaRPr lang="en-GB"/>
          </a:p>
        </p:txBody>
      </p:sp>
    </p:spTree>
    <p:extLst>
      <p:ext uri="{BB962C8B-B14F-4D97-AF65-F5344CB8AC3E}">
        <p14:creationId xmlns:p14="http://schemas.microsoft.com/office/powerpoint/2010/main" val="17699473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Present this slide when groups are giving feedback – or they can share their screen with their mind map/brain storm ideas!</a:t>
            </a:r>
          </a:p>
          <a:p>
            <a:r>
              <a:rPr lang="en-GB" dirty="0"/>
              <a:t>See what students come back with:</a:t>
            </a:r>
          </a:p>
          <a:p>
            <a:endParaRPr lang="en-GB" dirty="0"/>
          </a:p>
          <a:p>
            <a:r>
              <a:rPr lang="en-GB" dirty="0"/>
              <a:t>Some answers you may want to explore if they haven’t come up with them already:</a:t>
            </a:r>
          </a:p>
          <a:p>
            <a:r>
              <a:rPr lang="en-GB" dirty="0"/>
              <a:t>Staff training – how quickly can they train to use the PMS – Why is this important in the hotel industry?</a:t>
            </a:r>
          </a:p>
          <a:p>
            <a:r>
              <a:rPr lang="en-GB" dirty="0"/>
              <a:t>Channel management – which ones do they support?</a:t>
            </a:r>
          </a:p>
          <a:p>
            <a:r>
              <a:rPr lang="en-GB" dirty="0"/>
              <a:t>What support is offered – how quickly can I get help if something goes wrong – why is this important?</a:t>
            </a:r>
          </a:p>
          <a:p>
            <a:r>
              <a:rPr lang="en-GB" dirty="0"/>
              <a:t>Complying with regulations in the country – tax codes etc (accounting)</a:t>
            </a:r>
          </a:p>
          <a:p>
            <a:r>
              <a:rPr lang="en-GB" dirty="0"/>
              <a:t>3</a:t>
            </a:r>
            <a:r>
              <a:rPr lang="en-GB" baseline="30000" dirty="0"/>
              <a:t>rd</a:t>
            </a:r>
            <a:r>
              <a:rPr lang="en-GB" dirty="0"/>
              <a:t> party integrations – how compatible is the PMS – does it support this?</a:t>
            </a:r>
          </a:p>
          <a:p>
            <a:endParaRPr lang="en-GB" dirty="0"/>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23</a:t>
            </a:fld>
            <a:endParaRPr lang="en-GB"/>
          </a:p>
        </p:txBody>
      </p:sp>
    </p:spTree>
    <p:extLst>
      <p:ext uri="{BB962C8B-B14F-4D97-AF65-F5344CB8AC3E}">
        <p14:creationId xmlns:p14="http://schemas.microsoft.com/office/powerpoint/2010/main" val="23570564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How do we measure success?</a:t>
            </a:r>
          </a:p>
          <a:p>
            <a:endParaRPr lang="en-GB" b="1" dirty="0"/>
          </a:p>
          <a:p>
            <a:r>
              <a:rPr lang="en-GB" b="1" dirty="0"/>
              <a:t>Guest satisfaction –</a:t>
            </a:r>
            <a:r>
              <a:rPr lang="en-GB" b="0" dirty="0"/>
              <a:t> how do we know we’re doing well?</a:t>
            </a:r>
          </a:p>
          <a:p>
            <a:endParaRPr lang="en-GB" b="0" dirty="0"/>
          </a:p>
          <a:p>
            <a:r>
              <a:rPr lang="en-GB" b="0" dirty="0"/>
              <a:t>We also look at </a:t>
            </a:r>
            <a:r>
              <a:rPr lang="en-GB" b="1" dirty="0" err="1"/>
              <a:t>Revpar</a:t>
            </a:r>
            <a:r>
              <a:rPr lang="en-GB" b="1" dirty="0"/>
              <a:t>, Go par, occupancy rates </a:t>
            </a:r>
            <a:r>
              <a:rPr lang="en-GB" b="0" dirty="0"/>
              <a:t>etc to gain an overall picture of our success.</a:t>
            </a:r>
          </a:p>
          <a:p>
            <a:endParaRPr lang="en-GB" b="0" dirty="0"/>
          </a:p>
          <a:p>
            <a:r>
              <a:rPr lang="en-GB" b="0" dirty="0"/>
              <a:t>We will explore these concepts further during our Revenue Management week.</a:t>
            </a:r>
            <a:endParaRPr lang="en-GB" dirty="0"/>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24</a:t>
            </a:fld>
            <a:endParaRPr lang="en-GB"/>
          </a:p>
        </p:txBody>
      </p:sp>
    </p:spTree>
    <p:extLst>
      <p:ext uri="{BB962C8B-B14F-4D97-AF65-F5344CB8AC3E}">
        <p14:creationId xmlns:p14="http://schemas.microsoft.com/office/powerpoint/2010/main" val="17241880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is Bashar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Humanity matters more than any material luxuries or perks that you provide your guests. Because we are people first, hoteliers second. If you can connect with your guests, you will always win. A hotel is just a building. It can’t run itself.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That’s what Bashar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does. For more than 20 years,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has been driving innovation in all facets of the hospitality industry at companies like Wyndham International, Starwood and Grand Heritage Hotels. As President of Provenance Hotels, he has crafted an assertive growth plan and developed strategic partnerships that have led to marquee collaborations with James Beard Award-winning chefs and alliances with preeminent developers like Woodbine Development Corporation, </a:t>
            </a:r>
            <a:r>
              <a:rPr lang="en-GB" sz="1200" b="0" i="0" u="none" strike="noStrike" kern="1200" dirty="0" err="1">
                <a:solidFill>
                  <a:schemeClr val="tx1"/>
                </a:solidFill>
                <a:effectLst/>
                <a:latin typeface="+mn-lt"/>
                <a:ea typeface="+mn-ea"/>
                <a:cs typeface="+mn-cs"/>
              </a:rPr>
              <a:t>Bolour</a:t>
            </a:r>
            <a:r>
              <a:rPr lang="en-GB" sz="1200" b="0" i="0" u="none" strike="noStrike" kern="1200" dirty="0">
                <a:solidFill>
                  <a:schemeClr val="tx1"/>
                </a:solidFill>
                <a:effectLst/>
                <a:latin typeface="+mn-lt"/>
                <a:ea typeface="+mn-ea"/>
                <a:cs typeface="+mn-cs"/>
              </a:rPr>
              <a:t> and Associates, GB Lodging and Thayer Lodging to expand the company’s national presence and grow its portfolio of owned and managed hotels.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artfully balances this active focus on growth with maximizing the financial performance and market prominence of Provenance Hotels’ award-winning lifestyle properties in the Western United States. He is widely recognized for developing playful guest amenities like the company’s industry-leading spiritual menu and for inspiring the company’s partnerships with companies like Sub Pop Records and Salt &amp; Straw.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Based on the philosophy that it is personality, passion, sense of humour and sense of drama that differentiates Provenance Hotels from its competitors,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has perfected an approach to the art of hospitality that is as successful at creating memorable guest experiences as it is at putting heads in beds. Bashar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graduated from Johnson &amp; Wales University with a B.S. in Hotel Restaurant Institutional Management. Officially he resides with his family in Portland, Ore. but can often be found jetting to new markets and kicking the tires on potential Provenance Hotels.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Please find links at the end of the lecture to keep up to date with current news from Bashir </a:t>
            </a:r>
            <a:r>
              <a:rPr lang="en-GB" sz="1200" b="0" i="0" u="none" strike="noStrike" kern="1200" dirty="0" err="1">
                <a:solidFill>
                  <a:schemeClr val="tx1"/>
                </a:solidFill>
                <a:effectLst/>
                <a:latin typeface="+mn-lt"/>
                <a:ea typeface="+mn-ea"/>
                <a:cs typeface="+mn-cs"/>
              </a:rPr>
              <a:t>Wali</a:t>
            </a:r>
            <a:r>
              <a:rPr lang="en-GB" sz="1200" b="0" i="0" u="none" strike="noStrike" kern="1200" dirty="0">
                <a:solidFill>
                  <a:schemeClr val="tx1"/>
                </a:solidFill>
                <a:effectLst/>
                <a:latin typeface="+mn-lt"/>
                <a:ea typeface="+mn-ea"/>
                <a:cs typeface="+mn-cs"/>
              </a:rPr>
              <a:t>. Now let’s see what he has to say….</a:t>
            </a:r>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25</a:t>
            </a:fld>
            <a:endParaRPr lang="en-GB"/>
          </a:p>
        </p:txBody>
      </p:sp>
    </p:spTree>
    <p:extLst>
      <p:ext uri="{BB962C8B-B14F-4D97-AF65-F5344CB8AC3E}">
        <p14:creationId xmlns:p14="http://schemas.microsoft.com/office/powerpoint/2010/main" val="23899225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CB4198C9-1F5A-4541-A664-4DC59C9F538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CB761DAA-1CDB-BC42-B395-FAD3DD11DAA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In general, PMS facilitates the main processes in a hotel related to internal and external operations. Let’s take a look…</a:t>
            </a:r>
          </a:p>
          <a:p>
            <a:endParaRPr lang="en-GB" altLang="en-US" dirty="0"/>
          </a:p>
          <a:p>
            <a:endParaRPr lang="en-GB" altLang="en-US" dirty="0"/>
          </a:p>
          <a:p>
            <a:r>
              <a:rPr lang="en-GB" altLang="en-US" b="1" dirty="0"/>
              <a:t>After video, discuss the Blackish TV Show inclusion on the welcome card in the guest room. </a:t>
            </a:r>
          </a:p>
          <a:p>
            <a:r>
              <a:rPr lang="en-GB" altLang="en-US" b="1" dirty="0"/>
              <a:t>Talk about WOW moments. How did this make the guest feel? Have they got any experiences/examples of WOW moments?</a:t>
            </a:r>
          </a:p>
          <a:p>
            <a:endParaRPr lang="en-GB" altLang="en-US" b="1" dirty="0"/>
          </a:p>
          <a:p>
            <a:r>
              <a:rPr lang="en-GB" altLang="en-US" b="1" dirty="0"/>
              <a:t>I am going to create a Teams poll where students can have input – how much does exceptional customer service matter? </a:t>
            </a:r>
          </a:p>
          <a:p>
            <a:endParaRPr lang="en-GB" altLang="en-US" dirty="0"/>
          </a:p>
        </p:txBody>
      </p:sp>
      <p:sp>
        <p:nvSpPr>
          <p:cNvPr id="29699" name="Slide Number Placeholder 3">
            <a:extLst>
              <a:ext uri="{FF2B5EF4-FFF2-40B4-BE49-F238E27FC236}">
                <a16:creationId xmlns:a16="http://schemas.microsoft.com/office/drawing/2014/main" id="{821ABEC1-1601-9C4D-A8D9-A3567BE246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E61B767-81EB-9549-B400-CD9417747C14}" type="slidenum">
              <a:rPr lang="en-US" altLang="en-US" smtClean="0"/>
              <a:pPr/>
              <a:t>26</a:t>
            </a:fld>
            <a:endParaRPr lang="en-US" altLang="en-US"/>
          </a:p>
        </p:txBody>
      </p:sp>
    </p:spTree>
    <p:extLst>
      <p:ext uri="{BB962C8B-B14F-4D97-AF65-F5344CB8AC3E}">
        <p14:creationId xmlns:p14="http://schemas.microsoft.com/office/powerpoint/2010/main" val="40052867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E1C7C24A-F1F4-D64A-88BC-E972D6131E0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343E108C-FCC2-0040-B7F4-59F4CBFBCEF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The first hotel property management systems were introduced back in the 1970s. But, even today not every hotel has one. As I mentioned last week, a report </a:t>
            </a:r>
            <a:r>
              <a:rPr lang="en-GB" altLang="en-US" dirty="0">
                <a:hlinkClick r:id="rId3"/>
              </a:rPr>
              <a:t>“Hotel Management Software BuyerView”</a:t>
            </a:r>
            <a:r>
              <a:rPr lang="en-GB" altLang="en-US" dirty="0"/>
              <a:t> by Software Advice shows that in 2015 only 34 percent of hotels used special software, while 25 percent still relied on pen and paper only to manage their hotels, and 16 percent had no hotel management system at all. The report is based on data from 385 owners of independent hotels, motels, inns, resorts, and other types of a hotel property in the US.</a:t>
            </a:r>
          </a:p>
          <a:p>
            <a:endParaRPr lang="en-GB" altLang="en-US" dirty="0"/>
          </a:p>
          <a:p>
            <a:r>
              <a:rPr lang="en-GB" altLang="en-US" dirty="0"/>
              <a:t>So, plenty of hotels still use Excel, a paper-and-pen format, or legacy software none of which fulfil the needs of a 21</a:t>
            </a:r>
            <a:r>
              <a:rPr lang="en-GB" altLang="en-US" baseline="30000" dirty="0"/>
              <a:t>st</a:t>
            </a:r>
            <a:r>
              <a:rPr lang="en-GB" altLang="en-US" dirty="0"/>
              <a:t> century hotel. Legacy PMS software may perform just one function, require additional modules, or be too hard to integrate with other necessary hotel management software. Consequently, hotel owners are looking for a universal, one-and-done solution to manage all the processes.</a:t>
            </a:r>
          </a:p>
          <a:p>
            <a:endParaRPr lang="en-GB" altLang="en-US" dirty="0"/>
          </a:p>
        </p:txBody>
      </p:sp>
      <p:sp>
        <p:nvSpPr>
          <p:cNvPr id="31747" name="Slide Number Placeholder 3">
            <a:extLst>
              <a:ext uri="{FF2B5EF4-FFF2-40B4-BE49-F238E27FC236}">
                <a16:creationId xmlns:a16="http://schemas.microsoft.com/office/drawing/2014/main" id="{4EA28E82-557B-CD4E-BBD3-C1AC3E6BB6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A5EE5E8-51F2-CF4E-A7E8-D641F654F304}" type="slidenum">
              <a:rPr lang="en-US" altLang="en-US" smtClean="0"/>
              <a:pPr/>
              <a:t>28</a:t>
            </a:fld>
            <a:endParaRPr lang="en-US" altLang="en-US"/>
          </a:p>
        </p:txBody>
      </p:sp>
    </p:spTree>
    <p:extLst>
      <p:ext uri="{BB962C8B-B14F-4D97-AF65-F5344CB8AC3E}">
        <p14:creationId xmlns:p14="http://schemas.microsoft.com/office/powerpoint/2010/main" val="36324571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as we looked at a few of the PMS systems on offer we could see that the use of technology now in the 21</a:t>
            </a:r>
            <a:r>
              <a:rPr lang="en-GB" baseline="30000" dirty="0"/>
              <a:t>st</a:t>
            </a:r>
            <a:r>
              <a:rPr lang="en-GB" dirty="0"/>
              <a:t> century has many benefits such as operating efficiency – many man hours saved in administration roles.</a:t>
            </a:r>
          </a:p>
          <a:p>
            <a:r>
              <a:rPr lang="en-GB" dirty="0"/>
              <a:t>Can deliver the best possible experiences for the guests due to the data gathered and knowledge acquired.</a:t>
            </a:r>
          </a:p>
          <a:p>
            <a:r>
              <a:rPr lang="en-GB" dirty="0"/>
              <a:t>Save employees time and money, making jobs slicker and faster.</a:t>
            </a:r>
          </a:p>
          <a:p>
            <a:endParaRPr lang="en-GB" dirty="0"/>
          </a:p>
          <a:p>
            <a:r>
              <a:rPr lang="en-GB" dirty="0"/>
              <a:t>Data can be gathered regularly, rapidly and in large quantities</a:t>
            </a:r>
          </a:p>
          <a:p>
            <a:r>
              <a:rPr lang="en-GB" dirty="0"/>
              <a:t>Food and beverage can be monitored and provided efficiently with less wastage.</a:t>
            </a:r>
          </a:p>
          <a:p>
            <a:r>
              <a:rPr lang="en-GB" dirty="0"/>
              <a:t>Recurring tasks can be updated quickly and efficiently.</a:t>
            </a:r>
          </a:p>
          <a:p>
            <a:endParaRPr lang="en-GB" dirty="0"/>
          </a:p>
          <a:p>
            <a:r>
              <a:rPr lang="en-GB" dirty="0"/>
              <a:t>Benefits for guests is the fact that there is less errors, accuracy in billing, connections to many different pricing structure and sales offers – lots more choices.</a:t>
            </a:r>
          </a:p>
          <a:p>
            <a:r>
              <a:rPr lang="en-GB" dirty="0"/>
              <a:t>Guest experiences are exceptional and of higher standards.</a:t>
            </a:r>
          </a:p>
          <a:p>
            <a:r>
              <a:rPr lang="en-GB" dirty="0"/>
              <a:t>The business benefits by saving money, retaining guests, increasing brand awareness, being more profitable and economical.</a:t>
            </a:r>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29</a:t>
            </a:fld>
            <a:endParaRPr lang="en-GB"/>
          </a:p>
        </p:txBody>
      </p:sp>
    </p:spTree>
    <p:extLst>
      <p:ext uri="{BB962C8B-B14F-4D97-AF65-F5344CB8AC3E}">
        <p14:creationId xmlns:p14="http://schemas.microsoft.com/office/powerpoint/2010/main" val="12570076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28600">
              <a:buFont typeface="Arial" panose="020B0604020202020204" pitchFamily="34" charset="0"/>
              <a:buChar char="•"/>
            </a:pPr>
            <a:r>
              <a:rPr lang="en-US" sz="1200" b="1" dirty="0"/>
              <a:t>Go green – Sustainability – discuss the importance</a:t>
            </a:r>
          </a:p>
          <a:p>
            <a:pPr indent="-228600">
              <a:buFont typeface="Arial" panose="020B0604020202020204" pitchFamily="34" charset="0"/>
              <a:buChar char="•"/>
            </a:pPr>
            <a:endParaRPr lang="en-US" sz="1200" b="1" dirty="0"/>
          </a:p>
          <a:p>
            <a:pPr indent="-228600">
              <a:buFont typeface="Arial" panose="020B0604020202020204" pitchFamily="34" charset="0"/>
              <a:buChar char="•"/>
            </a:pPr>
            <a:r>
              <a:rPr lang="en-US" sz="1200" b="1" dirty="0"/>
              <a:t>Paperless technology</a:t>
            </a:r>
            <a:r>
              <a:rPr lang="en-US" sz="1200" dirty="0"/>
              <a:t> -  guests handle their own check-in and check-out process, </a:t>
            </a:r>
            <a:br>
              <a:rPr lang="en-US" sz="1200" dirty="0"/>
            </a:br>
            <a:r>
              <a:rPr lang="en-US" sz="1200" dirty="0"/>
              <a:t>reports are sent, inter-communication between departments is paperless.</a:t>
            </a:r>
          </a:p>
          <a:p>
            <a:pPr indent="-228600">
              <a:buFont typeface="Arial" panose="020B0604020202020204" pitchFamily="34" charset="0"/>
              <a:buChar char="•"/>
            </a:pPr>
            <a:endParaRPr lang="en-US" sz="1200" dirty="0"/>
          </a:p>
          <a:p>
            <a:pPr indent="-228600">
              <a:buFont typeface="Arial" panose="020B0604020202020204" pitchFamily="34" charset="0"/>
              <a:buChar char="•"/>
            </a:pPr>
            <a:r>
              <a:rPr lang="en-US" sz="1200" b="1" dirty="0"/>
              <a:t>The front desk </a:t>
            </a:r>
            <a:r>
              <a:rPr lang="en-US" sz="1200" dirty="0"/>
              <a:t>of your hotel is the beating heart of your business. A PMS System allows teams to do their job more efficiently, lets them focus on ensuring guests enjoy their stay - creating loyal, returning customers.</a:t>
            </a:r>
          </a:p>
          <a:p>
            <a:r>
              <a:rPr lang="en-GB" dirty="0"/>
              <a:t>With a seamless guest experience, new trends are emerging that the technology systems are fitting into such as sustainability. The systems provide a paperless option, faster and smarter ordering, reporting and buying so less wastage in many areas.</a:t>
            </a:r>
          </a:p>
          <a:p>
            <a:endParaRPr lang="en-GB" dirty="0"/>
          </a:p>
          <a:p>
            <a:r>
              <a:rPr lang="en-GB" dirty="0"/>
              <a:t>At Marriott international Loyalty is core so the guest experience is most important. </a:t>
            </a:r>
          </a:p>
          <a:p>
            <a:r>
              <a:rPr lang="en-GB" dirty="0"/>
              <a:t>As Karin </a:t>
            </a:r>
            <a:r>
              <a:rPr lang="en-GB" dirty="0" err="1"/>
              <a:t>Timpone</a:t>
            </a:r>
            <a:r>
              <a:rPr lang="en-GB" dirty="0"/>
              <a:t>, the Marriott internationals global Marketing Officer emphasizes – ‘ to grow the business everyone has to adopt the mindset to focus on customers wants’ Karin believes that cultivating a brand portfolio, unified by a loyalty program, will attract guests, earn preference, and reward customers in tangible and meaningful ways. And, in her words, loyal customers “stay more, pay more and cost less.”</a:t>
            </a:r>
          </a:p>
          <a:p>
            <a:endParaRPr lang="en-GB" dirty="0"/>
          </a:p>
          <a:p>
            <a:r>
              <a:rPr lang="en-GB" dirty="0"/>
              <a:t>Marriott has now reached over 110 million loyalty members. It’s clear that putting loyalty and their members at the centre of everything has been transformative and a decisive factor in driving customer satisfaction and business growth. As Karin emphasized, “To grow your business, everyone has to adopt a mindset focused on what the customer wants.” This has all been possible through the use of a PMS.</a:t>
            </a:r>
          </a:p>
          <a:p>
            <a:endParaRPr lang="en-GB" dirty="0"/>
          </a:p>
          <a:p>
            <a:br>
              <a:rPr lang="en-GB" dirty="0"/>
            </a:b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9E7E13CC-0890-0740-973E-9B068D0F93D6}" type="slidenum">
              <a:rPr lang="en-GB" smtClean="0"/>
              <a:t>30</a:t>
            </a:fld>
            <a:endParaRPr lang="en-GB"/>
          </a:p>
        </p:txBody>
      </p:sp>
    </p:spTree>
    <p:extLst>
      <p:ext uri="{BB962C8B-B14F-4D97-AF65-F5344CB8AC3E}">
        <p14:creationId xmlns:p14="http://schemas.microsoft.com/office/powerpoint/2010/main" val="11994729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 course we know that technology is here to stay and because we know that technology empowers the guests we have to make sure we are meeting their needs.</a:t>
            </a:r>
          </a:p>
          <a:p>
            <a:r>
              <a:rPr lang="en-GB" dirty="0"/>
              <a:t>In the different market segments we know that Millennials want to use technology for all of their travel experiences including sharing continuously with others. </a:t>
            </a:r>
          </a:p>
          <a:p>
            <a:endParaRPr lang="en-GB" dirty="0"/>
          </a:p>
          <a:p>
            <a:r>
              <a:rPr lang="en-GB" dirty="0"/>
              <a:t>Gen X travellers are now embracing the technology but they do still want the human interaction to be provided.</a:t>
            </a:r>
          </a:p>
          <a:p>
            <a:endParaRPr lang="en-GB" dirty="0"/>
          </a:p>
          <a:p>
            <a:r>
              <a:rPr lang="en-GB" dirty="0"/>
              <a:t>It’s reported that 60% of Gen X use smartphones daily, 67% use laptop/PC which is higher that 58% of millennials.</a:t>
            </a:r>
          </a:p>
          <a:p>
            <a:endParaRPr lang="en-GB" dirty="0"/>
          </a:p>
          <a:p>
            <a:r>
              <a:rPr lang="en-GB" dirty="0"/>
              <a:t>Gen Z is the future generation of young people in the industry who are digitally transformed. They expect seamless integration of technology into their lives. Robotics, Virtual Reality and non human interaction is a part of everyday for them.</a:t>
            </a:r>
          </a:p>
        </p:txBody>
      </p:sp>
      <p:sp>
        <p:nvSpPr>
          <p:cNvPr id="4" name="Slide Number Placeholder 3"/>
          <p:cNvSpPr>
            <a:spLocks noGrp="1"/>
          </p:cNvSpPr>
          <p:nvPr>
            <p:ph type="sldNum" sz="quarter" idx="5"/>
          </p:nvPr>
        </p:nvSpPr>
        <p:spPr/>
        <p:txBody>
          <a:bodyPr/>
          <a:lstStyle/>
          <a:p>
            <a:fld id="{9E7E13CC-0890-0740-973E-9B068D0F93D6}" type="slidenum">
              <a:rPr lang="en-GB" smtClean="0"/>
              <a:t>31</a:t>
            </a:fld>
            <a:endParaRPr lang="en-GB"/>
          </a:p>
        </p:txBody>
      </p:sp>
    </p:spTree>
    <p:extLst>
      <p:ext uri="{BB962C8B-B14F-4D97-AF65-F5344CB8AC3E}">
        <p14:creationId xmlns:p14="http://schemas.microsoft.com/office/powerpoint/2010/main" val="34671266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 departmental communication is very important for a number of reasons. As we know the Front office is central to the operation of a hotel and the PMS system is the life blood that flows throughout all the departments that interact with the Front office such as the Food and Beverage department, Housekeeping, Kitchen, Maintenance, HR, Marketing and central reservations. This is the communication link to all guests arriving and leaving the hotel.</a:t>
            </a:r>
          </a:p>
          <a:p>
            <a:endParaRPr lang="en-GB" dirty="0"/>
          </a:p>
          <a:p>
            <a:r>
              <a:rPr lang="en-GB" dirty="0"/>
              <a:t>Developing good working relationships is part of the inter-departmental communication whether it is through personal contact or through the use of the PMS system and technology, this has to be accurate and current because the end result is the guest service.</a:t>
            </a:r>
          </a:p>
          <a:p>
            <a:endParaRPr lang="en-GB" dirty="0"/>
          </a:p>
          <a:p>
            <a:r>
              <a:rPr lang="en-GB" dirty="0"/>
              <a:t>We will explore communication later in this module, but the link to PMS is clear. Remember Black-</a:t>
            </a:r>
            <a:r>
              <a:rPr lang="en-GB" dirty="0" err="1"/>
              <a:t>ish</a:t>
            </a:r>
            <a:r>
              <a:rPr lang="en-GB" dirty="0"/>
              <a:t>…</a:t>
            </a:r>
          </a:p>
        </p:txBody>
      </p:sp>
      <p:sp>
        <p:nvSpPr>
          <p:cNvPr id="4" name="Slide Number Placeholder 3"/>
          <p:cNvSpPr>
            <a:spLocks noGrp="1"/>
          </p:cNvSpPr>
          <p:nvPr>
            <p:ph type="sldNum" sz="quarter" idx="5"/>
          </p:nvPr>
        </p:nvSpPr>
        <p:spPr/>
        <p:txBody>
          <a:bodyPr/>
          <a:lstStyle/>
          <a:p>
            <a:fld id="{9E7E13CC-0890-0740-973E-9B068D0F93D6}" type="slidenum">
              <a:rPr lang="en-GB" smtClean="0"/>
              <a:t>32</a:t>
            </a:fld>
            <a:endParaRPr lang="en-GB"/>
          </a:p>
        </p:txBody>
      </p:sp>
    </p:spTree>
    <p:extLst>
      <p:ext uri="{BB962C8B-B14F-4D97-AF65-F5344CB8AC3E}">
        <p14:creationId xmlns:p14="http://schemas.microsoft.com/office/powerpoint/2010/main" val="34341014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26EE4C6F-9D51-F84E-8976-6CB8C25AC60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8" name="Notes Placeholder 2">
            <a:extLst>
              <a:ext uri="{FF2B5EF4-FFF2-40B4-BE49-F238E27FC236}">
                <a16:creationId xmlns:a16="http://schemas.microsoft.com/office/drawing/2014/main" id="{A49750F8-2429-974E-8FE1-D80C0681F62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Okay, so lets recap on assignments (discuss assignments). </a:t>
            </a:r>
          </a:p>
        </p:txBody>
      </p:sp>
      <p:sp>
        <p:nvSpPr>
          <p:cNvPr id="50179" name="Slide Number Placeholder 3">
            <a:extLst>
              <a:ext uri="{FF2B5EF4-FFF2-40B4-BE49-F238E27FC236}">
                <a16:creationId xmlns:a16="http://schemas.microsoft.com/office/drawing/2014/main" id="{9433BB7B-1E9F-F449-909A-EA3C564E4EE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FD28E09-C296-E947-A54F-A2CB23CFE8B0}" type="slidenum">
              <a:rPr lang="en-US" altLang="en-US" smtClean="0"/>
              <a:pPr/>
              <a:t>33</a:t>
            </a:fld>
            <a:endParaRPr lang="en-US" altLang="en-US"/>
          </a:p>
        </p:txBody>
      </p:sp>
    </p:spTree>
    <p:extLst>
      <p:ext uri="{BB962C8B-B14F-4D97-AF65-F5344CB8AC3E}">
        <p14:creationId xmlns:p14="http://schemas.microsoft.com/office/powerpoint/2010/main" val="5863664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38881D9A-B85F-CF4A-A71C-4AAA0B94BC8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a:extLst>
              <a:ext uri="{FF2B5EF4-FFF2-40B4-BE49-F238E27FC236}">
                <a16:creationId xmlns:a16="http://schemas.microsoft.com/office/drawing/2014/main" id="{D57DB566-9181-7340-A03B-FF3EE340A23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Please find your template on Moodle under assessments section</a:t>
            </a:r>
          </a:p>
        </p:txBody>
      </p:sp>
      <p:sp>
        <p:nvSpPr>
          <p:cNvPr id="52227" name="Slide Number Placeholder 3">
            <a:extLst>
              <a:ext uri="{FF2B5EF4-FFF2-40B4-BE49-F238E27FC236}">
                <a16:creationId xmlns:a16="http://schemas.microsoft.com/office/drawing/2014/main" id="{B5FFD08F-EEC7-FA46-9704-EADF3CEAD49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57B4CC3-12A9-B14A-B875-AA774059CEAF}" type="slidenum">
              <a:rPr lang="en-US" altLang="en-US" smtClean="0"/>
              <a:pPr/>
              <a:t>34</a:t>
            </a:fld>
            <a:endParaRPr lang="en-US" altLang="en-US"/>
          </a:p>
        </p:txBody>
      </p:sp>
    </p:spTree>
    <p:extLst>
      <p:ext uri="{BB962C8B-B14F-4D97-AF65-F5344CB8AC3E}">
        <p14:creationId xmlns:p14="http://schemas.microsoft.com/office/powerpoint/2010/main" val="36290518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35</a:t>
            </a:fld>
            <a:endParaRPr lang="en-GB"/>
          </a:p>
        </p:txBody>
      </p:sp>
    </p:spTree>
    <p:extLst>
      <p:ext uri="{BB962C8B-B14F-4D97-AF65-F5344CB8AC3E}">
        <p14:creationId xmlns:p14="http://schemas.microsoft.com/office/powerpoint/2010/main" val="26425010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find your self-assessment form on Moodle under assessments. We also have an example to share with you on Moodle under assessments and exam information. This form is 20 marks – so please ensure you evaluate your exam performance in full written sentences.</a:t>
            </a:r>
          </a:p>
        </p:txBody>
      </p:sp>
      <p:sp>
        <p:nvSpPr>
          <p:cNvPr id="4" name="Slide Number Placeholder 3"/>
          <p:cNvSpPr>
            <a:spLocks noGrp="1"/>
          </p:cNvSpPr>
          <p:nvPr>
            <p:ph type="sldNum" sz="quarter" idx="5"/>
          </p:nvPr>
        </p:nvSpPr>
        <p:spPr/>
        <p:txBody>
          <a:bodyPr/>
          <a:lstStyle/>
          <a:p>
            <a:fld id="{1B972823-518C-EA49-9F9E-F3FA01D80398}" type="slidenum">
              <a:rPr lang="en-GB" smtClean="0"/>
              <a:t>36</a:t>
            </a:fld>
            <a:endParaRPr lang="en-GB"/>
          </a:p>
        </p:txBody>
      </p:sp>
    </p:spTree>
    <p:extLst>
      <p:ext uri="{BB962C8B-B14F-4D97-AF65-F5344CB8AC3E}">
        <p14:creationId xmlns:p14="http://schemas.microsoft.com/office/powerpoint/2010/main" val="10811187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You can give them a Hotelier demo of a simple task that’s relevant to the exam this week – create a guest profile/make a booking? Or if short on time, you can give a simple task for homework. Or you can play the part of the front desk agent, share your screen and have a student act as the guest and you make a booking.</a:t>
            </a:r>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37</a:t>
            </a:fld>
            <a:endParaRPr lang="en-GB"/>
          </a:p>
        </p:txBody>
      </p:sp>
    </p:spTree>
    <p:extLst>
      <p:ext uri="{BB962C8B-B14F-4D97-AF65-F5344CB8AC3E}">
        <p14:creationId xmlns:p14="http://schemas.microsoft.com/office/powerpoint/2010/main" val="1999777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42287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3639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1521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515402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2164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693712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80362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16142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984277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99085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21392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886953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8498995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159378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385870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925105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79239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859931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073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02753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8654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878247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01848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36105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94315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868988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7111517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21722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84215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319770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482674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03231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8768472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79741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799709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8355389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311882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362830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662531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388458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52018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820357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268558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59015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9900290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33481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8599531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1692673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0539873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1337905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8809368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94604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8943229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808142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4758135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839515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5532872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3645412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9705165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452235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642820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0633533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6795816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4902789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9538568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6502291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0801664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96258789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2339227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058853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455661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3984975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7265303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038545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615501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742217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76912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2458526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1243372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449928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4763" y="6789739"/>
            <a:ext cx="9154716"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5465838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5" Type="http://schemas.openxmlformats.org/officeDocument/2006/relationships/image" Target="../media/image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3.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9.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image" Target="../media/image14.png"/><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13.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image" Target="../media/image15.pn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14.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7.xml"/><Relationship Id="rId3" Type="http://schemas.openxmlformats.org/officeDocument/2006/relationships/slideLayout" Target="../slideLayouts/slideLayout62.xml"/><Relationship Id="rId7" Type="http://schemas.openxmlformats.org/officeDocument/2006/relationships/slideLayout" Target="../slideLayouts/slideLayout66.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5" Type="http://schemas.openxmlformats.org/officeDocument/2006/relationships/slideLayout" Target="../slideLayouts/slideLayout64.xml"/><Relationship Id="rId4" Type="http://schemas.openxmlformats.org/officeDocument/2006/relationships/slideLayout" Target="../slideLayouts/slideLayout63.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9.xml"/><Relationship Id="rId1" Type="http://schemas.openxmlformats.org/officeDocument/2006/relationships/slideLayout" Target="../slideLayouts/slideLayout68.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theme" Target="../theme/theme17.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slideLayout" Target="../slideLayouts/slideLayout81.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 Id="rId14" Type="http://schemas.openxmlformats.org/officeDocument/2006/relationships/image" Target="../media/image24.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84597845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67909625"/>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53518433"/>
      </p:ext>
    </p:extLst>
  </p:cSld>
  <p:clrMap bg1="lt1" tx1="dk1" bg2="lt2" tx2="dk2" accent1="accent1" accent2="accent2" accent3="accent3" accent4="accent4" accent5="accent5" accent6="accent6" hlink="hlink" folHlink="folHlink"/>
  <p:sldLayoutIdLst>
    <p:sldLayoutId id="2147483670" r:id="rId1"/>
    <p:sldLayoutId id="214748375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4403045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9285679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75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8681764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7403354"/>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6629375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642254821"/>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75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77762945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77031526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4883728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57662436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63335463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271147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28695578"/>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1315345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svg"/><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8" Type="http://schemas.openxmlformats.org/officeDocument/2006/relationships/hyperlink" Target="http://www.hotelierapi3.co.za/" TargetMode="External"/><Relationship Id="rId3" Type="http://schemas.openxmlformats.org/officeDocument/2006/relationships/image" Target="../media/image30.png"/><Relationship Id="rId7" Type="http://schemas.openxmlformats.org/officeDocument/2006/relationships/image" Target="../media/image34.svg"/><Relationship Id="rId2" Type="http://schemas.openxmlformats.org/officeDocument/2006/relationships/notesSlide" Target="../notesSlides/notesSlide5.xml"/><Relationship Id="rId1" Type="http://schemas.openxmlformats.org/officeDocument/2006/relationships/slideLayout" Target="../slideLayouts/slideLayout22.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22.xml"/><Relationship Id="rId6" Type="http://schemas.openxmlformats.org/officeDocument/2006/relationships/hyperlink" Target="http://www.hotelierapi3.co.za/" TargetMode="External"/><Relationship Id="rId5" Type="http://schemas.openxmlformats.org/officeDocument/2006/relationships/image" Target="../media/image37.svg"/><Relationship Id="rId4" Type="http://schemas.openxmlformats.org/officeDocument/2006/relationships/image" Target="../media/image3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8" Type="http://schemas.openxmlformats.org/officeDocument/2006/relationships/hyperlink" Target="http://www.hotelierapi3.co.za/" TargetMode="External"/><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2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svg"/></Relationships>
</file>

<file path=ppt/slides/_rels/slide11.xml.rels><?xml version="1.0" encoding="UTF-8" standalone="yes"?>
<Relationships xmlns="http://schemas.openxmlformats.org/package/2006/relationships"><Relationship Id="rId8" Type="http://schemas.openxmlformats.org/officeDocument/2006/relationships/image" Target="../media/image44.svg"/><Relationship Id="rId13" Type="http://schemas.openxmlformats.org/officeDocument/2006/relationships/hyperlink" Target="http://www.hotelierapi3.co.za/" TargetMode="External"/><Relationship Id="rId3" Type="http://schemas.openxmlformats.org/officeDocument/2006/relationships/image" Target="../media/image36.png"/><Relationship Id="rId7" Type="http://schemas.openxmlformats.org/officeDocument/2006/relationships/image" Target="../media/image43.png"/><Relationship Id="rId12" Type="http://schemas.openxmlformats.org/officeDocument/2006/relationships/image" Target="../media/image48.svg"/><Relationship Id="rId2" Type="http://schemas.openxmlformats.org/officeDocument/2006/relationships/notesSlide" Target="../notesSlides/notesSlide9.xml"/><Relationship Id="rId1" Type="http://schemas.openxmlformats.org/officeDocument/2006/relationships/slideLayout" Target="../slideLayouts/slideLayout22.xml"/><Relationship Id="rId6" Type="http://schemas.openxmlformats.org/officeDocument/2006/relationships/image" Target="../media/image42.png"/><Relationship Id="rId11" Type="http://schemas.openxmlformats.org/officeDocument/2006/relationships/image" Target="../media/image47.pn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37.svg"/><Relationship Id="rId9" Type="http://schemas.openxmlformats.org/officeDocument/2006/relationships/image" Target="../media/image45.png"/></Relationships>
</file>

<file path=ppt/slides/_rels/slide1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7.xml"/><Relationship Id="rId1" Type="http://schemas.openxmlformats.org/officeDocument/2006/relationships/video" Target="https://www.youtube.com/embed/f-1DNK__25o?feature=oembed" TargetMode="External"/><Relationship Id="rId4" Type="http://schemas.openxmlformats.org/officeDocument/2006/relationships/image" Target="../media/image50.png"/></Relationships>
</file>

<file path=ppt/slides/_rels/slide1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3.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4.jpeg"/><Relationship Id="rId7" Type="http://schemas.openxmlformats.org/officeDocument/2006/relationships/diagramColors" Target="../diagrams/colors3.xml"/><Relationship Id="rId2" Type="http://schemas.openxmlformats.org/officeDocument/2006/relationships/notesSlide" Target="../notesSlides/notesSlide15.xml"/><Relationship Id="rId1" Type="http://schemas.openxmlformats.org/officeDocument/2006/relationships/slideLayout" Target="../slideLayouts/slideLayout2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6.xml"/><Relationship Id="rId1" Type="http://schemas.openxmlformats.org/officeDocument/2006/relationships/slideLayout" Target="../slideLayouts/slideLayout27.xml"/><Relationship Id="rId4" Type="http://schemas.openxmlformats.org/officeDocument/2006/relationships/image" Target="../media/image62.jpeg"/></Relationships>
</file>

<file path=ppt/slides/_rels/slide19.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7.xml"/><Relationship Id="rId1" Type="http://schemas.openxmlformats.org/officeDocument/2006/relationships/slideLayout" Target="../slideLayouts/slideLayout27.xml"/><Relationship Id="rId5" Type="http://schemas.openxmlformats.org/officeDocument/2006/relationships/image" Target="../media/image65.jpeg"/><Relationship Id="rId4" Type="http://schemas.openxmlformats.org/officeDocument/2006/relationships/image" Target="../media/image64.png"/></Relationships>
</file>

<file path=ppt/slides/_rels/slide20.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8.xml"/><Relationship Id="rId1" Type="http://schemas.openxmlformats.org/officeDocument/2006/relationships/slideLayout" Target="../slideLayouts/slideLayout27.xml"/><Relationship Id="rId6" Type="http://schemas.openxmlformats.org/officeDocument/2006/relationships/image" Target="../media/image69.jpeg"/><Relationship Id="rId5" Type="http://schemas.openxmlformats.org/officeDocument/2006/relationships/image" Target="../media/image68.png"/><Relationship Id="rId4" Type="http://schemas.openxmlformats.org/officeDocument/2006/relationships/image" Target="../media/image67.jpeg"/></Relationships>
</file>

<file path=ppt/slides/_rels/slide2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9.xml"/><Relationship Id="rId1" Type="http://schemas.openxmlformats.org/officeDocument/2006/relationships/slideLayout" Target="../slideLayouts/slideLayout27.xml"/><Relationship Id="rId4" Type="http://schemas.openxmlformats.org/officeDocument/2006/relationships/image" Target="../media/image71.jpeg"/></Relationships>
</file>

<file path=ppt/slides/_rels/slide22.xml.rels><?xml version="1.0" encoding="UTF-8" standalone="yes"?>
<Relationships xmlns="http://schemas.openxmlformats.org/package/2006/relationships"><Relationship Id="rId3" Type="http://schemas.openxmlformats.org/officeDocument/2006/relationships/hyperlink" Target="https://hoteltechreport.com/operations/property-management-systems" TargetMode="External"/><Relationship Id="rId2" Type="http://schemas.openxmlformats.org/officeDocument/2006/relationships/notesSlide" Target="../notesSlides/notesSlide20.xml"/><Relationship Id="rId1" Type="http://schemas.openxmlformats.org/officeDocument/2006/relationships/slideLayout" Target="../slideLayouts/slideLayout27.xml"/><Relationship Id="rId4" Type="http://schemas.openxmlformats.org/officeDocument/2006/relationships/image" Target="../media/image72.png"/></Relationships>
</file>

<file path=ppt/slides/_rels/slide23.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21.xml"/><Relationship Id="rId1" Type="http://schemas.openxmlformats.org/officeDocument/2006/relationships/slideLayout" Target="../slideLayouts/slideLayout27.xml"/><Relationship Id="rId4" Type="http://schemas.openxmlformats.org/officeDocument/2006/relationships/image" Target="../media/image74.jpeg"/></Relationships>
</file>

<file path=ppt/slides/_rels/slide24.xml.rels><?xml version="1.0" encoding="UTF-8" standalone="yes"?>
<Relationships xmlns="http://schemas.openxmlformats.org/package/2006/relationships"><Relationship Id="rId3" Type="http://schemas.openxmlformats.org/officeDocument/2006/relationships/image" Target="../media/image75.jpeg"/><Relationship Id="rId7" Type="http://schemas.openxmlformats.org/officeDocument/2006/relationships/image" Target="../media/image79.jpeg"/><Relationship Id="rId2" Type="http://schemas.openxmlformats.org/officeDocument/2006/relationships/notesSlide" Target="../notesSlides/notesSlide22.xml"/><Relationship Id="rId1" Type="http://schemas.openxmlformats.org/officeDocument/2006/relationships/slideLayout" Target="../slideLayouts/slideLayout27.xml"/><Relationship Id="rId6" Type="http://schemas.openxmlformats.org/officeDocument/2006/relationships/image" Target="../media/image78.jpeg"/><Relationship Id="rId5" Type="http://schemas.openxmlformats.org/officeDocument/2006/relationships/image" Target="../media/image77.png"/><Relationship Id="rId4" Type="http://schemas.openxmlformats.org/officeDocument/2006/relationships/image" Target="../media/image76.jpeg"/></Relationships>
</file>

<file path=ppt/slides/_rels/slide25.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7.xml"/><Relationship Id="rId1" Type="http://schemas.openxmlformats.org/officeDocument/2006/relationships/video" Target="https://www.youtube.com/embed/9Jz689rY7uo?feature=oembed" TargetMode="External"/><Relationship Id="rId4" Type="http://schemas.openxmlformats.org/officeDocument/2006/relationships/image" Target="../media/image50.png"/></Relationships>
</file>

<file path=ppt/slides/_rels/slide27.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3.jpeg"/><Relationship Id="rId7" Type="http://schemas.openxmlformats.org/officeDocument/2006/relationships/diagramColors" Target="../diagrams/colors4.xml"/><Relationship Id="rId2" Type="http://schemas.openxmlformats.org/officeDocument/2006/relationships/notesSlide" Target="../notesSlides/notesSlide26.xml"/><Relationship Id="rId1" Type="http://schemas.openxmlformats.org/officeDocument/2006/relationships/slideLayout" Target="../slideLayouts/slideLayout2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96.jpg"/><Relationship Id="rId7" Type="http://schemas.openxmlformats.org/officeDocument/2006/relationships/diagramQuickStyle" Target="../diagrams/quickStyle5.xml"/><Relationship Id="rId2" Type="http://schemas.openxmlformats.org/officeDocument/2006/relationships/notesSlide" Target="../notesSlides/notesSlide27.xml"/><Relationship Id="rId1" Type="http://schemas.openxmlformats.org/officeDocument/2006/relationships/slideLayout" Target="../slideLayouts/slideLayout27.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97.jpeg"/><Relationship Id="rId4" Type="http://schemas.openxmlformats.org/officeDocument/2006/relationships/hyperlink" Target="https://www.bigclassaction.com/lawsuit/marriott-international-robocall-class-action-filed.php" TargetMode="External"/><Relationship Id="rId9" Type="http://schemas.microsoft.com/office/2007/relationships/diagramDrawing" Target="../diagrams/drawing5.xml"/></Relationships>
</file>

<file path=ppt/slides/_rels/slide31.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28.xml"/><Relationship Id="rId1" Type="http://schemas.openxmlformats.org/officeDocument/2006/relationships/slideLayout" Target="../slideLayouts/slideLayout27.xml"/><Relationship Id="rId5" Type="http://schemas.openxmlformats.org/officeDocument/2006/relationships/image" Target="../media/image100.jpeg"/><Relationship Id="rId4" Type="http://schemas.openxmlformats.org/officeDocument/2006/relationships/image" Target="../media/image99.png"/></Relationships>
</file>

<file path=ppt/slides/_rels/slide32.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29.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31.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32.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33.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3645024"/>
            <a:ext cx="7992888" cy="1470025"/>
          </a:xfrm>
        </p:spPr>
        <p:txBody>
          <a:bodyPr>
            <a:normAutofit fontScale="90000"/>
          </a:bodyPr>
          <a:lstStyle/>
          <a:p>
            <a:br>
              <a:rPr lang="en-GB" b="1" dirty="0">
                <a:solidFill>
                  <a:schemeClr val="bg1"/>
                </a:solidFill>
              </a:rPr>
            </a:br>
            <a:br>
              <a:rPr lang="en-GB" b="1" dirty="0">
                <a:solidFill>
                  <a:schemeClr val="bg1"/>
                </a:solidFill>
              </a:rPr>
            </a:br>
            <a:br>
              <a:rPr lang="en-GB" b="1" dirty="0">
                <a:solidFill>
                  <a:schemeClr val="bg1"/>
                </a:solidFill>
              </a:rPr>
            </a:br>
            <a:br>
              <a:rPr lang="en-GB" b="1" dirty="0">
                <a:solidFill>
                  <a:schemeClr val="bg1"/>
                </a:solidFill>
              </a:rPr>
            </a:br>
            <a:br>
              <a:rPr lang="en-GB" b="1" dirty="0">
                <a:solidFill>
                  <a:schemeClr val="bg1"/>
                </a:solidFill>
              </a:rPr>
            </a:br>
            <a:br>
              <a:rPr lang="en-GB" b="1" dirty="0">
                <a:solidFill>
                  <a:schemeClr val="bg1"/>
                </a:solidFill>
              </a:rPr>
            </a:br>
            <a:br>
              <a:rPr lang="en-GB" b="1" dirty="0">
                <a:solidFill>
                  <a:schemeClr val="bg1"/>
                </a:solidFill>
              </a:rPr>
            </a:br>
            <a:br>
              <a:rPr lang="en-GB" b="1" dirty="0">
                <a:solidFill>
                  <a:schemeClr val="bg1"/>
                </a:solidFill>
              </a:rPr>
            </a:br>
            <a:r>
              <a:rPr lang="en-GB" sz="4400" b="1" dirty="0">
                <a:solidFill>
                  <a:schemeClr val="bg1"/>
                </a:solidFill>
              </a:rPr>
              <a:t>Hotel Administration &amp; Front Office Operations </a:t>
            </a:r>
            <a:r>
              <a:rPr lang="en-GB" sz="4400" dirty="0">
                <a:solidFill>
                  <a:schemeClr val="bg1"/>
                </a:solidFill>
              </a:rPr>
              <a:t>(BMIH4004)</a:t>
            </a:r>
            <a:br>
              <a:rPr lang="en-GB" dirty="0">
                <a:solidFill>
                  <a:schemeClr val="bg1"/>
                </a:solidFill>
              </a:rPr>
            </a:br>
            <a:br>
              <a:rPr lang="en-GB" dirty="0">
                <a:solidFill>
                  <a:schemeClr val="bg1"/>
                </a:solidFill>
              </a:rPr>
            </a:br>
            <a:r>
              <a:rPr lang="en-GB" dirty="0">
                <a:solidFill>
                  <a:schemeClr val="bg1"/>
                </a:solidFill>
              </a:rPr>
              <a:t>Week 2</a:t>
            </a:r>
            <a:br>
              <a:rPr lang="en-GB" dirty="0">
                <a:solidFill>
                  <a:schemeClr val="bg1"/>
                </a:solidFill>
              </a:rPr>
            </a:br>
            <a:r>
              <a:rPr lang="en-GB" dirty="0">
                <a:solidFill>
                  <a:schemeClr val="bg1"/>
                </a:solidFill>
              </a:rPr>
              <a:t>Spring Term 2022</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93555" y="620392"/>
            <a:ext cx="2856201" cy="5504688"/>
          </a:xfrm>
        </p:spPr>
        <p:txBody>
          <a:bodyPr vert="horz" lIns="91440" tIns="45720" rIns="91440" bIns="45720" rtlCol="0" anchor="ctr">
            <a:normAutofit/>
          </a:bodyPr>
          <a:lstStyle/>
          <a:p>
            <a:r>
              <a:rPr lang="en-US" sz="5200" b="1" kern="1200" dirty="0">
                <a:solidFill>
                  <a:schemeClr val="bg1"/>
                </a:solidFill>
                <a:latin typeface="+mj-lt"/>
                <a:ea typeface="+mj-ea"/>
                <a:cs typeface="+mj-cs"/>
              </a:rPr>
              <a:t>Content – Week </a:t>
            </a:r>
            <a:r>
              <a:rPr lang="en-US" sz="5200" b="1" dirty="0">
                <a:solidFill>
                  <a:schemeClr val="bg1"/>
                </a:solidFill>
              </a:rPr>
              <a:t>2</a:t>
            </a:r>
            <a:endParaRPr lang="en-US" sz="5200" b="1" kern="1200" dirty="0">
              <a:solidFill>
                <a:schemeClr val="bg1"/>
              </a:solidFill>
              <a:latin typeface="+mj-lt"/>
              <a:ea typeface="+mj-ea"/>
              <a:cs typeface="+mj-cs"/>
            </a:endParaRPr>
          </a:p>
        </p:txBody>
      </p:sp>
      <p:graphicFrame>
        <p:nvGraphicFramePr>
          <p:cNvPr id="8" name="TextBox 6">
            <a:extLst>
              <a:ext uri="{FF2B5EF4-FFF2-40B4-BE49-F238E27FC236}">
                <a16:creationId xmlns:a16="http://schemas.microsoft.com/office/drawing/2014/main" id="{4F61DA98-3F23-4C70-91CF-9B26CA0CBF91}"/>
              </a:ext>
            </a:extLst>
          </p:cNvPr>
          <p:cNvGraphicFramePr/>
          <p:nvPr>
            <p:extLst>
              <p:ext uri="{D42A27DB-BD31-4B8C-83A1-F6EECF244321}">
                <p14:modId xmlns:p14="http://schemas.microsoft.com/office/powerpoint/2010/main" val="2815223271"/>
              </p:ext>
            </p:extLst>
          </p:nvPr>
        </p:nvGraphicFramePr>
        <p:xfrm>
          <a:off x="4186021" y="260648"/>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66579"/>
          </a:xfrm>
        </p:spPr>
        <p:txBody>
          <a:bodyPr/>
          <a:lstStyle/>
          <a:p>
            <a:pPr algn="ctr"/>
            <a:r>
              <a:rPr lang="en-GB" b="1" dirty="0"/>
              <a:t>Module Outcomes</a:t>
            </a:r>
          </a:p>
        </p:txBody>
      </p:sp>
      <p:graphicFrame>
        <p:nvGraphicFramePr>
          <p:cNvPr id="6" name="TextBox 6">
            <a:extLst>
              <a:ext uri="{FF2B5EF4-FFF2-40B4-BE49-F238E27FC236}">
                <a16:creationId xmlns:a16="http://schemas.microsoft.com/office/drawing/2014/main" id="{97513F64-B907-43BD-80C7-0132033C1A53}"/>
              </a:ext>
            </a:extLst>
          </p:cNvPr>
          <p:cNvGraphicFramePr/>
          <p:nvPr>
            <p:extLst>
              <p:ext uri="{D42A27DB-BD31-4B8C-83A1-F6EECF244321}">
                <p14:modId xmlns:p14="http://schemas.microsoft.com/office/powerpoint/2010/main" val="3280074615"/>
              </p:ext>
            </p:extLst>
          </p:nvPr>
        </p:nvGraphicFramePr>
        <p:xfrm>
          <a:off x="494704" y="1196752"/>
          <a:ext cx="8154591" cy="4143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l="28526" t="975" r="28462" b="2160"/>
          <a:stretch>
            <a:fillRect/>
          </a:stretch>
        </p:blipFill>
        <p:spPr>
          <a:xfrm>
            <a:off x="6169912" y="1000365"/>
            <a:ext cx="2793087" cy="3666696"/>
          </a:xfrm>
          <a:prstGeom prst="rect">
            <a:avLst/>
          </a:prstGeom>
        </p:spPr>
      </p:pic>
      <p:grpSp>
        <p:nvGrpSpPr>
          <p:cNvPr id="4" name="Group 4"/>
          <p:cNvGrpSpPr/>
          <p:nvPr/>
        </p:nvGrpSpPr>
        <p:grpSpPr>
          <a:xfrm>
            <a:off x="647281" y="429813"/>
            <a:ext cx="4653616" cy="934612"/>
            <a:chOff x="1610240" y="-839388"/>
            <a:chExt cx="12409642" cy="2492295"/>
          </a:xfrm>
        </p:grpSpPr>
        <p:sp>
          <p:nvSpPr>
            <p:cNvPr id="5" name="TextBox 5"/>
            <p:cNvSpPr txBox="1"/>
            <p:nvPr/>
          </p:nvSpPr>
          <p:spPr>
            <a:xfrm>
              <a:off x="1610240" y="-839388"/>
              <a:ext cx="12333631" cy="1470486"/>
            </a:xfrm>
            <a:prstGeom prst="rect">
              <a:avLst/>
            </a:prstGeom>
          </p:spPr>
          <p:txBody>
            <a:bodyPr lIns="0" tIns="0" rIns="0" bIns="0" rtlCol="0" anchor="t">
              <a:spAutoFit/>
            </a:bodyPr>
            <a:lstStyle/>
            <a:p>
              <a:pPr algn="ctr">
                <a:lnSpc>
                  <a:spcPts val="4320"/>
                </a:lnSpc>
              </a:pPr>
              <a:r>
                <a:rPr lang="en-US" sz="3600" dirty="0">
                  <a:solidFill>
                    <a:srgbClr val="262A55"/>
                  </a:solidFill>
                  <a:latin typeface="Fredoka One Bold"/>
                </a:rPr>
                <a:t>HOTELIER</a:t>
              </a:r>
            </a:p>
          </p:txBody>
        </p:sp>
        <p:sp>
          <p:nvSpPr>
            <p:cNvPr id="6" name="TextBox 6"/>
            <p:cNvSpPr txBox="1"/>
            <p:nvPr/>
          </p:nvSpPr>
          <p:spPr>
            <a:xfrm>
              <a:off x="1686251" y="924503"/>
              <a:ext cx="12333631" cy="728404"/>
            </a:xfrm>
            <a:prstGeom prst="rect">
              <a:avLst/>
            </a:prstGeom>
          </p:spPr>
          <p:txBody>
            <a:bodyPr lIns="0" tIns="0" rIns="0" bIns="0" rtlCol="0" anchor="t">
              <a:spAutoFit/>
            </a:bodyPr>
            <a:lstStyle/>
            <a:p>
              <a:pPr algn="ctr">
                <a:lnSpc>
                  <a:spcPts val="2240"/>
                </a:lnSpc>
              </a:pPr>
              <a:r>
                <a:rPr lang="en-US" sz="1600" dirty="0">
                  <a:solidFill>
                    <a:srgbClr val="262A55"/>
                  </a:solidFill>
                  <a:latin typeface="Nunito Bold"/>
                </a:rPr>
                <a:t>PMS</a:t>
              </a:r>
            </a:p>
          </p:txBody>
        </p:sp>
      </p:grpSp>
      <p:sp>
        <p:nvSpPr>
          <p:cNvPr id="7" name="TextBox 7"/>
          <p:cNvSpPr txBox="1"/>
          <p:nvPr/>
        </p:nvSpPr>
        <p:spPr>
          <a:xfrm>
            <a:off x="466928" y="1448718"/>
            <a:ext cx="5276375" cy="2462213"/>
          </a:xfrm>
          <a:prstGeom prst="rect">
            <a:avLst/>
          </a:prstGeom>
        </p:spPr>
        <p:txBody>
          <a:bodyPr wrap="square" lIns="0" tIns="0" rIns="0" bIns="0" rtlCol="0" anchor="t">
            <a:spAutoFit/>
          </a:bodyPr>
          <a:lstStyle/>
          <a:p>
            <a:pPr algn="ctr"/>
            <a:r>
              <a:rPr lang="en-US" sz="2000" dirty="0">
                <a:solidFill>
                  <a:srgbClr val="262A55"/>
                </a:solidFill>
                <a:latin typeface="Arial" panose="020B0604020202020204" pitchFamily="34" charset="0"/>
                <a:cs typeface="Arial" panose="020B0604020202020204" pitchFamily="34" charset="0"/>
              </a:rPr>
              <a:t>Hotelier South Africa has been a supplier of Management Systems to the Hospitality Industry since 1986.</a:t>
            </a:r>
          </a:p>
          <a:p>
            <a:pPr algn="ctr"/>
            <a:endParaRPr lang="en-US" sz="2000" dirty="0">
              <a:solidFill>
                <a:srgbClr val="262A55"/>
              </a:solidFill>
              <a:latin typeface="Arial" panose="020B0604020202020204" pitchFamily="34" charset="0"/>
              <a:cs typeface="Arial" panose="020B0604020202020204" pitchFamily="34" charset="0"/>
            </a:endParaRPr>
          </a:p>
          <a:p>
            <a:pPr algn="ctr"/>
            <a:r>
              <a:rPr lang="en-US" sz="2000" dirty="0">
                <a:solidFill>
                  <a:srgbClr val="262A55"/>
                </a:solidFill>
                <a:latin typeface="Arial" panose="020B0604020202020204" pitchFamily="34" charset="0"/>
                <a:cs typeface="Arial" panose="020B0604020202020204" pitchFamily="34" charset="0"/>
              </a:rPr>
              <a:t>Hotelier is a comprehensive Guest House/Hotel Management System which assists with reservations, billing, financial and marketing aspects of the establishment.</a:t>
            </a:r>
          </a:p>
        </p:txBody>
      </p:sp>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421217" flipH="1">
            <a:off x="6492915" y="5342102"/>
            <a:ext cx="474945" cy="567869"/>
          </a:xfrm>
          <a:prstGeom prst="rect">
            <a:avLst/>
          </a:prstGeom>
        </p:spPr>
      </p:pic>
      <p:pic>
        <p:nvPicPr>
          <p:cNvPr id="9" name="Picture 9"/>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421217">
            <a:off x="7029685" y="4793048"/>
            <a:ext cx="416967" cy="498547"/>
          </a:xfrm>
          <a:prstGeom prst="rect">
            <a:avLst/>
          </a:prstGeom>
        </p:spPr>
      </p:pic>
      <p:sp>
        <p:nvSpPr>
          <p:cNvPr id="10" name="TextBox 10"/>
          <p:cNvSpPr txBox="1"/>
          <p:nvPr/>
        </p:nvSpPr>
        <p:spPr>
          <a:xfrm>
            <a:off x="1287487" y="5042321"/>
            <a:ext cx="7116285" cy="443070"/>
          </a:xfrm>
          <a:prstGeom prst="rect">
            <a:avLst/>
          </a:prstGeom>
        </p:spPr>
        <p:txBody>
          <a:bodyPr wrap="square" lIns="0" tIns="0" rIns="0" bIns="0" rtlCol="0" anchor="t">
            <a:spAutoFit/>
          </a:bodyPr>
          <a:lstStyle/>
          <a:p>
            <a:pPr>
              <a:lnSpc>
                <a:spcPts val="1677"/>
              </a:lnSpc>
            </a:pPr>
            <a:r>
              <a:rPr lang="en-US" sz="1600" b="1" dirty="0">
                <a:solidFill>
                  <a:srgbClr val="262A55"/>
                </a:solidFill>
                <a:latin typeface="Nunito"/>
              </a:rPr>
              <a:t>We have sourced individual access for you all, to enable you to complete the basic tasks of a Hotel Receptionist</a:t>
            </a:r>
            <a:r>
              <a:rPr lang="en-US" sz="1198" dirty="0">
                <a:solidFill>
                  <a:srgbClr val="262A55"/>
                </a:solidFill>
                <a:latin typeface="Nunito"/>
              </a:rPr>
              <a:t>. </a:t>
            </a:r>
          </a:p>
        </p:txBody>
      </p:sp>
      <p:pic>
        <p:nvPicPr>
          <p:cNvPr id="11" name="Picture 11"/>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67910" y="4797678"/>
            <a:ext cx="910223" cy="959392"/>
          </a:xfrm>
          <a:prstGeom prst="rect">
            <a:avLst/>
          </a:prstGeom>
        </p:spPr>
      </p:pic>
      <p:cxnSp>
        <p:nvCxnSpPr>
          <p:cNvPr id="14" name="Straight Connector 13">
            <a:extLst>
              <a:ext uri="{FF2B5EF4-FFF2-40B4-BE49-F238E27FC236}">
                <a16:creationId xmlns:a16="http://schemas.microsoft.com/office/drawing/2014/main" id="{97DFAE5E-06FD-D349-8EA5-139F3346D70D}"/>
              </a:ext>
            </a:extLst>
          </p:cNvPr>
          <p:cNvCxnSpPr/>
          <p:nvPr/>
        </p:nvCxnSpPr>
        <p:spPr>
          <a:xfrm>
            <a:off x="930580" y="4355776"/>
            <a:ext cx="4812723" cy="0"/>
          </a:xfrm>
          <a:prstGeom prst="line">
            <a:avLst/>
          </a:prstGeom>
          <a:ln w="7620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p:cNvPicPr>
          <p:nvPr/>
        </p:nvPicPr>
        <p:blipFill>
          <a:blip r:embed="rId3"/>
          <a:srcRect/>
          <a:stretch>
            <a:fillRect/>
          </a:stretch>
        </p:blipFill>
        <p:spPr>
          <a:xfrm>
            <a:off x="2276185" y="263426"/>
            <a:ext cx="4760260" cy="4188617"/>
          </a:xfrm>
          <a:prstGeom prst="rect">
            <a:avLst/>
          </a:prstGeom>
        </p:spPr>
      </p:pic>
      <p:sp>
        <p:nvSpPr>
          <p:cNvPr id="6" name="TextBox 6"/>
          <p:cNvSpPr txBox="1"/>
          <p:nvPr/>
        </p:nvSpPr>
        <p:spPr>
          <a:xfrm>
            <a:off x="2375245" y="4708463"/>
            <a:ext cx="4760260" cy="1134926"/>
          </a:xfrm>
          <a:prstGeom prst="rect">
            <a:avLst/>
          </a:prstGeom>
        </p:spPr>
        <p:txBody>
          <a:bodyPr wrap="square" lIns="0" tIns="0" rIns="0" bIns="0" rtlCol="0" anchor="t">
            <a:spAutoFit/>
          </a:bodyPr>
          <a:lstStyle/>
          <a:p>
            <a:pPr algn="ctr">
              <a:lnSpc>
                <a:spcPts val="2160"/>
              </a:lnSpc>
              <a:spcBef>
                <a:spcPct val="0"/>
              </a:spcBef>
            </a:pPr>
            <a:r>
              <a:rPr lang="en-US" sz="2000" b="1" dirty="0">
                <a:solidFill>
                  <a:srgbClr val="262A55"/>
                </a:solidFill>
                <a:latin typeface="Nunito"/>
              </a:rPr>
              <a:t>Let’s get set up on our own training PMS!</a:t>
            </a:r>
          </a:p>
          <a:p>
            <a:pPr algn="ctr">
              <a:lnSpc>
                <a:spcPts val="2160"/>
              </a:lnSpc>
              <a:spcBef>
                <a:spcPct val="0"/>
              </a:spcBef>
            </a:pPr>
            <a:r>
              <a:rPr lang="en-US" sz="2000" b="1" dirty="0">
                <a:solidFill>
                  <a:srgbClr val="262A55"/>
                </a:solidFill>
                <a:latin typeface="Nunito"/>
              </a:rPr>
              <a:t>Today you will be given log in information for your accounts.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DF535AD-1E30-4B1B-843C-AB96975E2791}"/>
              </a:ext>
            </a:extLst>
          </p:cNvPr>
          <p:cNvSpPr/>
          <p:nvPr/>
        </p:nvSpPr>
        <p:spPr>
          <a:xfrm>
            <a:off x="1591450" y="224135"/>
            <a:ext cx="6199646" cy="923330"/>
          </a:xfrm>
          <a:prstGeom prst="rect">
            <a:avLst/>
          </a:prstGeom>
          <a:noFill/>
        </p:spPr>
        <p:txBody>
          <a:bodyPr wrap="none" lIns="91440" tIns="45720" rIns="91440" bIns="45720">
            <a:spAutoFit/>
          </a:bodyPr>
          <a:lstStyle/>
          <a:p>
            <a:pPr algn="ctr"/>
            <a:r>
              <a:rPr lang="en-US" sz="5400" b="0" cap="none" spc="0">
                <a:ln w="0"/>
                <a:solidFill>
                  <a:schemeClr val="accent1"/>
                </a:solidFill>
                <a:effectLst>
                  <a:outerShdw blurRad="38100" dist="25400" dir="5400000" algn="ctr" rotWithShape="0">
                    <a:srgbClr val="6E747A">
                      <a:alpha val="43000"/>
                    </a:srgbClr>
                  </a:outerShdw>
                </a:effectLst>
              </a:rPr>
              <a:t>HOTELIER ACCOUNTS</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graphicFrame>
        <p:nvGraphicFramePr>
          <p:cNvPr id="2" name="Table 1">
            <a:extLst>
              <a:ext uri="{FF2B5EF4-FFF2-40B4-BE49-F238E27FC236}">
                <a16:creationId xmlns:a16="http://schemas.microsoft.com/office/drawing/2014/main" id="{AD468AA2-9F72-4431-9422-FA21610DC6E6}"/>
              </a:ext>
            </a:extLst>
          </p:cNvPr>
          <p:cNvGraphicFramePr>
            <a:graphicFrameLocks noGrp="1"/>
          </p:cNvGraphicFramePr>
          <p:nvPr/>
        </p:nvGraphicFramePr>
        <p:xfrm>
          <a:off x="1560195" y="3816350"/>
          <a:ext cx="6023610" cy="369888"/>
        </p:xfrm>
        <a:graphic>
          <a:graphicData uri="http://schemas.openxmlformats.org/drawingml/2006/table">
            <a:tbl>
              <a:tblPr firstRow="1" firstCol="1" bandRow="1">
                <a:tableStyleId>{5C22544A-7EE6-4342-B048-85BDC9FD1C3A}</a:tableStyleId>
              </a:tblPr>
              <a:tblGrid>
                <a:gridCol w="738505">
                  <a:extLst>
                    <a:ext uri="{9D8B030D-6E8A-4147-A177-3AD203B41FA5}">
                      <a16:colId xmlns:a16="http://schemas.microsoft.com/office/drawing/2014/main" val="432997658"/>
                    </a:ext>
                  </a:extLst>
                </a:gridCol>
                <a:gridCol w="1332865">
                  <a:extLst>
                    <a:ext uri="{9D8B030D-6E8A-4147-A177-3AD203B41FA5}">
                      <a16:colId xmlns:a16="http://schemas.microsoft.com/office/drawing/2014/main" val="247796999"/>
                    </a:ext>
                  </a:extLst>
                </a:gridCol>
                <a:gridCol w="904875">
                  <a:extLst>
                    <a:ext uri="{9D8B030D-6E8A-4147-A177-3AD203B41FA5}">
                      <a16:colId xmlns:a16="http://schemas.microsoft.com/office/drawing/2014/main" val="555175060"/>
                    </a:ext>
                  </a:extLst>
                </a:gridCol>
                <a:gridCol w="481330">
                  <a:extLst>
                    <a:ext uri="{9D8B030D-6E8A-4147-A177-3AD203B41FA5}">
                      <a16:colId xmlns:a16="http://schemas.microsoft.com/office/drawing/2014/main" val="676670543"/>
                    </a:ext>
                  </a:extLst>
                </a:gridCol>
                <a:gridCol w="481330">
                  <a:extLst>
                    <a:ext uri="{9D8B030D-6E8A-4147-A177-3AD203B41FA5}">
                      <a16:colId xmlns:a16="http://schemas.microsoft.com/office/drawing/2014/main" val="3213336954"/>
                    </a:ext>
                  </a:extLst>
                </a:gridCol>
                <a:gridCol w="711200">
                  <a:extLst>
                    <a:ext uri="{9D8B030D-6E8A-4147-A177-3AD203B41FA5}">
                      <a16:colId xmlns:a16="http://schemas.microsoft.com/office/drawing/2014/main" val="2844738992"/>
                    </a:ext>
                  </a:extLst>
                </a:gridCol>
                <a:gridCol w="1373505">
                  <a:extLst>
                    <a:ext uri="{9D8B030D-6E8A-4147-A177-3AD203B41FA5}">
                      <a16:colId xmlns:a16="http://schemas.microsoft.com/office/drawing/2014/main" val="3479806487"/>
                    </a:ext>
                  </a:extLst>
                </a:gridCol>
              </a:tblGrid>
              <a:tr h="257810">
                <a:tc>
                  <a:txBody>
                    <a:bodyPr/>
                    <a:lstStyle/>
                    <a:p>
                      <a:pPr algn="l">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gn="l">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gn="l">
                        <a:lnSpc>
                          <a:spcPct val="107000"/>
                        </a:lnSpc>
                        <a:spcAft>
                          <a:spcPts val="800"/>
                        </a:spcAft>
                      </a:pPr>
                      <a:r>
                        <a:rPr lang="en-GB" sz="1100">
                          <a:effectLst/>
                        </a:rPr>
                        <a:t>Sept 21 BA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gn="l">
                        <a:lnSpc>
                          <a:spcPct val="107000"/>
                        </a:lnSpc>
                        <a:spcAft>
                          <a:spcPts val="800"/>
                        </a:spcAft>
                      </a:pPr>
                      <a:r>
                        <a:rPr lang="en-GB" sz="1100">
                          <a:effectLst/>
                        </a:rPr>
                        <a:t>BA 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gn="l">
                        <a:lnSpc>
                          <a:spcPct val="107000"/>
                        </a:lnSpc>
                        <a:spcAft>
                          <a:spcPts val="800"/>
                        </a:spcAft>
                      </a:pPr>
                      <a:r>
                        <a:rPr lang="en-GB" sz="1100">
                          <a:effectLst/>
                        </a:rPr>
                        <a:t>Tues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gn="l">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gn="l">
                        <a:lnSpc>
                          <a:spcPct val="107000"/>
                        </a:lnSpc>
                        <a:spcAft>
                          <a:spcPts val="800"/>
                        </a:spcAft>
                      </a:pPr>
                      <a:r>
                        <a:rPr lang="en-GB" sz="1100">
                          <a:effectLst/>
                        </a:rPr>
                        <a:t>Mel John Marriott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3675338171"/>
                  </a:ext>
                </a:extLst>
              </a:tr>
            </a:tbl>
          </a:graphicData>
        </a:graphic>
      </p:graphicFrame>
      <p:graphicFrame>
        <p:nvGraphicFramePr>
          <p:cNvPr id="4" name="Table 3">
            <a:extLst>
              <a:ext uri="{FF2B5EF4-FFF2-40B4-BE49-F238E27FC236}">
                <a16:creationId xmlns:a16="http://schemas.microsoft.com/office/drawing/2014/main" id="{A79457B8-36CC-4B58-9355-067E940EE8AB}"/>
              </a:ext>
            </a:extLst>
          </p:cNvPr>
          <p:cNvGraphicFramePr>
            <a:graphicFrameLocks noGrp="1"/>
          </p:cNvGraphicFramePr>
          <p:nvPr>
            <p:extLst>
              <p:ext uri="{D42A27DB-BD31-4B8C-83A1-F6EECF244321}">
                <p14:modId xmlns:p14="http://schemas.microsoft.com/office/powerpoint/2010/main" val="3121512072"/>
              </p:ext>
            </p:extLst>
          </p:nvPr>
        </p:nvGraphicFramePr>
        <p:xfrm>
          <a:off x="467541" y="1147464"/>
          <a:ext cx="8136906" cy="4657797"/>
        </p:xfrm>
        <a:graphic>
          <a:graphicData uri="http://schemas.openxmlformats.org/drawingml/2006/table">
            <a:tbl>
              <a:tblPr firstRow="1" firstCol="1" bandRow="1">
                <a:tableStyleId>{5C22544A-7EE6-4342-B048-85BDC9FD1C3A}</a:tableStyleId>
              </a:tblPr>
              <a:tblGrid>
                <a:gridCol w="997600">
                  <a:extLst>
                    <a:ext uri="{9D8B030D-6E8A-4147-A177-3AD203B41FA5}">
                      <a16:colId xmlns:a16="http://schemas.microsoft.com/office/drawing/2014/main" val="4255695588"/>
                    </a:ext>
                  </a:extLst>
                </a:gridCol>
                <a:gridCol w="1840796">
                  <a:extLst>
                    <a:ext uri="{9D8B030D-6E8A-4147-A177-3AD203B41FA5}">
                      <a16:colId xmlns:a16="http://schemas.microsoft.com/office/drawing/2014/main" val="240192092"/>
                    </a:ext>
                  </a:extLst>
                </a:gridCol>
                <a:gridCol w="1189741">
                  <a:extLst>
                    <a:ext uri="{9D8B030D-6E8A-4147-A177-3AD203B41FA5}">
                      <a16:colId xmlns:a16="http://schemas.microsoft.com/office/drawing/2014/main" val="918409841"/>
                    </a:ext>
                  </a:extLst>
                </a:gridCol>
                <a:gridCol w="648482">
                  <a:extLst>
                    <a:ext uri="{9D8B030D-6E8A-4147-A177-3AD203B41FA5}">
                      <a16:colId xmlns:a16="http://schemas.microsoft.com/office/drawing/2014/main" val="4206996099"/>
                    </a:ext>
                  </a:extLst>
                </a:gridCol>
                <a:gridCol w="648482">
                  <a:extLst>
                    <a:ext uri="{9D8B030D-6E8A-4147-A177-3AD203B41FA5}">
                      <a16:colId xmlns:a16="http://schemas.microsoft.com/office/drawing/2014/main" val="634094291"/>
                    </a:ext>
                  </a:extLst>
                </a:gridCol>
                <a:gridCol w="959857">
                  <a:extLst>
                    <a:ext uri="{9D8B030D-6E8A-4147-A177-3AD203B41FA5}">
                      <a16:colId xmlns:a16="http://schemas.microsoft.com/office/drawing/2014/main" val="1794492643"/>
                    </a:ext>
                  </a:extLst>
                </a:gridCol>
                <a:gridCol w="1851948">
                  <a:extLst>
                    <a:ext uri="{9D8B030D-6E8A-4147-A177-3AD203B41FA5}">
                      <a16:colId xmlns:a16="http://schemas.microsoft.com/office/drawing/2014/main" val="3216961715"/>
                    </a:ext>
                  </a:extLst>
                </a:gridCol>
              </a:tblGrid>
              <a:tr h="517533">
                <a:tc>
                  <a:txBody>
                    <a:bodyPr/>
                    <a:lstStyle/>
                    <a:p>
                      <a:pPr>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Sept 21 BA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BA B</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Thurs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Mel John Accor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3168434411"/>
                  </a:ext>
                </a:extLst>
              </a:tr>
              <a:tr h="517533">
                <a:tc>
                  <a:txBody>
                    <a:bodyPr/>
                    <a:lstStyle/>
                    <a:p>
                      <a:pPr>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Sept 21 BA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BA 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Mon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dirty="0">
                          <a:effectLst/>
                        </a:rPr>
                        <a:t>Lola Villard </a:t>
                      </a:r>
                      <a:r>
                        <a:rPr lang="en-GB" sz="1100" b="1" dirty="0">
                          <a:effectLst/>
                        </a:rPr>
                        <a:t>Best Western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1988179174"/>
                  </a:ext>
                </a:extLst>
              </a:tr>
              <a:tr h="517533">
                <a:tc>
                  <a:txBody>
                    <a:bodyPr/>
                    <a:lstStyle/>
                    <a:p>
                      <a:pPr>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Sept 21 BA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BA 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Mon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dirty="0">
                          <a:effectLst/>
                        </a:rPr>
                        <a:t>Mel John </a:t>
                      </a:r>
                      <a:r>
                        <a:rPr lang="en-GB" sz="1100" b="1" dirty="0">
                          <a:effectLst/>
                        </a:rPr>
                        <a:t>Hilton</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170040375"/>
                  </a:ext>
                </a:extLst>
              </a:tr>
              <a:tr h="517533">
                <a:tc>
                  <a:txBody>
                    <a:bodyPr/>
                    <a:lstStyle/>
                    <a:p>
                      <a:pPr>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Sept 21 BA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BA 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Wed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dirty="0">
                          <a:effectLst/>
                        </a:rPr>
                        <a:t>Ffion Cumberpatch </a:t>
                      </a:r>
                      <a:r>
                        <a:rPr lang="en-GB" sz="1100" b="1" dirty="0">
                          <a:effectLst/>
                        </a:rPr>
                        <a:t>Hyatt</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367701534"/>
                  </a:ext>
                </a:extLst>
              </a:tr>
              <a:tr h="517533">
                <a:tc>
                  <a:txBody>
                    <a:bodyPr/>
                    <a:lstStyle/>
                    <a:p>
                      <a:pPr>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Sept 21 BA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BA 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Thurs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dirty="0">
                          <a:effectLst/>
                        </a:rPr>
                        <a:t>Ffion Cumberpatch </a:t>
                      </a:r>
                      <a:r>
                        <a:rPr lang="en-GB" sz="1100" b="1" dirty="0">
                          <a:effectLst/>
                        </a:rPr>
                        <a:t>IHG</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1147001869"/>
                  </a:ext>
                </a:extLst>
              </a:tr>
              <a:tr h="517533">
                <a:tc>
                  <a:txBody>
                    <a:bodyPr/>
                    <a:lstStyle/>
                    <a:p>
                      <a:pPr>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Sept 21 BA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BA 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Mon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dirty="0">
                          <a:effectLst/>
                        </a:rPr>
                        <a:t>Ffion Cumberpatch </a:t>
                      </a:r>
                      <a:r>
                        <a:rPr lang="en-GB" sz="1100" b="1" dirty="0">
                          <a:effectLst/>
                        </a:rPr>
                        <a:t>Wyndham</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2166475223"/>
                  </a:ext>
                </a:extLst>
              </a:tr>
              <a:tr h="517533">
                <a:tc>
                  <a:txBody>
                    <a:bodyPr/>
                    <a:lstStyle/>
                    <a:p>
                      <a:pPr>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Sept 21 BA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BA 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Thurs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dirty="0">
                          <a:effectLst/>
                        </a:rPr>
                        <a:t>Lola Villard </a:t>
                      </a:r>
                      <a:r>
                        <a:rPr lang="en-GB" sz="1100" b="1" dirty="0">
                          <a:effectLst/>
                        </a:rPr>
                        <a:t>Intercontinental</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3740424171"/>
                  </a:ext>
                </a:extLst>
              </a:tr>
              <a:tr h="517533">
                <a:tc>
                  <a:txBody>
                    <a:bodyPr/>
                    <a:lstStyle/>
                    <a:p>
                      <a:pPr>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Sept 21 Cert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Cert 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Tues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dirty="0">
                          <a:effectLst/>
                        </a:rPr>
                        <a:t>Ffion Cumberpatch </a:t>
                      </a:r>
                      <a:r>
                        <a:rPr lang="en-GB" sz="1100" b="1" dirty="0">
                          <a:effectLst/>
                        </a:rPr>
                        <a:t>Scandic</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274877094"/>
                  </a:ext>
                </a:extLst>
              </a:tr>
              <a:tr h="517533">
                <a:tc>
                  <a:txBody>
                    <a:bodyPr/>
                    <a:lstStyle/>
                    <a:p>
                      <a:pPr>
                        <a:lnSpc>
                          <a:spcPct val="107000"/>
                        </a:lnSpc>
                        <a:spcAft>
                          <a:spcPts val="800"/>
                        </a:spcAft>
                      </a:pPr>
                      <a:r>
                        <a:rPr lang="en-GB" sz="1100">
                          <a:effectLst/>
                        </a:rPr>
                        <a:t>BMIH4004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Hotel Admin and Front Office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Sept 21 Cert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Cert B</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Wed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a:effectLst/>
                        </a:rPr>
                        <a:t>9:00 - 13:00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tc>
                  <a:txBody>
                    <a:bodyPr/>
                    <a:lstStyle/>
                    <a:p>
                      <a:pPr>
                        <a:lnSpc>
                          <a:spcPct val="107000"/>
                        </a:lnSpc>
                        <a:spcAft>
                          <a:spcPts val="800"/>
                        </a:spcAft>
                      </a:pPr>
                      <a:r>
                        <a:rPr lang="en-GB" sz="1100" dirty="0">
                          <a:effectLst/>
                        </a:rPr>
                        <a:t>Lola Villard </a:t>
                      </a:r>
                      <a:r>
                        <a:rPr lang="en-GB" sz="1100" b="1" dirty="0" err="1">
                          <a:effectLst/>
                        </a:rPr>
                        <a:t>Yotel</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9525" anchor="b"/>
                </a:tc>
                <a:extLst>
                  <a:ext uri="{0D108BD9-81ED-4DB2-BD59-A6C34878D82A}">
                    <a16:rowId xmlns:a16="http://schemas.microsoft.com/office/drawing/2014/main" val="2218421567"/>
                  </a:ext>
                </a:extLst>
              </a:tr>
            </a:tbl>
          </a:graphicData>
        </a:graphic>
      </p:graphicFrame>
      <p:sp>
        <p:nvSpPr>
          <p:cNvPr id="5" name="Rectangle 1">
            <a:extLst>
              <a:ext uri="{FF2B5EF4-FFF2-40B4-BE49-F238E27FC236}">
                <a16:creationId xmlns:a16="http://schemas.microsoft.com/office/drawing/2014/main" id="{376B0BFE-4478-4101-A602-90AD7DC5FA2F}"/>
              </a:ext>
            </a:extLst>
          </p:cNvPr>
          <p:cNvSpPr>
            <a:spLocks noChangeArrowheads="1"/>
          </p:cNvSpPr>
          <p:nvPr/>
        </p:nvSpPr>
        <p:spPr bwMode="auto">
          <a:xfrm>
            <a:off x="-54367" y="1764506"/>
            <a:ext cx="123520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102830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521040" y="1422967"/>
            <a:ext cx="2377470" cy="3282068"/>
          </a:xfrm>
          <a:prstGeom prst="rect">
            <a:avLst/>
          </a:prstGeom>
        </p:spPr>
      </p:pic>
      <p:pic>
        <p:nvPicPr>
          <p:cNvPr id="4" name="Picture 4"/>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430873">
            <a:off x="2420181" y="2535869"/>
            <a:ext cx="844265" cy="844265"/>
          </a:xfrm>
          <a:prstGeom prst="rect">
            <a:avLst/>
          </a:prstGeom>
        </p:spPr>
      </p:pic>
      <p:sp>
        <p:nvSpPr>
          <p:cNvPr id="5" name="TextBox 5"/>
          <p:cNvSpPr txBox="1"/>
          <p:nvPr/>
        </p:nvSpPr>
        <p:spPr>
          <a:xfrm>
            <a:off x="3349012" y="4203504"/>
            <a:ext cx="2837697" cy="233269"/>
          </a:xfrm>
          <a:prstGeom prst="rect">
            <a:avLst/>
          </a:prstGeom>
        </p:spPr>
        <p:txBody>
          <a:bodyPr lIns="0" tIns="0" rIns="0" bIns="0" rtlCol="0" anchor="t">
            <a:spAutoFit/>
          </a:bodyPr>
          <a:lstStyle/>
          <a:p>
            <a:pPr algn="ctr">
              <a:lnSpc>
                <a:spcPts val="1960"/>
              </a:lnSpc>
            </a:pPr>
            <a:r>
              <a:rPr lang="en-US" sz="1400">
                <a:solidFill>
                  <a:srgbClr val="262A55"/>
                </a:solidFill>
                <a:latin typeface="Nunito Bold"/>
              </a:rPr>
              <a:t>3) Input Password:</a:t>
            </a:r>
            <a:r>
              <a:rPr lang="en-US" sz="1400">
                <a:solidFill>
                  <a:srgbClr val="7DABEA"/>
                </a:solidFill>
                <a:latin typeface="Nunito Bold"/>
              </a:rPr>
              <a:t> Students2021</a:t>
            </a:r>
          </a:p>
        </p:txBody>
      </p:sp>
      <p:pic>
        <p:nvPicPr>
          <p:cNvPr id="6" name="Picture 6"/>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3512418">
            <a:off x="2405417" y="3067127"/>
            <a:ext cx="844265" cy="844265"/>
          </a:xfrm>
          <a:prstGeom prst="rect">
            <a:avLst/>
          </a:prstGeom>
        </p:spPr>
      </p:pic>
      <p:pic>
        <p:nvPicPr>
          <p:cNvPr id="7" name="Picture 7"/>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4447967">
            <a:off x="2352100" y="3548315"/>
            <a:ext cx="891969" cy="891969"/>
          </a:xfrm>
          <a:prstGeom prst="rect">
            <a:avLst/>
          </a:prstGeom>
        </p:spPr>
      </p:pic>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8026568">
            <a:off x="1473559" y="4576722"/>
            <a:ext cx="640956" cy="640956"/>
          </a:xfrm>
          <a:prstGeom prst="rect">
            <a:avLst/>
          </a:prstGeom>
        </p:spPr>
      </p:pic>
      <p:pic>
        <p:nvPicPr>
          <p:cNvPr id="10" name="Picture 10"/>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158549" y="3309127"/>
            <a:ext cx="1000057" cy="996307"/>
          </a:xfrm>
          <a:prstGeom prst="rect">
            <a:avLst/>
          </a:prstGeom>
        </p:spPr>
      </p:pic>
      <p:sp>
        <p:nvSpPr>
          <p:cNvPr id="11" name="TextBox 11"/>
          <p:cNvSpPr txBox="1"/>
          <p:nvPr/>
        </p:nvSpPr>
        <p:spPr>
          <a:xfrm>
            <a:off x="1709775" y="559786"/>
            <a:ext cx="5724451" cy="362407"/>
          </a:xfrm>
          <a:prstGeom prst="rect">
            <a:avLst/>
          </a:prstGeom>
        </p:spPr>
        <p:txBody>
          <a:bodyPr lIns="0" tIns="0" rIns="0" bIns="0" rtlCol="0" anchor="t">
            <a:spAutoFit/>
          </a:bodyPr>
          <a:lstStyle/>
          <a:p>
            <a:pPr algn="ctr">
              <a:lnSpc>
                <a:spcPts val="3080"/>
              </a:lnSpc>
            </a:pPr>
            <a:r>
              <a:rPr lang="en-US" sz="2200" dirty="0">
                <a:solidFill>
                  <a:srgbClr val="FA7A4A"/>
                </a:solidFill>
                <a:latin typeface="Fredoka One"/>
              </a:rPr>
              <a:t>ACCESS DETAILS</a:t>
            </a:r>
          </a:p>
        </p:txBody>
      </p:sp>
      <p:sp>
        <p:nvSpPr>
          <p:cNvPr id="12" name="TextBox 12"/>
          <p:cNvSpPr txBox="1"/>
          <p:nvPr/>
        </p:nvSpPr>
        <p:spPr>
          <a:xfrm>
            <a:off x="3483421" y="3524583"/>
            <a:ext cx="2924325" cy="489749"/>
          </a:xfrm>
          <a:prstGeom prst="rect">
            <a:avLst/>
          </a:prstGeom>
        </p:spPr>
        <p:txBody>
          <a:bodyPr lIns="0" tIns="0" rIns="0" bIns="0" rtlCol="0" anchor="t">
            <a:spAutoFit/>
          </a:bodyPr>
          <a:lstStyle/>
          <a:p>
            <a:pPr algn="ctr">
              <a:lnSpc>
                <a:spcPts val="1960"/>
              </a:lnSpc>
            </a:pPr>
            <a:r>
              <a:rPr lang="en-US" sz="1400" dirty="0">
                <a:solidFill>
                  <a:srgbClr val="262A55"/>
                </a:solidFill>
                <a:latin typeface="Nunito Bold"/>
              </a:rPr>
              <a:t>2) Input Username:</a:t>
            </a:r>
            <a:r>
              <a:rPr lang="en-US" sz="1400" dirty="0">
                <a:solidFill>
                  <a:srgbClr val="7DABEA"/>
                </a:solidFill>
                <a:latin typeface="Nunito Bold"/>
              </a:rPr>
              <a:t> (</a:t>
            </a:r>
            <a:r>
              <a:rPr lang="en-US" sz="1400" dirty="0" err="1">
                <a:solidFill>
                  <a:srgbClr val="7DABEA"/>
                </a:solidFill>
                <a:latin typeface="Nunito Bold"/>
              </a:rPr>
              <a:t>InsertHotelName</a:t>
            </a:r>
            <a:r>
              <a:rPr lang="en-US" sz="1400" dirty="0">
                <a:solidFill>
                  <a:srgbClr val="7DABEA"/>
                </a:solidFill>
                <a:latin typeface="Nunito Bold"/>
              </a:rPr>
              <a:t>)Students</a:t>
            </a:r>
          </a:p>
        </p:txBody>
      </p:sp>
      <p:sp>
        <p:nvSpPr>
          <p:cNvPr id="13" name="TextBox 13"/>
          <p:cNvSpPr txBox="1"/>
          <p:nvPr/>
        </p:nvSpPr>
        <p:spPr>
          <a:xfrm>
            <a:off x="3594157" y="2774292"/>
            <a:ext cx="2956811" cy="233269"/>
          </a:xfrm>
          <a:prstGeom prst="rect">
            <a:avLst/>
          </a:prstGeom>
        </p:spPr>
        <p:txBody>
          <a:bodyPr lIns="0" tIns="0" rIns="0" bIns="0" rtlCol="0" anchor="t">
            <a:spAutoFit/>
          </a:bodyPr>
          <a:lstStyle/>
          <a:p>
            <a:pPr>
              <a:lnSpc>
                <a:spcPts val="1960"/>
              </a:lnSpc>
            </a:pPr>
            <a:r>
              <a:rPr lang="en-US" sz="1400">
                <a:solidFill>
                  <a:srgbClr val="262A55"/>
                </a:solidFill>
                <a:latin typeface="Nunito Bold"/>
              </a:rPr>
              <a:t>1) Leave the Domain field BLANK</a:t>
            </a:r>
          </a:p>
        </p:txBody>
      </p:sp>
      <p:sp>
        <p:nvSpPr>
          <p:cNvPr id="14" name="TextBox 14"/>
          <p:cNvSpPr txBox="1"/>
          <p:nvPr/>
        </p:nvSpPr>
        <p:spPr>
          <a:xfrm>
            <a:off x="530132" y="5457825"/>
            <a:ext cx="4323410" cy="233269"/>
          </a:xfrm>
          <a:prstGeom prst="rect">
            <a:avLst/>
          </a:prstGeom>
        </p:spPr>
        <p:txBody>
          <a:bodyPr lIns="0" tIns="0" rIns="0" bIns="0" rtlCol="0" anchor="t">
            <a:spAutoFit/>
          </a:bodyPr>
          <a:lstStyle/>
          <a:p>
            <a:pPr algn="ctr">
              <a:lnSpc>
                <a:spcPts val="1960"/>
              </a:lnSpc>
            </a:pPr>
            <a:r>
              <a:rPr lang="en-US" sz="1400">
                <a:solidFill>
                  <a:srgbClr val="262A55"/>
                </a:solidFill>
                <a:latin typeface="Nunito Bold"/>
              </a:rPr>
              <a:t>4) Then press Log on to continue to the next stage.</a:t>
            </a:r>
          </a:p>
        </p:txBody>
      </p:sp>
      <p:sp>
        <p:nvSpPr>
          <p:cNvPr id="9" name="TextBox 8">
            <a:extLst>
              <a:ext uri="{FF2B5EF4-FFF2-40B4-BE49-F238E27FC236}">
                <a16:creationId xmlns:a16="http://schemas.microsoft.com/office/drawing/2014/main" id="{19D4B85E-65E5-4362-AB04-A4E248925CED}"/>
              </a:ext>
            </a:extLst>
          </p:cNvPr>
          <p:cNvSpPr txBox="1"/>
          <p:nvPr/>
        </p:nvSpPr>
        <p:spPr>
          <a:xfrm>
            <a:off x="3349012" y="1375387"/>
            <a:ext cx="4996070" cy="923330"/>
          </a:xfrm>
          <a:prstGeom prst="rect">
            <a:avLst/>
          </a:prstGeom>
          <a:noFill/>
        </p:spPr>
        <p:txBody>
          <a:bodyPr wrap="square" rtlCol="0">
            <a:spAutoFit/>
          </a:bodyPr>
          <a:lstStyle/>
          <a:p>
            <a:r>
              <a:rPr lang="en-GB" sz="3600" b="1" dirty="0">
                <a:latin typeface="Amasis MT Pro Light" panose="02040304050005020304" pitchFamily="18" charset="0"/>
                <a:hlinkClick r:id="rId8">
                  <a:extLst>
                    <a:ext uri="{A12FA001-AC4F-418D-AE19-62706E023703}">
                      <ahyp:hlinkClr xmlns:ahyp="http://schemas.microsoft.com/office/drawing/2018/hyperlinkcolor" val="tx"/>
                    </a:ext>
                  </a:extLst>
                </a:hlinkClick>
              </a:rPr>
              <a:t>www.hotelierapi3.co.za</a:t>
            </a:r>
            <a:endParaRPr lang="en-GB" sz="3600" b="1" dirty="0">
              <a:latin typeface="Amasis MT Pro Light" panose="02040304050005020304" pitchFamily="18" charset="0"/>
            </a:endParaRP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p:cNvPicPr>
          <p:nvPr/>
        </p:nvPicPr>
        <p:blipFill>
          <a:blip r:embed="rId3"/>
          <a:srcRect/>
          <a:stretch>
            <a:fillRect/>
          </a:stretch>
        </p:blipFill>
        <p:spPr>
          <a:xfrm>
            <a:off x="5340384" y="1570701"/>
            <a:ext cx="3293047" cy="2665033"/>
          </a:xfrm>
          <a:prstGeom prst="rect">
            <a:avLst/>
          </a:prstGeom>
        </p:spPr>
      </p:pic>
      <p:grpSp>
        <p:nvGrpSpPr>
          <p:cNvPr id="5" name="Group 5"/>
          <p:cNvGrpSpPr/>
          <p:nvPr/>
        </p:nvGrpSpPr>
        <p:grpSpPr>
          <a:xfrm>
            <a:off x="6368143" y="2368431"/>
            <a:ext cx="1472058" cy="432384"/>
            <a:chOff x="0" y="0"/>
            <a:chExt cx="14804458" cy="4348480"/>
          </a:xfrm>
        </p:grpSpPr>
        <p:sp>
          <p:nvSpPr>
            <p:cNvPr id="6" name="Freeform 6"/>
            <p:cNvSpPr/>
            <p:nvPr/>
          </p:nvSpPr>
          <p:spPr>
            <a:xfrm>
              <a:off x="304800" y="304800"/>
              <a:ext cx="14499658" cy="4043680"/>
            </a:xfrm>
            <a:custGeom>
              <a:avLst/>
              <a:gdLst/>
              <a:ahLst/>
              <a:cxnLst/>
              <a:rect l="l" t="t" r="r" b="b"/>
              <a:pathLst>
                <a:path w="14499658" h="4043680">
                  <a:moveTo>
                    <a:pt x="14499658" y="0"/>
                  </a:moveTo>
                  <a:lnTo>
                    <a:pt x="14499658" y="4043680"/>
                  </a:lnTo>
                  <a:lnTo>
                    <a:pt x="0" y="4043680"/>
                  </a:lnTo>
                  <a:lnTo>
                    <a:pt x="0" y="3738880"/>
                  </a:lnTo>
                  <a:lnTo>
                    <a:pt x="14194858" y="3738880"/>
                  </a:lnTo>
                  <a:lnTo>
                    <a:pt x="14194858" y="0"/>
                  </a:lnTo>
                  <a:close/>
                </a:path>
              </a:pathLst>
            </a:custGeom>
            <a:solidFill>
              <a:srgbClr val="8BD1E9"/>
            </a:solidFill>
          </p:spPr>
        </p:sp>
        <p:sp>
          <p:nvSpPr>
            <p:cNvPr id="7" name="Freeform 7"/>
            <p:cNvSpPr/>
            <p:nvPr/>
          </p:nvSpPr>
          <p:spPr>
            <a:xfrm>
              <a:off x="0" y="0"/>
              <a:ext cx="14499658" cy="4043680"/>
            </a:xfrm>
            <a:custGeom>
              <a:avLst/>
              <a:gdLst/>
              <a:ahLst/>
              <a:cxnLst/>
              <a:rect l="l" t="t" r="r" b="b"/>
              <a:pathLst>
                <a:path w="14499658" h="4043680">
                  <a:moveTo>
                    <a:pt x="0" y="0"/>
                  </a:moveTo>
                  <a:lnTo>
                    <a:pt x="14499658" y="0"/>
                  </a:lnTo>
                  <a:lnTo>
                    <a:pt x="14499658" y="4043680"/>
                  </a:lnTo>
                  <a:lnTo>
                    <a:pt x="0" y="4043680"/>
                  </a:lnTo>
                  <a:close/>
                </a:path>
              </a:pathLst>
            </a:custGeom>
            <a:solidFill>
              <a:srgbClr val="8BD1E9"/>
            </a:solidFill>
          </p:spPr>
        </p:sp>
      </p:grpSp>
      <p:sp>
        <p:nvSpPr>
          <p:cNvPr id="9" name="TextBox 9"/>
          <p:cNvSpPr txBox="1"/>
          <p:nvPr/>
        </p:nvSpPr>
        <p:spPr>
          <a:xfrm>
            <a:off x="1069864" y="4995550"/>
            <a:ext cx="7004271" cy="436017"/>
          </a:xfrm>
          <a:prstGeom prst="rect">
            <a:avLst/>
          </a:prstGeom>
        </p:spPr>
        <p:txBody>
          <a:bodyPr lIns="0" tIns="0" rIns="0" bIns="0" rtlCol="0" anchor="t">
            <a:spAutoFit/>
          </a:bodyPr>
          <a:lstStyle/>
          <a:p>
            <a:pPr>
              <a:lnSpc>
                <a:spcPts val="3360"/>
              </a:lnSpc>
            </a:pPr>
            <a:r>
              <a:rPr lang="en-US" sz="2800" dirty="0">
                <a:latin typeface="Nunito"/>
              </a:rPr>
              <a:t>Enter your</a:t>
            </a:r>
            <a:r>
              <a:rPr lang="en-US" sz="2800" dirty="0">
                <a:latin typeface="Nunito Bold"/>
              </a:rPr>
              <a:t> Username </a:t>
            </a:r>
            <a:r>
              <a:rPr lang="en-US" sz="2800" dirty="0">
                <a:latin typeface="Nunito"/>
              </a:rPr>
              <a:t>and press</a:t>
            </a:r>
            <a:r>
              <a:rPr lang="en-US" sz="2800" dirty="0">
                <a:latin typeface="Nunito Bold"/>
              </a:rPr>
              <a:t> Continue</a:t>
            </a:r>
          </a:p>
        </p:txBody>
      </p:sp>
      <p:sp>
        <p:nvSpPr>
          <p:cNvPr id="10" name="TextBox 10"/>
          <p:cNvSpPr txBox="1"/>
          <p:nvPr/>
        </p:nvSpPr>
        <p:spPr>
          <a:xfrm>
            <a:off x="261944" y="1822623"/>
            <a:ext cx="4571314" cy="1744067"/>
          </a:xfrm>
          <a:prstGeom prst="rect">
            <a:avLst/>
          </a:prstGeom>
        </p:spPr>
        <p:txBody>
          <a:bodyPr lIns="0" tIns="0" rIns="0" bIns="0" rtlCol="0" anchor="t">
            <a:spAutoFit/>
          </a:bodyPr>
          <a:lstStyle/>
          <a:p>
            <a:pPr algn="ctr">
              <a:lnSpc>
                <a:spcPts val="3360"/>
              </a:lnSpc>
            </a:pPr>
            <a:r>
              <a:rPr lang="en-US" sz="2800" dirty="0">
                <a:latin typeface="Nunito Bold"/>
              </a:rPr>
              <a:t>Each group has been assigned a Hotel brand. You will use that system throughout the module.</a:t>
            </a:r>
          </a:p>
        </p:txBody>
      </p:sp>
      <p:sp>
        <p:nvSpPr>
          <p:cNvPr id="11" name="TextBox 11"/>
          <p:cNvSpPr txBox="1"/>
          <p:nvPr/>
        </p:nvSpPr>
        <p:spPr>
          <a:xfrm>
            <a:off x="6537418" y="2498898"/>
            <a:ext cx="3912048" cy="179536"/>
          </a:xfrm>
          <a:prstGeom prst="rect">
            <a:avLst/>
          </a:prstGeom>
        </p:spPr>
        <p:txBody>
          <a:bodyPr lIns="0" tIns="0" rIns="0" bIns="0" rtlCol="0" anchor="t">
            <a:spAutoFit/>
          </a:bodyPr>
          <a:lstStyle/>
          <a:p>
            <a:pPr>
              <a:lnSpc>
                <a:spcPts val="1440"/>
              </a:lnSpc>
            </a:pPr>
            <a:r>
              <a:rPr lang="en-US" sz="1200">
                <a:solidFill>
                  <a:srgbClr val="F8F5EF"/>
                </a:solidFill>
                <a:latin typeface="Nunito Bold"/>
              </a:rPr>
              <a:t>HOTEL BRAND</a:t>
            </a:r>
          </a:p>
        </p:txBody>
      </p:sp>
      <p:sp>
        <p:nvSpPr>
          <p:cNvPr id="12" name="TextBox 12"/>
          <p:cNvSpPr txBox="1"/>
          <p:nvPr/>
        </p:nvSpPr>
        <p:spPr>
          <a:xfrm>
            <a:off x="261944" y="4031351"/>
            <a:ext cx="4973405" cy="436017"/>
          </a:xfrm>
          <a:prstGeom prst="rect">
            <a:avLst/>
          </a:prstGeom>
        </p:spPr>
        <p:txBody>
          <a:bodyPr lIns="0" tIns="0" rIns="0" bIns="0" rtlCol="0" anchor="t">
            <a:spAutoFit/>
          </a:bodyPr>
          <a:lstStyle/>
          <a:p>
            <a:pPr>
              <a:lnSpc>
                <a:spcPts val="3360"/>
              </a:lnSpc>
            </a:pPr>
            <a:r>
              <a:rPr lang="en-US" sz="2800" dirty="0">
                <a:solidFill>
                  <a:srgbClr val="FF0000"/>
                </a:solidFill>
                <a:latin typeface="Nunito Bold"/>
              </a:rPr>
              <a:t>We will use </a:t>
            </a:r>
            <a:r>
              <a:rPr lang="en-US" sz="2800" u="sng" dirty="0">
                <a:solidFill>
                  <a:srgbClr val="FF0000"/>
                </a:solidFill>
                <a:latin typeface="Nunito Bold"/>
              </a:rPr>
              <a:t>INSERT BRAND</a:t>
            </a:r>
          </a:p>
        </p:txBody>
      </p:sp>
      <p:pic>
        <p:nvPicPr>
          <p:cNvPr id="15" name="Picture 3">
            <a:extLst>
              <a:ext uri="{FF2B5EF4-FFF2-40B4-BE49-F238E27FC236}">
                <a16:creationId xmlns:a16="http://schemas.microsoft.com/office/drawing/2014/main" id="{9E0FA03B-CD5B-4FD3-8C88-80321614E9B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365409" y="669807"/>
            <a:ext cx="659266" cy="659266"/>
          </a:xfrm>
          <a:prstGeom prst="rect">
            <a:avLst/>
          </a:prstGeom>
        </p:spPr>
      </p:pic>
      <p:sp>
        <p:nvSpPr>
          <p:cNvPr id="13" name="TextBox 12">
            <a:extLst>
              <a:ext uri="{FF2B5EF4-FFF2-40B4-BE49-F238E27FC236}">
                <a16:creationId xmlns:a16="http://schemas.microsoft.com/office/drawing/2014/main" id="{FD58868B-710E-4487-9E6D-E0B7AEB43620}"/>
              </a:ext>
            </a:extLst>
          </p:cNvPr>
          <p:cNvSpPr txBox="1"/>
          <p:nvPr/>
        </p:nvSpPr>
        <p:spPr>
          <a:xfrm>
            <a:off x="2219267" y="689289"/>
            <a:ext cx="5227982" cy="584775"/>
          </a:xfrm>
          <a:prstGeom prst="rect">
            <a:avLst/>
          </a:prstGeom>
          <a:noFill/>
        </p:spPr>
        <p:txBody>
          <a:bodyPr wrap="square">
            <a:spAutoFit/>
          </a:bodyPr>
          <a:lstStyle/>
          <a:p>
            <a:r>
              <a:rPr lang="en-GB" sz="3200" b="1" dirty="0">
                <a:latin typeface="Amasis MT Pro Light" panose="02040304050005020304" pitchFamily="18" charset="0"/>
                <a:hlinkClick r:id="rId6">
                  <a:extLst>
                    <a:ext uri="{A12FA001-AC4F-418D-AE19-62706E023703}">
                      <ahyp:hlinkClr xmlns:ahyp="http://schemas.microsoft.com/office/drawing/2018/hyperlinkcolor" val="tx"/>
                    </a:ext>
                  </a:extLst>
                </a:hlinkClick>
              </a:rPr>
              <a:t>www.hotelierapi3.co.za</a:t>
            </a:r>
            <a:endParaRPr lang="en-GB" sz="3200" b="1" dirty="0">
              <a:latin typeface="Amasis MT Pro Light" panose="020403040500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18FCED-A109-49A0-B118-49C4ECCD3875}"/>
              </a:ext>
            </a:extLst>
          </p:cNvPr>
          <p:cNvSpPr txBox="1"/>
          <p:nvPr/>
        </p:nvSpPr>
        <p:spPr>
          <a:xfrm>
            <a:off x="258418" y="834170"/>
            <a:ext cx="4572000" cy="4770537"/>
          </a:xfrm>
          <a:prstGeom prst="rect">
            <a:avLst/>
          </a:prstGeom>
          <a:noFill/>
        </p:spPr>
        <p:txBody>
          <a:bodyPr wrap="square">
            <a:spAutoFit/>
          </a:bodyPr>
          <a:lstStyle/>
          <a:p>
            <a:pPr algn="l" rtl="0" fontAlgn="base"/>
            <a:r>
              <a:rPr lang="en-GB" sz="1600" b="0" i="0" dirty="0">
                <a:solidFill>
                  <a:srgbClr val="000000"/>
                </a:solidFill>
                <a:effectLst/>
                <a:latin typeface="Segoe UI" panose="020B0502040204020203" pitchFamily="34" charset="0"/>
              </a:rPr>
              <a:t>Accor: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AccorStudents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a:p>
            <a:pPr algn="l" rtl="0" fontAlgn="base"/>
            <a:endParaRPr lang="en-GB" sz="1600" b="0" i="0" dirty="0">
              <a:solidFill>
                <a:srgbClr val="000000"/>
              </a:solidFill>
              <a:effectLst/>
              <a:latin typeface="Segoe UI" panose="020B0502040204020203" pitchFamily="34" charset="0"/>
            </a:endParaRPr>
          </a:p>
          <a:p>
            <a:pPr algn="l" rtl="0" fontAlgn="base"/>
            <a:r>
              <a:rPr lang="en-GB" sz="1600" b="0" i="0" dirty="0">
                <a:solidFill>
                  <a:srgbClr val="000000"/>
                </a:solidFill>
                <a:effectLst/>
                <a:latin typeface="Segoe UI" panose="020B0502040204020203" pitchFamily="34" charset="0"/>
              </a:rPr>
              <a:t>Best Western: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BestWesternStudents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a:p>
            <a:pPr algn="l" rtl="0" fontAlgn="base"/>
            <a:endParaRPr lang="en-GB" sz="1600" b="0" i="0" dirty="0">
              <a:solidFill>
                <a:srgbClr val="000000"/>
              </a:solidFill>
              <a:effectLst/>
              <a:latin typeface="Segoe UI" panose="020B0502040204020203" pitchFamily="34" charset="0"/>
            </a:endParaRPr>
          </a:p>
          <a:p>
            <a:pPr algn="l" rtl="0" fontAlgn="base"/>
            <a:r>
              <a:rPr lang="en-GB" sz="1600" b="0" i="0" dirty="0">
                <a:solidFill>
                  <a:srgbClr val="000000"/>
                </a:solidFill>
                <a:effectLst/>
                <a:latin typeface="Segoe UI" panose="020B0502040204020203" pitchFamily="34" charset="0"/>
              </a:rPr>
              <a:t>Hilton: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HiltonStudents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a:p>
            <a:pPr algn="l" rtl="0" fontAlgn="base"/>
            <a:endParaRPr lang="en-GB" sz="1600" b="0" i="0" dirty="0">
              <a:solidFill>
                <a:srgbClr val="000000"/>
              </a:solidFill>
              <a:effectLst/>
              <a:latin typeface="Segoe UI" panose="020B0502040204020203" pitchFamily="34" charset="0"/>
            </a:endParaRPr>
          </a:p>
          <a:p>
            <a:pPr algn="l" rtl="0" fontAlgn="base"/>
            <a:r>
              <a:rPr lang="en-GB" sz="1600" b="0" i="0" dirty="0">
                <a:solidFill>
                  <a:srgbClr val="000000"/>
                </a:solidFill>
                <a:effectLst/>
                <a:latin typeface="Segoe UI" panose="020B0502040204020203" pitchFamily="34" charset="0"/>
              </a:rPr>
              <a:t>Hyatt: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HyattStudents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a:p>
            <a:pPr algn="l" rtl="0" fontAlgn="base"/>
            <a:endParaRPr lang="en-GB" sz="1600" b="0" i="0" dirty="0">
              <a:solidFill>
                <a:srgbClr val="000000"/>
              </a:solidFill>
              <a:effectLst/>
              <a:latin typeface="Segoe UI" panose="020B0502040204020203" pitchFamily="34" charset="0"/>
            </a:endParaRPr>
          </a:p>
          <a:p>
            <a:pPr algn="l" rtl="0" fontAlgn="base"/>
            <a:r>
              <a:rPr lang="en-GB" sz="1600" b="0" i="0" dirty="0">
                <a:solidFill>
                  <a:srgbClr val="000000"/>
                </a:solidFill>
                <a:effectLst/>
                <a:latin typeface="Segoe UI" panose="020B0502040204020203" pitchFamily="34" charset="0"/>
              </a:rPr>
              <a:t>IHG: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IHGStudents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endParaRPr lang="en-GB" sz="1600" dirty="0"/>
          </a:p>
        </p:txBody>
      </p:sp>
      <p:sp>
        <p:nvSpPr>
          <p:cNvPr id="5" name="TextBox 4">
            <a:extLst>
              <a:ext uri="{FF2B5EF4-FFF2-40B4-BE49-F238E27FC236}">
                <a16:creationId xmlns:a16="http://schemas.microsoft.com/office/drawing/2014/main" id="{EFB56C59-AAA6-4CF9-A96E-E61F5A677039}"/>
              </a:ext>
            </a:extLst>
          </p:cNvPr>
          <p:cNvSpPr txBox="1"/>
          <p:nvPr/>
        </p:nvSpPr>
        <p:spPr>
          <a:xfrm>
            <a:off x="4439478" y="300380"/>
            <a:ext cx="4227444" cy="5509200"/>
          </a:xfrm>
          <a:prstGeom prst="rect">
            <a:avLst/>
          </a:prstGeom>
          <a:noFill/>
        </p:spPr>
        <p:txBody>
          <a:bodyPr wrap="square" rtlCol="0">
            <a:spAutoFit/>
          </a:bodyPr>
          <a:lstStyle/>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WyndhamStudents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a:p>
            <a:pPr algn="l" rtl="0" fontAlgn="base"/>
            <a:endParaRPr lang="en-GB" sz="1600" b="0" i="0" dirty="0">
              <a:solidFill>
                <a:srgbClr val="000000"/>
              </a:solidFill>
              <a:effectLst/>
              <a:latin typeface="Segoe UI" panose="020B0502040204020203" pitchFamily="34" charset="0"/>
            </a:endParaRPr>
          </a:p>
          <a:p>
            <a:pPr algn="l" rtl="0" fontAlgn="base"/>
            <a:r>
              <a:rPr lang="en-GB" sz="1600" b="0" i="0" dirty="0">
                <a:solidFill>
                  <a:srgbClr val="000000"/>
                </a:solidFill>
                <a:effectLst/>
                <a:latin typeface="Segoe UI" panose="020B0502040204020203" pitchFamily="34" charset="0"/>
              </a:rPr>
              <a:t>InterContinental: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InterContStudents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a:p>
            <a:pPr algn="l" rtl="0" fontAlgn="base"/>
            <a:endParaRPr lang="en-GB" sz="1600" b="0" i="0" dirty="0">
              <a:solidFill>
                <a:srgbClr val="000000"/>
              </a:solidFill>
              <a:effectLst/>
              <a:latin typeface="Segoe UI" panose="020B0502040204020203" pitchFamily="34" charset="0"/>
            </a:endParaRPr>
          </a:p>
          <a:p>
            <a:pPr algn="l" rtl="0" fontAlgn="base"/>
            <a:r>
              <a:rPr lang="en-GB" sz="1600" b="0" i="0" dirty="0">
                <a:solidFill>
                  <a:srgbClr val="000000"/>
                </a:solidFill>
                <a:effectLst/>
                <a:latin typeface="Segoe UI" panose="020B0502040204020203" pitchFamily="34" charset="0"/>
              </a:rPr>
              <a:t>DOYO: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DOYOStudents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a:p>
            <a:pPr algn="l" rtl="0" fontAlgn="base"/>
            <a:endParaRPr lang="en-GB" sz="1600" b="0" i="0" dirty="0">
              <a:solidFill>
                <a:srgbClr val="000000"/>
              </a:solidFill>
              <a:effectLst/>
              <a:latin typeface="Segoe UI" panose="020B0502040204020203" pitchFamily="34" charset="0"/>
            </a:endParaRPr>
          </a:p>
          <a:p>
            <a:pPr algn="l" rtl="0" fontAlgn="base"/>
            <a:r>
              <a:rPr lang="en-GB" sz="1600" b="0" i="0" dirty="0">
                <a:solidFill>
                  <a:srgbClr val="000000"/>
                </a:solidFill>
                <a:effectLst/>
                <a:latin typeface="Segoe UI" panose="020B0502040204020203" pitchFamily="34" charset="0"/>
              </a:rPr>
              <a:t>Scandic: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ScandicStudents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a:p>
            <a:pPr algn="l" rtl="0" fontAlgn="base"/>
            <a:endParaRPr lang="en-GB" sz="1600" b="0" i="0" dirty="0">
              <a:solidFill>
                <a:srgbClr val="000000"/>
              </a:solidFill>
              <a:effectLst/>
              <a:latin typeface="Segoe UI" panose="020B0502040204020203" pitchFamily="34" charset="0"/>
            </a:endParaRPr>
          </a:p>
          <a:p>
            <a:pPr algn="l" rtl="0" fontAlgn="base"/>
            <a:r>
              <a:rPr lang="en-GB" sz="1600" b="0" i="0" dirty="0">
                <a:solidFill>
                  <a:srgbClr val="000000"/>
                </a:solidFill>
                <a:effectLst/>
                <a:latin typeface="Segoe UI" panose="020B0502040204020203" pitchFamily="34" charset="0"/>
              </a:rPr>
              <a:t>Marriot: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MarriotStudents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a:p>
            <a:pPr algn="l" rtl="0" fontAlgn="base"/>
            <a:endParaRPr lang="en-GB" sz="1600" b="0" i="0" dirty="0">
              <a:solidFill>
                <a:srgbClr val="000000"/>
              </a:solidFill>
              <a:effectLst/>
              <a:latin typeface="Segoe UI" panose="020B0502040204020203" pitchFamily="34" charset="0"/>
            </a:endParaRPr>
          </a:p>
          <a:p>
            <a:pPr algn="l" rtl="0" fontAlgn="base"/>
            <a:r>
              <a:rPr lang="en-GB" sz="1600" b="0" i="0" dirty="0" err="1">
                <a:solidFill>
                  <a:srgbClr val="000000"/>
                </a:solidFill>
                <a:effectLst/>
                <a:latin typeface="Segoe UI" panose="020B0502040204020203" pitchFamily="34" charset="0"/>
              </a:rPr>
              <a:t>Yotel</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Username: </a:t>
            </a:r>
            <a:r>
              <a:rPr lang="en-GB" sz="1600" b="0" i="0" dirty="0" err="1">
                <a:solidFill>
                  <a:srgbClr val="000000"/>
                </a:solidFill>
                <a:effectLst/>
                <a:latin typeface="Segoe UI" panose="020B0502040204020203" pitchFamily="34" charset="0"/>
              </a:rPr>
              <a:t>YotelStudents</a:t>
            </a:r>
            <a:r>
              <a:rPr lang="en-GB" sz="1600" b="0" i="0" dirty="0">
                <a:solidFill>
                  <a:srgbClr val="000000"/>
                </a:solidFill>
                <a:effectLst/>
                <a:latin typeface="Segoe UI" panose="020B0502040204020203" pitchFamily="34" charset="0"/>
              </a:rPr>
              <a:t> </a:t>
            </a:r>
          </a:p>
          <a:p>
            <a:pPr algn="l" rtl="0" fontAlgn="base"/>
            <a:r>
              <a:rPr lang="en-GB" sz="1600" b="0" i="0" dirty="0">
                <a:solidFill>
                  <a:srgbClr val="000000"/>
                </a:solidFill>
                <a:effectLst/>
                <a:latin typeface="Segoe UI" panose="020B0502040204020203" pitchFamily="34" charset="0"/>
              </a:rPr>
              <a:t>Password: Students2021 </a:t>
            </a:r>
          </a:p>
        </p:txBody>
      </p:sp>
      <p:sp>
        <p:nvSpPr>
          <p:cNvPr id="6" name="Rectangle 5">
            <a:extLst>
              <a:ext uri="{FF2B5EF4-FFF2-40B4-BE49-F238E27FC236}">
                <a16:creationId xmlns:a16="http://schemas.microsoft.com/office/drawing/2014/main" id="{80C5ABF0-73CC-4838-B62D-3ACBB1751EFF}"/>
              </a:ext>
            </a:extLst>
          </p:cNvPr>
          <p:cNvSpPr/>
          <p:nvPr/>
        </p:nvSpPr>
        <p:spPr>
          <a:xfrm>
            <a:off x="35602" y="167632"/>
            <a:ext cx="3601563"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Hotelier log in &amp; passwords</a:t>
            </a:r>
          </a:p>
        </p:txBody>
      </p:sp>
    </p:spTree>
    <p:extLst>
      <p:ext uri="{BB962C8B-B14F-4D97-AF65-F5344CB8AC3E}">
        <p14:creationId xmlns:p14="http://schemas.microsoft.com/office/powerpoint/2010/main" val="1504280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876155" y="459424"/>
            <a:ext cx="659266" cy="659266"/>
          </a:xfrm>
          <a:prstGeom prst="rect">
            <a:avLst/>
          </a:prstGeom>
        </p:spPr>
      </p:pic>
      <p:pic>
        <p:nvPicPr>
          <p:cNvPr id="4" name="Picture 4"/>
          <p:cNvPicPr>
            <a:picLocks noChangeAspect="1"/>
          </p:cNvPicPr>
          <p:nvPr/>
        </p:nvPicPr>
        <p:blipFill>
          <a:blip r:embed="rId5"/>
          <a:srcRect/>
          <a:stretch>
            <a:fillRect/>
          </a:stretch>
        </p:blipFill>
        <p:spPr>
          <a:xfrm>
            <a:off x="514350" y="2212585"/>
            <a:ext cx="2287035" cy="1638012"/>
          </a:xfrm>
          <a:prstGeom prst="rect">
            <a:avLst/>
          </a:prstGeom>
        </p:spPr>
      </p:pic>
      <p:pic>
        <p:nvPicPr>
          <p:cNvPr id="5" name="Picture 5"/>
          <p:cNvPicPr>
            <a:picLocks noChangeAspect="1"/>
          </p:cNvPicPr>
          <p:nvPr/>
        </p:nvPicPr>
        <p:blipFill>
          <a:blip r:embed="rId6"/>
          <a:srcRect/>
          <a:stretch>
            <a:fillRect/>
          </a:stretch>
        </p:blipFill>
        <p:spPr>
          <a:xfrm>
            <a:off x="3176196" y="2212585"/>
            <a:ext cx="2287035" cy="1638012"/>
          </a:xfrm>
          <a:prstGeom prst="rect">
            <a:avLst/>
          </a:prstGeom>
        </p:spPr>
      </p:pic>
      <p:pic>
        <p:nvPicPr>
          <p:cNvPr id="6" name="Picture 6"/>
          <p:cNvPicPr>
            <a:picLocks noChangeAspect="1"/>
          </p:cNvPicPr>
          <p:nvPr/>
        </p:nvPicPr>
        <p:blipFill>
          <a:blip r:embed="rId7"/>
          <a:srcRect/>
          <a:stretch>
            <a:fillRect/>
          </a:stretch>
        </p:blipFill>
        <p:spPr>
          <a:xfrm>
            <a:off x="5781041" y="2212585"/>
            <a:ext cx="3103603" cy="2482883"/>
          </a:xfrm>
          <a:prstGeom prst="rect">
            <a:avLst/>
          </a:prstGeom>
        </p:spPr>
      </p:pic>
      <p:grpSp>
        <p:nvGrpSpPr>
          <p:cNvPr id="8" name="Group 8"/>
          <p:cNvGrpSpPr/>
          <p:nvPr/>
        </p:nvGrpSpPr>
        <p:grpSpPr>
          <a:xfrm>
            <a:off x="6664098" y="2388842"/>
            <a:ext cx="1472058" cy="432384"/>
            <a:chOff x="0" y="0"/>
            <a:chExt cx="14804458" cy="4348480"/>
          </a:xfrm>
        </p:grpSpPr>
        <p:sp>
          <p:nvSpPr>
            <p:cNvPr id="9" name="Freeform 9"/>
            <p:cNvSpPr/>
            <p:nvPr/>
          </p:nvSpPr>
          <p:spPr>
            <a:xfrm>
              <a:off x="304800" y="304800"/>
              <a:ext cx="14499658" cy="4043680"/>
            </a:xfrm>
            <a:custGeom>
              <a:avLst/>
              <a:gdLst/>
              <a:ahLst/>
              <a:cxnLst/>
              <a:rect l="l" t="t" r="r" b="b"/>
              <a:pathLst>
                <a:path w="14499658" h="4043680">
                  <a:moveTo>
                    <a:pt x="14499658" y="0"/>
                  </a:moveTo>
                  <a:lnTo>
                    <a:pt x="14499658" y="4043680"/>
                  </a:lnTo>
                  <a:lnTo>
                    <a:pt x="0" y="4043680"/>
                  </a:lnTo>
                  <a:lnTo>
                    <a:pt x="0" y="3738880"/>
                  </a:lnTo>
                  <a:lnTo>
                    <a:pt x="14194858" y="3738880"/>
                  </a:lnTo>
                  <a:lnTo>
                    <a:pt x="14194858" y="0"/>
                  </a:lnTo>
                  <a:close/>
                </a:path>
              </a:pathLst>
            </a:custGeom>
            <a:solidFill>
              <a:srgbClr val="8BD1E9"/>
            </a:solidFill>
          </p:spPr>
        </p:sp>
        <p:sp>
          <p:nvSpPr>
            <p:cNvPr id="10" name="Freeform 10"/>
            <p:cNvSpPr/>
            <p:nvPr/>
          </p:nvSpPr>
          <p:spPr>
            <a:xfrm>
              <a:off x="0" y="0"/>
              <a:ext cx="14499658" cy="4043680"/>
            </a:xfrm>
            <a:custGeom>
              <a:avLst/>
              <a:gdLst/>
              <a:ahLst/>
              <a:cxnLst/>
              <a:rect l="l" t="t" r="r" b="b"/>
              <a:pathLst>
                <a:path w="14499658" h="4043680">
                  <a:moveTo>
                    <a:pt x="0" y="0"/>
                  </a:moveTo>
                  <a:lnTo>
                    <a:pt x="14499658" y="0"/>
                  </a:lnTo>
                  <a:lnTo>
                    <a:pt x="14499658" y="4043680"/>
                  </a:lnTo>
                  <a:lnTo>
                    <a:pt x="0" y="4043680"/>
                  </a:lnTo>
                  <a:close/>
                </a:path>
              </a:pathLst>
            </a:custGeom>
            <a:solidFill>
              <a:srgbClr val="8BD1E9"/>
            </a:solidFill>
          </p:spPr>
        </p:sp>
      </p:grpSp>
      <p:sp>
        <p:nvSpPr>
          <p:cNvPr id="11" name="TextBox 11"/>
          <p:cNvSpPr txBox="1"/>
          <p:nvPr/>
        </p:nvSpPr>
        <p:spPr>
          <a:xfrm>
            <a:off x="6833374" y="2519309"/>
            <a:ext cx="3912048" cy="179536"/>
          </a:xfrm>
          <a:prstGeom prst="rect">
            <a:avLst/>
          </a:prstGeom>
        </p:spPr>
        <p:txBody>
          <a:bodyPr lIns="0" tIns="0" rIns="0" bIns="0" rtlCol="0" anchor="t">
            <a:spAutoFit/>
          </a:bodyPr>
          <a:lstStyle/>
          <a:p>
            <a:pPr>
              <a:lnSpc>
                <a:spcPts val="1440"/>
              </a:lnSpc>
            </a:pPr>
            <a:r>
              <a:rPr lang="en-US" sz="1200">
                <a:solidFill>
                  <a:srgbClr val="F8F5EF"/>
                </a:solidFill>
                <a:latin typeface="Nunito Bold"/>
              </a:rPr>
              <a:t>HOTEL BRAND</a:t>
            </a:r>
          </a:p>
        </p:txBody>
      </p:sp>
      <p:sp>
        <p:nvSpPr>
          <p:cNvPr id="12" name="TextBox 12"/>
          <p:cNvSpPr txBox="1"/>
          <p:nvPr/>
        </p:nvSpPr>
        <p:spPr>
          <a:xfrm>
            <a:off x="457041" y="3992336"/>
            <a:ext cx="2401655" cy="743793"/>
          </a:xfrm>
          <a:prstGeom prst="rect">
            <a:avLst/>
          </a:prstGeom>
        </p:spPr>
        <p:txBody>
          <a:bodyPr lIns="0" tIns="0" rIns="0" bIns="0" rtlCol="0" anchor="t">
            <a:spAutoFit/>
          </a:bodyPr>
          <a:lstStyle/>
          <a:p>
            <a:pPr algn="ctr">
              <a:lnSpc>
                <a:spcPts val="2880"/>
              </a:lnSpc>
            </a:pPr>
            <a:r>
              <a:rPr lang="en-US" sz="2400" dirty="0">
                <a:solidFill>
                  <a:srgbClr val="262A55"/>
                </a:solidFill>
                <a:latin typeface="Nunito Bold"/>
              </a:rPr>
              <a:t>1)</a:t>
            </a:r>
            <a:r>
              <a:rPr lang="en-US" sz="2400" dirty="0">
                <a:solidFill>
                  <a:srgbClr val="262A55"/>
                </a:solidFill>
                <a:latin typeface="Nunito"/>
              </a:rPr>
              <a:t> </a:t>
            </a:r>
            <a:r>
              <a:rPr lang="en-US" sz="2400" dirty="0">
                <a:latin typeface="Nunito"/>
              </a:rPr>
              <a:t>Create a 4 or 5 digit access code</a:t>
            </a:r>
          </a:p>
        </p:txBody>
      </p:sp>
      <p:sp>
        <p:nvSpPr>
          <p:cNvPr id="13" name="TextBox 13"/>
          <p:cNvSpPr txBox="1"/>
          <p:nvPr/>
        </p:nvSpPr>
        <p:spPr>
          <a:xfrm>
            <a:off x="3176196" y="3992336"/>
            <a:ext cx="2401655" cy="1115690"/>
          </a:xfrm>
          <a:prstGeom prst="rect">
            <a:avLst/>
          </a:prstGeom>
        </p:spPr>
        <p:txBody>
          <a:bodyPr lIns="0" tIns="0" rIns="0" bIns="0" rtlCol="0" anchor="t">
            <a:spAutoFit/>
          </a:bodyPr>
          <a:lstStyle/>
          <a:p>
            <a:pPr algn="ctr">
              <a:lnSpc>
                <a:spcPts val="2880"/>
              </a:lnSpc>
            </a:pPr>
            <a:r>
              <a:rPr lang="en-US" sz="2400" dirty="0">
                <a:solidFill>
                  <a:srgbClr val="262A55"/>
                </a:solidFill>
                <a:latin typeface="Nunito Bold"/>
              </a:rPr>
              <a:t>2)</a:t>
            </a:r>
            <a:r>
              <a:rPr lang="en-US" sz="2400" dirty="0">
                <a:solidFill>
                  <a:srgbClr val="F8F5EF"/>
                </a:solidFill>
                <a:latin typeface="Nunito"/>
              </a:rPr>
              <a:t> </a:t>
            </a:r>
            <a:r>
              <a:rPr lang="en-US" sz="2400" dirty="0">
                <a:latin typeface="Nunito"/>
              </a:rPr>
              <a:t>Re-enter your access code and press ok</a:t>
            </a:r>
          </a:p>
        </p:txBody>
      </p:sp>
      <p:sp>
        <p:nvSpPr>
          <p:cNvPr id="14" name="TextBox 14"/>
          <p:cNvSpPr txBox="1"/>
          <p:nvPr/>
        </p:nvSpPr>
        <p:spPr>
          <a:xfrm>
            <a:off x="5781041" y="4840061"/>
            <a:ext cx="3103603" cy="654025"/>
          </a:xfrm>
          <a:prstGeom prst="rect">
            <a:avLst/>
          </a:prstGeom>
        </p:spPr>
        <p:txBody>
          <a:bodyPr lIns="0" tIns="0" rIns="0" bIns="0" rtlCol="0" anchor="t">
            <a:spAutoFit/>
          </a:bodyPr>
          <a:lstStyle/>
          <a:p>
            <a:pPr algn="ctr">
              <a:lnSpc>
                <a:spcPts val="1680"/>
              </a:lnSpc>
            </a:pPr>
            <a:r>
              <a:rPr lang="en-US" sz="1400" dirty="0">
                <a:solidFill>
                  <a:srgbClr val="262A55"/>
                </a:solidFill>
                <a:latin typeface="Nunito Bold"/>
              </a:rPr>
              <a:t>3)</a:t>
            </a:r>
            <a:r>
              <a:rPr lang="en-US" sz="1400" dirty="0">
                <a:solidFill>
                  <a:srgbClr val="F8F5EF"/>
                </a:solidFill>
                <a:latin typeface="Nunito"/>
              </a:rPr>
              <a:t> </a:t>
            </a:r>
            <a:r>
              <a:rPr lang="en-US" sz="1400" dirty="0">
                <a:latin typeface="Nunito"/>
              </a:rPr>
              <a:t>Enter your Username and Login Code / </a:t>
            </a:r>
            <a:r>
              <a:rPr lang="en-US" sz="1400" dirty="0">
                <a:latin typeface="Nunito Bold"/>
              </a:rPr>
              <a:t>Continue.</a:t>
            </a:r>
            <a:r>
              <a:rPr lang="en-US" sz="1400" dirty="0">
                <a:latin typeface="Nunito"/>
              </a:rPr>
              <a:t> Access code and press </a:t>
            </a:r>
            <a:endParaRPr lang="en-US" sz="1400" dirty="0">
              <a:latin typeface="Nunito Bold"/>
            </a:endParaRPr>
          </a:p>
        </p:txBody>
      </p:sp>
      <p:sp>
        <p:nvSpPr>
          <p:cNvPr id="17" name="TextBox 16">
            <a:extLst>
              <a:ext uri="{FF2B5EF4-FFF2-40B4-BE49-F238E27FC236}">
                <a16:creationId xmlns:a16="http://schemas.microsoft.com/office/drawing/2014/main" id="{171C7646-2001-486A-891F-FDD36251896C}"/>
              </a:ext>
            </a:extLst>
          </p:cNvPr>
          <p:cNvSpPr txBox="1"/>
          <p:nvPr/>
        </p:nvSpPr>
        <p:spPr>
          <a:xfrm>
            <a:off x="2548647" y="749358"/>
            <a:ext cx="5369668" cy="584775"/>
          </a:xfrm>
          <a:prstGeom prst="rect">
            <a:avLst/>
          </a:prstGeom>
          <a:noFill/>
        </p:spPr>
        <p:txBody>
          <a:bodyPr wrap="square">
            <a:spAutoFit/>
          </a:bodyPr>
          <a:lstStyle/>
          <a:p>
            <a:r>
              <a:rPr lang="en-GB" sz="3200" b="1" dirty="0">
                <a:latin typeface="Amasis MT Pro Light" panose="02040304050005020304" pitchFamily="18" charset="0"/>
                <a:hlinkClick r:id="rId8">
                  <a:extLst>
                    <a:ext uri="{A12FA001-AC4F-418D-AE19-62706E023703}">
                      <ahyp:hlinkClr xmlns:ahyp="http://schemas.microsoft.com/office/drawing/2018/hyperlinkcolor" val="tx"/>
                    </a:ext>
                  </a:extLst>
                </a:hlinkClick>
              </a:rPr>
              <a:t>www.hotelierapi3.co.za</a:t>
            </a:r>
            <a:endParaRPr lang="en-GB" sz="3200" b="1" dirty="0">
              <a:latin typeface="Amasis MT Pro Light" panose="020403040500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372898" y="507830"/>
            <a:ext cx="659266" cy="659266"/>
          </a:xfrm>
          <a:prstGeom prst="rect">
            <a:avLst/>
          </a:prstGeom>
        </p:spPr>
      </p:pic>
      <p:pic>
        <p:nvPicPr>
          <p:cNvPr id="5" name="Picture 5"/>
          <p:cNvPicPr>
            <a:picLocks noChangeAspect="1"/>
          </p:cNvPicPr>
          <p:nvPr/>
        </p:nvPicPr>
        <p:blipFill>
          <a:blip r:embed="rId5"/>
          <a:srcRect/>
          <a:stretch>
            <a:fillRect/>
          </a:stretch>
        </p:blipFill>
        <p:spPr>
          <a:xfrm>
            <a:off x="3507461" y="1907915"/>
            <a:ext cx="5377183" cy="2899297"/>
          </a:xfrm>
          <a:prstGeom prst="rect">
            <a:avLst/>
          </a:prstGeom>
        </p:spPr>
      </p:pic>
      <p:pic>
        <p:nvPicPr>
          <p:cNvPr id="6" name="Picture 6"/>
          <p:cNvPicPr>
            <a:picLocks noChangeAspect="1"/>
          </p:cNvPicPr>
          <p:nvPr/>
        </p:nvPicPr>
        <p:blipFill>
          <a:blip r:embed="rId6"/>
          <a:srcRect/>
          <a:stretch>
            <a:fillRect/>
          </a:stretch>
        </p:blipFill>
        <p:spPr>
          <a:xfrm>
            <a:off x="300289" y="4020282"/>
            <a:ext cx="2145219" cy="1144117"/>
          </a:xfrm>
          <a:prstGeom prst="rect">
            <a:avLst/>
          </a:prstGeom>
        </p:spPr>
      </p:pic>
      <p:pic>
        <p:nvPicPr>
          <p:cNvPr id="7" name="Picture 7"/>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6979691" y="2026674"/>
            <a:ext cx="372527" cy="369734"/>
          </a:xfrm>
          <a:prstGeom prst="rect">
            <a:avLst/>
          </a:prstGeom>
        </p:spPr>
      </p:pic>
      <p:pic>
        <p:nvPicPr>
          <p:cNvPr id="8" name="Picture 8"/>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858552" y="4724290"/>
            <a:ext cx="372527" cy="369734"/>
          </a:xfrm>
          <a:prstGeom prst="rect">
            <a:avLst/>
          </a:prstGeom>
        </p:spPr>
      </p:pic>
      <p:sp>
        <p:nvSpPr>
          <p:cNvPr id="9" name="TextBox 9"/>
          <p:cNvSpPr txBox="1"/>
          <p:nvPr/>
        </p:nvSpPr>
        <p:spPr>
          <a:xfrm>
            <a:off x="224102" y="1858776"/>
            <a:ext cx="3207172" cy="1075294"/>
          </a:xfrm>
          <a:prstGeom prst="rect">
            <a:avLst/>
          </a:prstGeom>
        </p:spPr>
        <p:txBody>
          <a:bodyPr wrap="square" lIns="0" tIns="0" rIns="0" bIns="0" rtlCol="0" anchor="t">
            <a:spAutoFit/>
          </a:bodyPr>
          <a:lstStyle/>
          <a:p>
            <a:pPr>
              <a:lnSpc>
                <a:spcPts val="2880"/>
              </a:lnSpc>
            </a:pPr>
            <a:r>
              <a:rPr lang="en-US" dirty="0">
                <a:latin typeface="Nunito Bold"/>
              </a:rPr>
              <a:t>You should now be logged in to the </a:t>
            </a:r>
            <a:r>
              <a:rPr lang="en-US" dirty="0">
                <a:latin typeface="Arimo"/>
              </a:rPr>
              <a:t>system, and your screen </a:t>
            </a:r>
            <a:r>
              <a:rPr lang="en-US" dirty="0">
                <a:solidFill>
                  <a:srgbClr val="F8F5EF"/>
                </a:solidFill>
                <a:latin typeface="Arimo"/>
              </a:rPr>
              <a:t>should look like this…</a:t>
            </a:r>
          </a:p>
        </p:txBody>
      </p:sp>
      <p:pic>
        <p:nvPicPr>
          <p:cNvPr id="10" name="Picture 10"/>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615994" y="2632009"/>
            <a:ext cx="2295315" cy="1136181"/>
          </a:xfrm>
          <a:prstGeom prst="rect">
            <a:avLst/>
          </a:prstGeom>
        </p:spPr>
      </p:pic>
      <p:pic>
        <p:nvPicPr>
          <p:cNvPr id="11" name="Picture 11"/>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2468170">
            <a:off x="2775023" y="4596678"/>
            <a:ext cx="487331" cy="464792"/>
          </a:xfrm>
          <a:prstGeom prst="rect">
            <a:avLst/>
          </a:prstGeom>
        </p:spPr>
      </p:pic>
      <p:sp>
        <p:nvSpPr>
          <p:cNvPr id="13" name="TextBox 13"/>
          <p:cNvSpPr txBox="1"/>
          <p:nvPr/>
        </p:nvSpPr>
        <p:spPr>
          <a:xfrm>
            <a:off x="3217637" y="4978523"/>
            <a:ext cx="3103603" cy="436017"/>
          </a:xfrm>
          <a:prstGeom prst="rect">
            <a:avLst/>
          </a:prstGeom>
        </p:spPr>
        <p:txBody>
          <a:bodyPr lIns="0" tIns="0" rIns="0" bIns="0" rtlCol="0" anchor="t">
            <a:spAutoFit/>
          </a:bodyPr>
          <a:lstStyle/>
          <a:p>
            <a:pPr>
              <a:lnSpc>
                <a:spcPts val="1680"/>
              </a:lnSpc>
            </a:pPr>
            <a:r>
              <a:rPr lang="en-US" sz="1600" b="1" dirty="0">
                <a:solidFill>
                  <a:srgbClr val="F8F5EF"/>
                </a:solidFill>
                <a:latin typeface="+mj-lt"/>
              </a:rPr>
              <a:t>Please take some time to practice </a:t>
            </a:r>
          </a:p>
          <a:p>
            <a:pPr>
              <a:lnSpc>
                <a:spcPts val="1680"/>
              </a:lnSpc>
            </a:pPr>
            <a:r>
              <a:rPr lang="en-US" sz="1600" b="1" dirty="0">
                <a:solidFill>
                  <a:srgbClr val="F8F5EF"/>
                </a:solidFill>
                <a:latin typeface="+mj-lt"/>
              </a:rPr>
              <a:t>logging in and out of the system.</a:t>
            </a:r>
          </a:p>
        </p:txBody>
      </p:sp>
      <p:sp>
        <p:nvSpPr>
          <p:cNvPr id="14" name="TextBox 14"/>
          <p:cNvSpPr txBox="1"/>
          <p:nvPr/>
        </p:nvSpPr>
        <p:spPr>
          <a:xfrm>
            <a:off x="6488043" y="5373948"/>
            <a:ext cx="2655958" cy="422423"/>
          </a:xfrm>
          <a:prstGeom prst="rect">
            <a:avLst/>
          </a:prstGeom>
        </p:spPr>
        <p:txBody>
          <a:bodyPr lIns="0" tIns="0" rIns="0" bIns="0" rtlCol="0" anchor="t">
            <a:spAutoFit/>
          </a:bodyPr>
          <a:lstStyle/>
          <a:p>
            <a:pPr>
              <a:lnSpc>
                <a:spcPts val="1680"/>
              </a:lnSpc>
            </a:pPr>
            <a:r>
              <a:rPr lang="en-US" sz="1400" dirty="0">
                <a:solidFill>
                  <a:srgbClr val="F8F5EF"/>
                </a:solidFill>
                <a:latin typeface="Nunito Bold"/>
              </a:rPr>
              <a:t>Click Close Hotelier, and then yes whe</a:t>
            </a:r>
            <a:r>
              <a:rPr lang="en-US" sz="1400" dirty="0">
                <a:solidFill>
                  <a:srgbClr val="F8F5EF"/>
                </a:solidFill>
                <a:latin typeface="Arimo Bold"/>
              </a:rPr>
              <a:t>n it asks if you are sure.</a:t>
            </a:r>
          </a:p>
        </p:txBody>
      </p:sp>
      <p:pic>
        <p:nvPicPr>
          <p:cNvPr id="15" name="Picture 15"/>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1096571">
            <a:off x="6151966" y="4911753"/>
            <a:ext cx="487331" cy="464792"/>
          </a:xfrm>
          <a:prstGeom prst="rect">
            <a:avLst/>
          </a:prstGeom>
        </p:spPr>
      </p:pic>
      <p:sp>
        <p:nvSpPr>
          <p:cNvPr id="16" name="TextBox 15">
            <a:extLst>
              <a:ext uri="{FF2B5EF4-FFF2-40B4-BE49-F238E27FC236}">
                <a16:creationId xmlns:a16="http://schemas.microsoft.com/office/drawing/2014/main" id="{2B45B749-1BF9-4FAF-957E-6E89CFCFCE5C}"/>
              </a:ext>
            </a:extLst>
          </p:cNvPr>
          <p:cNvSpPr txBox="1"/>
          <p:nvPr/>
        </p:nvSpPr>
        <p:spPr>
          <a:xfrm>
            <a:off x="2593954" y="648443"/>
            <a:ext cx="5377182" cy="707886"/>
          </a:xfrm>
          <a:prstGeom prst="rect">
            <a:avLst/>
          </a:prstGeom>
          <a:noFill/>
        </p:spPr>
        <p:txBody>
          <a:bodyPr wrap="square">
            <a:spAutoFit/>
          </a:bodyPr>
          <a:lstStyle/>
          <a:p>
            <a:r>
              <a:rPr lang="en-GB" sz="4000" b="1" dirty="0">
                <a:latin typeface="Amasis MT Pro Light" panose="02040304050005020304" pitchFamily="18" charset="0"/>
                <a:hlinkClick r:id="rId13">
                  <a:extLst>
                    <a:ext uri="{A12FA001-AC4F-418D-AE19-62706E023703}">
                      <ahyp:hlinkClr xmlns:ahyp="http://schemas.microsoft.com/office/drawing/2018/hyperlinkcolor" val="tx"/>
                    </a:ext>
                  </a:extLst>
                </a:hlinkClick>
              </a:rPr>
              <a:t>www.hotelierapi3.co.za</a:t>
            </a:r>
            <a:endParaRPr lang="en-GB" sz="4000" b="1" dirty="0">
              <a:latin typeface="Amasis MT Pro Light" panose="020403040500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Flowchart: Document 134">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344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BF2A1BF-C126-FB4B-B3E3-7DCCAEC5F300}"/>
              </a:ext>
            </a:extLst>
          </p:cNvPr>
          <p:cNvSpPr txBox="1"/>
          <p:nvPr/>
        </p:nvSpPr>
        <p:spPr>
          <a:xfrm>
            <a:off x="628650" y="171162"/>
            <a:ext cx="2130136" cy="237114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b="1" kern="1200">
                <a:solidFill>
                  <a:srgbClr val="FFFFFF"/>
                </a:solidFill>
                <a:latin typeface="+mj-lt"/>
                <a:ea typeface="+mj-ea"/>
                <a:cs typeface="+mj-cs"/>
              </a:rPr>
              <a:t>What is a property management system?</a:t>
            </a:r>
          </a:p>
        </p:txBody>
      </p:sp>
      <p:pic>
        <p:nvPicPr>
          <p:cNvPr id="2050" name="Picture 2" descr="Graphical user interface, application&#10;&#10;Description automatically generated">
            <a:extLst>
              <a:ext uri="{FF2B5EF4-FFF2-40B4-BE49-F238E27FC236}">
                <a16:creationId xmlns:a16="http://schemas.microsoft.com/office/drawing/2014/main" id="{0F79B094-A6B4-4AA6-B43B-7B6611E004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55949" y="912177"/>
            <a:ext cx="5510653" cy="5034622"/>
          </a:xfrm>
          <a:prstGeom prst="rect">
            <a:avLst/>
          </a:prstGeom>
          <a:noFill/>
        </p:spPr>
      </p:pic>
    </p:spTree>
    <p:extLst>
      <p:ext uri="{BB962C8B-B14F-4D97-AF65-F5344CB8AC3E}">
        <p14:creationId xmlns:p14="http://schemas.microsoft.com/office/powerpoint/2010/main" val="4116455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Property Management System (PMS)">
            <a:hlinkClick r:id="" action="ppaction://media"/>
            <a:extLst>
              <a:ext uri="{FF2B5EF4-FFF2-40B4-BE49-F238E27FC236}">
                <a16:creationId xmlns:a16="http://schemas.microsoft.com/office/drawing/2014/main" id="{DD3EF6BB-71F6-B64F-BA8C-7012E7DC4C33}"/>
              </a:ext>
            </a:extLst>
          </p:cNvPr>
          <p:cNvPicPr>
            <a:picLocks noRot="1" noChangeAspect="1"/>
          </p:cNvPicPr>
          <p:nvPr>
            <a:videoFile r:link="rId1"/>
          </p:nvPr>
        </p:nvPicPr>
        <p:blipFill>
          <a:blip r:embed="rId4"/>
          <a:stretch>
            <a:fillRect/>
          </a:stretch>
        </p:blipFill>
        <p:spPr>
          <a:xfrm>
            <a:off x="263129" y="620688"/>
            <a:ext cx="8578699" cy="4825519"/>
          </a:xfrm>
          <a:prstGeom prst="rect">
            <a:avLst/>
          </a:prstGeom>
        </p:spPr>
      </p:pic>
    </p:spTree>
    <p:extLst>
      <p:ext uri="{BB962C8B-B14F-4D97-AF65-F5344CB8AC3E}">
        <p14:creationId xmlns:p14="http://schemas.microsoft.com/office/powerpoint/2010/main" val="244453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803F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5D08A9A-D5ED-4D7A-AA34-430A7F26DA5F}"/>
              </a:ext>
            </a:extLst>
          </p:cNvPr>
          <p:cNvSpPr/>
          <p:nvPr/>
        </p:nvSpPr>
        <p:spPr>
          <a:xfrm>
            <a:off x="628650" y="171162"/>
            <a:ext cx="2130136" cy="237114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kern="1200">
                <a:ln w="0"/>
                <a:solidFill>
                  <a:srgbClr val="FFFFFF"/>
                </a:solidFill>
                <a:effectLst>
                  <a:outerShdw blurRad="38100" dist="25400" dir="5400000" algn="ctr" rotWithShape="0">
                    <a:srgbClr val="6E747A">
                      <a:alpha val="43000"/>
                    </a:srgbClr>
                  </a:outerShdw>
                </a:effectLst>
                <a:latin typeface="+mj-lt"/>
                <a:ea typeface="+mj-ea"/>
                <a:cs typeface="+mj-cs"/>
              </a:rPr>
              <a:t>What are the k</a:t>
            </a:r>
            <a:r>
              <a:rPr lang="en-US" sz="2800" b="0" kern="1200" cap="none" spc="0">
                <a:ln w="0"/>
                <a:solidFill>
                  <a:srgbClr val="FFFFFF"/>
                </a:solidFill>
                <a:effectLst>
                  <a:outerShdw blurRad="38100" dist="25400" dir="5400000" algn="ctr" rotWithShape="0">
                    <a:srgbClr val="6E747A">
                      <a:alpha val="43000"/>
                    </a:srgbClr>
                  </a:outerShdw>
                </a:effectLst>
                <a:latin typeface="+mj-lt"/>
                <a:ea typeface="+mj-ea"/>
                <a:cs typeface="+mj-cs"/>
              </a:rPr>
              <a:t>ey benefits of a PMS?</a:t>
            </a:r>
          </a:p>
        </p:txBody>
      </p:sp>
      <p:pic>
        <p:nvPicPr>
          <p:cNvPr id="3074" name="Picture 2" descr="A picture containing text, grass&#10;&#10;Description automatically generated">
            <a:extLst>
              <a:ext uri="{FF2B5EF4-FFF2-40B4-BE49-F238E27FC236}">
                <a16:creationId xmlns:a16="http://schemas.microsoft.com/office/drawing/2014/main" id="{98AD2DE7-45F1-4DBB-B85D-B7E652AF41D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55949" y="1112764"/>
            <a:ext cx="5510653" cy="4633447"/>
          </a:xfrm>
          <a:prstGeom prst="rect">
            <a:avLst/>
          </a:prstGeom>
          <a:noFill/>
        </p:spPr>
      </p:pic>
    </p:spTree>
    <p:extLst>
      <p:ext uri="{BB962C8B-B14F-4D97-AF65-F5344CB8AC3E}">
        <p14:creationId xmlns:p14="http://schemas.microsoft.com/office/powerpoint/2010/main" val="153979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6978"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Diagram&#10;&#10;Description automatically generated">
            <a:extLst>
              <a:ext uri="{FF2B5EF4-FFF2-40B4-BE49-F238E27FC236}">
                <a16:creationId xmlns:a16="http://schemas.microsoft.com/office/drawing/2014/main" id="{1180B02B-3AF0-4AF7-9096-56CF244AA1E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3900" y="1781609"/>
            <a:ext cx="4927086" cy="3278751"/>
          </a:xfrm>
          <a:prstGeom prst="rect">
            <a:avLst/>
          </a:prstGeom>
          <a:noFill/>
        </p:spPr>
      </p:pic>
    </p:spTree>
    <p:extLst>
      <p:ext uri="{BB962C8B-B14F-4D97-AF65-F5344CB8AC3E}">
        <p14:creationId xmlns:p14="http://schemas.microsoft.com/office/powerpoint/2010/main" val="615446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6978"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Text&#10;&#10;Description automatically generated">
            <a:extLst>
              <a:ext uri="{FF2B5EF4-FFF2-40B4-BE49-F238E27FC236}">
                <a16:creationId xmlns:a16="http://schemas.microsoft.com/office/drawing/2014/main" id="{55D28B51-67D5-4166-BDAA-0519B50E6C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3900" y="1787549"/>
            <a:ext cx="4927086" cy="3266872"/>
          </a:xfrm>
          <a:prstGeom prst="rect">
            <a:avLst/>
          </a:prstGeom>
          <a:noFill/>
        </p:spPr>
      </p:pic>
    </p:spTree>
    <p:extLst>
      <p:ext uri="{BB962C8B-B14F-4D97-AF65-F5344CB8AC3E}">
        <p14:creationId xmlns:p14="http://schemas.microsoft.com/office/powerpoint/2010/main" val="7414746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A picture containing text, businesscard&#10;&#10;Description automatically generated">
            <a:extLst>
              <a:ext uri="{FF2B5EF4-FFF2-40B4-BE49-F238E27FC236}">
                <a16:creationId xmlns:a16="http://schemas.microsoft.com/office/drawing/2014/main" id="{E793F1A3-08DB-42AE-8204-BEBDFE09ED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506949"/>
            <a:ext cx="3683053" cy="3559646"/>
          </a:xfrm>
          <a:prstGeom prst="rect">
            <a:avLst/>
          </a:prstGeom>
          <a:noFill/>
        </p:spPr>
      </p:pic>
      <p:graphicFrame>
        <p:nvGraphicFramePr>
          <p:cNvPr id="6148" name="TextBox 3">
            <a:extLst>
              <a:ext uri="{FF2B5EF4-FFF2-40B4-BE49-F238E27FC236}">
                <a16:creationId xmlns:a16="http://schemas.microsoft.com/office/drawing/2014/main" id="{073E655A-2831-40D7-A9A1-B2BF899BDB26}"/>
              </a:ext>
            </a:extLst>
          </p:cNvPr>
          <p:cNvGraphicFramePr/>
          <p:nvPr>
            <p:extLst>
              <p:ext uri="{D42A27DB-BD31-4B8C-83A1-F6EECF244321}">
                <p14:modId xmlns:p14="http://schemas.microsoft.com/office/powerpoint/2010/main" val="50223439"/>
              </p:ext>
            </p:extLst>
          </p:nvPr>
        </p:nvGraphicFramePr>
        <p:xfrm>
          <a:off x="4176464" y="1280943"/>
          <a:ext cx="4572000" cy="37856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65563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ED6028D-55FE-432E-BC65-9F34F814F40A}"/>
              </a:ext>
            </a:extLst>
          </p:cNvPr>
          <p:cNvSpPr/>
          <p:nvPr/>
        </p:nvSpPr>
        <p:spPr>
          <a:xfrm>
            <a:off x="530258" y="4502330"/>
            <a:ext cx="8074057" cy="1207269"/>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6000" b="0" cap="none" spc="0">
                <a:ln w="0"/>
                <a:effectLst>
                  <a:outerShdw blurRad="38100" dist="25400" dir="5400000" algn="ctr" rotWithShape="0">
                    <a:srgbClr val="6E747A">
                      <a:alpha val="43000"/>
                    </a:srgbClr>
                  </a:outerShdw>
                </a:effectLst>
                <a:latin typeface="+mj-lt"/>
                <a:ea typeface="+mj-ea"/>
                <a:cs typeface="+mj-cs"/>
              </a:rPr>
              <a:t>Trends &amp; Developments</a:t>
            </a:r>
          </a:p>
        </p:txBody>
      </p:sp>
      <p:pic>
        <p:nvPicPr>
          <p:cNvPr id="7" name="Picture 6" descr="A picture containing text&#10;&#10;Description automatically generated">
            <a:extLst>
              <a:ext uri="{FF2B5EF4-FFF2-40B4-BE49-F238E27FC236}">
                <a16:creationId xmlns:a16="http://schemas.microsoft.com/office/drawing/2014/main" id="{8869DD3D-393B-4B77-9A18-8A5D692D531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1300" y="1141925"/>
            <a:ext cx="4094112" cy="2343878"/>
          </a:xfrm>
          <a:prstGeom prst="rect">
            <a:avLst/>
          </a:prstGeom>
        </p:spPr>
      </p:pic>
      <p:cxnSp>
        <p:nvCxnSpPr>
          <p:cNvPr id="71" name="Straight Connector 70">
            <a:extLst>
              <a:ext uri="{FF2B5EF4-FFF2-40B4-BE49-F238E27FC236}">
                <a16:creationId xmlns:a16="http://schemas.microsoft.com/office/drawing/2014/main" id="{3D83F26F-C55B-4A92-9AFF-4894D14E27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253414"/>
            <a:ext cx="0" cy="2120900"/>
          </a:xfrm>
          <a:prstGeom prst="line">
            <a:avLst/>
          </a:prstGeom>
          <a:ln w="1905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170" name="Picture 2" descr="Text&#10;&#10;Description automatically generated with medium confidence">
            <a:extLst>
              <a:ext uri="{FF2B5EF4-FFF2-40B4-BE49-F238E27FC236}">
                <a16:creationId xmlns:a16="http://schemas.microsoft.com/office/drawing/2014/main" id="{CC687DB1-B828-4BE6-9CCD-A4B78139253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08587" y="676220"/>
            <a:ext cx="4094110" cy="3275288"/>
          </a:xfrm>
          <a:prstGeom prst="rect">
            <a:avLst/>
          </a:prstGeom>
          <a:noFill/>
        </p:spPr>
      </p:pic>
    </p:spTree>
    <p:extLst>
      <p:ext uri="{BB962C8B-B14F-4D97-AF65-F5344CB8AC3E}">
        <p14:creationId xmlns:p14="http://schemas.microsoft.com/office/powerpoint/2010/main" val="934802410"/>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Diagram, engineering drawing&#10;&#10;Description automatically generated">
            <a:extLst>
              <a:ext uri="{FF2B5EF4-FFF2-40B4-BE49-F238E27FC236}">
                <a16:creationId xmlns:a16="http://schemas.microsoft.com/office/drawing/2014/main" id="{8BB6A47C-B8B0-4780-A6EB-87AA4141E98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55" r="9126" b="-2"/>
          <a:stretch/>
        </p:blipFill>
        <p:spPr bwMode="auto">
          <a:xfrm>
            <a:off x="416845" y="321734"/>
            <a:ext cx="3922185" cy="2905170"/>
          </a:xfrm>
          <a:prstGeom prst="rect">
            <a:avLst/>
          </a:prstGeom>
          <a:noFill/>
        </p:spPr>
      </p:pic>
      <p:pic>
        <p:nvPicPr>
          <p:cNvPr id="8194" name="Picture 2" descr="Diagram, schematic&#10;&#10;Description automatically generated">
            <a:extLst>
              <a:ext uri="{FF2B5EF4-FFF2-40B4-BE49-F238E27FC236}">
                <a16:creationId xmlns:a16="http://schemas.microsoft.com/office/drawing/2014/main" id="{F4B14963-403F-48A2-B82F-9397C76861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792" r="31954" b="2"/>
          <a:stretch/>
        </p:blipFill>
        <p:spPr bwMode="auto">
          <a:xfrm>
            <a:off x="910702" y="3631096"/>
            <a:ext cx="2716307" cy="2330544"/>
          </a:xfrm>
          <a:prstGeom prst="rect">
            <a:avLst/>
          </a:prstGeom>
          <a:noFill/>
        </p:spPr>
      </p:pic>
      <p:sp>
        <p:nvSpPr>
          <p:cNvPr id="10244" name="Rectangle 198">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7710" y="0"/>
            <a:ext cx="6858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5" name="Rectangle 200">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459486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Text, whiteboard&#10;&#10;Description automatically generated">
            <a:extLst>
              <a:ext uri="{FF2B5EF4-FFF2-40B4-BE49-F238E27FC236}">
                <a16:creationId xmlns:a16="http://schemas.microsoft.com/office/drawing/2014/main" id="{F56E49D1-020C-467E-B0A0-D6AFDF6ABCD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225"/>
          <a:stretch/>
        </p:blipFill>
        <p:spPr bwMode="auto">
          <a:xfrm>
            <a:off x="4731025" y="1322421"/>
            <a:ext cx="4070073" cy="4068548"/>
          </a:xfrm>
          <a:prstGeom prst="rect">
            <a:avLst/>
          </a:prstGeom>
          <a:noFill/>
        </p:spPr>
      </p:pic>
      <p:sp>
        <p:nvSpPr>
          <p:cNvPr id="5" name="TextBox 4">
            <a:extLst>
              <a:ext uri="{FF2B5EF4-FFF2-40B4-BE49-F238E27FC236}">
                <a16:creationId xmlns:a16="http://schemas.microsoft.com/office/drawing/2014/main" id="{BD599464-5F9F-40DC-8DD5-EE4B35B4B9C5}"/>
              </a:ext>
            </a:extLst>
          </p:cNvPr>
          <p:cNvSpPr txBox="1"/>
          <p:nvPr/>
        </p:nvSpPr>
        <p:spPr>
          <a:xfrm>
            <a:off x="4114800" y="2971800"/>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5093EE43-5FF9-465C-A41B-4192F6FEEEDB}"/>
              </a:ext>
            </a:extLst>
          </p:cNvPr>
          <p:cNvSpPr txBox="1"/>
          <p:nvPr/>
        </p:nvSpPr>
        <p:spPr>
          <a:xfrm>
            <a:off x="5249731" y="204987"/>
            <a:ext cx="3007144" cy="1077218"/>
          </a:xfrm>
          <a:prstGeom prst="rect">
            <a:avLst/>
          </a:prstGeom>
          <a:noFill/>
        </p:spPr>
        <p:txBody>
          <a:bodyPr wrap="square" rtlCol="0">
            <a:spAutoFit/>
          </a:bodyPr>
          <a:lstStyle/>
          <a:p>
            <a:pPr algn="ctr"/>
            <a:r>
              <a:rPr lang="en-GB" sz="3200" dirty="0">
                <a:latin typeface="Amasis MT Pro Medium" panose="020B0604020202020204" pitchFamily="18" charset="0"/>
              </a:rPr>
              <a:t>Critical integrations</a:t>
            </a:r>
          </a:p>
        </p:txBody>
      </p:sp>
    </p:spTree>
    <p:extLst>
      <p:ext uri="{BB962C8B-B14F-4D97-AF65-F5344CB8AC3E}">
        <p14:creationId xmlns:p14="http://schemas.microsoft.com/office/powerpoint/2010/main" val="3789506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38" name="Picture 2" descr="A picture containing text, working&#10;&#10;Description automatically generated">
            <a:extLst>
              <a:ext uri="{FF2B5EF4-FFF2-40B4-BE49-F238E27FC236}">
                <a16:creationId xmlns:a16="http://schemas.microsoft.com/office/drawing/2014/main" id="{5CE23F3B-5587-42D3-9BBA-97790AE0E3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346" r="20708" b="1"/>
          <a:stretch/>
        </p:blipFill>
        <p:spPr bwMode="auto">
          <a:xfrm>
            <a:off x="973678" y="643467"/>
            <a:ext cx="3289742" cy="2543217"/>
          </a:xfrm>
          <a:prstGeom prst="rect">
            <a:avLst/>
          </a:prstGeom>
          <a:noFill/>
        </p:spPr>
      </p:pic>
      <p:cxnSp>
        <p:nvCxnSpPr>
          <p:cNvPr id="14343" name="Straight Connector 76">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68410" y="1111170"/>
            <a:ext cx="828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3314" name="Picture 2" descr="Diagram&#10;&#10;Description automatically generated with medium confidence">
            <a:extLst>
              <a:ext uri="{FF2B5EF4-FFF2-40B4-BE49-F238E27FC236}">
                <a16:creationId xmlns:a16="http://schemas.microsoft.com/office/drawing/2014/main" id="{8E02FAE1-90E0-4143-A2DF-78BABE5A808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354" r="36808"/>
          <a:stretch/>
        </p:blipFill>
        <p:spPr bwMode="auto">
          <a:xfrm>
            <a:off x="4753737" y="653171"/>
            <a:ext cx="3549705" cy="2523808"/>
          </a:xfrm>
          <a:prstGeom prst="rect">
            <a:avLst/>
          </a:prstGeom>
          <a:noFill/>
        </p:spPr>
      </p:pic>
      <p:cxnSp>
        <p:nvCxnSpPr>
          <p:cNvPr id="79" name="Straight Connector 78">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2270" y="3428998"/>
            <a:ext cx="3141678"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7750" y="3428998"/>
            <a:ext cx="3141678"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1266" name="Picture 2" descr="A picture containing graphical user interface&#10;&#10;Description automatically generated">
            <a:extLst>
              <a:ext uri="{FF2B5EF4-FFF2-40B4-BE49-F238E27FC236}">
                <a16:creationId xmlns:a16="http://schemas.microsoft.com/office/drawing/2014/main" id="{44D18D90-11A7-4BCA-A9FF-2527BE02D29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5825" r="22331" b="2"/>
          <a:stretch/>
        </p:blipFill>
        <p:spPr bwMode="auto">
          <a:xfrm>
            <a:off x="947608" y="3671316"/>
            <a:ext cx="3341883" cy="2205956"/>
          </a:xfrm>
          <a:prstGeom prst="rect">
            <a:avLst/>
          </a:prstGeom>
          <a:noFill/>
        </p:spPr>
      </p:pic>
      <p:pic>
        <p:nvPicPr>
          <p:cNvPr id="12290" name="Picture 2" descr="A picture containing text, computer, computer, keyboard&#10;&#10;Description automatically generated">
            <a:extLst>
              <a:ext uri="{FF2B5EF4-FFF2-40B4-BE49-F238E27FC236}">
                <a16:creationId xmlns:a16="http://schemas.microsoft.com/office/drawing/2014/main" id="{786057A4-31C1-4BA0-A4D5-4D953D8427F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4865" r="35838"/>
          <a:stretch/>
        </p:blipFill>
        <p:spPr bwMode="auto">
          <a:xfrm>
            <a:off x="5550082" y="3671317"/>
            <a:ext cx="2753360" cy="1845916"/>
          </a:xfrm>
          <a:prstGeom prst="rect">
            <a:avLst/>
          </a:prstGeom>
          <a:noFill/>
        </p:spPr>
      </p:pic>
    </p:spTree>
    <p:extLst>
      <p:ext uri="{BB962C8B-B14F-4D97-AF65-F5344CB8AC3E}">
        <p14:creationId xmlns:p14="http://schemas.microsoft.com/office/powerpoint/2010/main" val="16476950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FEE72C04-5E34-4FCC-A802-7F5F02AF7B6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3528" y="260648"/>
            <a:ext cx="4916465" cy="508979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brainstorming hospitality">
            <a:extLst>
              <a:ext uri="{FF2B5EF4-FFF2-40B4-BE49-F238E27FC236}">
                <a16:creationId xmlns:a16="http://schemas.microsoft.com/office/drawing/2014/main" id="{5DC4D2F8-8179-4003-AC78-99D4C59056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9993" y="1556792"/>
            <a:ext cx="3819525"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6991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8E1AFBFD-ECAE-4A4A-BF2F-90FFD53F50C3}"/>
              </a:ext>
            </a:extLst>
          </p:cNvPr>
          <p:cNvPicPr>
            <a:picLocks noChangeAspect="1"/>
          </p:cNvPicPr>
          <p:nvPr/>
        </p:nvPicPr>
        <p:blipFill rotWithShape="1">
          <a:blip r:embed="rId4"/>
          <a:srcRect l="-1" t="21650" r="-1186" b="10452"/>
          <a:stretch/>
        </p:blipFill>
        <p:spPr>
          <a:xfrm>
            <a:off x="0" y="0"/>
            <a:ext cx="9252520" cy="6021288"/>
          </a:xfrm>
          <a:prstGeom prst="rect">
            <a:avLst/>
          </a:prstGeom>
        </p:spPr>
      </p:pic>
    </p:spTree>
    <p:extLst>
      <p:ext uri="{BB962C8B-B14F-4D97-AF65-F5344CB8AC3E}">
        <p14:creationId xmlns:p14="http://schemas.microsoft.com/office/powerpoint/2010/main" val="20319236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descr="A bird flying in the air&#10;&#10;Description automatically generated with medium confidence">
            <a:extLst>
              <a:ext uri="{FF2B5EF4-FFF2-40B4-BE49-F238E27FC236}">
                <a16:creationId xmlns:a16="http://schemas.microsoft.com/office/drawing/2014/main" id="{6B2F44E7-3964-40EF-8D06-997C1D124AE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600" y="1564372"/>
            <a:ext cx="3968749" cy="3729255"/>
          </a:xfrm>
          <a:prstGeom prst="rect">
            <a:avLst/>
          </a:prstGeom>
          <a:noFill/>
        </p:spPr>
      </p:pic>
      <p:pic>
        <p:nvPicPr>
          <p:cNvPr id="16386" name="Picture 2" descr="A picture containing indoor, decorated&#10;&#10;Description automatically generated">
            <a:extLst>
              <a:ext uri="{FF2B5EF4-FFF2-40B4-BE49-F238E27FC236}">
                <a16:creationId xmlns:a16="http://schemas.microsoft.com/office/drawing/2014/main" id="{7807EA78-BB27-47DA-BE7C-56B9F687A44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92648" y="2185272"/>
            <a:ext cx="3968751" cy="2487456"/>
          </a:xfrm>
          <a:prstGeom prst="rect">
            <a:avLst/>
          </a:prstGeom>
          <a:noFill/>
        </p:spPr>
      </p:pic>
      <p:sp>
        <p:nvSpPr>
          <p:cNvPr id="2" name="Rectangle 1">
            <a:extLst>
              <a:ext uri="{FF2B5EF4-FFF2-40B4-BE49-F238E27FC236}">
                <a16:creationId xmlns:a16="http://schemas.microsoft.com/office/drawing/2014/main" id="{E92A9FC6-7462-43BA-945F-CB7B35457753}"/>
              </a:ext>
            </a:extLst>
          </p:cNvPr>
          <p:cNvSpPr/>
          <p:nvPr/>
        </p:nvSpPr>
        <p:spPr>
          <a:xfrm>
            <a:off x="779589" y="641042"/>
            <a:ext cx="7826117" cy="646331"/>
          </a:xfrm>
          <a:prstGeom prst="rect">
            <a:avLst/>
          </a:prstGeom>
          <a:noFill/>
        </p:spPr>
        <p:txBody>
          <a:bodyPr wrap="non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What smart questions can I ask vendors?</a:t>
            </a:r>
          </a:p>
        </p:txBody>
      </p:sp>
    </p:spTree>
    <p:extLst>
      <p:ext uri="{BB962C8B-B14F-4D97-AF65-F5344CB8AC3E}">
        <p14:creationId xmlns:p14="http://schemas.microsoft.com/office/powerpoint/2010/main" val="42540272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458" name="Picture 2" descr="Diagram&#10;&#10;Description automatically generated">
            <a:extLst>
              <a:ext uri="{FF2B5EF4-FFF2-40B4-BE49-F238E27FC236}">
                <a16:creationId xmlns:a16="http://schemas.microsoft.com/office/drawing/2014/main" id="{2FE521D3-3C2E-4AF0-8EF9-7B17CB7F66B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507" y="386140"/>
            <a:ext cx="2421221" cy="1509000"/>
          </a:xfrm>
          <a:prstGeom prst="rect">
            <a:avLst/>
          </a:prstGeom>
          <a:noFill/>
        </p:spPr>
      </p:pic>
      <p:pic>
        <p:nvPicPr>
          <p:cNvPr id="18434" name="Picture 2" descr="Text&#10;&#10;Description automatically generated">
            <a:extLst>
              <a:ext uri="{FF2B5EF4-FFF2-40B4-BE49-F238E27FC236}">
                <a16:creationId xmlns:a16="http://schemas.microsoft.com/office/drawing/2014/main" id="{284ECC14-A86A-420D-A719-E009C033E93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88156" y="559336"/>
            <a:ext cx="2438274" cy="1121606"/>
          </a:xfrm>
          <a:prstGeom prst="rect">
            <a:avLst/>
          </a:prstGeom>
          <a:noFill/>
        </p:spPr>
      </p:pic>
      <p:pic>
        <p:nvPicPr>
          <p:cNvPr id="17410" name="Picture 2" descr="Graphical user interface, text&#10;&#10;Description automatically generated with medium confidence">
            <a:extLst>
              <a:ext uri="{FF2B5EF4-FFF2-40B4-BE49-F238E27FC236}">
                <a16:creationId xmlns:a16="http://schemas.microsoft.com/office/drawing/2014/main" id="{C2053D26-01A5-4039-9DF1-D038C3CBA52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255477" y="846448"/>
            <a:ext cx="2640328" cy="547385"/>
          </a:xfrm>
          <a:prstGeom prst="rect">
            <a:avLst/>
          </a:prstGeom>
          <a:noFill/>
        </p:spPr>
      </p:pic>
      <p:pic>
        <p:nvPicPr>
          <p:cNvPr id="20482" name="Picture 2" descr="Engineering drawing&#10;&#10;Description automatically generated">
            <a:extLst>
              <a:ext uri="{FF2B5EF4-FFF2-40B4-BE49-F238E27FC236}">
                <a16:creationId xmlns:a16="http://schemas.microsoft.com/office/drawing/2014/main" id="{B5A74957-C939-4866-9A56-85619961D82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13508" y="2740571"/>
            <a:ext cx="2421217" cy="1385881"/>
          </a:xfrm>
          <a:prstGeom prst="rect">
            <a:avLst/>
          </a:prstGeom>
          <a:noFill/>
        </p:spPr>
      </p:pic>
      <p:pic>
        <p:nvPicPr>
          <p:cNvPr id="21506" name="Picture 2" descr="A picture containing text, clipart&#10;&#10;Description automatically generated">
            <a:extLst>
              <a:ext uri="{FF2B5EF4-FFF2-40B4-BE49-F238E27FC236}">
                <a16:creationId xmlns:a16="http://schemas.microsoft.com/office/drawing/2014/main" id="{F5BEB37A-D956-4E68-AB3B-B5E990A58B84}"/>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69573" y="4731417"/>
            <a:ext cx="2419328" cy="1209664"/>
          </a:xfrm>
          <a:prstGeom prst="rect">
            <a:avLst/>
          </a:prstGeom>
          <a:noFill/>
        </p:spPr>
      </p:pic>
      <p:sp>
        <p:nvSpPr>
          <p:cNvPr id="21508" name="Rectangle 74">
            <a:extLst>
              <a:ext uri="{FF2B5EF4-FFF2-40B4-BE49-F238E27FC236}">
                <a16:creationId xmlns:a16="http://schemas.microsoft.com/office/drawing/2014/main" id="{A5A17FC0-D416-4C8B-A9E6-5924D352B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621" y="2300641"/>
            <a:ext cx="6093379"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C4CCF849-59CA-4EB0-8271-CC9F4C02AD5F}"/>
              </a:ext>
            </a:extLst>
          </p:cNvPr>
          <p:cNvSpPr/>
          <p:nvPr/>
        </p:nvSpPr>
        <p:spPr>
          <a:xfrm>
            <a:off x="3492942" y="2916520"/>
            <a:ext cx="4848965" cy="230936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200" b="1" kern="1200" cap="none" spc="50">
                <a:ln w="9525" cmpd="sng">
                  <a:solidFill>
                    <a:schemeClr val="accent1"/>
                  </a:solidFill>
                  <a:prstDash val="solid"/>
                </a:ln>
                <a:solidFill>
                  <a:srgbClr val="FFFFFF"/>
                </a:solidFill>
                <a:effectLst>
                  <a:glow rad="38100">
                    <a:schemeClr val="accent1">
                      <a:alpha val="40000"/>
                    </a:schemeClr>
                  </a:glow>
                </a:effectLst>
                <a:latin typeface="+mj-lt"/>
                <a:ea typeface="+mj-ea"/>
                <a:cs typeface="+mj-cs"/>
              </a:rPr>
              <a:t>Measuring success</a:t>
            </a:r>
          </a:p>
        </p:txBody>
      </p:sp>
      <p:cxnSp>
        <p:nvCxnSpPr>
          <p:cNvPr id="21509" name="Straight Connector 76">
            <a:extLst>
              <a:ext uri="{FF2B5EF4-FFF2-40B4-BE49-F238E27FC236}">
                <a16:creationId xmlns:a16="http://schemas.microsoft.com/office/drawing/2014/main" id="{982DC870-E8E5-4050-B10C-CC24FC67E5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9141714"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21510" name="Straight Connector 78">
            <a:extLst>
              <a:ext uri="{FF2B5EF4-FFF2-40B4-BE49-F238E27FC236}">
                <a16:creationId xmlns:a16="http://schemas.microsoft.com/office/drawing/2014/main" id="{FF76A74F-C283-4DED-BD4D-086753B7CB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304824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21511" name="Straight Connector 80">
            <a:extLst>
              <a:ext uri="{FF2B5EF4-FFF2-40B4-BE49-F238E27FC236}">
                <a16:creationId xmlns:a16="http://schemas.microsoft.com/office/drawing/2014/main" id="{3B2791FB-B2F7-4BBE-B8D8-74C37FF9E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823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891B5DE-6811-4844-BB18-472A3F360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15556"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0198" y="5336249"/>
            <a:ext cx="4114800" cy="0"/>
          </a:xfrm>
          <a:prstGeom prst="line">
            <a:avLst/>
          </a:prstGeom>
          <a:ln w="15875">
            <a:solidFill>
              <a:srgbClr val="FFFFFF">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5104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A bald person wearing glasses&#10;&#10;Description automatically generated with medium confidence">
            <a:extLst>
              <a:ext uri="{FF2B5EF4-FFF2-40B4-BE49-F238E27FC236}">
                <a16:creationId xmlns:a16="http://schemas.microsoft.com/office/drawing/2014/main" id="{BEB806B2-0691-49D9-A115-4EB58C8A2C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13" r="13913"/>
          <a:stretch/>
        </p:blipFill>
        <p:spPr bwMode="auto">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p:spPr>
      </p:pic>
      <p:sp>
        <p:nvSpPr>
          <p:cNvPr id="3" name="Content Placeholder 2">
            <a:extLst>
              <a:ext uri="{FF2B5EF4-FFF2-40B4-BE49-F238E27FC236}">
                <a16:creationId xmlns:a16="http://schemas.microsoft.com/office/drawing/2014/main" id="{0DE0869E-0CEA-4CB0-9EF5-146AD8515448}"/>
              </a:ext>
            </a:extLst>
          </p:cNvPr>
          <p:cNvSpPr>
            <a:spLocks noGrp="1"/>
          </p:cNvSpPr>
          <p:nvPr>
            <p:ph idx="1"/>
          </p:nvPr>
        </p:nvSpPr>
        <p:spPr>
          <a:xfrm>
            <a:off x="4427984" y="1230171"/>
            <a:ext cx="4536504" cy="3375920"/>
          </a:xfrm>
        </p:spPr>
        <p:txBody>
          <a:bodyPr anchor="t">
            <a:noAutofit/>
          </a:bodyPr>
          <a:lstStyle/>
          <a:p>
            <a:pPr marL="0" indent="0" algn="ctr">
              <a:buNone/>
            </a:pPr>
            <a:r>
              <a:rPr lang="en-GB" sz="1800" b="0" i="0" dirty="0">
                <a:effectLst/>
                <a:latin typeface="open sans" panose="020B0606030504020204" pitchFamily="34" charset="0"/>
              </a:rPr>
              <a:t>“Over the last year, our industry has been pummelled by a storm of challenges, but the winds of change were blowing well before the pandemic and politics collided so dramatically in 2020,” said </a:t>
            </a:r>
            <a:r>
              <a:rPr lang="en-GB" sz="1800" b="0" i="0" dirty="0" err="1">
                <a:effectLst/>
                <a:latin typeface="open sans" panose="020B0606030504020204" pitchFamily="34" charset="0"/>
              </a:rPr>
              <a:t>Wali</a:t>
            </a:r>
            <a:r>
              <a:rPr lang="en-GB" sz="1800" b="0" i="0" dirty="0">
                <a:effectLst/>
                <a:latin typeface="open sans" panose="020B0606030504020204" pitchFamily="34" charset="0"/>
              </a:rPr>
              <a:t>.</a:t>
            </a:r>
          </a:p>
          <a:p>
            <a:pPr marL="0" indent="0" algn="ctr">
              <a:buNone/>
            </a:pPr>
            <a:r>
              <a:rPr lang="en-GB" sz="1800" b="0" i="0" dirty="0">
                <a:effectLst/>
                <a:latin typeface="open sans" panose="020B0606030504020204" pitchFamily="34" charset="0"/>
              </a:rPr>
              <a:t>“The economic cycle was due for a correction and markets were bloated with over-leveraged and financially engineered assets. Despite the staggering confluence of events last year, I’m confident that we as an industry will recover. We always do. </a:t>
            </a:r>
            <a:endParaRPr lang="en-GB" sz="1800" dirty="0">
              <a:latin typeface="open sans" panose="020B0606030504020204" pitchFamily="34" charset="0"/>
            </a:endParaRPr>
          </a:p>
          <a:p>
            <a:pPr marL="0" indent="0" algn="ctr">
              <a:buNone/>
            </a:pPr>
            <a:r>
              <a:rPr lang="en-GB" sz="1800" b="0" i="0" dirty="0">
                <a:effectLst/>
                <a:latin typeface="open sans" panose="020B0606030504020204" pitchFamily="34" charset="0"/>
              </a:rPr>
              <a:t>Hotel Business Feb, 2021</a:t>
            </a:r>
          </a:p>
        </p:txBody>
      </p:sp>
    </p:spTree>
    <p:extLst>
      <p:ext uri="{BB962C8B-B14F-4D97-AF65-F5344CB8AC3E}">
        <p14:creationId xmlns:p14="http://schemas.microsoft.com/office/powerpoint/2010/main" val="1669066563"/>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9Jz689rY7uo?feature=oembed" descr="Hotel Property Management System (PMS): Functions, Modules &amp; Integrations">
            <a:hlinkClick r:id="" action="ppaction://media"/>
            <a:extLst>
              <a:ext uri="{FF2B5EF4-FFF2-40B4-BE49-F238E27FC236}">
                <a16:creationId xmlns:a16="http://schemas.microsoft.com/office/drawing/2014/main" id="{C15187F9-E8D4-694A-8696-79A4EB833435}"/>
              </a:ext>
            </a:extLst>
          </p:cNvPr>
          <p:cNvPicPr>
            <a:picLocks noRot="1" noChangeAspect="1" noChangeArrowheads="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02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38259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0" name="Freeform: Shape 70">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6978"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9698" name="Picture 2" descr="A computer with a coffee cup on the screen&#10;&#10;Description automatically generated with low confidence">
            <a:extLst>
              <a:ext uri="{FF2B5EF4-FFF2-40B4-BE49-F238E27FC236}">
                <a16:creationId xmlns:a16="http://schemas.microsoft.com/office/drawing/2014/main" id="{7EDE9DBE-8DF1-41AF-ABCF-940CEA3583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900" y="1781609"/>
            <a:ext cx="4927086" cy="3278751"/>
          </a:xfrm>
          <a:prstGeom prst="rect">
            <a:avLst/>
          </a:prstGeom>
          <a:noFill/>
        </p:spPr>
      </p:pic>
    </p:spTree>
    <p:extLst>
      <p:ext uri="{BB962C8B-B14F-4D97-AF65-F5344CB8AC3E}">
        <p14:creationId xmlns:p14="http://schemas.microsoft.com/office/powerpoint/2010/main" val="7599412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5" name="Picture 3" descr="A screenshot of a cell phone&#10;&#10;Description automatically generated">
            <a:extLst>
              <a:ext uri="{FF2B5EF4-FFF2-40B4-BE49-F238E27FC236}">
                <a16:creationId xmlns:a16="http://schemas.microsoft.com/office/drawing/2014/main" id="{5CE9DDA4-1AE7-5944-B33C-36951E7F62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170" y="1052263"/>
            <a:ext cx="7886700" cy="4474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3">
            <a:extLst>
              <a:ext uri="{FF2B5EF4-FFF2-40B4-BE49-F238E27FC236}">
                <a16:creationId xmlns:a16="http://schemas.microsoft.com/office/drawing/2014/main" id="{7DC0C36E-6C54-B440-86FE-19FD72AB6BD8}"/>
              </a:ext>
            </a:extLst>
          </p:cNvPr>
          <p:cNvSpPr>
            <a:spLocks noGrp="1" noChangeArrowheads="1"/>
          </p:cNvSpPr>
          <p:nvPr>
            <p:ph type="title"/>
          </p:nvPr>
        </p:nvSpPr>
        <p:spPr>
          <a:xfrm>
            <a:off x="755170" y="332656"/>
            <a:ext cx="7886700" cy="329804"/>
          </a:xfrm>
        </p:spPr>
        <p:txBody>
          <a:bodyPr/>
          <a:lstStyle/>
          <a:p>
            <a:pPr algn="r"/>
            <a:r>
              <a:rPr lang="en-US" altLang="en-US" sz="4400" dirty="0"/>
              <a:t>PMS</a:t>
            </a:r>
          </a:p>
        </p:txBody>
      </p:sp>
    </p:spTree>
    <p:extLst>
      <p:ext uri="{BB962C8B-B14F-4D97-AF65-F5344CB8AC3E}">
        <p14:creationId xmlns:p14="http://schemas.microsoft.com/office/powerpoint/2010/main" val="32265422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8D7DC6C-B14D-4FB6-825C-EA38755F158B}"/>
              </a:ext>
            </a:extLst>
          </p:cNvPr>
          <p:cNvPicPr>
            <a:picLocks noChangeAspect="1"/>
          </p:cNvPicPr>
          <p:nvPr/>
        </p:nvPicPr>
        <p:blipFill rotWithShape="1">
          <a:blip r:embed="rId3">
            <a:duotone>
              <a:prstClr val="black"/>
              <a:schemeClr val="tx2">
                <a:tint val="45000"/>
                <a:satMod val="400000"/>
              </a:schemeClr>
            </a:duotone>
            <a:alphaModFix amt="25000"/>
          </a:blip>
          <a:srcRect l="6780" r="4219" b="-1"/>
          <a:stretch/>
        </p:blipFill>
        <p:spPr>
          <a:xfrm>
            <a:off x="20" y="10"/>
            <a:ext cx="9141694" cy="6857990"/>
          </a:xfrm>
          <a:prstGeom prst="rect">
            <a:avLst/>
          </a:prstGeom>
        </p:spPr>
      </p:pic>
      <p:sp>
        <p:nvSpPr>
          <p:cNvPr id="2" name="Title 1">
            <a:extLst>
              <a:ext uri="{FF2B5EF4-FFF2-40B4-BE49-F238E27FC236}">
                <a16:creationId xmlns:a16="http://schemas.microsoft.com/office/drawing/2014/main" id="{D5A3FF33-155E-4231-8429-83254A44CA15}"/>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400"/>
              <a:t>Why use this technology?</a:t>
            </a:r>
          </a:p>
        </p:txBody>
      </p:sp>
      <p:graphicFrame>
        <p:nvGraphicFramePr>
          <p:cNvPr id="5" name="Text Placeholder 2">
            <a:extLst>
              <a:ext uri="{FF2B5EF4-FFF2-40B4-BE49-F238E27FC236}">
                <a16:creationId xmlns:a16="http://schemas.microsoft.com/office/drawing/2014/main" id="{6FD58CBA-D5A9-45B6-ABDF-32742D5B09AF}"/>
              </a:ext>
            </a:extLst>
          </p:cNvPr>
          <p:cNvGraphicFramePr/>
          <p:nvPr>
            <p:extLst>
              <p:ext uri="{D42A27DB-BD31-4B8C-83A1-F6EECF244321}">
                <p14:modId xmlns:p14="http://schemas.microsoft.com/office/powerpoint/2010/main" val="149305438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9481429"/>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CBB09-E897-46EA-B45E-CB25C3995BB4}"/>
              </a:ext>
            </a:extLst>
          </p:cNvPr>
          <p:cNvSpPr>
            <a:spLocks noGrp="1"/>
          </p:cNvSpPr>
          <p:nvPr>
            <p:ph type="title"/>
          </p:nvPr>
        </p:nvSpPr>
        <p:spPr>
          <a:xfrm>
            <a:off x="571500" y="803325"/>
            <a:ext cx="3985902" cy="1325563"/>
          </a:xfrm>
        </p:spPr>
        <p:txBody>
          <a:bodyPr vert="horz" lIns="91440" tIns="45720" rIns="91440" bIns="45720" rtlCol="0" anchor="ctr">
            <a:normAutofit/>
          </a:bodyPr>
          <a:lstStyle/>
          <a:p>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A Seamless Guest Experience</a:t>
            </a:r>
            <a:br>
              <a:rPr lang="en-US" sz="2400" kern="1200" dirty="0">
                <a:solidFill>
                  <a:schemeClr val="tx1"/>
                </a:solidFill>
                <a:latin typeface="+mj-lt"/>
                <a:ea typeface="+mj-ea"/>
                <a:cs typeface="+mj-cs"/>
              </a:rPr>
            </a:br>
            <a:endParaRPr lang="en-US" sz="2400" kern="1200" dirty="0">
              <a:solidFill>
                <a:schemeClr val="tx1"/>
              </a:solidFill>
              <a:latin typeface="+mj-lt"/>
              <a:ea typeface="+mj-ea"/>
              <a:cs typeface="+mj-cs"/>
            </a:endParaRPr>
          </a:p>
        </p:txBody>
      </p:sp>
      <p:sp>
        <p:nvSpPr>
          <p:cNvPr id="22" name="Freeform: Shape 2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Logo, company name&#10;&#10;Description automatically generated">
            <a:extLst>
              <a:ext uri="{FF2B5EF4-FFF2-40B4-BE49-F238E27FC236}">
                <a16:creationId xmlns:a16="http://schemas.microsoft.com/office/drawing/2014/main" id="{0F2902BE-96CA-47A8-A0BF-303E924D8AC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13042" y="1117601"/>
            <a:ext cx="2847593" cy="2847593"/>
          </a:xfrm>
          <a:prstGeom prst="rect">
            <a:avLst/>
          </a:prstGeom>
        </p:spPr>
      </p:pic>
      <p:graphicFrame>
        <p:nvGraphicFramePr>
          <p:cNvPr id="17" name="Text Placeholder 2">
            <a:extLst>
              <a:ext uri="{FF2B5EF4-FFF2-40B4-BE49-F238E27FC236}">
                <a16:creationId xmlns:a16="http://schemas.microsoft.com/office/drawing/2014/main" id="{82A885E1-F601-46EE-A833-C35243620249}"/>
              </a:ext>
            </a:extLst>
          </p:cNvPr>
          <p:cNvGraphicFramePr/>
          <p:nvPr>
            <p:extLst>
              <p:ext uri="{D42A27DB-BD31-4B8C-83A1-F6EECF244321}">
                <p14:modId xmlns:p14="http://schemas.microsoft.com/office/powerpoint/2010/main" val="3899370378"/>
              </p:ext>
            </p:extLst>
          </p:nvPr>
        </p:nvGraphicFramePr>
        <p:xfrm>
          <a:off x="571500" y="2279018"/>
          <a:ext cx="3985907" cy="337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6" name="TextBox 15">
            <a:extLst>
              <a:ext uri="{FF2B5EF4-FFF2-40B4-BE49-F238E27FC236}">
                <a16:creationId xmlns:a16="http://schemas.microsoft.com/office/drawing/2014/main" id="{DE967450-27C5-4940-9380-544F96125242}"/>
              </a:ext>
            </a:extLst>
          </p:cNvPr>
          <p:cNvSpPr txBox="1"/>
          <p:nvPr/>
        </p:nvSpPr>
        <p:spPr>
          <a:xfrm>
            <a:off x="5836196" y="3595195"/>
            <a:ext cx="2736304" cy="923330"/>
          </a:xfrm>
          <a:prstGeom prst="rect">
            <a:avLst/>
          </a:prstGeom>
          <a:noFill/>
        </p:spPr>
        <p:txBody>
          <a:bodyPr wrap="square">
            <a:spAutoFit/>
          </a:bodyPr>
          <a:lstStyle/>
          <a:p>
            <a:pPr indent="-228600" algn="ctr">
              <a:buFont typeface="Arial" panose="020B0604020202020204" pitchFamily="34" charset="0"/>
              <a:buChar char="•"/>
            </a:pPr>
            <a:r>
              <a:rPr lang="en-US" sz="1800" dirty="0">
                <a:solidFill>
                  <a:schemeClr val="bg1"/>
                </a:solidFill>
              </a:rPr>
              <a:t>At Marriott International, </a:t>
            </a:r>
            <a:r>
              <a:rPr lang="en-US" sz="1800" b="1" dirty="0">
                <a:solidFill>
                  <a:schemeClr val="bg1"/>
                </a:solidFill>
              </a:rPr>
              <a:t>loyalty is a core strategy</a:t>
            </a:r>
            <a:endParaRPr lang="en-US" sz="1800" dirty="0">
              <a:solidFill>
                <a:schemeClr val="bg1"/>
              </a:solidFill>
            </a:endParaRPr>
          </a:p>
        </p:txBody>
      </p:sp>
      <p:pic>
        <p:nvPicPr>
          <p:cNvPr id="8" name="Picture 2" descr="A person with blonde hair&#10;&#10;Description automatically generated with low confidence">
            <a:extLst>
              <a:ext uri="{FF2B5EF4-FFF2-40B4-BE49-F238E27FC236}">
                <a16:creationId xmlns:a16="http://schemas.microsoft.com/office/drawing/2014/main" id="{BCBFC2E9-037A-4C1D-9503-E755F72BE1D1}"/>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6046791" y="152680"/>
            <a:ext cx="2315114" cy="1734100"/>
          </a:xfrm>
          <a:prstGeom prst="rect">
            <a:avLst/>
          </a:prstGeom>
          <a:noFill/>
        </p:spPr>
      </p:pic>
    </p:spTree>
    <p:extLst>
      <p:ext uri="{BB962C8B-B14F-4D97-AF65-F5344CB8AC3E}">
        <p14:creationId xmlns:p14="http://schemas.microsoft.com/office/powerpoint/2010/main" val="2553215954"/>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D1647-721C-4A37-87CE-63CFCC6B83F3}"/>
              </a:ext>
            </a:extLst>
          </p:cNvPr>
          <p:cNvSpPr>
            <a:spLocks noGrp="1"/>
          </p:cNvSpPr>
          <p:nvPr>
            <p:ph type="title"/>
          </p:nvPr>
        </p:nvSpPr>
        <p:spPr>
          <a:xfrm>
            <a:off x="3901965" y="4665605"/>
            <a:ext cx="4979105" cy="1292433"/>
          </a:xfrm>
        </p:spPr>
        <p:txBody>
          <a:bodyPr vert="horz" lIns="91440" tIns="45720" rIns="91440" bIns="45720" rtlCol="0" anchor="ctr">
            <a:normAutofit/>
          </a:bodyPr>
          <a:lstStyle/>
          <a:p>
            <a:br>
              <a:rPr lang="en-US" sz="2900" kern="1200">
                <a:solidFill>
                  <a:schemeClr val="tx1"/>
                </a:solidFill>
                <a:latin typeface="+mj-lt"/>
                <a:ea typeface="+mj-ea"/>
                <a:cs typeface="+mj-cs"/>
              </a:rPr>
            </a:br>
            <a:r>
              <a:rPr lang="en-US" sz="2900" kern="1200">
                <a:solidFill>
                  <a:schemeClr val="tx1"/>
                </a:solidFill>
                <a:latin typeface="+mj-lt"/>
                <a:ea typeface="+mj-ea"/>
                <a:cs typeface="+mj-cs"/>
              </a:rPr>
              <a:t>Who wants this technology?</a:t>
            </a:r>
            <a:br>
              <a:rPr lang="en-US" sz="2900" kern="1200">
                <a:solidFill>
                  <a:schemeClr val="tx1"/>
                </a:solidFill>
                <a:latin typeface="+mj-lt"/>
                <a:ea typeface="+mj-ea"/>
                <a:cs typeface="+mj-cs"/>
              </a:rPr>
            </a:br>
            <a:endParaRPr lang="en-US" sz="2900" kern="1200">
              <a:solidFill>
                <a:schemeClr val="tx1"/>
              </a:solidFill>
              <a:latin typeface="+mj-lt"/>
              <a:ea typeface="+mj-ea"/>
              <a:cs typeface="+mj-cs"/>
            </a:endParaRPr>
          </a:p>
        </p:txBody>
      </p:sp>
      <p:pic>
        <p:nvPicPr>
          <p:cNvPr id="25602" name="Picture 2" descr="A collage of people&#10;&#10;Description automatically generated with low confidence">
            <a:extLst>
              <a:ext uri="{FF2B5EF4-FFF2-40B4-BE49-F238E27FC236}">
                <a16:creationId xmlns:a16="http://schemas.microsoft.com/office/drawing/2014/main" id="{99DCAF2F-6216-4514-8E00-B511815684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952" r="24467" b="2"/>
          <a:stretch/>
        </p:blipFill>
        <p:spPr bwMode="auto">
          <a:xfrm>
            <a:off x="20" y="1"/>
            <a:ext cx="3636208" cy="4359438"/>
          </a:xfrm>
          <a:prstGeom prst="rect">
            <a:avLst/>
          </a:prstGeom>
          <a:noFill/>
        </p:spPr>
      </p:pic>
      <p:pic>
        <p:nvPicPr>
          <p:cNvPr id="4" name="Picture 3">
            <a:extLst>
              <a:ext uri="{FF2B5EF4-FFF2-40B4-BE49-F238E27FC236}">
                <a16:creationId xmlns:a16="http://schemas.microsoft.com/office/drawing/2014/main" id="{C89C8AB4-A7A9-4E95-8CC4-E1C9E492502A}"/>
              </a:ext>
            </a:extLst>
          </p:cNvPr>
          <p:cNvPicPr>
            <a:picLocks noChangeAspect="1"/>
          </p:cNvPicPr>
          <p:nvPr/>
        </p:nvPicPr>
        <p:blipFill rotWithShape="1">
          <a:blip r:embed="rId4"/>
          <a:srcRect l="15234" r="6915" b="2"/>
          <a:stretch/>
        </p:blipFill>
        <p:spPr>
          <a:xfrm>
            <a:off x="3729037" y="-1"/>
            <a:ext cx="5412677" cy="4359440"/>
          </a:xfrm>
          <a:prstGeom prst="rect">
            <a:avLst/>
          </a:prstGeom>
        </p:spPr>
      </p:pic>
      <p:pic>
        <p:nvPicPr>
          <p:cNvPr id="26626" name="Picture 2" descr="A picture containing person, person, female&#10;&#10;Description automatically generated">
            <a:extLst>
              <a:ext uri="{FF2B5EF4-FFF2-40B4-BE49-F238E27FC236}">
                <a16:creationId xmlns:a16="http://schemas.microsoft.com/office/drawing/2014/main" id="{432318AB-E097-443B-9807-733BEAEF170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 b="12417"/>
          <a:stretch/>
        </p:blipFill>
        <p:spPr bwMode="auto">
          <a:xfrm>
            <a:off x="20" y="4472610"/>
            <a:ext cx="3636208" cy="2385390"/>
          </a:xfrm>
          <a:prstGeom prst="rect">
            <a:avLst/>
          </a:prstGeom>
          <a:noFill/>
        </p:spPr>
      </p:pic>
      <p:sp>
        <p:nvSpPr>
          <p:cNvPr id="3" name="AutoShape 2" descr="The impact of Millennials in the workplace · The Consultancy Group">
            <a:extLst>
              <a:ext uri="{FF2B5EF4-FFF2-40B4-BE49-F238E27FC236}">
                <a16:creationId xmlns:a16="http://schemas.microsoft.com/office/drawing/2014/main" id="{31505B2C-59AB-4B2B-AB98-4D9724A9CF73}"/>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492221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128CD-0974-4650-BF93-92EB2E62C747}"/>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2600" kern="1200">
                <a:solidFill>
                  <a:srgbClr val="FFFFFF"/>
                </a:solidFill>
                <a:latin typeface="+mj-lt"/>
                <a:ea typeface="+mj-ea"/>
                <a:cs typeface="+mj-cs"/>
              </a:rPr>
              <a:t>Front Office Interaction with Other Departments in the Hotel</a:t>
            </a:r>
          </a:p>
        </p:txBody>
      </p:sp>
      <p:pic>
        <p:nvPicPr>
          <p:cNvPr id="4" name="Picture 3">
            <a:extLst>
              <a:ext uri="{FF2B5EF4-FFF2-40B4-BE49-F238E27FC236}">
                <a16:creationId xmlns:a16="http://schemas.microsoft.com/office/drawing/2014/main" id="{39CB201D-EDD9-484C-BB59-2F3D107C6AA7}"/>
              </a:ext>
            </a:extLst>
          </p:cNvPr>
          <p:cNvPicPr>
            <a:picLocks noChangeAspect="1"/>
          </p:cNvPicPr>
          <p:nvPr/>
        </p:nvPicPr>
        <p:blipFill>
          <a:blip r:embed="rId3"/>
          <a:stretch>
            <a:fillRect/>
          </a:stretch>
        </p:blipFill>
        <p:spPr>
          <a:xfrm>
            <a:off x="3582987" y="1520764"/>
            <a:ext cx="5085525" cy="3814143"/>
          </a:xfrm>
          <a:prstGeom prst="rect">
            <a:avLst/>
          </a:prstGeom>
        </p:spPr>
      </p:pic>
    </p:spTree>
    <p:extLst>
      <p:ext uri="{BB962C8B-B14F-4D97-AF65-F5344CB8AC3E}">
        <p14:creationId xmlns:p14="http://schemas.microsoft.com/office/powerpoint/2010/main" val="11949101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357A846-E27D-43C8-AE4C-0E455A43C723}"/>
              </a:ext>
            </a:extLst>
          </p:cNvPr>
          <p:cNvPicPr>
            <a:picLocks noChangeAspect="1"/>
          </p:cNvPicPr>
          <p:nvPr/>
        </p:nvPicPr>
        <p:blipFill rotWithShape="1">
          <a:blip r:embed="rId3"/>
          <a:srcRect l="22437" t="18107" r="22437" b="38981"/>
          <a:stretch/>
        </p:blipFill>
        <p:spPr>
          <a:xfrm>
            <a:off x="107504" y="188640"/>
            <a:ext cx="8928992" cy="5688632"/>
          </a:xfrm>
          <a:prstGeom prst="rect">
            <a:avLst/>
          </a:prstGeom>
        </p:spPr>
      </p:pic>
    </p:spTree>
    <p:extLst>
      <p:ext uri="{BB962C8B-B14F-4D97-AF65-F5344CB8AC3E}">
        <p14:creationId xmlns:p14="http://schemas.microsoft.com/office/powerpoint/2010/main" val="34930495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9101480-C0C2-4C45-A5F5-A1CD1DD0EA25}"/>
              </a:ext>
            </a:extLst>
          </p:cNvPr>
          <p:cNvPicPr>
            <a:picLocks noChangeAspect="1"/>
          </p:cNvPicPr>
          <p:nvPr/>
        </p:nvPicPr>
        <p:blipFill rotWithShape="1">
          <a:blip r:embed="rId3"/>
          <a:srcRect l="19288" t="19288" r="20863" b="7476"/>
          <a:stretch/>
        </p:blipFill>
        <p:spPr>
          <a:xfrm>
            <a:off x="899592" y="188640"/>
            <a:ext cx="7196843" cy="5544616"/>
          </a:xfrm>
          <a:prstGeom prst="rect">
            <a:avLst/>
          </a:prstGeom>
        </p:spPr>
      </p:pic>
    </p:spTree>
    <p:extLst>
      <p:ext uri="{BB962C8B-B14F-4D97-AF65-F5344CB8AC3E}">
        <p14:creationId xmlns:p14="http://schemas.microsoft.com/office/powerpoint/2010/main" val="1531734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72BACC6-F2A2-435B-A36D-782C8A3D6610}"/>
              </a:ext>
            </a:extLst>
          </p:cNvPr>
          <p:cNvPicPr>
            <a:picLocks noChangeAspect="1"/>
          </p:cNvPicPr>
          <p:nvPr/>
        </p:nvPicPr>
        <p:blipFill rotWithShape="1">
          <a:blip r:embed="rId3"/>
          <a:srcRect l="23226" t="19288" r="24013" b="31508"/>
          <a:stretch/>
        </p:blipFill>
        <p:spPr>
          <a:xfrm>
            <a:off x="251520" y="-99392"/>
            <a:ext cx="8424936" cy="5904656"/>
          </a:xfrm>
          <a:prstGeom prst="rect">
            <a:avLst/>
          </a:prstGeom>
        </p:spPr>
      </p:pic>
    </p:spTree>
    <p:extLst>
      <p:ext uri="{BB962C8B-B14F-4D97-AF65-F5344CB8AC3E}">
        <p14:creationId xmlns:p14="http://schemas.microsoft.com/office/powerpoint/2010/main" val="13142179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7302426-D7E1-4C8F-B6EB-503689CC5ECB}"/>
              </a:ext>
            </a:extLst>
          </p:cNvPr>
          <p:cNvPicPr>
            <a:picLocks noChangeAspect="1"/>
          </p:cNvPicPr>
          <p:nvPr/>
        </p:nvPicPr>
        <p:blipFill rotWithShape="1">
          <a:blip r:embed="rId3"/>
          <a:srcRect l="21459" t="18900" r="23220" b="9044"/>
          <a:stretch/>
        </p:blipFill>
        <p:spPr>
          <a:xfrm>
            <a:off x="467544" y="260648"/>
            <a:ext cx="8208912" cy="5472608"/>
          </a:xfrm>
          <a:prstGeom prst="rect">
            <a:avLst/>
          </a:prstGeom>
        </p:spPr>
      </p:pic>
    </p:spTree>
    <p:extLst>
      <p:ext uri="{BB962C8B-B14F-4D97-AF65-F5344CB8AC3E}">
        <p14:creationId xmlns:p14="http://schemas.microsoft.com/office/powerpoint/2010/main" val="2597460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5DD28-257A-4864-9D7C-5A58CDE93B28}"/>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Hotelier demo &amp; practice!</a:t>
            </a:r>
          </a:p>
        </p:txBody>
      </p:sp>
      <p:pic>
        <p:nvPicPr>
          <p:cNvPr id="4" name="Picture 4">
            <a:extLst>
              <a:ext uri="{FF2B5EF4-FFF2-40B4-BE49-F238E27FC236}">
                <a16:creationId xmlns:a16="http://schemas.microsoft.com/office/drawing/2014/main" id="{3472D2AC-2DA3-4136-B7B4-7BEBF4C71912}"/>
              </a:ext>
            </a:extLst>
          </p:cNvPr>
          <p:cNvPicPr>
            <a:picLocks noChangeAspect="1"/>
          </p:cNvPicPr>
          <p:nvPr/>
        </p:nvPicPr>
        <p:blipFill>
          <a:blip r:embed="rId3"/>
          <a:stretch>
            <a:fillRect/>
          </a:stretch>
        </p:blipFill>
        <p:spPr>
          <a:xfrm>
            <a:off x="3582987" y="1946677"/>
            <a:ext cx="5085525" cy="2962317"/>
          </a:xfrm>
          <a:prstGeom prst="rect">
            <a:avLst/>
          </a:prstGeom>
        </p:spPr>
      </p:pic>
    </p:spTree>
    <p:extLst>
      <p:ext uri="{BB962C8B-B14F-4D97-AF65-F5344CB8AC3E}">
        <p14:creationId xmlns:p14="http://schemas.microsoft.com/office/powerpoint/2010/main" val="31760224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3933056"/>
            <a:ext cx="7992888" cy="1470025"/>
          </a:xfrm>
        </p:spPr>
        <p:txBody>
          <a:bodyPr>
            <a:normAutofit fontScale="90000"/>
          </a:bodyPr>
          <a:lstStyle/>
          <a:p>
            <a:r>
              <a:rPr lang="en-GB" b="1" dirty="0">
                <a:solidFill>
                  <a:schemeClr val="bg1"/>
                </a:solidFill>
              </a:rPr>
              <a:t>Hotel Administration &amp; Front Office Operations </a:t>
            </a:r>
            <a:r>
              <a:rPr lang="en-GB" dirty="0">
                <a:solidFill>
                  <a:schemeClr val="bg1"/>
                </a:solidFill>
              </a:rPr>
              <a:t>(BMIH4004)</a:t>
            </a:r>
            <a:br>
              <a:rPr lang="en-GB" dirty="0">
                <a:solidFill>
                  <a:schemeClr val="bg1"/>
                </a:solidFill>
              </a:rPr>
            </a:br>
            <a:br>
              <a:rPr lang="en-GB" dirty="0">
                <a:solidFill>
                  <a:schemeClr val="bg1"/>
                </a:solidFill>
              </a:rPr>
            </a:br>
            <a:r>
              <a:rPr lang="en-GB" dirty="0">
                <a:solidFill>
                  <a:schemeClr val="bg1"/>
                </a:solidFill>
              </a:rPr>
              <a:t>Week 2</a:t>
            </a:r>
          </a:p>
        </p:txBody>
      </p:sp>
    </p:spTree>
    <p:extLst>
      <p:ext uri="{BB962C8B-B14F-4D97-AF65-F5344CB8AC3E}">
        <p14:creationId xmlns:p14="http://schemas.microsoft.com/office/powerpoint/2010/main" val="359617414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1f5f6ec95bb0a48820e02e38d02848a0">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01c3316f0dd2ce296747dced19a367aa"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www.w3.org/XML/1998/namespace"/>
    <ds:schemaRef ds:uri="http://purl.org/dc/terms/"/>
    <ds:schemaRef ds:uri="http://schemas.microsoft.com/office/2006/documentManagement/types"/>
    <ds:schemaRef ds:uri="http://purl.org/dc/elements/1.1/"/>
    <ds:schemaRef ds:uri="http://schemas.microsoft.com/office/infopath/2007/PartnerControls"/>
    <ds:schemaRef ds:uri="3e7a15d4-c698-4f99-9f68-49b1414f3841"/>
    <ds:schemaRef ds:uri="http://schemas.openxmlformats.org/package/2006/metadata/core-properties"/>
    <ds:schemaRef ds:uri="6e64d6fd-104f-4775-b027-3bb9d4227659"/>
    <ds:schemaRef ds:uri="http://schemas.microsoft.com/office/2006/metadata/properties"/>
  </ds:schemaRefs>
</ds:datastoreItem>
</file>

<file path=customXml/itemProps2.xml><?xml version="1.0" encoding="utf-8"?>
<ds:datastoreItem xmlns:ds="http://schemas.openxmlformats.org/officeDocument/2006/customXml" ds:itemID="{9578B4FA-5A9A-47AD-A67C-1F6F079B50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317</TotalTime>
  <Words>3825</Words>
  <Application>Microsoft Office PowerPoint</Application>
  <PresentationFormat>On-screen Show (4:3)</PresentationFormat>
  <Paragraphs>345</Paragraphs>
  <Slides>38</Slides>
  <Notes>34</Notes>
  <HiddenSlides>0</HiddenSlides>
  <MMClips>2</MMClips>
  <ScaleCrop>false</ScaleCrop>
  <HeadingPairs>
    <vt:vector size="6" baseType="variant">
      <vt:variant>
        <vt:lpstr>Fonts Used</vt:lpstr>
      </vt:variant>
      <vt:variant>
        <vt:i4>14</vt:i4>
      </vt:variant>
      <vt:variant>
        <vt:lpstr>Theme</vt:lpstr>
      </vt:variant>
      <vt:variant>
        <vt:i4>17</vt:i4>
      </vt:variant>
      <vt:variant>
        <vt:lpstr>Slide Titles</vt:lpstr>
      </vt:variant>
      <vt:variant>
        <vt:i4>38</vt:i4>
      </vt:variant>
    </vt:vector>
  </HeadingPairs>
  <TitlesOfParts>
    <vt:vector size="69" baseType="lpstr">
      <vt:lpstr>Arimo</vt:lpstr>
      <vt:lpstr>Arimo Bold</vt:lpstr>
      <vt:lpstr>Fredoka One</vt:lpstr>
      <vt:lpstr>Fredoka One Bold</vt:lpstr>
      <vt:lpstr>Myriad Pro</vt:lpstr>
      <vt:lpstr>Amasis MT Pro Light</vt:lpstr>
      <vt:lpstr>Amasis MT Pro Medium</vt:lpstr>
      <vt:lpstr>Arial</vt:lpstr>
      <vt:lpstr>Calibri</vt:lpstr>
      <vt:lpstr>Calibri Light</vt:lpstr>
      <vt:lpstr>Nunito</vt:lpstr>
      <vt:lpstr>Nunito Bold</vt:lpstr>
      <vt:lpstr>open sans</vt:lpstr>
      <vt:lpstr>Segoe UI</vt: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        Hotel Administration &amp; Front Office Operations (BMIH4004)  Week 2 Spring Term 2022</vt:lpstr>
      <vt:lpstr>Content – Week 2</vt:lpstr>
      <vt:lpstr>Module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PMS</vt:lpstr>
      <vt:lpstr>Why use this technology?</vt:lpstr>
      <vt:lpstr> A Seamless Guest Experience </vt:lpstr>
      <vt:lpstr> Who wants this technology? </vt:lpstr>
      <vt:lpstr>Front Office Interaction with Other Departments in the Hotel</vt:lpstr>
      <vt:lpstr>PowerPoint Presentation</vt:lpstr>
      <vt:lpstr>PowerPoint Presentation</vt:lpstr>
      <vt:lpstr>PowerPoint Presentation</vt:lpstr>
      <vt:lpstr>PowerPoint Presentation</vt:lpstr>
      <vt:lpstr>Hotelier demo &amp; practice!</vt:lpstr>
      <vt:lpstr>Hotel Administration &amp; Front Office Operations (BMIH4004)  Week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Melissa John</cp:lastModifiedBy>
  <cp:revision>27</cp:revision>
  <cp:lastPrinted>2021-01-25T17:46:47Z</cp:lastPrinted>
  <dcterms:created xsi:type="dcterms:W3CDTF">2015-04-14T15:21:28Z</dcterms:created>
  <dcterms:modified xsi:type="dcterms:W3CDTF">2022-01-07T17:01:10Z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