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8" d="100"/>
          <a:sy n="78" d="100"/>
        </p:scale>
        <p:origin x="1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D1F8FC-AA07-4B8F-A873-7440B5A0853D}"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E2B21B37-A99D-49C7-86AA-57DC22507EC2}">
      <dgm:prSet/>
      <dgm:spPr/>
      <dgm:t>
        <a:bodyPr/>
        <a:lstStyle/>
        <a:p>
          <a:r>
            <a:rPr lang="en-GB" dirty="0"/>
            <a:t>“  integration of best research evidence with clinical expertise and patient values” </a:t>
          </a:r>
          <a:endParaRPr lang="en-US" dirty="0"/>
        </a:p>
      </dgm:t>
    </dgm:pt>
    <dgm:pt modelId="{BB91AB22-ADBC-4EED-BE81-F68B02CE3719}" type="parTrans" cxnId="{87E0B364-93DD-4B9A-B34F-636F5B4FF65F}">
      <dgm:prSet/>
      <dgm:spPr/>
      <dgm:t>
        <a:bodyPr/>
        <a:lstStyle/>
        <a:p>
          <a:endParaRPr lang="en-US"/>
        </a:p>
      </dgm:t>
    </dgm:pt>
    <dgm:pt modelId="{B6176E23-A5B1-4613-9BBE-27CEBA66399C}" type="sibTrans" cxnId="{87E0B364-93DD-4B9A-B34F-636F5B4FF65F}">
      <dgm:prSet/>
      <dgm:spPr/>
      <dgm:t>
        <a:bodyPr/>
        <a:lstStyle/>
        <a:p>
          <a:endParaRPr lang="en-US"/>
        </a:p>
      </dgm:t>
    </dgm:pt>
    <dgm:pt modelId="{6C336D51-5232-47FE-B09F-AA2F93F9065F}">
      <dgm:prSet/>
      <dgm:spPr/>
      <dgm:t>
        <a:bodyPr/>
        <a:lstStyle/>
        <a:p>
          <a:r>
            <a:rPr lang="en-GB" dirty="0"/>
            <a:t>In other words, when health care professionals make a treatment decision,  they use evidence based practice. </a:t>
          </a:r>
          <a:r>
            <a:rPr lang="en-GB"/>
            <a:t>(De Brun, 2013)</a:t>
          </a:r>
          <a:endParaRPr lang="en-US" dirty="0"/>
        </a:p>
      </dgm:t>
    </dgm:pt>
    <dgm:pt modelId="{60783176-A88D-4099-AB0B-5AF92F4039C4}" type="parTrans" cxnId="{81990C8F-925F-4D69-9535-60F8FFCA2419}">
      <dgm:prSet/>
      <dgm:spPr/>
      <dgm:t>
        <a:bodyPr/>
        <a:lstStyle/>
        <a:p>
          <a:endParaRPr lang="en-US"/>
        </a:p>
      </dgm:t>
    </dgm:pt>
    <dgm:pt modelId="{4EE10108-E74B-4730-B54B-9B4CF1DAC757}" type="sibTrans" cxnId="{81990C8F-925F-4D69-9535-60F8FFCA2419}">
      <dgm:prSet/>
      <dgm:spPr/>
      <dgm:t>
        <a:bodyPr/>
        <a:lstStyle/>
        <a:p>
          <a:endParaRPr lang="en-US"/>
        </a:p>
      </dgm:t>
    </dgm:pt>
    <dgm:pt modelId="{E2089816-A749-4DDD-947A-BF6F1C9623D1}" type="pres">
      <dgm:prSet presAssocID="{C3D1F8FC-AA07-4B8F-A873-7440B5A0853D}" presName="vert0" presStyleCnt="0">
        <dgm:presLayoutVars>
          <dgm:dir/>
          <dgm:animOne val="branch"/>
          <dgm:animLvl val="lvl"/>
        </dgm:presLayoutVars>
      </dgm:prSet>
      <dgm:spPr/>
    </dgm:pt>
    <dgm:pt modelId="{FA6EB661-010A-4AD2-AFB1-637364684497}" type="pres">
      <dgm:prSet presAssocID="{E2B21B37-A99D-49C7-86AA-57DC22507EC2}" presName="thickLine" presStyleLbl="alignNode1" presStyleIdx="0" presStyleCnt="2"/>
      <dgm:spPr/>
    </dgm:pt>
    <dgm:pt modelId="{5E4CC506-D8B3-41FD-85EB-3CC754162FDE}" type="pres">
      <dgm:prSet presAssocID="{E2B21B37-A99D-49C7-86AA-57DC22507EC2}" presName="horz1" presStyleCnt="0"/>
      <dgm:spPr/>
    </dgm:pt>
    <dgm:pt modelId="{C0234A4D-BE30-46C1-8407-EEFFC231D561}" type="pres">
      <dgm:prSet presAssocID="{E2B21B37-A99D-49C7-86AA-57DC22507EC2}" presName="tx1" presStyleLbl="revTx" presStyleIdx="0" presStyleCnt="2"/>
      <dgm:spPr/>
    </dgm:pt>
    <dgm:pt modelId="{96D7725C-AA10-46E0-9355-F37C122752DF}" type="pres">
      <dgm:prSet presAssocID="{E2B21B37-A99D-49C7-86AA-57DC22507EC2}" presName="vert1" presStyleCnt="0"/>
      <dgm:spPr/>
    </dgm:pt>
    <dgm:pt modelId="{A58E4D8F-5238-4EDB-B2AF-AC7A0165ACF9}" type="pres">
      <dgm:prSet presAssocID="{6C336D51-5232-47FE-B09F-AA2F93F9065F}" presName="thickLine" presStyleLbl="alignNode1" presStyleIdx="1" presStyleCnt="2"/>
      <dgm:spPr/>
    </dgm:pt>
    <dgm:pt modelId="{956B40B4-AB78-4FAA-AD10-392E4066E0E7}" type="pres">
      <dgm:prSet presAssocID="{6C336D51-5232-47FE-B09F-AA2F93F9065F}" presName="horz1" presStyleCnt="0"/>
      <dgm:spPr/>
    </dgm:pt>
    <dgm:pt modelId="{0CEE4715-7459-4965-9E0F-AA1F93042B99}" type="pres">
      <dgm:prSet presAssocID="{6C336D51-5232-47FE-B09F-AA2F93F9065F}" presName="tx1" presStyleLbl="revTx" presStyleIdx="1" presStyleCnt="2"/>
      <dgm:spPr/>
    </dgm:pt>
    <dgm:pt modelId="{C87D61FD-C6FE-44AF-92FB-649737ABF294}" type="pres">
      <dgm:prSet presAssocID="{6C336D51-5232-47FE-B09F-AA2F93F9065F}" presName="vert1" presStyleCnt="0"/>
      <dgm:spPr/>
    </dgm:pt>
  </dgm:ptLst>
  <dgm:cxnLst>
    <dgm:cxn modelId="{A6BDEC12-F7D8-4DB4-B665-7CBDBABEE16C}" type="presOf" srcId="{C3D1F8FC-AA07-4B8F-A873-7440B5A0853D}" destId="{E2089816-A749-4DDD-947A-BF6F1C9623D1}" srcOrd="0" destOrd="0" presId="urn:microsoft.com/office/officeart/2008/layout/LinedList"/>
    <dgm:cxn modelId="{87E0B364-93DD-4B9A-B34F-636F5B4FF65F}" srcId="{C3D1F8FC-AA07-4B8F-A873-7440B5A0853D}" destId="{E2B21B37-A99D-49C7-86AA-57DC22507EC2}" srcOrd="0" destOrd="0" parTransId="{BB91AB22-ADBC-4EED-BE81-F68B02CE3719}" sibTransId="{B6176E23-A5B1-4613-9BBE-27CEBA66399C}"/>
    <dgm:cxn modelId="{81990C8F-925F-4D69-9535-60F8FFCA2419}" srcId="{C3D1F8FC-AA07-4B8F-A873-7440B5A0853D}" destId="{6C336D51-5232-47FE-B09F-AA2F93F9065F}" srcOrd="1" destOrd="0" parTransId="{60783176-A88D-4099-AB0B-5AF92F4039C4}" sibTransId="{4EE10108-E74B-4730-B54B-9B4CF1DAC757}"/>
    <dgm:cxn modelId="{4344ECC2-E18B-40C7-BBEE-F52178EB10D4}" type="presOf" srcId="{E2B21B37-A99D-49C7-86AA-57DC22507EC2}" destId="{C0234A4D-BE30-46C1-8407-EEFFC231D561}" srcOrd="0" destOrd="0" presId="urn:microsoft.com/office/officeart/2008/layout/LinedList"/>
    <dgm:cxn modelId="{9D3A2DC3-3FFC-4ABE-B8A9-A6344D7EC7E2}" type="presOf" srcId="{6C336D51-5232-47FE-B09F-AA2F93F9065F}" destId="{0CEE4715-7459-4965-9E0F-AA1F93042B99}" srcOrd="0" destOrd="0" presId="urn:microsoft.com/office/officeart/2008/layout/LinedList"/>
    <dgm:cxn modelId="{BD76A959-3907-4317-9B91-7330DE957FB9}" type="presParOf" srcId="{E2089816-A749-4DDD-947A-BF6F1C9623D1}" destId="{FA6EB661-010A-4AD2-AFB1-637364684497}" srcOrd="0" destOrd="0" presId="urn:microsoft.com/office/officeart/2008/layout/LinedList"/>
    <dgm:cxn modelId="{49613D0F-5B5C-44CC-B5EB-093B30E6DD3B}" type="presParOf" srcId="{E2089816-A749-4DDD-947A-BF6F1C9623D1}" destId="{5E4CC506-D8B3-41FD-85EB-3CC754162FDE}" srcOrd="1" destOrd="0" presId="urn:microsoft.com/office/officeart/2008/layout/LinedList"/>
    <dgm:cxn modelId="{FF47A716-A857-4A5E-8ED5-14AF03D9D848}" type="presParOf" srcId="{5E4CC506-D8B3-41FD-85EB-3CC754162FDE}" destId="{C0234A4D-BE30-46C1-8407-EEFFC231D561}" srcOrd="0" destOrd="0" presId="urn:microsoft.com/office/officeart/2008/layout/LinedList"/>
    <dgm:cxn modelId="{33458AFF-9306-48A2-8D42-CF781738A6DF}" type="presParOf" srcId="{5E4CC506-D8B3-41FD-85EB-3CC754162FDE}" destId="{96D7725C-AA10-46E0-9355-F37C122752DF}" srcOrd="1" destOrd="0" presId="urn:microsoft.com/office/officeart/2008/layout/LinedList"/>
    <dgm:cxn modelId="{611EE18A-7C78-45EE-84F9-A768A763F808}" type="presParOf" srcId="{E2089816-A749-4DDD-947A-BF6F1C9623D1}" destId="{A58E4D8F-5238-4EDB-B2AF-AC7A0165ACF9}" srcOrd="2" destOrd="0" presId="urn:microsoft.com/office/officeart/2008/layout/LinedList"/>
    <dgm:cxn modelId="{054378AB-FFF1-4257-99E8-851B07DDDDC7}" type="presParOf" srcId="{E2089816-A749-4DDD-947A-BF6F1C9623D1}" destId="{956B40B4-AB78-4FAA-AD10-392E4066E0E7}" srcOrd="3" destOrd="0" presId="urn:microsoft.com/office/officeart/2008/layout/LinedList"/>
    <dgm:cxn modelId="{E7D1BD2B-B306-48A0-B15E-C4A13CAA71F3}" type="presParOf" srcId="{956B40B4-AB78-4FAA-AD10-392E4066E0E7}" destId="{0CEE4715-7459-4965-9E0F-AA1F93042B99}" srcOrd="0" destOrd="0" presId="urn:microsoft.com/office/officeart/2008/layout/LinedList"/>
    <dgm:cxn modelId="{F58AEAC0-EBA4-462D-AFA9-51A420355F69}" type="presParOf" srcId="{956B40B4-AB78-4FAA-AD10-392E4066E0E7}" destId="{C87D61FD-C6FE-44AF-92FB-649737ABF29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6EB661-010A-4AD2-AFB1-637364684497}">
      <dsp:nvSpPr>
        <dsp:cNvPr id="0" name=""/>
        <dsp:cNvSpPr/>
      </dsp:nvSpPr>
      <dsp:spPr>
        <a:xfrm>
          <a:off x="0" y="0"/>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234A4D-BE30-46C1-8407-EEFFC231D561}">
      <dsp:nvSpPr>
        <dsp:cNvPr id="0" name=""/>
        <dsp:cNvSpPr/>
      </dsp:nvSpPr>
      <dsp:spPr>
        <a:xfrm>
          <a:off x="0" y="0"/>
          <a:ext cx="5906181" cy="2615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dirty="0"/>
            <a:t>“  integration of best research evidence with clinical expertise and patient values” </a:t>
          </a:r>
          <a:endParaRPr lang="en-US" sz="3400" kern="1200" dirty="0"/>
        </a:p>
      </dsp:txBody>
      <dsp:txXfrm>
        <a:off x="0" y="0"/>
        <a:ext cx="5906181" cy="2615359"/>
      </dsp:txXfrm>
    </dsp:sp>
    <dsp:sp modelId="{A58E4D8F-5238-4EDB-B2AF-AC7A0165ACF9}">
      <dsp:nvSpPr>
        <dsp:cNvPr id="0" name=""/>
        <dsp:cNvSpPr/>
      </dsp:nvSpPr>
      <dsp:spPr>
        <a:xfrm>
          <a:off x="0" y="2615359"/>
          <a:ext cx="5906181" cy="0"/>
        </a:xfrm>
        <a:prstGeom prst="line">
          <a:avLst/>
        </a:prstGeom>
        <a:solidFill>
          <a:schemeClr val="accent2">
            <a:hueOff val="1522388"/>
            <a:satOff val="-9561"/>
            <a:lumOff val="-1764"/>
            <a:alphaOff val="0"/>
          </a:schemeClr>
        </a:solidFill>
        <a:ln w="12700" cap="flat" cmpd="sng" algn="ctr">
          <a:solidFill>
            <a:schemeClr val="accent2">
              <a:hueOff val="1522388"/>
              <a:satOff val="-9561"/>
              <a:lumOff val="-176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EE4715-7459-4965-9E0F-AA1F93042B99}">
      <dsp:nvSpPr>
        <dsp:cNvPr id="0" name=""/>
        <dsp:cNvSpPr/>
      </dsp:nvSpPr>
      <dsp:spPr>
        <a:xfrm>
          <a:off x="0" y="2615359"/>
          <a:ext cx="5906181" cy="2615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dirty="0"/>
            <a:t>In other words, when health care professionals make a treatment decision,  they use evidence based practice. </a:t>
          </a:r>
          <a:r>
            <a:rPr lang="en-GB" sz="3400" kern="1200"/>
            <a:t>(De Brun, 2013)</a:t>
          </a:r>
          <a:endParaRPr lang="en-US" sz="3400" kern="1200" dirty="0"/>
        </a:p>
      </dsp:txBody>
      <dsp:txXfrm>
        <a:off x="0" y="2615359"/>
        <a:ext cx="5906181" cy="26153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3/9/2022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831142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00772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3/9/2022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062039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65225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3/9/2022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54672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30079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087796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3/9/2022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553137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3/9/2022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781377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3/9/2022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487893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3/9/2022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69318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3/9/2022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245607319"/>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3" r:id="rId5"/>
    <p:sldLayoutId id="2147483688" r:id="rId6"/>
    <p:sldLayoutId id="2147483689" r:id="rId7"/>
    <p:sldLayoutId id="2147483690" r:id="rId8"/>
    <p:sldLayoutId id="2147483691" r:id="rId9"/>
    <p:sldLayoutId id="2147483692" r:id="rId10"/>
    <p:sldLayoutId id="2147483694"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643B7E8-B361-4A91-A7A5-07418CFCF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7A74E93-DAA8-4661-8F23-0F48710EAF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269159"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13" name="Rectangle 12">
            <a:extLst>
              <a:ext uri="{FF2B5EF4-FFF2-40B4-BE49-F238E27FC236}">
                <a16:creationId xmlns:a16="http://schemas.microsoft.com/office/drawing/2014/main" id="{FF212E38-C041-49D9-9236-29FF44B27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16" y="809244"/>
            <a:ext cx="5943600" cy="5239512"/>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EB738DD7-78AA-42C4-808F-EA8578C89FAF}"/>
              </a:ext>
            </a:extLst>
          </p:cNvPr>
          <p:cNvSpPr>
            <a:spLocks noGrp="1"/>
          </p:cNvSpPr>
          <p:nvPr>
            <p:ph type="ctrTitle"/>
          </p:nvPr>
        </p:nvSpPr>
        <p:spPr>
          <a:xfrm>
            <a:off x="1243632" y="1559768"/>
            <a:ext cx="5068568" cy="3135379"/>
          </a:xfrm>
        </p:spPr>
        <p:txBody>
          <a:bodyPr>
            <a:normAutofit/>
          </a:bodyPr>
          <a:lstStyle/>
          <a:p>
            <a:r>
              <a:rPr lang="en-GB" sz="6000" dirty="0"/>
              <a:t>Evidence based Practise</a:t>
            </a:r>
          </a:p>
        </p:txBody>
      </p:sp>
      <p:sp>
        <p:nvSpPr>
          <p:cNvPr id="3" name="Subtitle 2">
            <a:extLst>
              <a:ext uri="{FF2B5EF4-FFF2-40B4-BE49-F238E27FC236}">
                <a16:creationId xmlns:a16="http://schemas.microsoft.com/office/drawing/2014/main" id="{58D52CA3-87AD-42B8-90EE-07B3BCECAD2B}"/>
              </a:ext>
            </a:extLst>
          </p:cNvPr>
          <p:cNvSpPr>
            <a:spLocks noGrp="1"/>
          </p:cNvSpPr>
          <p:nvPr>
            <p:ph type="subTitle" idx="1"/>
          </p:nvPr>
        </p:nvSpPr>
        <p:spPr>
          <a:xfrm>
            <a:off x="1243633" y="4708186"/>
            <a:ext cx="5068567" cy="797089"/>
          </a:xfrm>
        </p:spPr>
        <p:txBody>
          <a:bodyPr>
            <a:normAutofit/>
          </a:bodyPr>
          <a:lstStyle/>
          <a:p>
            <a:r>
              <a:rPr lang="en-GB" dirty="0"/>
              <a:t>By Ayesha Begum </a:t>
            </a:r>
          </a:p>
        </p:txBody>
      </p:sp>
      <p:sp>
        <p:nvSpPr>
          <p:cNvPr id="15" name="Rectangle 14">
            <a:extLst>
              <a:ext uri="{FF2B5EF4-FFF2-40B4-BE49-F238E27FC236}">
                <a16:creationId xmlns:a16="http://schemas.microsoft.com/office/drawing/2014/main" id="{790391D1-AA86-467F-A77E-0606FCCCD2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7796"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6">
            <a:extLst>
              <a:ext uri="{FF2B5EF4-FFF2-40B4-BE49-F238E27FC236}">
                <a16:creationId xmlns:a16="http://schemas.microsoft.com/office/drawing/2014/main" id="{4A430F17-C7B1-40FD-89FA-55002B663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3EAAD29-514C-4272-AA97-D2DCEB35B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373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080894D-F290-4DF4-82A7-905285A7E1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3" descr="Close up of fluffy dandelion">
            <a:extLst>
              <a:ext uri="{FF2B5EF4-FFF2-40B4-BE49-F238E27FC236}">
                <a16:creationId xmlns:a16="http://schemas.microsoft.com/office/drawing/2014/main" id="{45E6F75F-FE81-4AA4-9D91-580862A5138F}"/>
              </a:ext>
            </a:extLst>
          </p:cNvPr>
          <p:cNvPicPr>
            <a:picLocks noChangeAspect="1"/>
          </p:cNvPicPr>
          <p:nvPr/>
        </p:nvPicPr>
        <p:blipFill rotWithShape="1">
          <a:blip r:embed="rId2"/>
          <a:srcRect l="29114" r="25761" b="-1"/>
          <a:stretch/>
        </p:blipFill>
        <p:spPr>
          <a:xfrm>
            <a:off x="7555832" y="10"/>
            <a:ext cx="4636163" cy="6857990"/>
          </a:xfrm>
          <a:prstGeom prst="rect">
            <a:avLst/>
          </a:prstGeom>
        </p:spPr>
      </p:pic>
    </p:spTree>
    <p:extLst>
      <p:ext uri="{BB962C8B-B14F-4D97-AF65-F5344CB8AC3E}">
        <p14:creationId xmlns:p14="http://schemas.microsoft.com/office/powerpoint/2010/main" val="17495838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88C2CD81-8775-41F4-B2A5-B4CDCDF1D4C5}"/>
              </a:ext>
            </a:extLst>
          </p:cNvPr>
          <p:cNvSpPr>
            <a:spLocks noGrp="1"/>
          </p:cNvSpPr>
          <p:nvPr>
            <p:ph type="title"/>
          </p:nvPr>
        </p:nvSpPr>
        <p:spPr>
          <a:xfrm>
            <a:off x="573409" y="559477"/>
            <a:ext cx="3765200" cy="5709931"/>
          </a:xfrm>
        </p:spPr>
        <p:txBody>
          <a:bodyPr>
            <a:normAutofit/>
          </a:bodyPr>
          <a:lstStyle/>
          <a:p>
            <a:pPr algn="ctr"/>
            <a:r>
              <a:rPr lang="en-GB" dirty="0"/>
              <a:t>What is evidence based practise?</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1AB1C64C-7B5E-4D9E-93E8-F56939E360F3}"/>
              </a:ext>
            </a:extLst>
          </p:cNvPr>
          <p:cNvGraphicFramePr>
            <a:graphicFrameLocks noGrp="1"/>
          </p:cNvGraphicFramePr>
          <p:nvPr>
            <p:ph idx="1"/>
            <p:extLst>
              <p:ext uri="{D42A27DB-BD31-4B8C-83A1-F6EECF244321}">
                <p14:modId xmlns:p14="http://schemas.microsoft.com/office/powerpoint/2010/main" val="3147828435"/>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671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ood cells with one infected cell">
            <a:extLst>
              <a:ext uri="{FF2B5EF4-FFF2-40B4-BE49-F238E27FC236}">
                <a16:creationId xmlns:a16="http://schemas.microsoft.com/office/drawing/2014/main" id="{B1A8233C-A77A-4C84-9018-37E3CF66EB97}"/>
              </a:ext>
            </a:extLst>
          </p:cNvPr>
          <p:cNvPicPr>
            <a:picLocks noChangeAspect="1"/>
          </p:cNvPicPr>
          <p:nvPr/>
        </p:nvPicPr>
        <p:blipFill rotWithShape="1">
          <a:blip r:embed="rId2"/>
          <a:srcRect l="18652" r="28915"/>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E850C0-34AE-49EC-96C8-CE73B907EA63}"/>
              </a:ext>
            </a:extLst>
          </p:cNvPr>
          <p:cNvSpPr>
            <a:spLocks noGrp="1"/>
          </p:cNvSpPr>
          <p:nvPr>
            <p:ph type="title"/>
          </p:nvPr>
        </p:nvSpPr>
        <p:spPr>
          <a:xfrm>
            <a:off x="7064082" y="642594"/>
            <a:ext cx="4472921" cy="1371600"/>
          </a:xfrm>
        </p:spPr>
        <p:txBody>
          <a:bodyPr>
            <a:normAutofit/>
          </a:bodyPr>
          <a:lstStyle/>
          <a:p>
            <a:r>
              <a:rPr lang="en-GB" sz="4000" dirty="0"/>
              <a:t>Infection control </a:t>
            </a:r>
          </a:p>
        </p:txBody>
      </p:sp>
      <p:sp>
        <p:nvSpPr>
          <p:cNvPr id="3" name="Content Placeholder 2">
            <a:extLst>
              <a:ext uri="{FF2B5EF4-FFF2-40B4-BE49-F238E27FC236}">
                <a16:creationId xmlns:a16="http://schemas.microsoft.com/office/drawing/2014/main" id="{237C0C13-6AF1-420A-AFA9-EA2BB7FCEB4B}"/>
              </a:ext>
            </a:extLst>
          </p:cNvPr>
          <p:cNvSpPr>
            <a:spLocks noGrp="1"/>
          </p:cNvSpPr>
          <p:nvPr>
            <p:ph idx="1"/>
          </p:nvPr>
        </p:nvSpPr>
        <p:spPr>
          <a:xfrm>
            <a:off x="7064082" y="2103120"/>
            <a:ext cx="4472922" cy="3931920"/>
          </a:xfrm>
        </p:spPr>
        <p:txBody>
          <a:bodyPr>
            <a:normAutofit/>
          </a:bodyPr>
          <a:lstStyle/>
          <a:p>
            <a:r>
              <a:rPr lang="en-GB" dirty="0"/>
              <a:t>There are various causes of infection and diseases</a:t>
            </a:r>
          </a:p>
          <a:p>
            <a:r>
              <a:rPr lang="en-GB" dirty="0"/>
              <a:t>Some are the following:</a:t>
            </a:r>
          </a:p>
          <a:p>
            <a:r>
              <a:rPr lang="en-GB" dirty="0"/>
              <a:t>Bacteria </a:t>
            </a:r>
          </a:p>
          <a:p>
            <a:r>
              <a:rPr lang="en-GB" dirty="0"/>
              <a:t>Fungi </a:t>
            </a:r>
          </a:p>
          <a:p>
            <a:r>
              <a:rPr lang="en-GB" dirty="0"/>
              <a:t>Viruses </a:t>
            </a:r>
          </a:p>
          <a:p>
            <a:r>
              <a:rPr lang="en-GB" dirty="0"/>
              <a:t>As result infections such as urinary tract, wound, skin, blood and many other infections </a:t>
            </a:r>
          </a:p>
          <a:p>
            <a:r>
              <a:rPr lang="en-GB" dirty="0"/>
              <a:t>Many infections are transmissible such as c-diff, influenza and Covid-19 . </a:t>
            </a:r>
            <a:r>
              <a:rPr lang="en-GB" sz="1200" dirty="0">
                <a:effectLst/>
                <a:latin typeface="Calibri" panose="020F0502020204030204" pitchFamily="34" charset="0"/>
                <a:ea typeface="Calibri" panose="020F0502020204030204" pitchFamily="34" charset="0"/>
                <a:cs typeface="Arial" panose="020B0604020202020204" pitchFamily="34" charset="0"/>
              </a:rPr>
              <a:t>(Royal college of nursing , 2022)</a:t>
            </a:r>
            <a:endParaRPr lang="en-GB" sz="1200" dirty="0"/>
          </a:p>
          <a:p>
            <a:endParaRPr lang="en-GB" dirty="0"/>
          </a:p>
        </p:txBody>
      </p:sp>
    </p:spTree>
    <p:extLst>
      <p:ext uri="{BB962C8B-B14F-4D97-AF65-F5344CB8AC3E}">
        <p14:creationId xmlns:p14="http://schemas.microsoft.com/office/powerpoint/2010/main" val="635905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additive="base">
                                        <p:cTn id="2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8" presetID="2" presetClass="entr" presetSubtype="4" fill="hold" nodeType="with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 calcmode="lin" valueType="num">
                                      <p:cBhvr additive="base">
                                        <p:cTn id="3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 calcmode="lin" valueType="num">
                                      <p:cBhvr additive="base">
                                        <p:cTn id="3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3DF7E896-368D-4503-978B-ED20D1DC880C}"/>
              </a:ext>
            </a:extLst>
          </p:cNvPr>
          <p:cNvSpPr>
            <a:spLocks noGrp="1"/>
          </p:cNvSpPr>
          <p:nvPr>
            <p:ph type="title"/>
          </p:nvPr>
        </p:nvSpPr>
        <p:spPr>
          <a:xfrm>
            <a:off x="866440" y="1000370"/>
            <a:ext cx="3462079" cy="4857262"/>
          </a:xfrm>
        </p:spPr>
        <p:txBody>
          <a:bodyPr>
            <a:normAutofit/>
          </a:bodyPr>
          <a:lstStyle/>
          <a:p>
            <a:pPr algn="r"/>
            <a:r>
              <a:rPr lang="en-GB" sz="4400" dirty="0">
                <a:solidFill>
                  <a:srgbClr val="FFFFFF"/>
                </a:solidFill>
              </a:rPr>
              <a:t>Hand washing </a:t>
            </a:r>
          </a:p>
        </p:txBody>
      </p:sp>
      <p:sp>
        <p:nvSpPr>
          <p:cNvPr id="3" name="Content Placeholder 2">
            <a:extLst>
              <a:ext uri="{FF2B5EF4-FFF2-40B4-BE49-F238E27FC236}">
                <a16:creationId xmlns:a16="http://schemas.microsoft.com/office/drawing/2014/main" id="{1CB0C81E-FF06-4AF4-AEE8-3C03608447E2}"/>
              </a:ext>
            </a:extLst>
          </p:cNvPr>
          <p:cNvSpPr>
            <a:spLocks noGrp="1"/>
          </p:cNvSpPr>
          <p:nvPr>
            <p:ph idx="1"/>
          </p:nvPr>
        </p:nvSpPr>
        <p:spPr>
          <a:xfrm>
            <a:off x="4963691" y="1000370"/>
            <a:ext cx="6212310" cy="4857262"/>
          </a:xfrm>
        </p:spPr>
        <p:txBody>
          <a:bodyPr anchor="ctr">
            <a:normAutofit/>
          </a:bodyPr>
          <a:lstStyle/>
          <a:p>
            <a:r>
              <a:rPr lang="en-GB" sz="2000" dirty="0">
                <a:solidFill>
                  <a:srgbClr val="FFFFFF"/>
                </a:solidFill>
              </a:rPr>
              <a:t>Is one of the most effective way of reducing transmissions of infection and diseases </a:t>
            </a:r>
          </a:p>
          <a:p>
            <a:r>
              <a:rPr lang="en-GB" sz="2000" dirty="0">
                <a:solidFill>
                  <a:srgbClr val="FFFFFF"/>
                </a:solidFill>
              </a:rPr>
              <a:t>Florence Nightingale wrote in 1860 nurses should wash their hands frequently throughout the day. </a:t>
            </a:r>
          </a:p>
          <a:p>
            <a:r>
              <a:rPr lang="en-GB" sz="2000" dirty="0">
                <a:solidFill>
                  <a:srgbClr val="FFFFFF"/>
                </a:solidFill>
              </a:rPr>
              <a:t>Covid-19 has shown how effective handwashing is in preventing the spread. </a:t>
            </a:r>
            <a:r>
              <a:rPr lang="en-GB" sz="1800" dirty="0">
                <a:effectLst/>
                <a:latin typeface="Calibri" panose="020F0502020204030204" pitchFamily="34" charset="0"/>
                <a:ea typeface="Calibri" panose="020F0502020204030204" pitchFamily="34" charset="0"/>
                <a:cs typeface="Arial" panose="020B0604020202020204" pitchFamily="34" charset="0"/>
              </a:rPr>
              <a:t>(Dexter, 2020)</a:t>
            </a:r>
          </a:p>
          <a:p>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sz="2000" dirty="0">
              <a:solidFill>
                <a:srgbClr val="FFFFFF"/>
              </a:solidFill>
            </a:endParaRPr>
          </a:p>
        </p:txBody>
      </p:sp>
    </p:spTree>
    <p:extLst>
      <p:ext uri="{BB962C8B-B14F-4D97-AF65-F5344CB8AC3E}">
        <p14:creationId xmlns:p14="http://schemas.microsoft.com/office/powerpoint/2010/main" val="607680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5901750E-B5C0-45C4-8A48-BFDF6EDF6930}"/>
              </a:ext>
            </a:extLst>
          </p:cNvPr>
          <p:cNvSpPr>
            <a:spLocks noGrp="1"/>
          </p:cNvSpPr>
          <p:nvPr>
            <p:ph type="title"/>
          </p:nvPr>
        </p:nvSpPr>
        <p:spPr>
          <a:xfrm>
            <a:off x="676240" y="875324"/>
            <a:ext cx="3536510" cy="5093520"/>
          </a:xfrm>
        </p:spPr>
        <p:txBody>
          <a:bodyPr>
            <a:normAutofit/>
          </a:bodyPr>
          <a:lstStyle/>
          <a:p>
            <a:pPr algn="ctr"/>
            <a:r>
              <a:rPr lang="en-GB" sz="4400" dirty="0">
                <a:solidFill>
                  <a:schemeClr val="tx1"/>
                </a:solidFill>
              </a:rPr>
              <a:t>Evidence based practice </a:t>
            </a:r>
          </a:p>
        </p:txBody>
      </p:sp>
      <p:sp>
        <p:nvSpPr>
          <p:cNvPr id="3" name="Content Placeholder 2">
            <a:extLst>
              <a:ext uri="{FF2B5EF4-FFF2-40B4-BE49-F238E27FC236}">
                <a16:creationId xmlns:a16="http://schemas.microsoft.com/office/drawing/2014/main" id="{17C67BE8-96C3-475B-8926-AC0CDD6EEBDD}"/>
              </a:ext>
            </a:extLst>
          </p:cNvPr>
          <p:cNvSpPr>
            <a:spLocks noGrp="1"/>
          </p:cNvSpPr>
          <p:nvPr>
            <p:ph idx="1"/>
          </p:nvPr>
        </p:nvSpPr>
        <p:spPr>
          <a:xfrm>
            <a:off x="5478124" y="559477"/>
            <a:ext cx="5647076" cy="5475563"/>
          </a:xfrm>
        </p:spPr>
        <p:txBody>
          <a:bodyPr anchor="ctr">
            <a:normAutofit/>
          </a:bodyPr>
          <a:lstStyle/>
          <a:p>
            <a:r>
              <a:rPr lang="en-GB" sz="2000" dirty="0"/>
              <a:t>According to WHO (2017) , thousands of people die around the world due to infections caused by </a:t>
            </a:r>
            <a:r>
              <a:rPr lang="en-GB" sz="2000" dirty="0" err="1"/>
              <a:t>transmissons</a:t>
            </a:r>
            <a:r>
              <a:rPr lang="en-GB" sz="2000" dirty="0"/>
              <a:t>. </a:t>
            </a:r>
          </a:p>
          <a:p>
            <a:r>
              <a:rPr lang="en-GB" sz="2000" dirty="0"/>
              <a:t>Hands are one of the ways germs transmit to one person to the other. </a:t>
            </a:r>
          </a:p>
          <a:p>
            <a:r>
              <a:rPr lang="en-GB" sz="2000" dirty="0"/>
              <a:t>Therefore, hand hygiene is very important. </a:t>
            </a:r>
          </a:p>
          <a:p>
            <a:r>
              <a:rPr lang="en-GB" sz="2000" dirty="0"/>
              <a:t>According to WHO (2017), health care professionals must know how to maintain hygiene needs and when to do it. </a:t>
            </a:r>
          </a:p>
          <a:p>
            <a:pPr marL="0" indent="0">
              <a:buNone/>
            </a:pPr>
            <a:endParaRPr lang="en-GB" sz="2000" dirty="0"/>
          </a:p>
        </p:txBody>
      </p:sp>
    </p:spTree>
    <p:extLst>
      <p:ext uri="{BB962C8B-B14F-4D97-AF65-F5344CB8AC3E}">
        <p14:creationId xmlns:p14="http://schemas.microsoft.com/office/powerpoint/2010/main" val="76406772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4B0B2-21C7-4A6E-890B-5AC8DB7192CF}"/>
              </a:ext>
            </a:extLst>
          </p:cNvPr>
          <p:cNvSpPr>
            <a:spLocks noGrp="1"/>
          </p:cNvSpPr>
          <p:nvPr>
            <p:ph type="title"/>
          </p:nvPr>
        </p:nvSpPr>
        <p:spPr/>
        <p:txBody>
          <a:bodyPr/>
          <a:lstStyle/>
          <a:p>
            <a:r>
              <a:rPr lang="en-GB" dirty="0"/>
              <a:t>History </a:t>
            </a:r>
          </a:p>
        </p:txBody>
      </p:sp>
      <p:sp>
        <p:nvSpPr>
          <p:cNvPr id="3" name="Content Placeholder 2">
            <a:extLst>
              <a:ext uri="{FF2B5EF4-FFF2-40B4-BE49-F238E27FC236}">
                <a16:creationId xmlns:a16="http://schemas.microsoft.com/office/drawing/2014/main" id="{40457A5E-BF39-4E1E-802F-05F77BB13281}"/>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Ignaz Semmelweis was noted to be one of the founders of handwashing noted in history. </a:t>
            </a:r>
          </a:p>
          <a:p>
            <a:r>
              <a:rPr lang="en-GB" dirty="0">
                <a:latin typeface="Times New Roman" panose="02020603050405020304" pitchFamily="18" charset="0"/>
                <a:cs typeface="Times New Roman" panose="02020603050405020304" pitchFamily="18" charset="0"/>
              </a:rPr>
              <a:t>After the death of a friends who suffered a laceration from scalpel and died with symptoms of that of child fever</a:t>
            </a:r>
          </a:p>
          <a:p>
            <a:r>
              <a:rPr lang="en-GB" dirty="0">
                <a:latin typeface="Times New Roman" panose="02020603050405020304" pitchFamily="18" charset="0"/>
                <a:cs typeface="Times New Roman" panose="02020603050405020304" pitchFamily="18" charset="0"/>
              </a:rPr>
              <a:t>He concluded that mortality rate on his maternity ward was due to contamination of particles found on medical professional hands. </a:t>
            </a:r>
          </a:p>
          <a:p>
            <a:r>
              <a:rPr lang="en-GB" dirty="0">
                <a:latin typeface="Times New Roman" panose="02020603050405020304" pitchFamily="18" charset="0"/>
                <a:cs typeface="Times New Roman" panose="02020603050405020304" pitchFamily="18" charset="0"/>
              </a:rPr>
              <a:t>Thus, he set up a hand washing regime which involved hand scrubbing with chlorinated lime. </a:t>
            </a:r>
          </a:p>
          <a:p>
            <a:r>
              <a:rPr lang="en-GB" dirty="0">
                <a:latin typeface="Times New Roman" panose="02020603050405020304" pitchFamily="18" charset="0"/>
                <a:cs typeface="Times New Roman" panose="02020603050405020304" pitchFamily="18" charset="0"/>
              </a:rPr>
              <a:t>Initially it was only necessary when entering the ward but he then extended it between seeing patients. </a:t>
            </a:r>
          </a:p>
          <a:p>
            <a:r>
              <a:rPr lang="en-GB" dirty="0">
                <a:latin typeface="Times New Roman" panose="02020603050405020304" pitchFamily="18" charset="0"/>
                <a:cs typeface="Times New Roman" panose="02020603050405020304" pitchFamily="18" charset="0"/>
              </a:rPr>
              <a:t>This brought positive result, and mortality rate was reduced significantly . </a:t>
            </a:r>
            <a:r>
              <a:rPr lang="en-GB" dirty="0">
                <a:effectLst/>
                <a:latin typeface="Times New Roman" panose="02020603050405020304" pitchFamily="18" charset="0"/>
                <a:ea typeface="Calibri" panose="020F0502020204030204" pitchFamily="34" charset="0"/>
                <a:cs typeface="Times New Roman" panose="02020603050405020304" pitchFamily="18" charset="0"/>
              </a:rPr>
              <a:t>(</a:t>
            </a:r>
            <a:r>
              <a:rPr lang="en-GB" dirty="0" err="1">
                <a:effectLst/>
                <a:latin typeface="Times New Roman" panose="02020603050405020304" pitchFamily="18" charset="0"/>
                <a:ea typeface="Calibri" panose="020F0502020204030204" pitchFamily="34" charset="0"/>
                <a:cs typeface="Times New Roman" panose="02020603050405020304" pitchFamily="18" charset="0"/>
              </a:rPr>
              <a:t>Pittet</a:t>
            </a:r>
            <a:r>
              <a:rPr lang="en-GB" dirty="0">
                <a:effectLst/>
                <a:latin typeface="Times New Roman" panose="02020603050405020304" pitchFamily="18" charset="0"/>
                <a:ea typeface="Calibri" panose="020F0502020204030204" pitchFamily="34" charset="0"/>
                <a:cs typeface="Times New Roman" panose="02020603050405020304" pitchFamily="18" charset="0"/>
              </a:rPr>
              <a:t>, et al., 2017)</a:t>
            </a:r>
          </a:p>
          <a:p>
            <a:endParaRPr lang="en-GB" dirty="0"/>
          </a:p>
          <a:p>
            <a:endParaRPr lang="en-GB" dirty="0"/>
          </a:p>
        </p:txBody>
      </p:sp>
    </p:spTree>
    <p:extLst>
      <p:ext uri="{BB962C8B-B14F-4D97-AF65-F5344CB8AC3E}">
        <p14:creationId xmlns:p14="http://schemas.microsoft.com/office/powerpoint/2010/main" val="3683247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5F15C-414F-4C39-B040-CFD49CA6BBC7}"/>
              </a:ext>
            </a:extLst>
          </p:cNvPr>
          <p:cNvSpPr>
            <a:spLocks noGrp="1"/>
          </p:cNvSpPr>
          <p:nvPr>
            <p:ph type="title"/>
          </p:nvPr>
        </p:nvSpPr>
        <p:spPr/>
        <p:txBody>
          <a:bodyPr/>
          <a:lstStyle/>
          <a:p>
            <a:r>
              <a:rPr lang="en-GB" dirty="0"/>
              <a:t>Hand washing technique</a:t>
            </a:r>
          </a:p>
        </p:txBody>
      </p:sp>
      <p:sp>
        <p:nvSpPr>
          <p:cNvPr id="3" name="Content Placeholder 2">
            <a:extLst>
              <a:ext uri="{FF2B5EF4-FFF2-40B4-BE49-F238E27FC236}">
                <a16:creationId xmlns:a16="http://schemas.microsoft.com/office/drawing/2014/main" id="{C8F94523-9261-4932-90C7-629B42A3E58A}"/>
              </a:ext>
            </a:extLst>
          </p:cNvPr>
          <p:cNvSpPr>
            <a:spLocks noGrp="1"/>
          </p:cNvSpPr>
          <p:nvPr>
            <p:ph idx="1"/>
          </p:nvPr>
        </p:nvSpPr>
        <p:spPr/>
        <p:txBody>
          <a:bodyPr/>
          <a:lstStyle/>
          <a:p>
            <a:r>
              <a:rPr lang="en-GB" dirty="0"/>
              <a:t>Several studies have proved regularly washing hands can prevent and destroy infections such as MRSA. </a:t>
            </a:r>
          </a:p>
          <a:p>
            <a:r>
              <a:rPr lang="en-GB" dirty="0"/>
              <a:t>9 controlled studies were identified by the hand hygiene liaison group that proved an increased compliance in hand hygiene reduced the  infection rates even in settings with an increased rate of infection.</a:t>
            </a:r>
          </a:p>
          <a:p>
            <a:r>
              <a:rPr lang="en-GB" dirty="0"/>
              <a:t>Evidence suggests that hand washing can significantly reduce the rate of pathogens on the hands, therefore, reducing the risk of hospital acquired infection. </a:t>
            </a:r>
          </a:p>
          <a:p>
            <a:endParaRPr lang="en-GB" dirty="0"/>
          </a:p>
        </p:txBody>
      </p:sp>
    </p:spTree>
    <p:extLst>
      <p:ext uri="{BB962C8B-B14F-4D97-AF65-F5344CB8AC3E}">
        <p14:creationId xmlns:p14="http://schemas.microsoft.com/office/powerpoint/2010/main" val="2593588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5" name="Rectangle 74">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77" name="Rectangle 76">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9" name="Group 78">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80" name="Straight Connector 79">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84" name="Rectangle 83">
            <a:extLst>
              <a:ext uri="{FF2B5EF4-FFF2-40B4-BE49-F238E27FC236}">
                <a16:creationId xmlns:a16="http://schemas.microsoft.com/office/drawing/2014/main" id="{C8AC92D2-D6DE-4772-A874-5D65F883F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86" name="Rectangle 85">
            <a:extLst>
              <a:ext uri="{FF2B5EF4-FFF2-40B4-BE49-F238E27FC236}">
                <a16:creationId xmlns:a16="http://schemas.microsoft.com/office/drawing/2014/main" id="{0F2E3678-25D0-49F9-9BD6-8D4D60565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1E41672D-FEF9-4E79-8A18-770F0B47C5FA}"/>
              </a:ext>
            </a:extLst>
          </p:cNvPr>
          <p:cNvSpPr>
            <a:spLocks noGrp="1"/>
          </p:cNvSpPr>
          <p:nvPr>
            <p:ph type="title"/>
          </p:nvPr>
        </p:nvSpPr>
        <p:spPr>
          <a:xfrm>
            <a:off x="1136849" y="1348844"/>
            <a:ext cx="4959150" cy="3019956"/>
          </a:xfrm>
        </p:spPr>
        <p:txBody>
          <a:bodyPr vert="horz" lIns="91440" tIns="45720" rIns="91440" bIns="45720" rtlCol="0" anchor="ctr">
            <a:normAutofit/>
          </a:bodyPr>
          <a:lstStyle/>
          <a:p>
            <a:pPr algn="ctr">
              <a:lnSpc>
                <a:spcPct val="83000"/>
              </a:lnSpc>
            </a:pPr>
            <a:r>
              <a:rPr lang="en-US" sz="6000" cap="all" spc="-100" dirty="0"/>
              <a:t>Hand washing technique </a:t>
            </a:r>
          </a:p>
        </p:txBody>
      </p:sp>
      <p:sp>
        <p:nvSpPr>
          <p:cNvPr id="88" name="Rectangle 87">
            <a:extLst>
              <a:ext uri="{FF2B5EF4-FFF2-40B4-BE49-F238E27FC236}">
                <a16:creationId xmlns:a16="http://schemas.microsoft.com/office/drawing/2014/main" id="{63A45CD5-61B0-48E1-8090-7584418C2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0" name="Straight Connector 89">
            <a:extLst>
              <a:ext uri="{FF2B5EF4-FFF2-40B4-BE49-F238E27FC236}">
                <a16:creationId xmlns:a16="http://schemas.microsoft.com/office/drawing/2014/main" id="{C6D4C1FD-C274-4FA8-939A-09E6498EFC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C13D4426-8AD5-43D7-8033-05DBB3BFE6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1EC8029B-C6E2-4459-859A-7539865E00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026" name="Picture 2" descr="WHO Hand Washing Poster">
            <a:extLst>
              <a:ext uri="{FF2B5EF4-FFF2-40B4-BE49-F238E27FC236}">
                <a16:creationId xmlns:a16="http://schemas.microsoft.com/office/drawing/2014/main" id="{EE4DB668-4531-4AFB-B5E7-90BE6CC60A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49189" y="621791"/>
            <a:ext cx="4860491" cy="5525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3112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6"/>
                                        </p:tgtEl>
                                        <p:attrNameLst>
                                          <p:attrName>style.visibility</p:attrName>
                                        </p:attrNameLst>
                                      </p:cBhvr>
                                      <p:to>
                                        <p:strVal val="visible"/>
                                      </p:to>
                                    </p:set>
                                    <p:anim calcmode="lin" valueType="num">
                                      <p:cBhvr additive="base">
                                        <p:cTn id="13" dur="500" fill="hold"/>
                                        <p:tgtEl>
                                          <p:spTgt spid="1026"/>
                                        </p:tgtEl>
                                        <p:attrNameLst>
                                          <p:attrName>ppt_x</p:attrName>
                                        </p:attrNameLst>
                                      </p:cBhvr>
                                      <p:tavLst>
                                        <p:tav tm="0">
                                          <p:val>
                                            <p:strVal val="#ppt_x"/>
                                          </p:val>
                                        </p:tav>
                                        <p:tav tm="100000">
                                          <p:val>
                                            <p:strVal val="#ppt_x"/>
                                          </p:val>
                                        </p:tav>
                                      </p:tavLst>
                                    </p:anim>
                                    <p:anim calcmode="lin" valueType="num">
                                      <p:cBhvr additive="base">
                                        <p:cTn id="14"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6" name="Rectangle 72">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057" name="Rectangle 74">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058" name="Rectangle 76">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9" name="Group 78">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80" name="Straight Connector 79">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84" name="Rectangle 83">
            <a:extLst>
              <a:ext uri="{FF2B5EF4-FFF2-40B4-BE49-F238E27FC236}">
                <a16:creationId xmlns:a16="http://schemas.microsoft.com/office/drawing/2014/main" id="{C8AC92D2-D6DE-4772-A874-5D65F883F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86" name="Rectangle 85">
            <a:extLst>
              <a:ext uri="{FF2B5EF4-FFF2-40B4-BE49-F238E27FC236}">
                <a16:creationId xmlns:a16="http://schemas.microsoft.com/office/drawing/2014/main" id="{0F2E3678-25D0-49F9-9BD6-8D4D60565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88C44844-46F7-4A1C-BC1F-9499BB842772}"/>
              </a:ext>
            </a:extLst>
          </p:cNvPr>
          <p:cNvSpPr>
            <a:spLocks noGrp="1"/>
          </p:cNvSpPr>
          <p:nvPr>
            <p:ph type="title"/>
          </p:nvPr>
        </p:nvSpPr>
        <p:spPr>
          <a:xfrm>
            <a:off x="1136849" y="1348843"/>
            <a:ext cx="4877871" cy="3625485"/>
          </a:xfrm>
        </p:spPr>
        <p:txBody>
          <a:bodyPr vert="horz" lIns="91440" tIns="45720" rIns="91440" bIns="45720" rtlCol="0" anchor="ctr">
            <a:normAutofit/>
          </a:bodyPr>
          <a:lstStyle/>
          <a:p>
            <a:pPr algn="ctr">
              <a:lnSpc>
                <a:spcPct val="83000"/>
              </a:lnSpc>
            </a:pPr>
            <a:r>
              <a:rPr lang="en-US" sz="6000" cap="all" spc="-100" dirty="0"/>
              <a:t>When to wash hands?</a:t>
            </a:r>
          </a:p>
        </p:txBody>
      </p:sp>
      <p:sp>
        <p:nvSpPr>
          <p:cNvPr id="88" name="Rectangle 87">
            <a:extLst>
              <a:ext uri="{FF2B5EF4-FFF2-40B4-BE49-F238E27FC236}">
                <a16:creationId xmlns:a16="http://schemas.microsoft.com/office/drawing/2014/main" id="{63A45CD5-61B0-48E1-8090-7584418C2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0" name="Straight Connector 89">
            <a:extLst>
              <a:ext uri="{FF2B5EF4-FFF2-40B4-BE49-F238E27FC236}">
                <a16:creationId xmlns:a16="http://schemas.microsoft.com/office/drawing/2014/main" id="{C6D4C1FD-C274-4FA8-939A-09E6498EFC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C13D4426-8AD5-43D7-8033-05DBB3BFE6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1EC8029B-C6E2-4459-859A-7539865E00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2050" name="Picture 2" descr="Hand hygiene and the use of personal protective equipment | British Journal  of Nursing">
            <a:extLst>
              <a:ext uri="{FF2B5EF4-FFF2-40B4-BE49-F238E27FC236}">
                <a16:creationId xmlns:a16="http://schemas.microsoft.com/office/drawing/2014/main" id="{62F387AF-0A5F-4047-A59B-8AFB512BABE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531473" y="1209256"/>
            <a:ext cx="4581260" cy="44248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8913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50"/>
                                        </p:tgtEl>
                                        <p:attrNameLst>
                                          <p:attrName>style.visibility</p:attrName>
                                        </p:attrNameLst>
                                      </p:cBhvr>
                                      <p:to>
                                        <p:strVal val="visible"/>
                                      </p:to>
                                    </p:set>
                                    <p:anim calcmode="lin" valueType="num">
                                      <p:cBhvr additive="base">
                                        <p:cTn id="13" dur="500" fill="hold"/>
                                        <p:tgtEl>
                                          <p:spTgt spid="2050"/>
                                        </p:tgtEl>
                                        <p:attrNameLst>
                                          <p:attrName>ppt_x</p:attrName>
                                        </p:attrNameLst>
                                      </p:cBhvr>
                                      <p:tavLst>
                                        <p:tav tm="0">
                                          <p:val>
                                            <p:strVal val="#ppt_x"/>
                                          </p:val>
                                        </p:tav>
                                        <p:tav tm="100000">
                                          <p:val>
                                            <p:strVal val="#ppt_x"/>
                                          </p:val>
                                        </p:tav>
                                      </p:tavLst>
                                    </p:anim>
                                    <p:anim calcmode="lin" valueType="num">
                                      <p:cBhvr additive="base">
                                        <p:cTn id="14"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sanitising hand">
            <a:extLst>
              <a:ext uri="{FF2B5EF4-FFF2-40B4-BE49-F238E27FC236}">
                <a16:creationId xmlns:a16="http://schemas.microsoft.com/office/drawing/2014/main" id="{C439DA02-A045-406F-83FE-79FD63298036}"/>
              </a:ext>
            </a:extLst>
          </p:cNvPr>
          <p:cNvPicPr>
            <a:picLocks noChangeAspect="1"/>
          </p:cNvPicPr>
          <p:nvPr/>
        </p:nvPicPr>
        <p:blipFill rotWithShape="1">
          <a:blip r:embed="rId2"/>
          <a:srcRect t="8508" b="9674"/>
          <a:stretch/>
        </p:blipFill>
        <p:spPr>
          <a:xfrm>
            <a:off x="20" y="-22"/>
            <a:ext cx="12191977" cy="6858022"/>
          </a:xfrm>
          <a:prstGeom prst="rect">
            <a:avLst/>
          </a:prstGeom>
        </p:spPr>
      </p:pic>
      <p:sp>
        <p:nvSpPr>
          <p:cNvPr id="24" name="Rectangle 23">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65D7D5-A1A7-4F3E-BC39-BF9A582B1FAD}"/>
              </a:ext>
            </a:extLst>
          </p:cNvPr>
          <p:cNvSpPr>
            <a:spLocks noGrp="1"/>
          </p:cNvSpPr>
          <p:nvPr>
            <p:ph type="title"/>
          </p:nvPr>
        </p:nvSpPr>
        <p:spPr>
          <a:xfrm>
            <a:off x="643466" y="643467"/>
            <a:ext cx="5452529" cy="3569242"/>
          </a:xfrm>
        </p:spPr>
        <p:txBody>
          <a:bodyPr vert="horz" lIns="91440" tIns="45720" rIns="91440" bIns="45720" rtlCol="0" anchor="t">
            <a:normAutofit/>
          </a:bodyPr>
          <a:lstStyle/>
          <a:p>
            <a:pPr>
              <a:lnSpc>
                <a:spcPct val="83000"/>
              </a:lnSpc>
            </a:pPr>
            <a:r>
              <a:rPr lang="en-US" sz="6000" cap="all" spc="-100">
                <a:solidFill>
                  <a:schemeClr val="bg1"/>
                </a:solidFill>
              </a:rPr>
              <a:t>Hand washing </a:t>
            </a:r>
          </a:p>
        </p:txBody>
      </p:sp>
      <p:sp>
        <p:nvSpPr>
          <p:cNvPr id="3" name="Content Placeholder 2">
            <a:extLst>
              <a:ext uri="{FF2B5EF4-FFF2-40B4-BE49-F238E27FC236}">
                <a16:creationId xmlns:a16="http://schemas.microsoft.com/office/drawing/2014/main" id="{9A586151-5A06-44EE-842F-03D85C9F3FAE}"/>
              </a:ext>
            </a:extLst>
          </p:cNvPr>
          <p:cNvSpPr>
            <a:spLocks noGrp="1"/>
          </p:cNvSpPr>
          <p:nvPr>
            <p:ph idx="1"/>
          </p:nvPr>
        </p:nvSpPr>
        <p:spPr>
          <a:xfrm>
            <a:off x="643466" y="4551031"/>
            <a:ext cx="5449479" cy="1663493"/>
          </a:xfrm>
        </p:spPr>
        <p:txBody>
          <a:bodyPr vert="horz" lIns="91440" tIns="45720" rIns="91440" bIns="45720" rtlCol="0" anchor="b">
            <a:normAutofit fontScale="70000" lnSpcReduction="20000"/>
          </a:bodyPr>
          <a:lstStyle/>
          <a:p>
            <a:pPr>
              <a:lnSpc>
                <a:spcPct val="100000"/>
              </a:lnSpc>
              <a:spcBef>
                <a:spcPts val="0"/>
              </a:spcBef>
              <a:spcAft>
                <a:spcPts val="600"/>
              </a:spcAft>
            </a:pPr>
            <a:r>
              <a:rPr lang="en-US" sz="2400" spc="80" dirty="0">
                <a:solidFill>
                  <a:schemeClr val="bg1"/>
                </a:solidFill>
              </a:rPr>
              <a:t>Decontamination  can be also achieved by using alcohol-based hand rub.  </a:t>
            </a:r>
          </a:p>
          <a:p>
            <a:pPr>
              <a:lnSpc>
                <a:spcPct val="100000"/>
              </a:lnSpc>
              <a:spcBef>
                <a:spcPts val="0"/>
              </a:spcBef>
              <a:spcAft>
                <a:spcPts val="600"/>
              </a:spcAft>
            </a:pPr>
            <a:r>
              <a:rPr lang="en-US" sz="2400" spc="80" dirty="0">
                <a:solidFill>
                  <a:schemeClr val="bg1"/>
                </a:solidFill>
              </a:rPr>
              <a:t>Alcohol based hand rub can be effective in removing </a:t>
            </a:r>
            <a:r>
              <a:rPr lang="en-US" sz="2400" spc="80" dirty="0" err="1">
                <a:solidFill>
                  <a:schemeClr val="bg1"/>
                </a:solidFill>
              </a:rPr>
              <a:t>transcient</a:t>
            </a:r>
            <a:r>
              <a:rPr lang="en-US" sz="2400" spc="80" dirty="0">
                <a:solidFill>
                  <a:schemeClr val="bg1"/>
                </a:solidFill>
              </a:rPr>
              <a:t> micro-organisms. However, it is not effective in every situation such as </a:t>
            </a:r>
            <a:r>
              <a:rPr lang="en-US" sz="2400" spc="80" dirty="0" err="1">
                <a:solidFill>
                  <a:schemeClr val="bg1"/>
                </a:solidFill>
              </a:rPr>
              <a:t>clostrium</a:t>
            </a:r>
            <a:r>
              <a:rPr lang="en-US" sz="2400" spc="80" dirty="0">
                <a:solidFill>
                  <a:schemeClr val="bg1"/>
                </a:solidFill>
              </a:rPr>
              <a:t> </a:t>
            </a:r>
            <a:r>
              <a:rPr lang="en-US" sz="2400" spc="80" dirty="0" err="1">
                <a:solidFill>
                  <a:schemeClr val="bg1"/>
                </a:solidFill>
              </a:rPr>
              <a:t>dificille</a:t>
            </a:r>
            <a:r>
              <a:rPr lang="en-US" sz="2400" spc="80" dirty="0">
                <a:solidFill>
                  <a:schemeClr val="bg1"/>
                </a:solidFill>
              </a:rPr>
              <a:t>. </a:t>
            </a:r>
          </a:p>
        </p:txBody>
      </p:sp>
      <p:sp>
        <p:nvSpPr>
          <p:cNvPr id="26" name="Rectangle 25">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31935" y="1397930"/>
            <a:ext cx="6858003" cy="4062128"/>
          </a:xfrm>
          <a:prstGeom prst="rect">
            <a:avLst/>
          </a:prstGeom>
          <a:gradFill flip="none" rotWithShape="1">
            <a:gsLst>
              <a:gs pos="48000">
                <a:schemeClr val="tx1">
                  <a:alpha val="24000"/>
                </a:schemeClr>
              </a:gs>
              <a:gs pos="85000">
                <a:schemeClr val="tx1">
                  <a:alpha val="4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498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77400FAB-DF54-48D5-87DC-35ABA53EF47E}"/>
              </a:ext>
            </a:extLst>
          </p:cNvPr>
          <p:cNvSpPr>
            <a:spLocks noGrp="1"/>
          </p:cNvSpPr>
          <p:nvPr>
            <p:ph type="title"/>
          </p:nvPr>
        </p:nvSpPr>
        <p:spPr>
          <a:xfrm>
            <a:off x="866440" y="1000370"/>
            <a:ext cx="3462079" cy="4857262"/>
          </a:xfrm>
        </p:spPr>
        <p:txBody>
          <a:bodyPr>
            <a:normAutofit/>
          </a:bodyPr>
          <a:lstStyle/>
          <a:p>
            <a:pPr algn="r"/>
            <a:r>
              <a:rPr lang="en-GB" sz="4400" dirty="0">
                <a:solidFill>
                  <a:srgbClr val="FFFFFF"/>
                </a:solidFill>
              </a:rPr>
              <a:t>Conclusion </a:t>
            </a:r>
          </a:p>
        </p:txBody>
      </p:sp>
      <p:sp>
        <p:nvSpPr>
          <p:cNvPr id="3" name="Content Placeholder 2">
            <a:extLst>
              <a:ext uri="{FF2B5EF4-FFF2-40B4-BE49-F238E27FC236}">
                <a16:creationId xmlns:a16="http://schemas.microsoft.com/office/drawing/2014/main" id="{DB7E6458-4190-400E-B1BB-40D382C21D0A}"/>
              </a:ext>
            </a:extLst>
          </p:cNvPr>
          <p:cNvSpPr>
            <a:spLocks noGrp="1"/>
          </p:cNvSpPr>
          <p:nvPr>
            <p:ph idx="1"/>
          </p:nvPr>
        </p:nvSpPr>
        <p:spPr>
          <a:xfrm>
            <a:off x="4963691" y="1000370"/>
            <a:ext cx="6212310" cy="4857262"/>
          </a:xfrm>
        </p:spPr>
        <p:txBody>
          <a:bodyPr anchor="ctr">
            <a:normAutofit/>
          </a:bodyPr>
          <a:lstStyle/>
          <a:p>
            <a:pPr lvl="1"/>
            <a:r>
              <a:rPr lang="en-GB" sz="2000" dirty="0">
                <a:solidFill>
                  <a:srgbClr val="FFFFFF"/>
                </a:solidFill>
              </a:rPr>
              <a:t>To conclude:</a:t>
            </a:r>
          </a:p>
          <a:p>
            <a:pPr lvl="1"/>
            <a:r>
              <a:rPr lang="en-GB" sz="2000" dirty="0">
                <a:solidFill>
                  <a:srgbClr val="FFFFFF"/>
                </a:solidFill>
              </a:rPr>
              <a:t>Hand washing is one the most effective way of reducing the transmissions of infections. </a:t>
            </a:r>
          </a:p>
          <a:p>
            <a:pPr lvl="1"/>
            <a:r>
              <a:rPr lang="en-GB" sz="2000" dirty="0">
                <a:solidFill>
                  <a:srgbClr val="FFFFFF"/>
                </a:solidFill>
              </a:rPr>
              <a:t>Evidence shows increased hand compliance reduces the spread of infections such as MRSA. </a:t>
            </a:r>
          </a:p>
          <a:p>
            <a:pPr marL="274320" lvl="1" indent="0">
              <a:buNone/>
            </a:pPr>
            <a:endParaRPr lang="en-GB" sz="2000" dirty="0">
              <a:solidFill>
                <a:srgbClr val="FFFFFF"/>
              </a:solidFill>
            </a:endParaRPr>
          </a:p>
          <a:p>
            <a:pPr lvl="1"/>
            <a:endParaRPr lang="en-GB" sz="2000" dirty="0">
              <a:solidFill>
                <a:srgbClr val="FFFFFF"/>
              </a:solidFill>
            </a:endParaRPr>
          </a:p>
        </p:txBody>
      </p:sp>
    </p:spTree>
    <p:extLst>
      <p:ext uri="{BB962C8B-B14F-4D97-AF65-F5344CB8AC3E}">
        <p14:creationId xmlns:p14="http://schemas.microsoft.com/office/powerpoint/2010/main" val="1177031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5" name="Rectangle 14">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1A103E23-9C41-40F4-8A9C-E4ADE162B6E3}"/>
              </a:ext>
            </a:extLst>
          </p:cNvPr>
          <p:cNvSpPr>
            <a:spLocks noGrp="1"/>
          </p:cNvSpPr>
          <p:nvPr>
            <p:ph type="title"/>
          </p:nvPr>
        </p:nvSpPr>
        <p:spPr>
          <a:xfrm>
            <a:off x="983887" y="1185059"/>
            <a:ext cx="3491832" cy="4487882"/>
          </a:xfrm>
        </p:spPr>
        <p:txBody>
          <a:bodyPr>
            <a:normAutofit/>
          </a:bodyPr>
          <a:lstStyle/>
          <a:p>
            <a:pPr algn="ctr"/>
            <a:r>
              <a:rPr lang="en-GB" sz="4400"/>
              <a:t>References </a:t>
            </a:r>
          </a:p>
        </p:txBody>
      </p:sp>
      <p:sp>
        <p:nvSpPr>
          <p:cNvPr id="17" name="Rectangle 16">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4" name="Rectangle 1">
            <a:extLst>
              <a:ext uri="{FF2B5EF4-FFF2-40B4-BE49-F238E27FC236}">
                <a16:creationId xmlns:a16="http://schemas.microsoft.com/office/drawing/2014/main" id="{68979F02-8478-47A5-92B6-9EAF687E4BE8}"/>
              </a:ext>
            </a:extLst>
          </p:cNvPr>
          <p:cNvSpPr>
            <a:spLocks noGrp="1" noChangeArrowheads="1"/>
          </p:cNvSpPr>
          <p:nvPr>
            <p:ph idx="1"/>
          </p:nvPr>
        </p:nvSpPr>
        <p:spPr bwMode="auto">
          <a:xfrm>
            <a:off x="6403656" y="936416"/>
            <a:ext cx="4870512" cy="498516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152352" rIns="91440" bIns="45720" numCol="1" anchor="ctr" anchorCtr="0" compatLnSpc="1">
            <a:prstTxWarp prst="textNoShape">
              <a:avLst/>
            </a:prstTxWarp>
            <a:normAutofit/>
          </a:bodyPr>
          <a:lstStyle/>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100" b="0" i="0" u="none" strike="noStrike" cap="none" normalizeH="0" baseline="0">
                <a:ln>
                  <a:noFill/>
                </a:ln>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De Brun, C., 2013. </a:t>
            </a:r>
            <a:r>
              <a:rPr kumimoji="0" lang="en-US" altLang="en-US" sz="1100" b="0" i="1"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Finding the Evidence A Key Step in the information production , </a:t>
            </a:r>
            <a: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London : NHS.</a:t>
            </a:r>
            <a:endParaRPr kumimoji="0" lang="en-GB" altLang="en-US" sz="1100" b="0" i="0" u="none" strike="noStrike" cap="none" normalizeH="0" baseline="0">
              <a:ln>
                <a:noFill/>
              </a:ln>
              <a:effectLst/>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Dexter, M., 2020. </a:t>
            </a:r>
            <a:r>
              <a:rPr kumimoji="0" lang="en-US" altLang="en-US" sz="1100" b="0" i="1"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Using effective hand hygiene practice, </a:t>
            </a:r>
            <a: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Leeds: Peer-reviewed .</a:t>
            </a:r>
            <a:endParaRPr kumimoji="0" lang="en-GB" altLang="en-US" sz="1100" b="0" i="0" u="none" strike="noStrike" cap="none" normalizeH="0" baseline="0">
              <a:ln>
                <a:noFill/>
              </a:ln>
              <a:effectLst/>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Mathur, P., 2011. </a:t>
            </a:r>
            <a:r>
              <a:rPr kumimoji="0" lang="en-US" altLang="en-US" sz="1100" b="0" i="1"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Hand hygiene: Back to the basics of infection control. </a:t>
            </a:r>
            <a: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[Online] </a:t>
            </a:r>
            <a:b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br>
            <a: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Available at: </a:t>
            </a:r>
            <a:r>
              <a:rPr kumimoji="0" lang="en-US" altLang="en-US" sz="1100" b="0" i="0" u="sng"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https://www.ncbi.nlm.nih.gov/pmc/articles/PMC3249958/</a:t>
            </a:r>
            <a:b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br>
            <a: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[Accessed 8 March 2022].</a:t>
            </a:r>
            <a:endParaRPr kumimoji="0" lang="en-GB" altLang="en-US" sz="1100" b="0" i="0" u="none" strike="noStrike" cap="none" normalizeH="0" baseline="0">
              <a:ln>
                <a:noFill/>
              </a:ln>
              <a:effectLst/>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Nursing Times , 2019. </a:t>
            </a:r>
            <a:r>
              <a:rPr kumimoji="0" lang="en-US" altLang="en-US" sz="1100" b="0" i="1"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Infection control 6: hand hygiene using soap and water. </a:t>
            </a:r>
            <a: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[Online] </a:t>
            </a:r>
            <a:b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br>
            <a: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Available at: </a:t>
            </a:r>
            <a:r>
              <a:rPr kumimoji="0" lang="en-US" altLang="en-US" sz="1100" b="0" i="0" u="sng"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https://www.nursingtimes.net/clinical-archive/infection-control/infection-control-6-hand-hygiene-using-soap-and-water-07-10-2019/</a:t>
            </a:r>
            <a:b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br>
            <a: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[Accessed 8 March 2022].</a:t>
            </a:r>
            <a:endParaRPr kumimoji="0" lang="en-GB" altLang="en-US" sz="1100" b="0" i="0" u="none" strike="noStrike" cap="none" normalizeH="0" baseline="0">
              <a:ln>
                <a:noFill/>
              </a:ln>
              <a:effectLst/>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Pittet, D., Boyce M, J. &amp; Allegrenzi, B., 2017. </a:t>
            </a:r>
            <a:r>
              <a:rPr kumimoji="0" lang="en-US" altLang="en-US" sz="1100" b="0" i="1"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Hand Hygine, A Handbook for Medical Professionals. </a:t>
            </a:r>
            <a: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1st ed. Oxford : John Wiley &amp; Sons .</a:t>
            </a:r>
            <a:endParaRPr kumimoji="0" lang="en-GB" altLang="en-US" sz="1100" b="0" i="0" u="none" strike="noStrike" cap="none" normalizeH="0" baseline="0">
              <a:ln>
                <a:noFill/>
              </a:ln>
              <a:effectLst/>
            </a:endParaRPr>
          </a:p>
          <a:p>
            <a:pPr marL="0" marR="0" lvl="0" indent="0" defTabSz="914400" rtl="0" eaLnBrk="0" fontAlgn="base" latinLnBrk="0" hangingPunct="0">
              <a:lnSpc>
                <a:spcPct val="110000"/>
              </a:lnSpc>
              <a:spcBef>
                <a:spcPct val="0"/>
              </a:spcBef>
              <a:spcAft>
                <a:spcPts val="600"/>
              </a:spcAft>
              <a:buClrTx/>
              <a:buSzTx/>
              <a:buFontTx/>
              <a:buNone/>
              <a:tabLst/>
            </a:pPr>
            <a: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Royal college of nursing , 2022. </a:t>
            </a:r>
            <a:r>
              <a:rPr kumimoji="0" lang="en-US" altLang="en-US" sz="1100" b="0" i="1"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Infection prevention and control. </a:t>
            </a:r>
            <a: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[Online] </a:t>
            </a:r>
            <a:b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br>
            <a: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Available at: </a:t>
            </a:r>
            <a:r>
              <a:rPr kumimoji="0" lang="en-US" altLang="en-US" sz="1100" b="0" i="0" u="sng"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https://www.rcn.org.uk/clinical-topics/infection-prevention-and-control</a:t>
            </a:r>
            <a:b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br>
            <a:r>
              <a:rPr kumimoji="0" lang="en-US" altLang="en-US" sz="1100" b="0" i="0" u="none" strike="noStrike" cap="none" normalizeH="0" baseline="0">
                <a:ln>
                  <a:noFill/>
                </a:ln>
                <a:effectLst/>
                <a:latin typeface="Calibri" panose="020F0502020204030204" pitchFamily="34" charset="0"/>
                <a:ea typeface="Calibri" panose="020F0502020204030204" pitchFamily="34" charset="0"/>
                <a:cs typeface="Arial" panose="020B0604020202020204" pitchFamily="34" charset="0"/>
              </a:rPr>
              <a:t>[Accessed 7 March 2022].</a:t>
            </a:r>
            <a:endParaRPr kumimoji="0" lang="en-GB" altLang="en-US" sz="1100" b="0" i="0" u="none" strike="noStrike" cap="none" normalizeH="0" baseline="0">
              <a:ln>
                <a:noFill/>
              </a:ln>
              <a:effectLst/>
            </a:endParaRPr>
          </a:p>
          <a:p>
            <a:pPr marL="0" marR="0" lvl="0" indent="0" defTabSz="914400" rtl="0" eaLnBrk="0" fontAlgn="base" latinLnBrk="0" hangingPunct="0">
              <a:lnSpc>
                <a:spcPct val="110000"/>
              </a:lnSpc>
              <a:spcBef>
                <a:spcPct val="0"/>
              </a:spcBef>
              <a:spcAft>
                <a:spcPts val="600"/>
              </a:spcAft>
              <a:buClrTx/>
              <a:buSzTx/>
              <a:buFontTx/>
              <a:buNone/>
              <a:tabLst/>
            </a:pPr>
            <a:endParaRPr kumimoji="0" lang="en-GB" altLang="en-US" sz="1100" b="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22009794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LightSeedRightStep">
      <a:dk1>
        <a:srgbClr val="000000"/>
      </a:dk1>
      <a:lt1>
        <a:srgbClr val="FFFFFF"/>
      </a:lt1>
      <a:dk2>
        <a:srgbClr val="412E24"/>
      </a:dk2>
      <a:lt2>
        <a:srgbClr val="E2E8E8"/>
      </a:lt2>
      <a:accent1>
        <a:srgbClr val="C69699"/>
      </a:accent1>
      <a:accent2>
        <a:srgbClr val="BA937F"/>
      </a:accent2>
      <a:accent3>
        <a:srgbClr val="ADA383"/>
      </a:accent3>
      <a:accent4>
        <a:srgbClr val="9FA973"/>
      </a:accent4>
      <a:accent5>
        <a:srgbClr val="92AB81"/>
      </a:accent5>
      <a:accent6>
        <a:srgbClr val="78B079"/>
      </a:accent6>
      <a:hlink>
        <a:srgbClr val="568E8A"/>
      </a:hlink>
      <a:folHlink>
        <a:srgbClr val="7F7F7F"/>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660</TotalTime>
  <Words>701</Words>
  <Application>Microsoft Office PowerPoint</Application>
  <PresentationFormat>Widescreen</PresentationFormat>
  <Paragraphs>50</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Calibri Light</vt:lpstr>
      <vt:lpstr>Garamond</vt:lpstr>
      <vt:lpstr>Sagona Book</vt:lpstr>
      <vt:lpstr>Sagona ExtraLight</vt:lpstr>
      <vt:lpstr>Times New Roman</vt:lpstr>
      <vt:lpstr>SavonVTI</vt:lpstr>
      <vt:lpstr>Evidence based Practise</vt:lpstr>
      <vt:lpstr>What is evidence based practise?</vt:lpstr>
      <vt:lpstr>Infection control </vt:lpstr>
      <vt:lpstr>Hand washing </vt:lpstr>
      <vt:lpstr>Evidence based practice </vt:lpstr>
      <vt:lpstr>History </vt:lpstr>
      <vt:lpstr>Hand washing technique</vt:lpstr>
      <vt:lpstr>Hand washing technique </vt:lpstr>
      <vt:lpstr>When to wash hands?</vt:lpstr>
      <vt:lpstr>Hand washing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Ayesha</dc:creator>
  <cp:lastModifiedBy>Ayesha</cp:lastModifiedBy>
  <cp:revision>3</cp:revision>
  <dcterms:created xsi:type="dcterms:W3CDTF">2022-03-07T14:39:58Z</dcterms:created>
  <dcterms:modified xsi:type="dcterms:W3CDTF">2022-03-09T14:05:22Z</dcterms:modified>
</cp:coreProperties>
</file>