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158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438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311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019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10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928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0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27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182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834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7532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D8FE3E2-C7D1-428B-8A43-DC5E5997B5EE}" type="datetimeFigureOut">
              <a:rPr lang="en-GB" smtClean="0"/>
              <a:t>06/09/2017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D80523B-FADC-4BCC-A997-2BF7038F7BB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2082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ECAY</a:t>
            </a:r>
            <a:r>
              <a:rPr lang="en-GB" smtClean="0"/>
              <a:t>4002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Principles of Empowerment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2016-2017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8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Defined as helping people gain greater control over lives and circumstances</a:t>
            </a:r>
          </a:p>
          <a:p>
            <a:r>
              <a:rPr lang="en-GB" dirty="0" smtClean="0"/>
              <a:t>Empowerment is not something we can do to or for people…</a:t>
            </a:r>
          </a:p>
          <a:p>
            <a:r>
              <a:rPr lang="en-GB" dirty="0" smtClean="0"/>
              <a:t>It is something we do with them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(Thompson, 2007 p22)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59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Rather than being a ‘zero sum’ the concept of power is best explained as a ‘generative’ force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Empowerment involves the meaningful sharing of power…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Power is generative and can be created between people</a:t>
            </a:r>
          </a:p>
          <a:p>
            <a:endParaRPr lang="en-GB" dirty="0"/>
          </a:p>
          <a:p>
            <a:endParaRPr lang="en-GB" dirty="0" smtClean="0"/>
          </a:p>
          <a:p>
            <a:pPr algn="r"/>
            <a:r>
              <a:rPr lang="en-GB" dirty="0" smtClean="0"/>
              <a:t>(Deegan </a:t>
            </a:r>
            <a:r>
              <a:rPr lang="en-GB" i="1" dirty="0" smtClean="0"/>
              <a:t>cited in </a:t>
            </a:r>
            <a:r>
              <a:rPr lang="en-GB" dirty="0" smtClean="0"/>
              <a:t>Thompson, 2007 p 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68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Empowering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This is in effect the basis of empowering practice: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…to use our power not to coerce or suppress…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…but rather to help people move towards taking greater control over their lives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r">
              <a:buNone/>
            </a:pPr>
            <a:r>
              <a:rPr lang="en-GB" dirty="0" smtClean="0"/>
              <a:t>(Thomson, 2007 p 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16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Enabling Empowerment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Enabling also involves the professional deciding on the goals to be achieved and helping the person achieve them.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Empowerment, by contrast involves working in partnership and this, in turn…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…involves negotiating the goals to be achieved together,…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…rather than imposing them…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r">
              <a:buNone/>
            </a:pPr>
            <a:r>
              <a:rPr lang="en-GB" dirty="0" smtClean="0"/>
              <a:t>(Thompson, 2007 p 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83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Empowerment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800" dirty="0" smtClean="0"/>
              <a:t>‘Individuals cannot be empowered by others, but can be enabled to empower themselves’</a:t>
            </a:r>
          </a:p>
          <a:p>
            <a:pPr marL="0" indent="0" algn="r">
              <a:buNone/>
            </a:pPr>
            <a:endParaRPr lang="en-GB" sz="2400" dirty="0" smtClean="0"/>
          </a:p>
          <a:p>
            <a:pPr marL="0" indent="0" algn="r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GB" sz="2400" dirty="0" smtClean="0"/>
              <a:t>(Bounds &amp; Hepburn, 1996 </a:t>
            </a:r>
            <a:r>
              <a:rPr lang="en-GB" sz="2400" i="1" dirty="0" smtClean="0"/>
              <a:t>cited in </a:t>
            </a:r>
            <a:r>
              <a:rPr lang="en-GB" sz="2400" dirty="0" smtClean="0"/>
              <a:t>Thompson, 2007 p 22)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0832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Personal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6400" dirty="0" smtClean="0"/>
              <a:t>…empowerment should enable personal development as well as increasing influence over services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 smtClean="0"/>
              <a:t>(Barnes &amp; Walker, 1996 </a:t>
            </a:r>
            <a:r>
              <a:rPr lang="en-GB" i="1" dirty="0" smtClean="0"/>
              <a:t>cited in </a:t>
            </a:r>
            <a:r>
              <a:rPr lang="en-GB" dirty="0" smtClean="0"/>
              <a:t>OpenLearn,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35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In theorising Foucault perceived power to be exercised as a strategy…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…‘A mechanism that has positive and useful effects and not possessed’…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Power is not given but exchanged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endParaRPr lang="en-GB" dirty="0" smtClean="0"/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(Lewis </a:t>
            </a:r>
            <a:r>
              <a:rPr lang="en-GB" i="1" dirty="0" smtClean="0"/>
              <a:t>et al </a:t>
            </a:r>
            <a:r>
              <a:rPr lang="en-GB" dirty="0" smtClean="0"/>
              <a:t>2000; p 67)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7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Empowerment &amp; Advocacy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Support, representation &amp; advocacy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Empowerment and advocacy are both concerned with a shift in power or emphasis towards meeting the needs and rights of people who otherwise would be marginalised or oppressed.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Beyond this generalisation the concepts of </a:t>
            </a:r>
            <a:r>
              <a:rPr lang="en-GB" dirty="0" err="1" smtClean="0"/>
              <a:t>empowermentand</a:t>
            </a:r>
            <a:r>
              <a:rPr lang="en-GB" dirty="0" smtClean="0"/>
              <a:t> advocacy are not </a:t>
            </a:r>
            <a:r>
              <a:rPr lang="en-GB" dirty="0" err="1" smtClean="0"/>
              <a:t>simpleand</a:t>
            </a:r>
            <a:r>
              <a:rPr lang="en-GB" dirty="0" smtClean="0"/>
              <a:t> as such are almost impossible to define.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Where the term empowerment is used it often covers a whole range of activities from consulting with service users to involvement in service planning.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r">
              <a:buNone/>
            </a:pPr>
            <a:r>
              <a:rPr lang="en-GB" dirty="0" smtClean="0"/>
              <a:t>(Leadbetter, 2002, p 201 </a:t>
            </a:r>
            <a:r>
              <a:rPr lang="en-GB" i="1" dirty="0" smtClean="0"/>
              <a:t>cited in </a:t>
            </a:r>
            <a:r>
              <a:rPr lang="en-GB" dirty="0" smtClean="0"/>
              <a:t>OpenLearn,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28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Empowerment domains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9880433" cy="40233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The Personal  &amp; Individual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dirty="0" smtClean="0"/>
              <a:t>Gaining greater control over circumstances</a:t>
            </a:r>
            <a:endParaRPr lang="en-GB" sz="2200" dirty="0"/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200" dirty="0" smtClean="0"/>
              <a:t>Family Group or Team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200" dirty="0" smtClean="0"/>
              <a:t>Collective aspect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2200" dirty="0" smtClean="0"/>
              <a:t>Linked to the concept of…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GB" sz="5400" dirty="0" smtClean="0"/>
              <a:t>POWER WITH</a:t>
            </a:r>
          </a:p>
          <a:p>
            <a:pPr marL="128016" lvl="1" indent="0" algn="r">
              <a:buNone/>
            </a:pPr>
            <a:r>
              <a:rPr lang="en-GB" sz="2000" dirty="0" smtClean="0"/>
              <a:t>(Thompson,2007, p 23</a:t>
            </a:r>
            <a:r>
              <a:rPr lang="en-GB" sz="1200" dirty="0" smtClean="0"/>
              <a:t> </a:t>
            </a:r>
            <a:r>
              <a:rPr lang="en-GB" sz="20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5655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Domains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Organisation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Empowering staff with greater autonomy over responsibilities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Community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E.g. Implementation of democratic process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(Thompson, 2007 p 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20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Agency and the ‘Autotelic’ self: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From the Greek word for ‘Self’ and ‘Goal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Translated meaning: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Self-directed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7749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Practitioners role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 smtClean="0"/>
              <a:t>	…The role of the expert and the professional in determining people’s lives is at least as important as the social structures in which people are situated…</a:t>
            </a:r>
          </a:p>
          <a:p>
            <a:pPr marL="0" indent="0" algn="r">
              <a:buNone/>
            </a:pPr>
            <a:r>
              <a:rPr lang="en-GB" sz="2000" dirty="0" smtClean="0"/>
              <a:t>(Lewis et al 2000, p 75)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75790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Strengths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Resilience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Power from within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Move away from a deficit model approach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endParaRPr lang="en-GB" dirty="0" smtClean="0"/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See handout/wider reading</a:t>
            </a:r>
          </a:p>
          <a:p>
            <a:pPr marL="0" indent="0" algn="r">
              <a:buNone/>
            </a:pPr>
            <a:r>
              <a:rPr lang="en-GB" dirty="0" smtClean="0"/>
              <a:t>(Cameron, 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09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Resilience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200" dirty="0" smtClean="0"/>
              <a:t>Enabling people to look at meanings attached to certain aspects of life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 smtClean="0"/>
              <a:t>Enabling people to look at life and circumstances from different perspectives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3200" dirty="0"/>
          </a:p>
          <a:p>
            <a:pPr marL="0" indent="0" algn="r">
              <a:buNone/>
            </a:pPr>
            <a:r>
              <a:rPr lang="en-GB" sz="2000" dirty="0" smtClean="0"/>
              <a:t>(Thompson, 2007, p 29)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5324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Voice</a:t>
            </a:r>
            <a:br>
              <a:rPr lang="en-GB" dirty="0" smtClean="0"/>
            </a:br>
            <a:r>
              <a:rPr lang="en-GB" dirty="0" smtClean="0"/>
              <a:t>Principles of Empowerment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Empowerment is a collaborative process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Those supported perceive themselves to be ‘</a:t>
            </a:r>
            <a:r>
              <a:rPr lang="en-GB" sz="3600" dirty="0" smtClean="0"/>
              <a:t>causal agents’ </a:t>
            </a:r>
            <a:r>
              <a:rPr lang="en-GB" dirty="0" smtClean="0"/>
              <a:t>and able to affect change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Strategies for inclusion are necessarily diverse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Informal networks are significant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(student wider read-networks to get by and to get ahead)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People’s aims and the outcomes are self-defined</a:t>
            </a:r>
          </a:p>
          <a:p>
            <a:pPr marL="0" indent="0" algn="r">
              <a:buNone/>
            </a:pPr>
            <a:r>
              <a:rPr lang="en-GB" dirty="0" smtClean="0"/>
              <a:t>(Dalrymple &amp; Burke, 2003 p 57)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20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025220"/>
          </a:xfrm>
        </p:spPr>
        <p:txBody>
          <a:bodyPr/>
          <a:lstStyle/>
          <a:p>
            <a:pPr algn="ctr"/>
            <a:r>
              <a:rPr lang="en-GB" dirty="0" smtClean="0"/>
              <a:t>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815152"/>
            <a:ext cx="9720073" cy="4494208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b="1" dirty="0" smtClean="0"/>
              <a:t>Questioning-</a:t>
            </a:r>
            <a:r>
              <a:rPr lang="en-GB" dirty="0" smtClean="0"/>
              <a:t>the worker is the expert and the assessment involves identifying need and the best ways to meet that need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 smtClean="0"/>
              <a:t>Procedural-</a:t>
            </a:r>
            <a:r>
              <a:rPr lang="en-GB" dirty="0" smtClean="0"/>
              <a:t>assessment involves gathering data to establish whether the client meets eligibility criteria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 smtClean="0"/>
              <a:t>Exchange-</a:t>
            </a:r>
            <a:r>
              <a:rPr lang="en-GB" dirty="0" smtClean="0"/>
              <a:t>based on partnership and involves the practitioner facilitating the process by which need is jointly defined and explore ways of meeting need</a:t>
            </a:r>
          </a:p>
          <a:p>
            <a:pPr marL="0" indent="0" algn="r">
              <a:buNone/>
            </a:pPr>
            <a:endParaRPr lang="en-GB" dirty="0" smtClean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 smtClean="0"/>
              <a:t>(Smale </a:t>
            </a:r>
            <a:r>
              <a:rPr lang="en-GB" i="1" dirty="0" smtClean="0"/>
              <a:t>cited in </a:t>
            </a:r>
            <a:r>
              <a:rPr lang="en-GB" dirty="0" smtClean="0"/>
              <a:t>Thompson, 2007; pp29-30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53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Key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Empowerment? A buzz word meaning very little in practice?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Is it possible to become empowered?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Hides the relationship between professionals and service users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Where professionals still hold most of the power…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…and are only prepared to share it under certain conditions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How can you measure something like ‘Power’</a:t>
            </a:r>
          </a:p>
          <a:p>
            <a:pPr marL="0" indent="0" algn="ctr">
              <a:buNone/>
            </a:pPr>
            <a:r>
              <a:rPr lang="en-GB" dirty="0" smtClean="0"/>
              <a:t>(OpenLearn, 2011)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 smtClean="0"/>
          </a:p>
          <a:p>
            <a:pPr>
              <a:buFont typeface="Wingdings" panose="05000000000000000000" pitchFamily="2" charset="2"/>
              <a:buChar char="q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87713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Centred Planning/thinking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…’a process for continual listening and learning, focussing on what is important to someone now and in  the future, and acting upon this alliance with their family and friends</a:t>
            </a:r>
          </a:p>
          <a:p>
            <a:endParaRPr lang="en-GB" dirty="0"/>
          </a:p>
          <a:p>
            <a:endParaRPr lang="en-GB" dirty="0" smtClean="0"/>
          </a:p>
          <a:p>
            <a:pPr marL="0" indent="0" algn="r">
              <a:buNone/>
            </a:pPr>
            <a:r>
              <a:rPr lang="en-GB" dirty="0" smtClean="0"/>
              <a:t>(Department of Health,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90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>
                    <a:lumMod val="95000"/>
                    <a:lumOff val="5000"/>
                  </a:prstClr>
                </a:solidFill>
              </a:rPr>
              <a:t>Person Centred </a:t>
            </a:r>
            <a:r>
              <a:rPr lang="en-GB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Planning</a:t>
            </a:r>
            <a:r>
              <a:rPr lang="en-GB" dirty="0">
                <a:solidFill>
                  <a:prstClr val="black">
                    <a:lumMod val="95000"/>
                    <a:lumOff val="5000"/>
                  </a:prstClr>
                </a:solidFill>
              </a:rPr>
              <a:t> </a:t>
            </a:r>
            <a:r>
              <a:rPr lang="en-GB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333766"/>
            <a:ext cx="9720072" cy="3975593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Developing services for adults with leaning disabilities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Supported by guidance such as ‘Valuing People’ </a:t>
            </a:r>
          </a:p>
          <a:p>
            <a:pPr marL="0" indent="0" algn="r">
              <a:buNone/>
            </a:pPr>
            <a:r>
              <a:rPr lang="en-GB" dirty="0" smtClean="0"/>
              <a:t>(DoH, 2001): England &amp; Wales)</a:t>
            </a:r>
          </a:p>
          <a:p>
            <a:pPr marL="0" indent="0" algn="r">
              <a:buNone/>
            </a:pPr>
            <a:endParaRPr lang="en-GB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Increasingly used in schools within reviews and transition planning a strategy used by the third sector</a:t>
            </a:r>
          </a:p>
          <a:p>
            <a:pPr marL="0" indent="0" algn="r">
              <a:buNone/>
            </a:pPr>
            <a:r>
              <a:rPr lang="en-GB" dirty="0" smtClean="0"/>
              <a:t>(Taylor,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739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Person centred planning or </a:t>
            </a:r>
            <a:br>
              <a:rPr lang="en-GB" dirty="0" smtClean="0"/>
            </a:br>
            <a:r>
              <a:rPr lang="en-GB" dirty="0" smtClean="0"/>
              <a:t>person centred action?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 smtClean="0"/>
              <a:t>A major service development requiring the investment of substantial resources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 smtClean="0"/>
              <a:t>Critique that Person Centred Planning might shift responsibility to individuals, families and friends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 smtClean="0"/>
              <a:t>Concerns that plans may remain notional or aspirational and not acted upon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r">
              <a:buNone/>
            </a:pPr>
            <a:r>
              <a:rPr lang="en-GB" dirty="0" smtClean="0"/>
              <a:t>(Mansell &amp; Beadle-Brown,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771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>
                    <a:lumMod val="95000"/>
                    <a:lumOff val="5000"/>
                  </a:prstClr>
                </a:solidFill>
              </a:rPr>
              <a:t>Person centred planning or </a:t>
            </a:r>
            <a:br>
              <a:rPr lang="en-GB" dirty="0">
                <a:solidFill>
                  <a:prstClr val="black">
                    <a:lumMod val="95000"/>
                    <a:lumOff val="5000"/>
                  </a:prstClr>
                </a:solidFill>
              </a:rPr>
            </a:br>
            <a:r>
              <a:rPr lang="en-GB" dirty="0">
                <a:solidFill>
                  <a:prstClr val="black">
                    <a:lumMod val="95000"/>
                    <a:lumOff val="5000"/>
                  </a:prstClr>
                </a:solidFill>
              </a:rPr>
              <a:t>person centred action?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Budgetary control undermines the individualised nature of planning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Emphasis on changing power relationships between ‘service users’ and Public Agencies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Focus on achieving real change rather than on plans and planning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smtClean="0"/>
              <a:t>Mansell &amp; Beadle-Brown,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25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>
                    <a:lumMod val="95000"/>
                    <a:lumOff val="5000"/>
                  </a:prstClr>
                </a:solidFill>
              </a:rPr>
              <a:t>Person centred planning or </a:t>
            </a:r>
            <a:br>
              <a:rPr lang="en-GB" dirty="0">
                <a:solidFill>
                  <a:prstClr val="black">
                    <a:lumMod val="95000"/>
                    <a:lumOff val="5000"/>
                  </a:prstClr>
                </a:solidFill>
              </a:rPr>
            </a:br>
            <a:r>
              <a:rPr lang="en-GB" dirty="0">
                <a:solidFill>
                  <a:prstClr val="black">
                    <a:lumMod val="95000"/>
                    <a:lumOff val="5000"/>
                  </a:prstClr>
                </a:solidFill>
              </a:rPr>
              <a:t>person centred action?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Concerns that analysing the reasons for past difficulties are overlooked in favour of reform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Defining planning, citizen-centred services or planning centred action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Emphasis on person centred planning and the key variable to increase person centred action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Consider the strength of service user and advocate voice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/>
              <a:t>‘What would be the best ways to enhance significantly the prospects for helping people?</a:t>
            </a:r>
          </a:p>
          <a:p>
            <a:pPr marL="0" indent="0" algn="r">
              <a:buNone/>
            </a:pPr>
            <a:r>
              <a:rPr lang="en-GB" dirty="0" smtClean="0"/>
              <a:t>(Mansell &amp; Beadle-Brown,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09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Group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4000" dirty="0" smtClean="0"/>
              <a:t>Develop a charter for empowering practice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645635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963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239" y="874191"/>
            <a:ext cx="8037513" cy="541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183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81</TotalTime>
  <Words>966</Words>
  <Application>Microsoft Office PowerPoint</Application>
  <PresentationFormat>Widescreen</PresentationFormat>
  <Paragraphs>154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Tw Cen MT</vt:lpstr>
      <vt:lpstr>Tw Cen MT Condensed</vt:lpstr>
      <vt:lpstr>Wingdings</vt:lpstr>
      <vt:lpstr>Wingdings 3</vt:lpstr>
      <vt:lpstr>Integral</vt:lpstr>
      <vt:lpstr>ECAY4002  The Principles of Empowerment</vt:lpstr>
      <vt:lpstr>Definition</vt:lpstr>
      <vt:lpstr>Definitions</vt:lpstr>
      <vt:lpstr>Empowering Practice</vt:lpstr>
      <vt:lpstr>Enabling Empowerment</vt:lpstr>
      <vt:lpstr>Empowerment</vt:lpstr>
      <vt:lpstr>Personal Development</vt:lpstr>
      <vt:lpstr>Theory</vt:lpstr>
      <vt:lpstr>Empowerment &amp; Advocacy</vt:lpstr>
      <vt:lpstr>Empowerment domains</vt:lpstr>
      <vt:lpstr>Domains</vt:lpstr>
      <vt:lpstr>Theory</vt:lpstr>
      <vt:lpstr>The Practitioners role</vt:lpstr>
      <vt:lpstr>Strengths Perspective</vt:lpstr>
      <vt:lpstr>Resilience</vt:lpstr>
      <vt:lpstr>Voice Principles of Empowerment </vt:lpstr>
      <vt:lpstr>Models</vt:lpstr>
      <vt:lpstr>Key Questions</vt:lpstr>
      <vt:lpstr>Person Centred Planning/thinking</vt:lpstr>
      <vt:lpstr>Person Centred Planning examples</vt:lpstr>
      <vt:lpstr>Person centred planning or  person centred action?</vt:lpstr>
      <vt:lpstr>Person centred planning or  person centred action?</vt:lpstr>
      <vt:lpstr>Person centred planning or  person centred action?</vt:lpstr>
      <vt:lpstr>Group Task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SJAD4004  The Principles of Empowerment</dc:title>
  <dc:creator>Phill Morgan</dc:creator>
  <cp:lastModifiedBy>Phill Morgan</cp:lastModifiedBy>
  <cp:revision>15</cp:revision>
  <dcterms:created xsi:type="dcterms:W3CDTF">2016-08-31T11:58:17Z</dcterms:created>
  <dcterms:modified xsi:type="dcterms:W3CDTF">2017-09-06T20:54:47Z</dcterms:modified>
</cp:coreProperties>
</file>