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63"/>
  </p:notesMasterIdLst>
  <p:sldIdLst>
    <p:sldId id="379" r:id="rId3"/>
    <p:sldId id="436" r:id="rId4"/>
    <p:sldId id="440" r:id="rId5"/>
    <p:sldId id="441" r:id="rId6"/>
    <p:sldId id="313" r:id="rId7"/>
    <p:sldId id="314" r:id="rId8"/>
    <p:sldId id="315" r:id="rId9"/>
    <p:sldId id="316" r:id="rId10"/>
    <p:sldId id="442" r:id="rId11"/>
    <p:sldId id="317" r:id="rId12"/>
    <p:sldId id="444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445" r:id="rId21"/>
    <p:sldId id="325" r:id="rId22"/>
    <p:sldId id="326" r:id="rId23"/>
    <p:sldId id="327" r:id="rId24"/>
    <p:sldId id="328" r:id="rId25"/>
    <p:sldId id="329" r:id="rId26"/>
    <p:sldId id="330" r:id="rId27"/>
    <p:sldId id="446" r:id="rId28"/>
    <p:sldId id="331" r:id="rId29"/>
    <p:sldId id="332" r:id="rId30"/>
    <p:sldId id="333" r:id="rId31"/>
    <p:sldId id="447" r:id="rId32"/>
    <p:sldId id="334" r:id="rId33"/>
    <p:sldId id="335" r:id="rId34"/>
    <p:sldId id="336" r:id="rId35"/>
    <p:sldId id="443" r:id="rId36"/>
    <p:sldId id="339" r:id="rId37"/>
    <p:sldId id="449" r:id="rId38"/>
    <p:sldId id="338" r:id="rId39"/>
    <p:sldId id="340" r:id="rId40"/>
    <p:sldId id="342" r:id="rId41"/>
    <p:sldId id="343" r:id="rId42"/>
    <p:sldId id="344" r:id="rId43"/>
    <p:sldId id="345" r:id="rId44"/>
    <p:sldId id="346" r:id="rId45"/>
    <p:sldId id="348" r:id="rId46"/>
    <p:sldId id="350" r:id="rId47"/>
    <p:sldId id="349" r:id="rId48"/>
    <p:sldId id="351" r:id="rId49"/>
    <p:sldId id="352" r:id="rId50"/>
    <p:sldId id="354" r:id="rId51"/>
    <p:sldId id="353" r:id="rId52"/>
    <p:sldId id="448" r:id="rId53"/>
    <p:sldId id="355" r:id="rId54"/>
    <p:sldId id="356" r:id="rId55"/>
    <p:sldId id="357" r:id="rId56"/>
    <p:sldId id="358" r:id="rId57"/>
    <p:sldId id="359" r:id="rId58"/>
    <p:sldId id="360" r:id="rId59"/>
    <p:sldId id="362" r:id="rId60"/>
    <p:sldId id="450" r:id="rId61"/>
    <p:sldId id="287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80" autoAdjust="0"/>
    <p:restoredTop sz="68936"/>
  </p:normalViewPr>
  <p:slideViewPr>
    <p:cSldViewPr snapToGrid="0">
      <p:cViewPr varScale="1">
        <p:scale>
          <a:sx n="57" d="100"/>
          <a:sy n="57" d="100"/>
        </p:scale>
        <p:origin x="1114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heme" Target="theme/theme1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EC1042-762A-C524-6818-CFE020DB1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282960-213A-7E39-1F89-6262800BBF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5D6331-BAB4-6277-1A1B-B83B01CD3F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確不可易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」：正確的標準（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五倫綱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常），不能隨便改動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「不亦反摧絕其善心乎」：看起來好像是要幫人，但是事實上我們的內心有要求、有指責，其實我們的心已經不正，怎麼去正他？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FBBC07-4E39-7FCD-2431-EAC6D955D6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1364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87EE8-C9BD-D3CA-FE70-0A8CE0C51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40A8A5-7A46-096F-80EC-0FE38A2937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3DA869-1A79-116D-18B5-8791D1441A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慎勿舍其田而芸人之田也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」：常常想的要去影響別人，很可能又落到自己沒有用功去提升自己，反而都在幫別人，甚至於是好為人師，甚至於是很會看別人不足，那工於論人者，察己就會疏。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人家聽了傳了，不知不覺都效法，都喜歡唱，這叫風行草偃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7091A-D6CC-AA58-AF45-2DD1809FF2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78660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5515F-0146-716E-C318-28B1F3DADC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F33004-384D-D654-AFCF-8C8F48D212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3CABBD-53E5-1411-E3E3-B94BB5BA4A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清貴容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一個人很清廉，嚴以律己，但是他得能包容，要能寬以待人。放下控制、佔有、對立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仁貴斷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」：仁慈還要能夠果斷，因為有時候仁慈，考慮太多了，會猶豫，或者仁慈了，不會判斷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e.g. 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呂文懿公初辭相位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……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海內仰之，如泰山北斗。遇到一個鄉人，喝了點酒，還擋他。宰相退休回來，他這麼囂張，還在那耀武揚威，這個時候就應該能判斷他的狀況，不能讓他因為我們度量好，讓他更放縱，「使當時稍與計較，送公家責治，可以小懲而大戒」，其實不是說生氣要處罰他，是為他好，給他一個警惕，所以「仁貴斷」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「分數明（就是本分都很清楚，不能自己本分沒做，去要求他人或者下屬，人家不會服氣的），可以省事」，「可以省事」，這個假如念省或者念省，就不一樣了。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sheng3: 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不要每天考慮很多自己本分以外的事，清楚自己本分，安安分分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Xing3: 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知道本分，常以這個本分來反省</a:t>
            </a:r>
            <a:br>
              <a:rPr lang="en-GB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燬譽忘。可以清心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」：所有的行門最重要的就是恢復清淨心。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「忠信可行於蠻貊」，這是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裡面講：「言忠信、行篤敬，雖蠻貊之邦行矣」，也能得到他人認可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BAF25A-738E-B231-D8FA-3BBA6525F4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52411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BEDA7-078E-9C54-D09B-EA6BB43B8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E26CA2-BAAE-E8E3-C91A-574D7B61C3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F834BB-0E4E-5263-010C-A101738B9A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/>
              <a:t>「恐司馬端明所知」</a:t>
            </a:r>
            <a:r>
              <a:rPr lang="zh-TW" altLang="en-US" dirty="0"/>
              <a:t>：</a:t>
            </a:r>
            <a:r>
              <a:rPr lang="ja-JP" altLang="en-US"/>
              <a:t>這個端明是指端明殿大學士。其實就是人們尊重到連他的字都不稱，稱他的地位，端明殿學士，就稱他司馬端明。所以「果仁者，人多畏」，都很敬畏他</a:t>
            </a:r>
            <a:r>
              <a:rPr lang="en-US" dirty="0"/>
              <a:t>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8A008F-0DAE-40C7-F7BE-5CF8439601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45133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CF2C97-6CC4-9197-0D29-0A31ACE5E4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012A94-87FD-2182-3A40-D571E9651C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69093C-0056-5780-092F-995B3069BC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 dirty="0"/>
              <a:t>（</a:t>
            </a:r>
            <a:r>
              <a:rPr lang="ja-JP" altLang="en-US" dirty="0" err="1"/>
              <a:t>事例）二百七十八頁，我們再看另一位歷史人物，他可貴的地方，我們再點出來</a:t>
            </a:r>
            <a:r>
              <a:rPr lang="ja-JP" altLang="en-US" dirty="0"/>
              <a:t>。「</a:t>
            </a:r>
            <a:r>
              <a:rPr lang="ja-JP" altLang="en-US" dirty="0" err="1"/>
              <a:t>五代時房景伯，為清和太守</a:t>
            </a:r>
            <a:r>
              <a:rPr lang="ja-JP" altLang="en-US" dirty="0"/>
              <a:t>」，</a:t>
            </a:r>
            <a:r>
              <a:rPr lang="ja-JP" altLang="en-US" dirty="0" err="1"/>
              <a:t>他是清和的父母官。他的母親崔氏</a:t>
            </a:r>
            <a:r>
              <a:rPr lang="ja-JP" altLang="en-US" dirty="0"/>
              <a:t>，「</a:t>
            </a:r>
            <a:r>
              <a:rPr lang="ja-JP" altLang="en-US" dirty="0" err="1"/>
              <a:t>通經術，有明識</a:t>
            </a:r>
            <a:r>
              <a:rPr lang="ja-JP" altLang="en-US" dirty="0"/>
              <a:t>」，</a:t>
            </a:r>
            <a:r>
              <a:rPr lang="ja-JP" altLang="en-US" dirty="0" err="1"/>
              <a:t>對於經典的教理通達，而且這個明識，明，她是有智慧，識是有見識</a:t>
            </a:r>
            <a:r>
              <a:rPr lang="ja-JP" altLang="en-US" dirty="0"/>
              <a:t>。「</a:t>
            </a:r>
            <a:r>
              <a:rPr lang="ja-JP" altLang="en-US" dirty="0" err="1"/>
              <a:t>貝邱婦人</a:t>
            </a:r>
            <a:r>
              <a:rPr lang="ja-JP" altLang="en-US" dirty="0"/>
              <a:t>」，這個是在山東清平一帶，這個貝邱的老婦人在陳述自己兒子的不孝。大家看，她的兒子是這裡的一把手，看到老百姓說兒子不孝，可以馬上說，那把她兒子去治罪。在古代不孝是可以判刑，甚至是可以判死刑的，不孝，天地不容。所以有這一條法令，當孩子的再怎麼樣也不敢亂來。但是這一位母親真的是深明大義，就告訴她的孩子說：「</a:t>
            </a:r>
            <a:r>
              <a:rPr lang="ja-JP" altLang="en-US" dirty="0" err="1"/>
              <a:t>民未知禮義，何足深責</a:t>
            </a:r>
            <a:r>
              <a:rPr lang="ja-JP" altLang="en-US" dirty="0"/>
              <a:t>？」</a:t>
            </a:r>
            <a:r>
              <a:rPr lang="ja-JP" altLang="en-US" dirty="0" err="1"/>
              <a:t>我們還沒有好好教他（所以</a:t>
            </a:r>
            <a:r>
              <a:rPr lang="en-US" dirty="0" err="1"/>
              <a:t>《</a:t>
            </a:r>
            <a:r>
              <a:rPr lang="ja-JP" altLang="en-US" dirty="0" err="1"/>
              <a:t>論語</a:t>
            </a:r>
            <a:r>
              <a:rPr lang="en-US" dirty="0" err="1"/>
              <a:t>》</a:t>
            </a:r>
            <a:r>
              <a:rPr lang="ja-JP" altLang="en-US" dirty="0" err="1"/>
              <a:t>說「不教而殺謂之虐</a:t>
            </a:r>
            <a:r>
              <a:rPr lang="ja-JP" altLang="en-US" dirty="0"/>
              <a:t>」），「</a:t>
            </a:r>
            <a:r>
              <a:rPr lang="ja-JP" altLang="en-US" dirty="0" err="1"/>
              <a:t>乃召其母，與之對榻而食</a:t>
            </a:r>
            <a:r>
              <a:rPr lang="ja-JP" altLang="en-US" dirty="0"/>
              <a:t>」，就把這個老婦人找來，這個榻是比較長的床，跟她一起坐在上面吃飯。然後讓她的兒子在一旁站著，當然那個站著應該是要準備服務，但是對他沒什麼要求；然後讓她的兒子來給她們服務，給她們供這些飯菜。結果這個老婦人兒子看了十天就悔過，然後希望可以回家。房景伯的母親說：「</a:t>
            </a:r>
            <a:r>
              <a:rPr lang="ja-JP" altLang="en-US" dirty="0" err="1"/>
              <a:t>他雖然臉上有慚愧，但是心還不夠深刻的反思</a:t>
            </a:r>
            <a:r>
              <a:rPr lang="ja-JP" altLang="en-US" dirty="0"/>
              <a:t>。」</a:t>
            </a:r>
            <a:r>
              <a:rPr lang="ja-JP" altLang="en-US" dirty="0" err="1"/>
              <a:t>又留了二十幾天，她的兒子叩頭叩到流血，而且是這個人的母親流著淚乞求能夠回去，房景伯的母親才答應讓他們回去了</a:t>
            </a:r>
            <a:r>
              <a:rPr lang="ja-JP" altLang="en-US" dirty="0"/>
              <a:t>。</a:t>
            </a:r>
            <a:endParaRPr lang="en-US" dirty="0"/>
          </a:p>
          <a:p>
            <a:r>
              <a:rPr lang="ja-JP" altLang="en-US"/>
              <a:t>這裡面很有智慧，所以叫有明識，又很有見識，看事沒有看表面而已。一來，遇到事，都能教導她的兒子要反求諸己，我們為官，老百姓有不對，我們有責任，因為我們還沒好好教他。教人的過程，又不是只在表象上，能看到是不是真正觸動心靈，而且是以自己的身教來影響人民，這些都很可貴。因為觸動心靈，那是真正的善根就流出來；假如沒有達到這個效果就讓他回去，很可能這個機緣就沒了，他可能過一段時間就故態復萌。所以為什麼說好人做到底，得做到位以後產生效果，送佛送到西。所以真的要利益人，要很有耐性，又要有智慧（幫人的重要心境）。不然幫，不只自己修行會行百里路半九十，很可能我們幫人沒有耐性也會行百里路半九十。結果因為觸動心靈，「後以孝聞」，後來這個不孝的人最後以孝聞名。你看多難得，這功德無量，讓一個浪子回頭，金不換</a:t>
            </a:r>
            <a:r>
              <a:rPr lang="en-US" dirty="0"/>
              <a:t>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D0F00F-6D8F-6014-7AEA-D72DC4A3B3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87151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A3549-A38C-F588-61CC-C264AA8D9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FA70DB-B8A9-9F68-CBFC-B8A4D8185D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71390A-929E-1727-8B74-EF218009FA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1EC3C-DB40-4664-DCCC-D46EDF7030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108778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0E362-5988-C482-5F8C-4C92010C88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A45DAE-1464-CFF6-186F-101787B715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1DFA9C-9A55-9BF1-E970-D356AC39AC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孝基憫其孤」，這個是矜孤。我們看，他不只有憐憫體恤之心，他還是很冷靜，也有智慧。你說可憐他的孩子，馬上把錢都給他，他假如都拿去揮霍掉，那就對不起自己的岳父把財產交給我們，都不能感情用事，所以佛門說悲智雙運，太重要了！一來得先勘驗這個兒子，再來還得教他，教他比給他錢更重要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其實這個就是心中只有義；世間財物，心裡面痕跡都沒有。人家岳父應該也是說錢給他，那他拿到的是什麼？拿到的是岳父對他的信任、對他的愛護，不是把這些錢放在心上面，我的了，不是這樣存心。岳父這麼信任他、這麼愛護他，知恩怎麼報？照顧好、成就他的孩子，這就是報自己岳父的恩。就像我們現在要報師父上人的恩怎麼報？讓眾生得利，讓正法有更多人傳承，多培養一些人，這報師父上人、報祖師的恩。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755BBC-DA24-D858-C2C1-8EAAE7B3F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96350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393E9-6281-57C7-07ED-4888A710DB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ED4638-E9A8-3EAA-0E70-87C33F2FD3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D4345F-10E9-E6FD-44D2-B71B9424D4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 sz="1200">
                <a:solidFill>
                  <a:srgbClr val="543E34"/>
                </a:solidFill>
                <a:ea typeface="Microsoft JhengHei" panose="020B0604030504040204" pitchFamily="34" charset="-120"/>
              </a:rPr>
              <a:t>旌旗</a:t>
            </a:r>
            <a:r>
              <a:rPr lang="en-US" altLang="ja-JP" sz="1200" dirty="0">
                <a:solidFill>
                  <a:srgbClr val="543E34"/>
                </a:solidFill>
                <a:ea typeface="Microsoft JhengHei" panose="020B0604030504040204" pitchFamily="34" charset="-120"/>
              </a:rPr>
              <a:t> </a:t>
            </a:r>
            <a:r>
              <a:rPr lang="en-GB" altLang="ja-JP" sz="1200" dirty="0">
                <a:solidFill>
                  <a:srgbClr val="543E34"/>
                </a:solidFill>
                <a:ea typeface="Microsoft JhengHei" panose="020B0604030504040204" pitchFamily="34" charset="-120"/>
              </a:rPr>
              <a:t>(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jīnɡ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qí</a:t>
            </a:r>
            <a:r>
              <a:rPr lang="en-GB" altLang="ja-JP" sz="1200" dirty="0">
                <a:solidFill>
                  <a:srgbClr val="543E34"/>
                </a:solidFill>
                <a:ea typeface="Microsoft JhengHei" panose="020B0604030504040204" pitchFamily="34" charset="-120"/>
              </a:rPr>
              <a:t>):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1105AB-33D8-F6EF-EC88-711F3B1F9C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06201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E7EE27-FB4D-300A-818E-C44769BAE7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1AA1AB-F13C-6837-8AF3-FB548ECE11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5FBA63-1532-B7D3-5455-D7F9C5CFA4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/>
              <a:t>（事例）還有一個例子，這個也很讓人動容。在春秋時候，魯國有一個婦人叫魯義姑。當時候齊國派軍攻打魯國，這個魯義姑剛好逃難，但敵軍要追上來了，她手上抱一個，另外又牽一個，她就沒辦法了，把抱的那個放棄了，然後把牽的那一個抱起來。後來還是被齊軍追上了，就問她：「妳放棄的那個是誰？」她說：「這是我兒子。」「那妳後來把他抱起來，那個本來牽著的是誰？」她說：「是我哥哥的孩子。」結果這個齊軍聽了很驚訝說：「那妳幹嘛要把妳自己生的放棄，而抱兄長的兒子？」她說：「兒子對我這個當母親的是私愛，而我這個侄子對我這個當姑姑的是屬於公義。背公向私，然後絕了我哥哥的子嗣，我哥哥就絕後了，那我是不願意這樣做的。」齊軍說到：「在魯國的郊外都有婦人能持這些節操、行這個道義，何況她的國君？」然後軍隊就回去了。魯國國君聽了這個事情，就賜給她獎賞，然後號她曰「義姑」。我們看到「魯婦存孤，一言保國」，就因為她矜孤的道義，免了一場戰爭。所以我們今天稱為男子漢大丈夫的人反而背義偷生，聽了這個故事，能夠沒有一些慚愧嗎？所以這個也是提醒男人也要把見義勇為表好這個法</a:t>
            </a:r>
            <a:r>
              <a:rPr lang="en-US" dirty="0"/>
              <a:t>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39D39F-C35D-C036-EA30-214210A662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54068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D2BCB-2FF0-9FFF-7B14-CECBBA821E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40812E-AFDF-331B-6F17-7786F7E108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7D3A60-AFF6-E923-0F72-4187CC744A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/>
              <a:t>（事例）還有一個例子，這個也很讓人動容。在春秋時候，魯國有一個婦人叫魯義姑。當時候齊國派軍攻打魯國，這個魯義姑剛好逃難，但敵軍要追上來了，她手上抱一個，另外又牽一個，她就沒辦法了，把抱的那個放棄了，然後把牽的那一個抱起來。後來還是被齊軍追上了，就問她：「妳放棄的那個是誰？」她說：「這是我兒子。」「那妳後來把他抱起來，那個本來牽著的是誰？」她說：「是我哥哥的孩子。」結果這個齊軍聽了很驚訝說：「那妳幹嘛要把妳自己生的放棄，而抱兄長的兒子？」她說：「兒子對我這個當母親的是私愛，而我這個侄子對我這個當姑姑的是屬於公義。背公向私，然後絕了我哥哥的子嗣，我哥哥就絕後了，那我是不願意這樣做的。」齊軍說到：「在魯國的郊外都有婦人能持這些節操、行這個道義，何況她的國君？」然後軍隊就回去了。魯國國君聽了這個事情，就賜給她獎賞，然後號她曰「義姑」。我們看到「魯婦存孤，一言保國」，就因為她矜孤的道義，免了一場戰爭。所以我們今天稱為男子漢大丈夫的人反而背義偷生，聽了這個故事，能夠沒有一些慚愧嗎？所以這個也是提醒男人也要把見義勇為表好這個法</a:t>
            </a:r>
            <a:r>
              <a:rPr lang="en-US" dirty="0"/>
              <a:t>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BAF73-7EE5-03F6-DDEB-FA741045DB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508612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264F3-692E-D99F-B3AE-7DF4C696F0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1211AA-6301-212A-590C-8D2D9B799E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949BB9-CE04-C4DD-0EC5-DE9DDF720B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0CA8E1-A441-D47C-C695-269CD14767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05637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CDAAD2-95FB-A9C8-6F82-780D5DDBA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9F43A1-FFFB-918F-1C22-4A4EA61BD6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B8AEB-70AE-3E0A-B683-FA2F492FF8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ja-JP" altLang="en-US" sz="1200">
                <a:solidFill>
                  <a:srgbClr val="543E34"/>
                </a:solidFill>
              </a:rPr>
              <a:t>張君為政，樂不可支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」：張堪的善政為人所尊重，有所謂「張堪為政百姓歡樂無窮」的說法。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「接以友道」：跟他以朋友之道來交往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ja-JP" altLang="en-US" sz="1200">
                <a:solidFill>
                  <a:srgbClr val="543E34"/>
                </a:solidFill>
              </a:rPr>
              <a:t>暉以堪先達，不敢對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朱暉因張堪是前輩又德高望重，所以不敢回答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吾已信於心也」：就是他覺得對方真的把他當知己，他深信在自己的心中。我們看到這些文就要特別感佩，古人這知遇之恩放在心上。而這個是什麼？這還不是知遇之恩，這是信任之恩。所以古人這個都是至情至義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從他怎麼去對張堪的妻兒，我們就看出來他是真正體恤他人。所以只要有仁愛心，一定可以把政治辦好，後來還當到尚書僕射這麼高的官職。</a:t>
            </a: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1F14D8-2765-235E-5BDD-E81C8D5B3D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6626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56C6E-95C4-0F8A-B951-0557E498C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66783-601B-F202-9756-14E4C0A5C0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34E3F1-8511-6E24-150D-940B851126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8A5FC7-658A-FF73-6D82-9937CA51AA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285713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543DEF-2D28-C243-23A6-1EA3303228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45F5BC-6097-042C-3F23-68CB2A3DEA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ADF2A4-3FCA-E682-0BEC-58A6F3F18C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B8D8B1-904E-53C2-0BB9-25F1664CE4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70978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AF026-62C0-47FE-9146-2DEDDA5BC3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EC9431-6D1E-1153-2CB6-67A79EB3B5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0635C4-6EA5-DC83-E950-4EC2B3768D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 dirty="0" err="1"/>
              <a:t>所以這個也是福田心耕，善因善果。福田三種：悲田；敬田（這是屬於敬田</a:t>
            </a:r>
            <a:r>
              <a:rPr lang="ja-JP" altLang="en-US" dirty="0"/>
              <a:t>）；</a:t>
            </a:r>
            <a:r>
              <a:rPr lang="ja-JP" altLang="en-US" dirty="0" err="1"/>
              <a:t>還有恩田，念父母恩、念眾生恩、念師長恩、念國家恩。這是敬老</a:t>
            </a:r>
            <a:r>
              <a:rPr lang="en-US" dirty="0"/>
              <a:t>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3B3B80-56CE-0F85-D463-9313B0F0A2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609721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7FB1B-4755-F784-432F-22EF8F9C1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1DDAF8-08B7-7786-77E3-440FCCC82E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E11075-E5D1-9720-ED02-312F863BA9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>
                <a:ea typeface="游ゴシック"/>
              </a:rPr>
              <a:t>這個就好像孔子回到家，發現家裡馬廄</a:t>
            </a:r>
            <a:r>
              <a:rPr lang="en-US" dirty="0"/>
              <a:t>(jiu4)</a:t>
            </a:r>
            <a:r>
              <a:rPr lang="ja-JP" altLang="en-US">
                <a:ea typeface="游ゴシック"/>
              </a:rPr>
              <a:t>起火，孔子問的就是「傷人乎？」所以這些身外之物他沒有放在心上，主要是有沒有傷到人，墓碑推倒了再把它弄起來。相信這樣仁厚待人，他祖上有靈，也是很寬慰</a:t>
            </a:r>
            <a:r>
              <a:rPr lang="en-US" dirty="0"/>
              <a:t>。</a:t>
            </a:r>
          </a:p>
          <a:p>
            <a:endParaRPr lang="en-US" dirty="0"/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「其由孤貧而登貴顯也，宜乎」：他本來也是孤，從小也是可能父母都沒有雙全，又貧窮，最後能顯達到禮部尚書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965E5E-E0B1-6A90-A2D7-96F5C7E47E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88851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E5847-8C37-106E-30CF-59687E474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7F7E84-C362-6E8A-FE1C-5649156433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F4F8D0-3C9B-4864-2C4C-859D911FB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在佛門說，「清淨比丘，不踏生草」，就是連青草都不忍心傷害。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945BE5-38FA-4494-F300-92CDB6B059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564806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9C71C1-7A14-84B6-43AB-E83755AE9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BDE6A8-F9A4-848B-E7B2-229F57432D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081279-F42F-B4D9-AEA2-3693D395FC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 err="1">
                <a:ea typeface="游ゴシック"/>
              </a:rPr>
              <a:t>昆蟲，就講到釋迦如來說法，那個時候有一個蛤，可能是過去生的善根，牠聽如來說法很歡喜。確實是「世尊能演一音聲，有情各各隨類解</a:t>
            </a:r>
            <a:r>
              <a:rPr lang="ja-JP" altLang="en-US">
                <a:ea typeface="游ゴシック"/>
              </a:rPr>
              <a:t>」，連畜生道都能聽聞。牠就跳出池子裡面，非常恭敬的諦聽。有一次聽法，因為牠太小了，來聽經的人拄著拐杖，不小心把牠給刺死了。因為牠聽法的恭敬，感得命終之後生忉利天，做忉利天主。牠聽法有入心，都有很大的福報。然後牠就從忉利天又來聽佛講經說法，就開悟了，證須陀洹果。連這麼小的一個蛤後來都能證果，所以從這裡看，昆蟲怎麼可以傷？進一步，怎麼可以輕慢昆蟲？都要恭敬，都有佛性</a:t>
            </a:r>
            <a:r>
              <a:rPr lang="en-US" dirty="0"/>
              <a:t>。</a:t>
            </a:r>
            <a:r>
              <a:rPr lang="ja-JP" altLang="en-US">
                <a:ea typeface="游ゴシック"/>
              </a:rPr>
              <a:t>而</a:t>
            </a:r>
            <a:r>
              <a:rPr lang="en-US" dirty="0"/>
              <a:t>「</a:t>
            </a:r>
            <a:r>
              <a:rPr lang="ja-JP" altLang="en-US">
                <a:ea typeface="游ゴシック"/>
              </a:rPr>
              <a:t>勸發菩提心文</a:t>
            </a:r>
            <a:r>
              <a:rPr lang="en-US" dirty="0"/>
              <a:t>」</a:t>
            </a:r>
            <a:r>
              <a:rPr lang="ja-JP" altLang="en-US">
                <a:ea typeface="游ゴシック"/>
              </a:rPr>
              <a:t>裡頭省庵大師又說</a:t>
            </a:r>
            <a:r>
              <a:rPr lang="en-US" dirty="0"/>
              <a:t>，「</a:t>
            </a:r>
            <a:r>
              <a:rPr lang="ja-JP" altLang="en-US" err="1">
                <a:ea typeface="游ゴシック"/>
              </a:rPr>
              <a:t>菩薩觀於螻蟻</a:t>
            </a:r>
            <a:r>
              <a:rPr lang="en-US" dirty="0"/>
              <a:t>，</a:t>
            </a:r>
            <a:r>
              <a:rPr lang="ja-JP" altLang="en-US" err="1">
                <a:ea typeface="游ゴシック"/>
              </a:rPr>
              <a:t>皆是過去父母</a:t>
            </a:r>
            <a:r>
              <a:rPr lang="en-US" dirty="0"/>
              <a:t>、</a:t>
            </a:r>
            <a:r>
              <a:rPr lang="ja-JP" altLang="en-US" err="1">
                <a:ea typeface="游ゴシック"/>
              </a:rPr>
              <a:t>未來諸佛</a:t>
            </a:r>
            <a:r>
              <a:rPr lang="en-US" dirty="0"/>
              <a:t>」，</a:t>
            </a:r>
            <a:r>
              <a:rPr lang="ja-JP" altLang="en-US" err="1">
                <a:ea typeface="游ゴシック"/>
              </a:rPr>
              <a:t>都要恭敬</a:t>
            </a:r>
            <a:r>
              <a:rPr lang="en-US" dirty="0"/>
              <a:t>，</a:t>
            </a:r>
            <a:r>
              <a:rPr lang="ja-JP" altLang="en-US" err="1">
                <a:ea typeface="游ゴシック"/>
              </a:rPr>
              <a:t>甚至都要供養</a:t>
            </a:r>
            <a:r>
              <a:rPr lang="en-US" dirty="0"/>
              <a:t>。</a:t>
            </a:r>
            <a:r>
              <a:rPr lang="ja-JP" altLang="en-US" err="1">
                <a:ea typeface="游ゴシック"/>
              </a:rPr>
              <a:t>這是昆蟲</a:t>
            </a:r>
            <a:r>
              <a:rPr lang="en-US" dirty="0"/>
              <a:t>。</a:t>
            </a:r>
          </a:p>
          <a:p>
            <a:pPr algn="just"/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17D9E-ACBB-B641-D73F-0C45FC3A7A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909564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5AB8A-AB30-8D72-05A9-A608EAFFB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F4184E-7301-DA9A-9C6B-CEC08FC087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C82CDC-372C-A49B-2155-5758F2B6DE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/>
              <a:t>以前有一個僧人，「道眼未明」，就是他修學還沒有成就到出離生死，那就虛受淨德父子的供養。所以「計功多少，量彼來處；忖己德行，全缺應供」，就變虛受了。命終，因為沒成就，還得投胎，還得酬業而來，欠債要還債，欠錢要還錢，就投到這個淨德父子家的園子裡面，變成那個草菌，就是我們現在說的菇類、菌類，然後慢慢長，每天提供他們家蔬食。結果其他人要取，取不到，因為沒欠其他的家。所以一飲一啄都有因果，沒欠他，他也拿不到。菌這個多小，可能連草木都有靈性依附在上面，所以草木一類也不可以亂傷害</a:t>
            </a:r>
            <a:r>
              <a:rPr lang="en-US" dirty="0"/>
              <a:t>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3BB43-E57D-31BD-8CAC-6CEE2A0592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07364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25D24-3C46-18C0-486B-CB3702D4B4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4808E1-DEAD-05CE-DA83-F614AACBE2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B57CDD-CFF4-07EF-8E08-B73EB3AD40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/>
              <a:t>這個果報就現前。其實我們想一想，這些昆蟲也有孩子，你這麼愛自己的孩子，怎麼可以去傷其他眾生的孩子？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13EDDA-8102-C08B-CBDB-71C5111569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134133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47CEA9-42AE-1632-74D9-EC61777B0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DCDED1-1F6D-AB22-0E90-5EA636EE14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16EA75-AE7F-29F1-684C-BD461A6C89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>
                <a:ea typeface="游ゴシック"/>
              </a:rPr>
              <a:t>所以程頤就賀曰，「陛下推此心」，連樹木都能夠去愛惜它，推這個心到天下，「帝王之要道舉在是矣」。確實，孟子說，「三代之得天下也以仁」，就是仁慈的愛心，「其失天下也以不仁」。</a:t>
            </a:r>
            <a:r>
              <a:rPr lang="ja-JP" altLang="en-US"/>
              <a:t>所以真的，不要看一個小動作，都關乎心地，把這個心能用到從政、用到一切百姓，必然可以王天下。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A5F7A3-E7DF-1489-D818-18B0AFE9C9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214984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941ED7-1BAE-2AE0-C95E-72B00B9FC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F32252-385D-547C-1D0E-49841160F2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F739C-2CC3-4497-E086-E631E46FBA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「世每拒絕如仇，渠亦趨死如鶩」：我們嫉惡如仇，對方可能就破罐子破摔，我們反而成了人家墮落的助緣，這是不妥當的。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我們總是相信人之初性本善，我們面對別人的惡，我們是能期許自己正己化人，依報隨著正報轉，他也是我的依報，他不能改變，還是我德未修、感未至。這樣來反求諸己，就不可能去嫉惡如仇。而且你看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道德經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勸人，說到，「聖人常善救人，故無棄人」，不放棄人；「常善救物，故無棄物」，哪怕是人以外的，動物也好、物品也好，都是禮敬、愛護，純是一顆愛敬之心就對了。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ja-JP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38BFB-7EDA-5915-5C51-1B2A3C5341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88209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A34748-2EFF-AF4B-B7EE-9C8AD71F5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D006E8-98E5-0723-7EFA-85FBD0616E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62327E-E447-330E-3F5E-E5DA27B2C0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/>
              <a:t>「</a:t>
            </a:r>
            <a:r>
              <a:rPr lang="en-US" sz="1200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以十千資若生</a:t>
            </a:r>
            <a:r>
              <a:rPr lang="ja-JP" altLang="en-US"/>
              <a:t>」</a:t>
            </a:r>
            <a:r>
              <a:rPr lang="zh-TW" altLang="en-US" dirty="0"/>
              <a:t>：</a:t>
            </a:r>
            <a:r>
              <a:rPr lang="ja-JP" altLang="en-US"/>
              <a:t>就是萬錢，讓你去謀生，可以好好做個事業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altLang="en-US"/>
              <a:t>「既去，又呼之」</a:t>
            </a:r>
            <a:r>
              <a:rPr lang="zh-TW" altLang="en-US" dirty="0"/>
              <a:t>：</a:t>
            </a:r>
            <a:r>
              <a:rPr lang="ja-JP" altLang="en-US"/>
              <a:t>本來讓他離開了，又把他找回來，說你貧窮，半夜還拿那麼多錢歸，假如晚上巡邏的人質問你，那你就很難解釋了。就把他留到天亮才讓他走，而且都不跟人談到這個事，因為一談這個事，可能這個鄰居的小孩他怎麼在人群中立足？這個是又憫人之凶，又肯慷慨幫助人，而且幫人考慮得非常的細膩</a:t>
            </a:r>
            <a:r>
              <a:rPr lang="zh-TW" altLang="en-US" dirty="0"/>
              <a:t>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altLang="en-US"/>
              <a:t>我想這個憐憫、這個慷慨，還有這個細膩，都在令這個小偷感動，這撥動他的善根。福田心耕，所以後來于令儀「子孫相繼成進士」，子孫都很富貴，「人謂憫凶之報」，當時候的人談到這個事，都說是憐憫凶人的善報。這是「憫人之凶」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A73CD3-7337-2E40-E519-E29AC138AB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280526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631249-7211-12EF-E131-062C477543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B29CA5-7FBD-1BA9-A3B8-C83BE27C45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C708D9-EC9D-72DC-74E4-1503BEF4F7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善者人我所同得。人每妄分彼此。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」：善是別人和我都歡喜得到的，但人們往往喜歡妄自分別。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高者惟欲善自己出。卑者亦不欲善自人行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」在高位的人，只希望善事都是自己所做；卑下的人，也不希望善事全是別人在做。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CB2F18-BB83-52E3-80E2-6249B88499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326414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C94984-19A3-9390-2796-25C8F9B17E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E807E7-CE40-BE9F-FF39-2147323571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F0719F-27E9-9E59-A3EB-9E0148E278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「後漢龐統」，龐統是跟諸葛孔明齊名的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「當今善人少、惡人多，方欲興風俗、長道業，不美其談，將為善者少矣。」</a:t>
            </a:r>
            <a:r>
              <a:rPr lang="zh-TW" altLang="en-US" dirty="0"/>
              <a:t>：</a:t>
            </a:r>
            <a:r>
              <a:rPr lang="ja-JP"/>
              <a:t>他藉由自己帶動去讚歎行善的風氣。「稱十失五，猶得其半」，縱使稱讚十個，五個可能不準確，但是另外五個可能很受到鼓舞，「而使有志者自勵，不亦可乎？」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常常都是「道人善，即是善，人知之，愈思勉」。而他的這種心境，就像《了凡四訓》當中強調到的，「發一言、行一事，全不為自己起念，全是為物立則」，要樹立好的風氣、好的榜樣。跟《中庸》講的也是一樣，「動而世為天下道，行而世為天下法，言而世為天下則」。我們能真正按照《弟子規》、《太上感應篇》、《十善業道經》這些德目實實在在的去踐行，也都是裨益風俗，能夠帶動好的風氣</a:t>
            </a:r>
            <a:r>
              <a:rPr lang="zh-TW" altLang="en-US" dirty="0"/>
              <a:t>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777325-5A8F-95A7-13C8-D00BBB13A0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154679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A730A-5D6B-6D3F-C4FD-C91C8862C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2DB2AB-D582-7FBA-5A00-9AB0C40624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9635B8-DA3E-34B5-04E0-C3A4E30EA8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別人有急需的時候，很慷慨的濟助；別人有危險的時候，能夠立刻去解救他，這是《無量壽經》說「於諸眾生，視若自己」，我們真的知道眾生跟我是一體，甚至一切男子是我父、一切女人是我母，我們有這個心境，也相信這個真相，要『濟人之急，救人之危』就不難。心境不到位，也要勉強去做，所謂安而行之、利而行之、勉強而行之，勉強慢慢做，就做得很自然了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「人之有急，如疾病，則醫藥急」</a:t>
            </a:r>
            <a:r>
              <a:rPr lang="en-GB" altLang="ja-JP" dirty="0"/>
              <a:t>:</a:t>
            </a:r>
            <a:r>
              <a:rPr lang="ja-JP"/>
              <a:t>他沒錢了，怎麼買藥？</a:t>
            </a:r>
            <a:endParaRPr lang="en-GB" altLang="ja-JP" dirty="0"/>
          </a:p>
          <a:p>
            <a:pPr algn="just"/>
            <a:r>
              <a:rPr lang="ja-JP"/>
              <a:t>「死喪，則殯殮急」</a:t>
            </a:r>
            <a:r>
              <a:rPr lang="zh-TW" altLang="en-US" dirty="0"/>
              <a:t>：</a:t>
            </a:r>
            <a:r>
              <a:rPr lang="ja-JP"/>
              <a:t>要入土為安，可以去感受他這至親，不能下葬，他有多痛苦。</a:t>
            </a:r>
            <a:endParaRPr lang="en-GB" altLang="ja-JP" dirty="0"/>
          </a:p>
          <a:p>
            <a:pPr algn="just"/>
            <a:r>
              <a:rPr lang="ja-JP"/>
              <a:t>「飢寒，則衣食急」。</a:t>
            </a:r>
            <a:endParaRPr lang="en-GB" altLang="ja-JP" dirty="0"/>
          </a:p>
          <a:p>
            <a:pPr algn="just"/>
            <a:r>
              <a:rPr lang="ja-JP"/>
              <a:t>「逋欠」，欠官家、欠他人，「追逼急」，睡不了覺。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「其類不可勝數，俱當各隨其力，方便濟之」，各隨其力，就是衡量我們的能力，但是可以體恤他們的急，然後方便，也要講求善巧方便。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en-US" altLang="zh-TW" dirty="0"/>
              <a:t>【</a:t>
            </a:r>
            <a:r>
              <a:rPr lang="zh-TW" altLang="en-US" dirty="0"/>
              <a:t>為什麼說「方便」？</a:t>
            </a:r>
            <a:r>
              <a:rPr lang="en-US" altLang="zh-TW" dirty="0"/>
              <a:t>】</a:t>
            </a:r>
            <a:endParaRPr lang="en-GB" altLang="ja-JP" dirty="0"/>
          </a:p>
          <a:p>
            <a:pPr algn="just"/>
            <a:r>
              <a:rPr lang="ja-JP"/>
              <a:t>有時候你幫助別人，反而讓他有壓力，或者讓他很羞愧，這個都要謹慎，所以叫方便濟之。</a:t>
            </a:r>
            <a:endParaRPr lang="en-GB" altLang="ja-JP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ja-JP"/>
              <a:t>方便要顧及他的感受；</a:t>
            </a:r>
            <a:endParaRPr lang="en-GB" altLang="ja-JP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ja-JP"/>
              <a:t>方便也是要講求方法，種種善巧方便；</a:t>
            </a:r>
            <a:endParaRPr lang="en-GB" altLang="ja-JP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ja-JP"/>
              <a:t>方便也是盡心盡力替他找方法解決。</a:t>
            </a:r>
            <a:endParaRPr lang="en-GB" altLang="ja-JP" dirty="0"/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altLang="ja-JP" dirty="0"/>
          </a:p>
          <a:p>
            <a:pPr marL="0" indent="0" algn="just">
              <a:buFontTx/>
              <a:buNone/>
            </a:pPr>
            <a:r>
              <a:rPr lang="ja-JP"/>
              <a:t>而我們講五倫之間都有道，親戚朋友之間都有通財之義。財，古人比喻，有水斯有財，這個水是流動的。所以見人有需要，當然應該有一分道義去幫助，這個財是流動的。這叫「出乎爾者，反乎爾者」，愛出而愛返，「愛人者人恆愛之，敬人者人恆敬之」，都是說明因果不虛的道理。這個是「濟人之急」。</a:t>
            </a:r>
            <a:endParaRPr lang="en-GB" altLang="ja-JP" dirty="0"/>
          </a:p>
          <a:p>
            <a:pPr marL="0" indent="0" algn="just">
              <a:buFontTx/>
              <a:buNone/>
            </a:pPr>
            <a:endParaRPr lang="ja-JP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FC351-3D4D-7C1C-8FCA-5BAD5BC750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36222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44EEE-2204-84B5-7D50-5D966F2783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9BBE2B-AE2B-F433-1C50-5F8D4B5CA3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37F70E-FA83-00CE-DF99-119041B482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ea typeface="游ゴシック"/>
              </a:rPr>
              <a:t>「</a:t>
            </a:r>
            <a:r>
              <a:rPr lang="ja-JP" altLang="en-US" sz="12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因少官錢無償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拖欠官方的賦稅錢，無法償還</a:t>
            </a:r>
          </a:p>
          <a:p>
            <a:pPr algn="just"/>
            <a:endParaRPr lang="en-GB" altLang="ja-JP" dirty="0">
              <a:ea typeface="游ゴシック"/>
            </a:endParaRPr>
          </a:p>
          <a:p>
            <a:pPr algn="just"/>
            <a:r>
              <a:rPr lang="zh-CN" altLang="en-US" dirty="0">
                <a:ea typeface="游ゴシック"/>
              </a:rPr>
              <a:t>“</a:t>
            </a:r>
            <a:r>
              <a:rPr lang="ja-JP" altLang="en-US" sz="12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曾乃訪其家</a:t>
            </a:r>
            <a:r>
              <a:rPr lang="ja-JP" altLang="en-US" sz="12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，問之無異</a:t>
            </a:r>
            <a:r>
              <a:rPr lang="zh-CN" altLang="en-US" dirty="0">
                <a:ea typeface="游ゴシック"/>
              </a:rPr>
              <a:t>”：</a:t>
            </a:r>
            <a:r>
              <a:rPr lang="ja-JP" dirty="0">
                <a:ea typeface="游ゴシック"/>
              </a:rPr>
              <a:t>結果王曾就拜訪她們家，確認沒錯。他做事也很冷靜，都是及時確認、及時請教。</a:t>
            </a:r>
          </a:p>
          <a:p>
            <a:pPr algn="just"/>
            <a:r>
              <a:rPr lang="zh-CN" altLang="en-US" dirty="0"/>
              <a:t>“</a:t>
            </a:r>
            <a:r>
              <a:rPr lang="ja-JP" altLang="en-US" sz="12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汝女可賣與我</a:t>
            </a:r>
            <a:r>
              <a:rPr lang="en-US" sz="12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12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仕宦往來</a:t>
            </a:r>
            <a:r>
              <a:rPr lang="en-US" sz="12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12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可時時得相見。</a:t>
            </a:r>
            <a:r>
              <a:rPr lang="zh-CN" altLang="en-US" dirty="0"/>
              <a:t>”：</a:t>
            </a:r>
            <a:r>
              <a:rPr lang="ja-JP" dirty="0"/>
              <a:t>這麼講是讓對方安心，不會女兒給出去了很絕望，所以這言語當中都含有一種人情味在裡面。</a:t>
            </a:r>
            <a:r>
              <a:rPr lang="ja-JP" altLang="en-US" dirty="0"/>
              <a:t>這個是濟人之急。</a:t>
            </a:r>
            <a:endParaRPr lang="ja-JP" dirty="0"/>
          </a:p>
          <a:p>
            <a:pPr algn="just"/>
            <a:endParaRPr lang="ja-JP" altLang="en-US" dirty="0"/>
          </a:p>
          <a:p>
            <a:pPr algn="just"/>
            <a:r>
              <a:rPr lang="ja-JP" dirty="0"/>
              <a:t>後來王曾「三元及第，封沂（yi2）國公」，後來都當到宰相位。三元就是鄉試第一名解（jie4）元，會試第一名會元，殿試第一名狀元，所以很有福祿。</a:t>
            </a:r>
          </a:p>
          <a:p>
            <a:pPr algn="just"/>
            <a:r>
              <a:rPr lang="ja-JP" dirty="0">
                <a:ea typeface="游ゴシック"/>
              </a:rPr>
              <a:t>而王曾他為什麼單名曾？因為他的父親非常恭敬聖賢書，看到有字紙就趕緊恭恭敬敬處理好，一生都是如此。後來夢中孔子拍拍他的背說：「我讓曾子來做你的兒子。」這個夢過後，他夫人就懷孕，所以就取名曾。都有感應，積善之家必有餘慶，這個感應不可思議，我們也相信不疑。</a:t>
            </a:r>
            <a:endParaRPr lang="ja-JP" altLang="en-US" dirty="0">
              <a:ea typeface="游ゴシック"/>
            </a:endParaRPr>
          </a:p>
          <a:p>
            <a:pPr algn="just"/>
            <a:endParaRPr lang="ja-JP" altLang="en-US" dirty="0">
              <a:ea typeface="游ゴシック"/>
            </a:endParaRPr>
          </a:p>
          <a:p>
            <a:pPr algn="just"/>
            <a:r>
              <a:rPr lang="ja-JP" dirty="0">
                <a:ea typeface="游ゴシック"/>
              </a:rPr>
              <a:t>所以，假如有親戚朋友年輕的走入婚姻，也要把這個感應的道理告訴他們，現在世界這麼亂，他們結婚，假如真的為了教育好下一代，為家族、為社會國家（現在甚至世界）來很好的奉獻，他有這樣的善心，會有感應。你可以告訴他方法，就是印光大師的「求子三要」，三個做法，只要都做到，必得聖賢的子孫，必有感應。</a:t>
            </a:r>
            <a:endParaRPr lang="en-GB" altLang="ja-JP" dirty="0">
              <a:ea typeface="游ゴシック"/>
            </a:endParaRPr>
          </a:p>
          <a:p>
            <a:pPr algn="just"/>
            <a:r>
              <a:rPr lang="zh-CN" altLang="en-US" dirty="0">
                <a:ea typeface="游ゴシック"/>
              </a:rPr>
              <a:t>（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第一保身節欲，以培先天、第二敦倫積德，以立福基。第三胎幼善教，以免隨流。此三要事，務期實行。再以至誠，禮念觀世音，求賜福德智慧光宗華國之子，必能所求如願，不負聖恩矣。</a:t>
            </a:r>
            <a:r>
              <a:rPr lang="zh-CN" altLang="en-US" dirty="0">
                <a:ea typeface="游ゴシック"/>
              </a:rPr>
              <a:t>）</a:t>
            </a:r>
            <a:endParaRPr 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9C38D8-F4D4-9BB2-BFCF-29D12C1699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037756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04E14-88D9-9B46-BD31-49E85DF450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AC63DA-8378-50B7-6D01-C9238ADB21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4273EF-ABAE-FD1A-DA84-139CE9A241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 dirty="0"/>
              <a:t>（故事）有個例子，三百四十二，這個又是救人急、又是救人危。這個徽商（這個商人）王志仁，這個名字也取得好，志在仁德。他「年三十無子」，還沒有孩子，而且他命中短命。剛好他在旅途中，遇到一個婦人抱著兒子要投水自盡，他趕緊勸阻，問她為什麼尋短見？這個婦人說：「我們家很窮，養了頭豬，打算賣了來還租金，不然就沒地方住了。結果去賣的時候，沒想到買的人給我的都是假的銀兩。我現在很怕，我丈夫回來一定會狠狠的打我，而且我們會難以生活。」面對這樣的打擊，她就承受不了，就想尋死。結果王志仁就很可憐她、體恤她，就拿銀兩救濟她。</a:t>
            </a:r>
            <a:endParaRPr lang="en-US" altLang="ja-JP" dirty="0"/>
          </a:p>
          <a:p>
            <a:pPr algn="just"/>
            <a:r>
              <a:rPr lang="ja-JP" altLang="en-US" dirty="0"/>
              <a:t>然後剛好這個事情發生的時候，那個地區下雨比較多，下了不少天了。後來這個人的丈夫知道這個事，他就很懷疑，是不是他太太騙他，這個世間有這麼好的人嗎？結果就拉著他的婦人，要到王志仁住的旅店去跟他對質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BF7C94-6350-F494-C135-79E02460B5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530927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01F30-F07F-CB11-6550-EDA5A3B01B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8A30FF-C0ED-7494-07EB-3D229D92B9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3B1A4A-C8CF-A3D5-4D36-4298062B20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 dirty="0"/>
              <a:t>而王志仁已經睡了，這個丈夫就命令他的太太敲門，敲了就說：「我是那個投水的婦人，來跟你叩謝。」結果「王厲聲曰」，王志仁就很嚴厲的說到：「妳是少婦，我是孤身一人的旅客，在夜裡怎麼可以見面？真的有話，明天早上再找妳的丈夫來。」</a:t>
            </a:r>
            <a:endParaRPr lang="en-GB" altLang="ja-JP" dirty="0"/>
          </a:p>
          <a:p>
            <a:pPr algn="just"/>
            <a:r>
              <a:rPr lang="ja-JP" altLang="en-US" dirty="0"/>
              <a:t>這裡我們看到，縱使是商人，畢竟有讀過書；甚至於不讀書，也都有這些藝人透過戲劇來教導百姓，都守這個禮教。因為禮是防微杜漸，甚至是避嫌。沒有的事讓人產生懷疑，最後影響名聲，讓人尋短見的可能都有。因為輿論講到對方太痛苦，不能接受，都會出事情，那不如在一開始的時候，應對進退都合禮，就防掉這些讒言了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altLang="en-US" dirty="0"/>
              <a:t>結果她的丈夫在旁邊聽到王志仁這麼講話，也對他肅然起敬，就說：「我們夫婦在此。」一聽她丈夫也來了，他就披上衣裳出來見。結果才開了門，他住的那間房的牆壁倒了，然後把他的床整個壓得粉碎。因為王志仁好像是有去被人家算過命，說他短命，差不多三十歲就沒命了，短命還無子，你看就因為做了這個濟人之急、救人之危的大善事。然後「夫婦感歎」，我相信這一對夫妻出去一定大力宣傳這件事，做了好事化解災難。因為，假如他們夫妻沒有去敲門，王志仁可能這個劫難就過不去了。你說這個感應之微妙，看起來好像這麼巧合，其實是非常微妙的。我們在弘揚傳統文化的路上，也會有很多微妙之處，佛菩薩加持、佛菩薩安排，自己不操心。「致謝而去」。後來王志仁生了十一個兒子，而且「享高壽」，就整個命運轉過來了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4BB1D3-563D-618E-AEED-8278978798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98321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3E1718-E88B-7DCB-0F3E-118B52F78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DD2353-A064-DCC3-DB3D-C97D6CE17D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C159B9-D37B-9734-0653-8A5F606169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>
                <a:ea typeface="游ゴシック"/>
              </a:rPr>
              <a:t>我們能從人我一體去感同身受</a:t>
            </a:r>
            <a:r>
              <a:rPr lang="zh-CN" altLang="en-US" dirty="0">
                <a:ea typeface="游ゴシック"/>
              </a:rPr>
              <a:t>，</a:t>
            </a:r>
            <a:r>
              <a:rPr lang="ja-JP" dirty="0">
                <a:ea typeface="游ゴシック"/>
              </a:rPr>
              <a:t>那要『見人之得，如己之得，見人之失，如己之失』就不難。而且老人家給我們的榜樣是先人後己，先考慮別人，不考慮自己，有多少力量幫人，絕不還留一手，能盡力就盡力，純是利他的心，沒有私心。</a:t>
            </a:r>
            <a:endParaRPr lang="en-GB" altLang="ja-JP" dirty="0">
              <a:ea typeface="游ゴシック"/>
            </a:endParaRPr>
          </a:p>
          <a:p>
            <a:pPr algn="just"/>
            <a:endParaRPr lang="en-US" altLang="ja-JP" dirty="0">
              <a:ea typeface="游ゴシック"/>
            </a:endParaRPr>
          </a:p>
          <a:p>
            <a:pPr algn="just"/>
            <a:r>
              <a:rPr lang="ja-JP" dirty="0">
                <a:ea typeface="游ゴシック"/>
              </a:rPr>
              <a:t>老人家最近的開示也說</a:t>
            </a:r>
            <a:r>
              <a:rPr lang="zh-CN" altLang="en-US" dirty="0">
                <a:ea typeface="游ゴシック"/>
              </a:rPr>
              <a:t>過</a:t>
            </a:r>
            <a:r>
              <a:rPr lang="ja-JP" dirty="0">
                <a:ea typeface="游ゴシック"/>
              </a:rPr>
              <a:t>：自己有得吃，也供養給別人吃，這善人；自己把自己有得吃的給別人吃，自己不吃，這菩薩。所以先人後己是真正行菩薩道，做出犧牲奉獻。而且佛菩薩給我們的榜樣，就是可以捨自己的身命去利益眾生。</a:t>
            </a:r>
            <a:endParaRPr lang="en-GB" altLang="ja-JP" dirty="0">
              <a:ea typeface="游ゴシック"/>
            </a:endParaRPr>
          </a:p>
          <a:p>
            <a:pPr algn="just"/>
            <a:endParaRPr lang="en-GB" altLang="ja-JP" dirty="0">
              <a:ea typeface="游ゴシック"/>
            </a:endParaRPr>
          </a:p>
          <a:p>
            <a:pPr algn="just"/>
            <a:r>
              <a:rPr lang="ja-JP" dirty="0">
                <a:ea typeface="游ゴシック"/>
              </a:rPr>
              <a:t>《法華經》說，「觀三千大千世界，乃至無有如芥子許，非是菩薩捨身命處。」我們真正要成就無上菩提，了脫生死輪迴，要行菩薩道，連身體都可以奉獻，因為身體是個工具；真正自己的身是慧命、是法身，法身，一切法都是我們的身，一切眾生就是自己。能這樣去做，這個真我、這個法身很快就可以恢復。所以不要執著這個身是我，這是身見。「何期自性，本不生滅」，哪有死？靈魂，我們的佛性不會死的。這個身體沒了，換更好的身，也不是壞事，換「清虛之身，無極之體」，跟阿彌陀佛一樣的長相，三十二相、八十種好，往生極樂世界，長得全部都一樣。</a:t>
            </a:r>
            <a:endParaRPr 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378B4E-48A6-89F8-2031-16AF7CA7E2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4296188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23184-5196-89B1-2F33-16DA89870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685BC3-A40E-A61B-E664-3F5086D966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63E2F8-B550-DED4-BFE4-E6534635FE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/>
              <a:t>而我們不能「見人之得，如己之得，見人之失，如己之失」，可能就是看自己看得太重，進而把自己所有的這些財物、錢財，這些身外之物我們看得太重。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dirty="0"/>
              <a:t>所以人要把人生看清楚，生不帶來、死不帶去，把最後一刻看清楚，什麼是帶得走的，什麼是留得下來的，這是冷靜的人、有智慧的人。只要我們能捨得下自己，對自己的身，對自己的我所（我的妻兒、我的官位、我的財產、我的房子、我的車子），對這些欲都能看淡，能放得下，我們就能很自然的去為人想（如何放下錯誤觀念）。因為，為人想是本有的，本有的慈悲，被這個欲障了，所以要把欲去掉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dirty="0"/>
              <a:t>而且人在人生當中，欲令智迷，利令智昏。只要不能放下這些利欲，人生一來，愈來愈不清楚；二來，只有墮落的分；三來，下一輩子還得受三惡道果報；再來，出不了輪迴。所以儒家說格物，格除物欲，要絕欲去憂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6F1B6-4243-9617-6BA4-3E3782EE14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70239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F207D-3A75-DD5C-A534-6B878E16B4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70DD7F-BD78-006E-0EA3-842DFAA4F5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F1621D-54AC-0060-B119-D991B77FF0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/>
              <a:t>蓮池大師說，「人對世間財色名利境界」，用比喻讓我們去體會，比方有火在這裡，然後有五個東西在火的旁邊。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marL="228600" indent="-228600" algn="just">
              <a:buAutoNum type="arabicPeriod"/>
            </a:pPr>
            <a:r>
              <a:rPr lang="ja-JP" dirty="0"/>
              <a:t>第一個是乾草，一接觸就燒起來了，就好像我們一接觸財色名利，就控制不住自己的欲望了；</a:t>
            </a:r>
            <a:endParaRPr lang="en-GB" altLang="ja-JP" dirty="0"/>
          </a:p>
          <a:p>
            <a:pPr marL="228600" indent="-228600" algn="just">
              <a:buAutoNum type="arabicPeriod"/>
            </a:pPr>
            <a:endParaRPr lang="en-GB" altLang="ja-JP" dirty="0"/>
          </a:p>
          <a:p>
            <a:pPr algn="just"/>
            <a:r>
              <a:rPr lang="en-GB" altLang="ja-JP" dirty="0"/>
              <a:t>2. </a:t>
            </a:r>
            <a:r>
              <a:rPr lang="ja-JP" dirty="0"/>
              <a:t>「二如木，噓之即燃者」，你去煽風、吹風，它就燒起來了，比第一個好一點，但是還是燒起來，就好像我們被親戚朋友（結合現實生活），你要多存點錢留給孩子，買點股票，怎樣怎樣，可能可以多賺什麼，禁不起人家一直勸，還是燃了；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en-GB" altLang="ja-JP" dirty="0"/>
              <a:t>3. </a:t>
            </a:r>
            <a:r>
              <a:rPr lang="ja-JP" dirty="0"/>
              <a:t>第三「如鐵」，雖然燒不起來，會鎔掉，還是受影響了，雖然好像沒有在行為當中去追求財色名利，但是心裡面還是癢癢的；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en-GB" altLang="ja-JP" dirty="0"/>
              <a:t>4. </a:t>
            </a:r>
            <a:r>
              <a:rPr lang="ja-JP" dirty="0"/>
              <a:t>「四如水」，雖然燒不起來，還能滅火，但是假如把它放在鍋子裡面、瓦器這些裡面，最後還是會被燒沸騰。所以大家看，這個財色名利的境界，一個比一個高。你不能說一百萬不動心，一千萬動不動？一千萬不動心，一億動不動？世間美女沒動心，魔王派來的女兒動不動心，天上的天女動不動心？所以，為什麼修學不能自滿？因為關卡、考驗，它有深度、它有廣度，都要戰戰兢兢。一志得意滿，就增上慢，進一步退九步的危險就在裡面了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en-GB" altLang="ja-JP" dirty="0"/>
              <a:t>5. </a:t>
            </a:r>
            <a:r>
              <a:rPr lang="ja-JP" dirty="0"/>
              <a:t>再來，「五如空，任其燔灼」，第五是虛空，縱使有火，它也是不動，虛空還是不動，都不用滅火，這火自己就滅掉了，「平心者，應作是觀」，他任何境界都是心平氣和，不動，不被影響。就是很多事情他不會起心動念，甚至於如虛空一樣去包容，平等對待，就不會被境界所轉了。能夠看「凡所有相皆是虛妄」，甚至於能很清楚知道欲是深淵，很明理了，見到這些誘惑如探湯，見不善如探湯，馬上就警覺了。我們得要修行修到任何境界都能不動、不被轉。所以修行總綱，心能轉物，不被物轉，等於是心裡面要能調伏一切貪欲、貪求，不再讓這個貪心增長，就對了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E72E30-10CC-B275-436E-0804C1E3D2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93879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C6898-5C2F-2F9E-EAEA-24EB0DFC50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1AE259-2628-76A0-FF93-149C3B8313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C27A34-C988-4B59-FCA5-2D18174C4E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「</a:t>
            </a:r>
            <a:r>
              <a:rPr lang="ja-JP" altLang="en-US" sz="12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減聞望而墮素守</a:t>
            </a:r>
            <a:r>
              <a:rPr lang="zh-TW" altLang="en-US" dirty="0"/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會減低他人聲望，更會使他操守墮落。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8A6093-A9DA-6A50-E48D-D8C4447424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170310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34B67-0FB5-0F03-96E5-D891A6C82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11240F-FEFF-A8BE-DDB2-58033FAB0D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BDF472-1B53-1733-B895-66F20395CC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/>
              <a:t>結果楚莊王當下是很厚道的，一般的人對自己的太太（妻子）都是很貪愛，往往心都會偏到太太這裡來，但是當下楚莊王他度量很大，他說到：「我賜人家喝酒，人家喝到酒醉了，我現在還要刻意顯妳婦人的節，這樣做好像不是很合乎人情。」喝了點酒，難免比較失態一點，這也是人之常情。</a:t>
            </a:r>
            <a:endParaRPr lang="en-US" altLang="ja-JP" dirty="0"/>
          </a:p>
          <a:p>
            <a:pPr algn="just"/>
            <a:endParaRPr lang="ja-JP" dirty="0"/>
          </a:p>
          <a:p>
            <a:pPr algn="just"/>
            <a:r>
              <a:rPr lang="ja-JP" altLang="en-US" dirty="0"/>
              <a:t>我們可以想像一下，假如當時候真的揪出這個人來，這個人他怎麼以後在楚國立足？得饒人處且饒人。而且楚莊王他的一個態度非常可貴，他會想這個事我也有責任，是我賜人家喝酒的，行有不得，反求諸己。</a:t>
            </a:r>
          </a:p>
          <a:p>
            <a:pPr algn="just"/>
            <a:endParaRPr lang="ja-JP" altLang="en-US" dirty="0">
              <a:ea typeface="游ゴシック"/>
              <a:cs typeface="Calibri"/>
            </a:endParaRPr>
          </a:p>
          <a:p>
            <a:pPr algn="just"/>
            <a:r>
              <a:rPr lang="ja-JP" dirty="0"/>
              <a:t>不彰人短，救了自己一命，這也是很可貴的果報。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B985E2-0E60-35EB-BA7F-B28D809FDE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2521282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FF6698-F026-2420-CA28-A3C1F04AF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AC5D27-66AC-3D36-3178-639DEEDBBA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9F99E7-CB6F-4ADF-0CAE-0119D71120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D882F6-8196-AD18-B587-B15C348F0E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8674176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4BE0CB-7ECA-2AEE-6F1B-62A8A5A74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D3883-A54D-1EAD-04EE-BF15B22111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EC274D-D5B9-DED0-34B2-9D8CCDAA01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ja-JP" dirty="0"/>
              <a:t>（盧照鄰、駱賓王、王勃、楊炯）- 初唐四傑</a:t>
            </a:r>
            <a:br>
              <a:rPr lang="ja-JP" altLang="en-US" dirty="0">
                <a:ea typeface="游ゴシック"/>
                <a:cs typeface="+mn-lt"/>
              </a:rPr>
            </a:br>
            <a:br>
              <a:rPr lang="ja-JP" altLang="en-US" dirty="0">
                <a:ea typeface="游ゴシック"/>
                <a:cs typeface="+mn-lt"/>
              </a:rPr>
            </a:br>
            <a:br>
              <a:rPr lang="ja-JP" altLang="en-US" dirty="0">
                <a:ea typeface="游ゴシック"/>
                <a:cs typeface="+mn-lt"/>
              </a:rPr>
            </a:br>
            <a:r>
              <a:rPr lang="ja-JP" dirty="0">
                <a:ea typeface="游ゴシック"/>
              </a:rPr>
              <a:t>「才能不如學術」，這個學術其實指的就是讀聖賢書，真的有讀進去，比才能重要。「氣節不如德量」，因為有氣節有時候度量不夠，會對人顯得苛刻，這樣就會有損自己的福德，所以度量重要。「文章不如行誼」，寫得好、說得好，不如做得好。而且說得好、寫得好，享有名，名亦福也，名是福報，一享名了也在折福報。</a:t>
            </a:r>
            <a:endParaRPr lang="en-US" altLang="ja-JP" dirty="0">
              <a:ea typeface="游ゴシック" panose="020B0400000000000000" pitchFamily="34" charset="-128"/>
              <a:cs typeface="Calibri" panose="020F050202020403020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9EF7B5-1A84-4C06-3E9F-90020E93BA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9441634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6B8161-D241-8DEF-57A1-7F990779F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91A9C2-F20E-CCC7-08B2-ECA9B545DD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38EF04-8560-BD0F-D508-192938B8AB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/>
              <a:t>三百五十六，「道曰遏惡揚善，佛曰止惡行善，儒曰隱惡揚善，三教之言，如出一口」，都是相通的。而且也說明聖人他的心境「虛靈洞澈」，沒有欲望放在心上，就像明鏡在照物一樣，境來不拒，境去不留，而且很自自然然的，善來彰顯它，惡來消融它。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2D7778-D689-06F1-2345-A2B23E503C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670373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431F10-D6AE-ABC9-54E7-D3F6D3143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C4E1FC-3CCE-E663-0B5A-DACFB28F75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5F5BA6-897E-2905-92A3-3CC408B19B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dirty="0"/>
              <a:t>舜稱讚他人善行，只 是一點能讓人歡欣鼓舞的心意而已，所以他的 善量無窮，這是聖人的行為，凡人無法趕得上。</a:t>
            </a:r>
            <a:endParaRPr lang="en-GB" altLang="zh-TW" dirty="0"/>
          </a:p>
          <a:p>
            <a:pPr algn="just"/>
            <a:r>
              <a:rPr lang="zh-TW" altLang="en-US" dirty="0"/>
              <a:t>現在有句話，一般學習的人，若能專心 一意去做，也可達到聖人的境界。就是「先能 遏止自己的惡念，然后才可遏止別人的惡念； 先要讚揚他人的善行，然后才可勸人行善。</a:t>
            </a:r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B70C7-3BE6-0CAB-E9AA-AAF102415F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681054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CE445-810A-4CE6-23FF-98D23598C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473331-9DF7-071B-82EB-495E1C5D38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576749-783A-343C-CA8C-451CBCB060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829BBE-7F59-C30B-5203-84F1B105C5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7695755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6DE4F-0E8C-5AE6-C669-3C05D03FA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A364AF-CAE9-D90C-BEE1-69D55C8F3B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85BCD9-9B06-BA6A-E896-F4EA656D3A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dirty="0"/>
              <a:t>從前慈溪（今浙江境內）有兩位很要好 的朋友，甲受聘在一個學館教書，酬金有九兩 ；乙則受聘到另一學館，酬金只有六兩。甲高興地說：“我們兩人明年都沒有照顧家庭的憂慮了。”乙卻說：“老兄只有嫂子在家，九兩已經足夠；小弟則是上有父母要奉養，六兩還 是不夠。”甲說：“是的，的確是的。”于是 就極力將所分配到的學館讓給乙，自己則到乙館教。當甲到達學館后，在床下撿到一本破舊 的書，裡面抄有外科藥方，學生說是以前的老 師所留下的。甲在冬天回鄉度假，見到幾位穿 着講究的僕人，倉皇叩問這裡有無外科醫生。</a:t>
            </a:r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3F2F1-1EE1-A95C-9916-2B547F976C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271332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651AF-0F78-9714-9190-4243662327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66FC6D-C521-5894-FC94-29D87B9D8A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312DF8-0741-9D3B-C5A5-A8A56798B5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dirty="0"/>
              <a:t>經過詢問之下，僕人說：“我們主人從福建調 到山東任布政使，忽然背上長瘡，痛苦得幾乎 就快死去，已經三天了！”甲想到前些時候所 得藥方，正好可以治療此症；因此就隨僕人前 往，照着藥方用艾草熏灸，果然就痊癒。布政 使非常高興，就以百金酬謝他。當兩人談到因 讓館給乙友而得到藥方之事，布政使大加讚歎 。剛巧慈溪縣令是他同科中式者的姪子，就為甲大力保薦，甲因而進入縣學當生員</a:t>
            </a:r>
            <a:r>
              <a:rPr lang="zh-CN" altLang="en-US" dirty="0"/>
              <a:t>。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他本來沒這些機會的，獲得了錢財，還獲得讀書的機會，而且這書讀得好，以後可能都還可以當官</a:t>
            </a:r>
            <a:endParaRPr lang="en-GB" altLang="zh-CN" dirty="0"/>
          </a:p>
          <a:p>
            <a:pPr algn="just"/>
            <a:endParaRPr lang="en-GB" altLang="ja-JP" dirty="0">
              <a:ea typeface="游ゴシック"/>
              <a:cs typeface="Calibri"/>
            </a:endParaRPr>
          </a:p>
          <a:p>
            <a:pPr algn="just"/>
            <a:r>
              <a:rPr lang="zh-TW" altLang="en-US" dirty="0"/>
              <a:t>唉！親兄弟尚且都會為錢財而爭吵，更 何況是朋友呢？甲因能體念朋友奉養父母不夠 用而推多取少，讓朋友多取；要知道三金數目 雖然少，但這道義卻遠遠高出千乘車馬的價值 ！所以推究甲終能名利雙收，都從他這一念“ 能讓”之中得來。那些為爭利而疲于奔命、動 輒為利翻臉的人，看到此事能不慚愧嗎</a:t>
            </a:r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781931-1F95-157D-48F0-4C81CE4BDD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840802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F4E72-69E3-D646-605D-A98D91FC3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1B5B28-9979-B759-DF69-6FE21A2313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896482-9486-A548-A9EC-63F30AD3A1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要知道受到別人的侮辱，惟有當下自問反省，是不是自己錯了呢？如果是的話，那麼別人的侮辱是理所當然的，我應該要接受啊！如果是錯在別人，那麼這個侮辱就不應該了；縱然是侮辱到自己，也仍然等於是沒有侮辱啊！不但是不應當怨恨，也實在是無可怨恨啊！自古以來，凡是具有大智大勇的人，必定能夠忍耐小恥小忿，這樣才能夠做大事成大功；這豈是心胸狹窄、見識淺薄的人，所能夠了解的道理啊！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AA6CF-38AC-3546-9917-50CA25C64E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7399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193B1-DA32-2A90-3FD3-B24F579176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E6C67E-770B-D857-89BF-65BC0AB270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A0D3D4-9382-92A9-6860-F113756215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受到侮辱，不會埋怨、抱怨別人。這個「辱」，我們佛門六度萬行裡面說忍辱，一切法得成於忍，所以不能忍，就火燒功德林，進而百萬障門開。從因果上來看，我們深信因果，受人家侮辱就會逆來順受，他不找別人，幹嘛找我？所以《金剛經》說，「善男子、善女人，受持讀誦此經，若為人輕賤，是人先世罪業應墮惡道。」他在修學大乘佛法，為什麼還被人家輕賤侮辱？因為先世還有惡業，應墮惡道。「以今世人輕賤故，先世罪業則為消滅，當得阿耨多羅三藐三菩提」，明白這個道理了，侮辱我們的人是幫我們消業障，送我們去成佛，所以老法師說這是恩人。毀謗、侮辱他老人家，他都把這個人的名字，把他的牌位立在講經的攝影棚裡面，每一次講經功德迴向給他，生活在感恩的世界裡。所以，所有的逆境、惡緣，消我們的業障，提升我們的福慧。真的是看一切人都是菩薩，都是善知識，都是來成就自己的，人人是好人，事事是好事。</a:t>
            </a:r>
            <a:endParaRPr lang="en-US" altLang="ja-JP"/>
          </a:p>
          <a:p>
            <a:pPr algn="just"/>
            <a:br>
              <a:rPr lang="en-US" altLang="ja-JP" dirty="0"/>
            </a:br>
            <a:br>
              <a:rPr lang="en-US" altLang="ja-JP" dirty="0"/>
            </a:br>
            <a:endParaRPr lang="en-US" altLang="ja-JP" dirty="0"/>
          </a:p>
          <a:p>
            <a:pPr algn="just"/>
            <a:endParaRPr lang="ja-JP" altLang="en-US" dirty="0">
              <a:ea typeface="游ゴシック"/>
            </a:endParaRPr>
          </a:p>
          <a:p>
            <a:pPr algn="just"/>
            <a:r>
              <a:rPr lang="ja-JP">
                <a:ea typeface="游ゴシック"/>
              </a:rPr>
              <a:t>說「忍為眾妙之門」，你能忍，都能轉禍為福、轉危為安、轉煩惱為菩提。所以這個在世間應對很多人事物，會遇到人家很不合情理的來對待我，我們說世間不如意常八九，所以這個忍是必修科目。就好像我們走在荊棘中，只要我們慢慢走，就不會被刺到，又何必對著這個荊棘生氣？好像空船撞到我，飄下來的瓦片剛好碰到我，我們又何必動氣？都能包容就好了。而且，「況此人貌很言戇（zhuang4）」，他那個表情很凶狠，言語非常強勢，這個態度，他為什麼敢這樣，欠人家錢還這麼囂張？一定是有什麼給他做靠山他才敢這樣，假如我們跟他吵，可能會造成意外的災禍，所以寬恕他就好了。夏翁在境界當中也很會判斷，我們說好漢不吃眼前虧，都是很冷靜的。</a:t>
            </a:r>
            <a:endParaRPr lang="en-US" altLang="ja-JP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DEBBF7-52F3-B81B-5BBA-B5CD095198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0614921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A31B7-9C90-D3EE-9B1B-DF9FED739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BE5852-B87B-F93D-B3B8-F9E80E18B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0A1657-1A8C-B3CE-579E-5FB9A597BC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過了一段時間，就有人來通報，這個人死在廁所裡面。後來去詢問到底怎麼回事，就知道這個人被人家逼債，逼到氣急敗壞了，然後居然想了什麼方法？就服毒藥，其實就是想要來以死相逼人家，「意欲圖詐」，來詐騙，欺詐錢財，就威脅夏翁。但是因為夏翁寬免他，人還是有良知，他就不好意思再詐害了，然後就趕緊急著回去找糞青來解毒。但是藥性已經暴發，來不及解，就死在廁所。夏翁馬上對天拜謝，當然就是感到，應該有佛菩薩、神明保佑，不然有可能，假如跟他爭起來，他又是這種存心，或許會出人命都難講。人知道了都很佩服他。</a:t>
            </a:r>
            <a:endParaRPr lang="en-US" altLang="ja-JP">
              <a:cs typeface="Calibri" panose="020F0502020204030204"/>
            </a:endParaRPr>
          </a:p>
          <a:p>
            <a:pPr algn="just"/>
            <a:r>
              <a:rPr lang="ja-JP" altLang="en-US"/>
              <a:t>夏翁不是「平日火氣消除，深有涵養」的話，平常就有這個涵養，不然遇到這樣的境界，可能控制不了脾氣。所以「夫忍辱固修身之要」，修身當中重要的關鍵所在，是樞紐，沒有忍辱，精進、禪定、般若就沒了。當然不只是修身之要，也是「守富要訣」，也是在學吃虧，能忍、能包容，不然你縱使有錢，突然有大的災禍來，那也很難不遭災殃。</a:t>
            </a:r>
            <a:endParaRPr lang="ja-JP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997EB-94DE-3C13-B82D-88ACDC2B14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9536554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D397F6-2BD2-608C-9442-00D745E86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12F797-8010-2292-2DC2-5282F5D950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3866B5-3956-0272-C911-E6AA2D7004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>
                <a:ea typeface="游ゴシック"/>
              </a:rPr>
              <a:t>我們接著看福報結勸「三善根」的部分，不貪、不瞋、不痴，不痴是「受寵若驚」。我們說有智慧都能用因緣來看待事情，我們受到特別的恩寵，都應該有所驚畏，不是只有高興，還要有敬畏的心。因為我們能受到重用，也是父母的教育、很多人的付出，我們戰戰兢兢，生怕有所閃失，尤其位置愈高，責任愈重，因果愈大。</a:t>
            </a:r>
            <a:endParaRPr lang="en-US" altLang="ja-JP" dirty="0">
              <a:ea typeface="游ゴシック"/>
              <a:cs typeface="Calibri" panose="020F0502020204030204"/>
            </a:endParaRPr>
          </a:p>
          <a:p>
            <a:pPr algn="just"/>
            <a:endParaRPr lang="ja-JP" dirty="0">
              <a:ea typeface="游ゴシック"/>
              <a:cs typeface="Calibri"/>
            </a:endParaRPr>
          </a:p>
          <a:p>
            <a:pPr algn="just"/>
            <a:r>
              <a:rPr lang="ja-JP" altLang="en-US" dirty="0">
                <a:ea typeface="游ゴシック"/>
              </a:rPr>
              <a:t>「榮寵之及，雖分所應得」</a:t>
            </a:r>
            <a:r>
              <a:rPr lang="zh-CN" altLang="en-US" dirty="0">
                <a:ea typeface="游ゴシック"/>
              </a:rPr>
              <a:t>：</a:t>
            </a:r>
            <a:r>
              <a:rPr lang="ja-JP" altLang="en-US" dirty="0">
                <a:ea typeface="游ゴシック"/>
              </a:rPr>
              <a:t>雖然是本分中所應得，也盡心竭力了，但是還是要「知幾知足」，要知足感恩，而且要知道進退，這些幾微之處要戰兢惕厲，都是要感覺到自己的能力唯恐不足，所以「若驚若懼之意」。而且老子提醒我們，「蓋福兮禍所伏」，福報現前的時候，可能災禍也在其中，所以禍福相倚。我們看到近代為官者，包含企業、團體發達，最後鋃鐺入獄，最後家破人亡，還不在少數，這個就是不懂得受寵若驚，不懂得怎麼處富貴之道。所以「日中則昃（</a:t>
            </a:r>
            <a:r>
              <a:rPr lang="en-US" altLang="ja-JP" dirty="0">
                <a:ea typeface="游ゴシック"/>
              </a:rPr>
              <a:t>ze4</a:t>
            </a:r>
            <a:r>
              <a:rPr lang="ja-JP" altLang="en-US" dirty="0">
                <a:ea typeface="游ゴシック"/>
              </a:rPr>
              <a:t>）」，太陽到日當中慢慢就要降下來了，「月盈則缺」，這是自然之理。所以能夠保持的，那鐵定謙受益，六爻皆吉。</a:t>
            </a:r>
            <a:endParaRPr lang="en-GB" altLang="ja-JP" dirty="0">
              <a:ea typeface="游ゴシック"/>
            </a:endParaRPr>
          </a:p>
          <a:p>
            <a:pPr algn="just"/>
            <a:endParaRPr lang="en-GB" altLang="ja-JP" dirty="0">
              <a:ea typeface="游ゴシック"/>
            </a:endParaRPr>
          </a:p>
          <a:p>
            <a:pPr algn="just"/>
            <a:r>
              <a:rPr lang="ja-JP" altLang="en-US" dirty="0">
                <a:ea typeface="游ゴシック"/>
              </a:rPr>
              <a:t>「至於君上，恩如天地」，事君要如天，假如不實實在在的來報恩，那我們為人臣怎麼安得了心？所以要盡心才能對得起良心。真正面對寵愛，要戰戰兢兢。</a:t>
            </a:r>
            <a:endParaRPr 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FF1BD1-5BBB-1318-0143-79176E7032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8475538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D5D93-10D4-F50F-DD80-4A81498DD6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2B0E0F-ACDB-6FF1-B15A-11C69606D2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8E063F-10B7-3ED0-C031-F71C7CEE9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/>
              <a:t>我們舉具體的例子來看，三百七十頁，「周成王封伯禽」到魯國，就是現在的山東。本來是周公受封，但是要輔佐成王，所以是他的兒子伯禽去上任。周公就勸諫兒子，不要因為你當了魯國的國君而驕傲他人。我有聽聞，「德行廣大，而守以恭者榮」，要以恭敬自我來修持，才能夠真正保有這個榮耀；「土地博裕，而守以儉者安」，土地非常廣大富裕，但是要能自守自持以節儉為道，才能安寧，一奢侈就保不住了（我們看百大富翁這些變動都很快，其實都忽略了這個道理，是很難長久保持他的地位、富貴的）；「祿位尊榮，而守以卑者貴」，他的地位尊榮，很高，能夠卑下，謙沖自牧，這樣才真正顯得高貴；「人眾兵強，而守以畏者勝」，人民眾多，軍隊強盛，但要能以敬畏之心來自持，才能真正勝利，驕兵就必敗；明智通達，「聰明睿知，而守以愚者益」，縱使天分比較聰慧，但是能以愚昧自持，這樣能真正得益，自己覺得自己還不足，才能再用功提升，而且也是大智若愚；「博聞多記，而守以淺者廣」，博聞，學問很廣博，又記憶力很好，能夠以淺薄自守、自持，這樣能更廣博。這上面六守，「皆謙德也」，而且我們看到都是有過於人之處，但是都守謙德。謙則受教有地，而取善無窮；一不能謙卑，就不進則退了，俗話說敗相已露。接著說到，「天道毀滿而益謙」，我們看到剛剛說的日中則昃、月盈則缺，這個都顯示毀滿而益謙；「地道變滿而流謙」，我們看這個就像水滿了就流向低處；「人道惡滿而好謙」，處世之道都是厭惡驕傲自滿，而喜好謙虛的人。所以「子慎毋以魯國驕人」，要慎。其實這個就讓我們回想，這為一國之君，就如</a:t>
            </a:r>
            <a:r>
              <a:rPr lang="en-US" altLang="ja-JP" dirty="0"/>
              <a:t>《</a:t>
            </a:r>
            <a:r>
              <a:rPr lang="ja-JP" altLang="en-US"/>
              <a:t>孝經．諸侯章第三</a:t>
            </a:r>
            <a:r>
              <a:rPr lang="en-US" altLang="ja-JP" dirty="0"/>
              <a:t>》</a:t>
            </a:r>
            <a:r>
              <a:rPr lang="ja-JP" altLang="en-US"/>
              <a:t>說的，「在上不驕，高而不危；制節謹度，滿而不溢。」高而不危，不驕傲才行；要滿而不溢，得要生活有規律，要懂得節儉，不玩物喪志、玩人喪德，才能長守富也。</a:t>
            </a:r>
            <a:endParaRPr lang="en-US" altLang="ja-JP"/>
          </a:p>
          <a:p>
            <a:pPr algn="just"/>
            <a:r>
              <a:rPr lang="ja-JP" altLang="en-US">
                <a:ea typeface="游ゴシック"/>
              </a:rPr>
              <a:t>「今學者，誠能繹</a:t>
            </a:r>
            <a:r>
              <a:rPr lang="en-US" altLang="ja-JP" dirty="0">
                <a:ea typeface="游ゴシック"/>
              </a:rPr>
              <a:t>(yi4</a:t>
            </a:r>
            <a:r>
              <a:rPr lang="ja-JP" altLang="en-US">
                <a:ea typeface="游ゴシック"/>
              </a:rPr>
              <a:t>，推究事理</a:t>
            </a:r>
            <a:r>
              <a:rPr lang="en-US" altLang="ja-JP" dirty="0">
                <a:ea typeface="游ゴシック"/>
              </a:rPr>
              <a:t>)</a:t>
            </a:r>
            <a:r>
              <a:rPr lang="ja-JP" altLang="en-US">
                <a:ea typeface="游ゴシック"/>
              </a:rPr>
              <a:t>思此訓」，當今的學者，真的能夠好好的探究思惟這六句，這樣「驕心傲氣，無自而生」，真正明白道理了，人也不肯障礙自己的德行跟福報。所以理得心安，知難行易，真正明白道理了，他絕對不願意做。但是要真正完全通達不容易，就像真正明白因果，時時刻刻不懷疑，他警覺性會非常高；我們還沒達到完全的知道、相信，多少還是會有僥倖的心、苟且的心摻雜裡面。所以是真明白了，不願意再這樣自我糟蹋了，這無自而生。「而榮寵之加，時有若驚之意矣」，真的得到榮寵，都是驚畏，戰兢惕厲的態度。而我們看學習的人，尤其後面講的「聰明睿智，而守以愚者益；博聞多記，而守以淺者廣」，（拉回自身）我們現在在道德學問當中用功，這兩句給我們很好的提醒，要懂得大智若愚，懂得謙卑低下，能夠自卑而尊人。而人時時察不足，他才能時時好學；人自我標榜，前面講的炫己長，自尊自滿，那就很難再進步了。而事實上，應該是愈學愈知不足，愈學愈覺得活到老學到老學不了，這個才是學的東西有入心，就會有這種感悟。學著學著會傲慢，那是因為學的時候，學東西多變成一個增上慢，覺得自己多了，然後傲慢的習氣因這個緣就調動起來。蕅益大師就提醒，「學問愈多，我慢愈熾」，熾熱、熾盛起來了，我慢愈熾；「習氣愈長，去道愈遠」。「惟益多聞」，就覺得好像多聽聞、多記，我就是進步很多了，這樣會「增長我見」，自己都很懂、很厲害了，增長我見，「可懼也」，這個懼就是可能走偏了，把自己的慧命可能都給斷送掉了，這個值得我們警惕。尤其俗話又說文人相輕。假如真正把道德、文章領納，應該愈學愈懂得禮敬諸佛，不應該去輕慢別人，所以文人相輕，那也是真正這些道德、文章沒有入心。所以這些話語，對於能夠反躬自省的人都有受益處。</a:t>
            </a:r>
            <a:endParaRPr lang="ja-JP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D39F7-8AE3-A9B1-0DCC-48A9B4A3B8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46586552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916065-BC1E-F5DF-D039-2E81B2B9D7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450DBA-AC07-D156-F166-5140828BE7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5440D2-7966-CF30-116A-F077636013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/>
              <a:t>我們看到歷史當中的一些典範，會很受觸動。唐朝岑文本，他都「拜中書令</a:t>
            </a:r>
            <a:r>
              <a:rPr lang="zh-TW" altLang="en-US" dirty="0"/>
              <a:t>（宰相）</a:t>
            </a:r>
            <a:r>
              <a:rPr lang="ja-JP" dirty="0"/>
              <a:t>」了，這很高的官職，但是他聽到這個消息之後，反而「有憂色」。他母親就問他為什麼？岑文本就說：「我又不是建立很大的功勛，又不是皇帝的老朋友，這樣得到特別的榮寵，位置又那麼高，權力又大，所以才憂懼。」結果就告訴來祝賀他的客人說：「我今天只接受弔唁，不受祝賀。」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dirty="0"/>
              <a:t>宋朝王旦，後謚封文正，這謚封文正都是很高的品德功業。他晚年官愈做愈尊高，後來還出使朝鮮。在皇宮中還可以乘大車，然後「出都門」，出國都的門，百官還給他餞行，然後都讚歎他得到榮寵。結果王旦說：「我有益於國家什麼呢？所以受到這樣的榮寵，只覺得反側不安。」就是睡也不安穩，確實都是戰戰兢兢的態度。</a:t>
            </a:r>
            <a:endParaRPr lang="en-GB" altLang="ja-JP" dirty="0"/>
          </a:p>
          <a:p>
            <a:pPr algn="just"/>
            <a:endParaRPr lang="en-GB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F03134-425F-2C61-9464-D000D9CBC7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3307890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BA93D-CEE7-C79B-8A24-9090F9211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2DA775-3D73-5C66-72C1-27F972BBD1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B3E22D-F937-572C-31E4-73CD90D9FC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 dirty="0"/>
              <a:t>司馬溫公跟他的姪子寫信說到：「最近蒙受聖恩，擔任門下侍郎（這是副部長的官職），整個朝廷嫉妒的人不少。而自己的性情是愚鈍憨直，處在這個官場上，就好像一個枯掉的黃葉在很大的風中飄蕩，不知道什麼時候就墮下來了。所以接受這個任命以來，只有恐懼，沒有歡喜。」然後提醒他的這些後輩，應該好好明瞭這個意思。</a:t>
            </a:r>
            <a:endParaRPr lang="en-GB" altLang="ja-JP" dirty="0"/>
          </a:p>
          <a:p>
            <a:pPr algn="just"/>
            <a:endParaRPr lang="en-US" altLang="ja-JP" dirty="0"/>
          </a:p>
          <a:p>
            <a:pPr algn="just"/>
            <a:r>
              <a:rPr lang="ja-JP" altLang="en-US" dirty="0"/>
              <a:t>這三位歷史名臣都是受寵若驚的榜樣。而岑文本他說是接受別人弔唁，這個也是有歷史典故，有進一步說到。過去在春秋時候「孫叔敖為令尹」，相當於宰相，有一個老人在他榮登宰相，人家是去祝賀他，結果一個老者穿著喪服去給他弔唁。當下客人也好、主人也好，一般會非常的驚愕。可是孫叔敖他恭敬老人、恭敬他人是從骨子裡透出來的，而且也確確實實，他得到這樣的恩寵也並沒有高興。不然，假如很高興，突然看到人家穿喪服來，他會覺得給他帶來晦氣，很可能就很生氣了。所以很多時候境界現前，都考我們真實的心地修養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altLang="en-US" dirty="0"/>
              <a:t>可是孫叔敖卻很恭敬的請教他，來一定是有什麼要很好的教導我。這個老者就提醒他：「身以貴而驕人者，民去之」，處在高貴的位置而對人民很驕傲，人民會拋棄他；官位高但卻擅權，君王會厭惡他；俸祿已經很厚而不知足的，憂患就會出現了。</a:t>
            </a:r>
          </a:p>
          <a:p>
            <a:pPr algn="just"/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C40F3-0CC8-2178-ACA1-A5A05C6EA8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175860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3F0AA-8FE9-7F03-51EB-F4A9307B3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D499C3-F153-7B3A-4D20-B70AC8C916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CC593C-8621-DBA5-8614-704D6B2FA6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 dirty="0"/>
              <a:t>進一步又請教他，他又說，「又曰：位益高」，位置高，存心要愈低下；官做得愈大，存心要更謹慎小心，甚至是感覺自己位愈卑微、愈渺小；俸祿已經很優厚了，而謹慎不敢隨便濫取。你只要謹守這三點，就可以把楚國治理好。孫叔敖聽完這個老者的話，馬上恭敬的說：「敬受命。」恭敬領受他的教誨，後來楚國果然大治。所以岑文本先生在他被封中書令，他就想到這個典故來提醒自己，而這個典故確實是居高位的人守身、守貴之道。</a:t>
            </a:r>
            <a:endParaRPr lang="en-GB" altLang="ja-JP" dirty="0"/>
          </a:p>
          <a:p>
            <a:pPr algn="just"/>
            <a:endParaRPr lang="en-GB" altLang="ja-JP" dirty="0">
              <a:ea typeface="游ゴシック"/>
              <a:cs typeface="Calibri"/>
            </a:endParaRPr>
          </a:p>
          <a:p>
            <a:pPr algn="just"/>
            <a:r>
              <a:rPr lang="zh-TW" altLang="en-US" dirty="0">
                <a:ea typeface="游ゴシック"/>
                <a:cs typeface="Calibri"/>
              </a:rPr>
              <a:t>「</a:t>
            </a:r>
            <a:r>
              <a:rPr lang="ja-JP" altLang="en-US" sz="1200" dirty="0">
                <a:solidFill>
                  <a:srgbClr val="543E34"/>
                </a:solidFill>
              </a:rPr>
              <a:t>洵</a:t>
            </a:r>
            <a:r>
              <a:rPr lang="zh-TW" altLang="en-US" dirty="0">
                <a:ea typeface="游ゴシック"/>
                <a:cs typeface="Calibri"/>
              </a:rPr>
              <a:t>」：真是</a:t>
            </a:r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E140BE-FC80-B817-5832-A72B438373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370363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712F4C-6FFF-C946-CDEB-D9FDAC5A5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9B1576-D4E2-B664-E94F-DEF154F792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EBCFBF-1304-A70F-EEFF-1F958D3616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/>
              <a:t>（事例）下一個例子提到宋朝的盧多遜，他剛拜參知政事，是很高的官職，結果他的衣服、器用就慢慢奢侈起來。他的父親愀然曰，父親很不悅，說「吾家世儒素」，我們歷代家風都是效法儒家的操守，你現在富貴起來了，怎麼變成這樣？「未知稅駕地矣」，稅駕地，就是不知你未來的歸宿怎麼樣，其實已經鄭重提醒他。「多遜不念父言」，最後還是敗亡。我們看到，他不聽父親的話還是德不足。德不足，又有財、又有權，很難不偏掉，所以縱使能處到高位，還是很難保住晚節。所以我們看，不管是現代這些為官，或者做事業，敗亡的，很可能還是因為不聽父母勸，進而不聽老師勸。而事實上，我們所看到的事例多為為官者。（拉回自身）好像我們這一生也沒有要走仕途、仕宦之路，而事實上各行各業都應受寵若驚。甚至於我們走的弘揚漢學的路，其實得到的讚歎、寵愛、照顧、事奉，有可能還高於為官者、做事業的人，更是要真的是不求有功、但求無過。因為官職愈高，他假如做錯一件事，影響的面就非常大，這個因果非常重。就像我們前面有提到婁師德，也是很有德行，當了大官，但是誤殺兩個人，還是減壽十二年，這個是傷了人家的生命。</a:t>
            </a:r>
            <a:endParaRPr lang="en-US" altLang="ja-JP"/>
          </a:p>
          <a:p>
            <a:pPr algn="just"/>
            <a:br>
              <a:rPr lang="en-US" altLang="ja-JP" dirty="0"/>
            </a:br>
            <a:br>
              <a:rPr lang="en-US" altLang="ja-JP" dirty="0"/>
            </a:b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BCFD98-A9D9-521F-4DEE-4CCB4F1800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1834969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1A65E4-7107-054E-09DE-47645E8F1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40E297-2E55-EC67-C66F-9C81E4065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6FD960-3B25-725C-9B1E-E1210EA140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/>
              <a:t>這個經句，分析得也很透徹。我們看「施恩求報，則貪心未忘」，這個都是從心源隱微處默默去修正，有這個念頭，貪還沒有放下。「與人追悔」，這個吝嗇的心還沒有化掉，「貪而且吝」，這是君子所不為也。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dirty="0"/>
              <a:t>又引《金剛經》，「菩薩於法，應無所住行於布施」，應無所住就是不能在做的時候有那個求果報的心、求人家讚歎的心，這都有夾雜了。「又曰，若菩薩不住相布施，其福德不可思量」。</a:t>
            </a:r>
            <a:endParaRPr lang="en-US" altLang="ja-JP" dirty="0">
              <a:cs typeface="Calibri" panose="020F0502020204030204"/>
            </a:endParaRPr>
          </a:p>
          <a:p>
            <a:pPr algn="just"/>
            <a:endParaRPr lang="ja-JP" dirty="0">
              <a:ea typeface="游ゴシック"/>
              <a:cs typeface="Calibri"/>
            </a:endParaRPr>
          </a:p>
          <a:p>
            <a:pPr algn="just"/>
            <a:endParaRPr lang="ja-JP" dirty="0">
              <a:ea typeface="游ゴシック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B74712-4688-7A76-8727-AB3FDE0EAC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7590756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F7A90-2E0C-7B0A-7045-F79D3D87C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B09704-0F4C-0D6C-2C89-00183F5B2D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87A3E6-C3AC-0489-C6C2-010C9876AE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US"/>
              <a:t>「若微有求報之心」，稍微有，清淨心就沒有了。所以讓我們想到梁武帝問達摩祖師，他建了四百八十所寺院，幫助幾十萬人出家，朕有沒有功德？達摩祖師說並無功德。因為他有求報之心，求人讚歎，沒有清淨心，只有清淨心、真心才有功德。而且福修得再大，六祖惠能大師說，生死大事，福不能救，福沒有辦法幫我們出離生死、出離輪迴，只有功德才行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altLang="en-US"/>
              <a:t>「雖施黃金萬鎰，終不圓滿一心之量也」</a:t>
            </a:r>
            <a:r>
              <a:rPr lang="zh-TW" altLang="en-US" dirty="0"/>
              <a:t>：</a:t>
            </a:r>
            <a:r>
              <a:rPr lang="ja-JP" altLang="en-US"/>
              <a:t>所以這個要無求的心才是圓滿，有求的心，再多也只是半滿、不是圓滿，是半善、不是滿善。「至於追悔二字，尤人生大關鍵處。惡事追悔之，則將來惡念漸止；善事追悔之，則將來善念不生矣」。人而施與後悔，不如不施不與還比較好一點，因為一後悔，可能斷了他後面為善的心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E45815-7903-4547-6DB2-829EA27FF9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271417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1CDEB-311E-BF7F-93A0-48B064A49E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19739B-11F9-B80A-50FC-8B8E1BC8F4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2F6902-6464-0F02-0CC2-7D8345BBC2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世間人都想著要倉庫當中擁有五穀，而且每一年都不缺，那該怎麼做？必然要取穀麥種子去種，然後「牛犁耕田地而種之」；不種，慢慢也會吃完，這個道理自然是如此。而佛法裡面也跟這些大自然的原理原則是相同的，我們說萬法因緣生，耕農是這樣，修學佛法亦是如此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所以，「以孝心、悲心、敬心為種子，以衣食、財帛、身命為牛犁，以父母、貧病、三寶為田地」，父母是恩田，貧病是悲田，三寶是敬田。所以為田地的話，「有佛弟子，欲得藏識中百福莊嚴」，我們在阿賴耶識當中畢竟是要修因得果，因為我們的自性圓滿智慧還沒有彰顯，那就得要自己修因得果。所以「百福莊嚴、生生無盡者，須運悲敬孝心，將衣食、財帛、身命，敬養供給於父母、貧病、三寶，名為種福也。不種，即貧窮無福慧，入生死險道。謂種福之田，如彼種穀之田」，所以才稱為福田。種福田，在這一段分析，我們就很清楚了。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DED823-C108-2A74-59F5-321E608499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80198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72EAA-7C82-0213-BAE2-0F2C2A346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858ED4-B766-56A9-3F01-1B5CC15221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A7BDF5-F517-4F50-5983-AAEAF844C5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「布施有三，有法施、有財施、有心施」</a:t>
            </a:r>
            <a:r>
              <a:rPr lang="zh-TW" altLang="en-US" dirty="0"/>
              <a:t>：</a:t>
            </a:r>
            <a:r>
              <a:rPr lang="ja-JP"/>
              <a:t>一般我們也說財施、法施、無畏布施。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「種種方便勸化教導人，謂之法施，最為上善」，因為它影響得深、影響得遠。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「財施，謂種種錢財布施」，包含體力、經驗，內財布施也算。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「心施者，窘於無財」，自己也困窘沒有錢財，但是「心念惻然思以濟之」，就是雖然沒有錢、沒有財物，但是內心非常憐憫，希望能幫助他，這也算是布施。所以我們善用其心，則能成就勝妙功德。這個是『施恩不求報』。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1FC5D7-2264-900E-0D1D-4E55BA558B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849394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67418-3753-439F-0AFD-1F75D2218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F6D383-549A-CBEB-B247-B6FF49E137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0DF0C2-1AE0-2EE5-64C6-E823930F77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/>
              <a:t>（事例-與人不追悔）我們看三百八十頁，這個故事大家應該就比較熟悉了。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這個女子入寺，她身上只有二文錢，「物薄而心甚真」，所以住持親自幫她懺悔。後來入宮富貴，攜數千金來布施，主僧只叫他的徒弟來迴向。這裡可貴的是，這個女子還是有善根，她有請教。一般她富貴之後，假如心性愈偏愈大，她可能生氣，可能會降罪於這個佛寺。成德想，這一位住持應該也是修行境界高，他可以洞察機緣，藉由這個進退，護念這一位女施主的道心。所以就來藉這個機會點提醒她，妳現在物雖厚，心不切，讓我的徒弟代幫妳做懺悔就可以了。（以理分析）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/>
              <a:t>所以，「行善種德，至心為上」，真心是最重要的、最可貴的。「若一轉念，即不如初念矣」，更何況追悔！施，那個心最重要了，沒有那麼虔誠，力量就小，更何況還要把它追回來，那就更沒有善根了。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1BEA9B-32E8-9F72-2153-FB5524537B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3908890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C8B655-16A2-29C4-4CC2-E55B338AF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F8639F-B1E6-6908-4D3D-2C65070D74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4C03E1-8B11-23CF-BC6B-9522816640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dirty="0"/>
              <a:t>什麼是德色？就是我們去施恩德，可是顯得傲慢，讓人家很不舒服。</a:t>
            </a:r>
            <a:endParaRPr lang="en-GB" altLang="ja-JP" dirty="0"/>
          </a:p>
          <a:p>
            <a:pPr algn="just"/>
            <a:r>
              <a:rPr lang="ja-JP" dirty="0"/>
              <a:t>「德色一露，感者生慚」</a:t>
            </a:r>
            <a:r>
              <a:rPr lang="zh-CN" altLang="en-US" dirty="0"/>
              <a:t>：</a:t>
            </a:r>
            <a:r>
              <a:rPr lang="ja-JP" dirty="0"/>
              <a:t>他覺得好像抬不起頭</a:t>
            </a:r>
            <a:endParaRPr lang="en-GB" altLang="ja-JP" dirty="0"/>
          </a:p>
          <a:p>
            <a:pPr algn="just"/>
            <a:r>
              <a:rPr lang="ja-JP" dirty="0"/>
              <a:t>「慚化而怨生」</a:t>
            </a:r>
            <a:r>
              <a:rPr lang="zh-CN" altLang="en-US" dirty="0"/>
              <a:t>：</a:t>
            </a:r>
            <a:r>
              <a:rPr lang="ja-JP" dirty="0"/>
              <a:t>慚愧慢慢慢慢化掉之後，怨就生起來了。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dirty="0"/>
              <a:t>舉了個例子，過去有官吏曾救一個人的命，這個人愈來愈富有，而這個官員反而貧窮了。剛好有一天過這個人家，全家都出來拜謝他，留他吃飯，還喝酒，對他很恭敬。結果這個官吏喝醉了，就很大聲的說：「你假如不是靠我的力量，你怎麼會有妻子、婢僕，還有目前所見的這些，哪一樣會是你的？現在你富有了，我反而貧窮，這什麼道理？」發牢騷了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93865-209F-45CE-9EA7-AFAE91C361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0644876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C9E7B-C11A-9948-3184-6B0C7FEE1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0B2263-3D49-9055-0F8A-2EA2D2A473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822747-A3BB-0F45-BF4C-4820651D3A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CN" altLang="en-US" dirty="0"/>
              <a:t>“</a:t>
            </a:r>
            <a:r>
              <a:rPr lang="ja-JP" altLang="en-US" sz="12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參會巧苻</a:t>
            </a:r>
            <a:r>
              <a:rPr lang="zh-CN" altLang="en-US" dirty="0"/>
              <a:t>”：</a:t>
            </a:r>
            <a:r>
              <a:rPr lang="ja-JP" dirty="0"/>
              <a:t>這其中雖然有匯集巧合的一些原因</a:t>
            </a:r>
            <a:endParaRPr lang="en-GB" altLang="ja-JP" dirty="0"/>
          </a:p>
          <a:p>
            <a:pPr algn="just"/>
            <a:endParaRPr lang="en-GB" altLang="ja-JP" dirty="0"/>
          </a:p>
          <a:p>
            <a:pPr algn="just"/>
            <a:r>
              <a:rPr lang="ja-JP" dirty="0"/>
              <a:t>當然也有這個人太凶惡了，然後這個官吏的命運不好造成的。這些姑且不論，但是其中有一個也是很重要的關鍵點，就是他幫助人家還求報，有貪；見人家好，他發牢騷，有瞋；這個貪瞋也是愚痴，一切都是因果，不能抱怨。所以舉這個例子，來勸諫施恩會有求報的人，不要因為這個求報心，而把施恩惠最後搞成給自己招來禍患。這個「德色」二字，確實可以以之為戒。</a:t>
            </a:r>
            <a:endParaRPr lang="en-US" altLang="ja-JP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61B5B6-6224-2E2C-3E1F-484105F9DC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4491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 b="1" i="0">
                <a:latin typeface="Microsoft JhengHei" panose="020B0604030504040204" pitchFamily="34" charset="-120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b="1" i="0" cap="none" baseline="0">
                <a:latin typeface="Microsoft JhengHei" panose="020B0604030504040204" pitchFamily="34" charset="-12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i="0" kern="1200">
          <a:solidFill>
            <a:schemeClr val="tx1"/>
          </a:solidFill>
          <a:latin typeface="Microsoft JhengHei" panose="020B0604030504040204" pitchFamily="34" charset="-12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9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9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9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9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9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479F1-901C-822D-1152-A3B65C8C3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72E6-D68F-D6B2-AE84-DEE6F231A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367" y="1790550"/>
            <a:ext cx="7393266" cy="3276900"/>
          </a:xfrm>
        </p:spPr>
        <p:txBody>
          <a:bodyPr/>
          <a:lstStyle/>
          <a:p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06《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太上感應篇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b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甲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–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福報；乙</a:t>
            </a:r>
            <a:r>
              <a:rPr lang="zh-CN" altLang="en-GB" dirty="0">
                <a:ea typeface="Microsoft JhengHei" panose="020B0604030504040204" pitchFamily="34" charset="-120"/>
              </a:rPr>
              <a:t>二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、積善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不履邪徑，不欺暗室</a:t>
            </a:r>
            <a: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……</a:t>
            </a:r>
            <a:b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見人之失，如己之失。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92574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592C15-CE6E-3A90-4538-12F1C0FDD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7D8B5E3-E53D-05B9-25FB-A4C77766B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正己化人。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BB360CF-EDA7-E88D-70C3-6A56C154A2F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21224"/>
            <a:ext cx="10573008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正者。確不可易。化者。自然而然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。所謂其身正。不令而行也。正己有許多功夫。化人有許多妙用。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人能正己。未有不能正物者也。惟其正也。人皆敬之。人知敬處。即是其心化處。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若於此化處。至誠微微感動。自然一撥便轉。一挑便現。無不順從矣。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若以我之正。形人之不正。略一責備。彼必不甘受誨。而強爭曲直。不亦反摧絕其善心乎。</a:t>
            </a:r>
            <a:endParaRPr lang="en-GB" altLang="zh-TW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482981-147E-06C4-C0F2-42C72918E6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840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6952B-9DAF-0D30-018E-76E1E6244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4040564-C468-99F9-F08F-2A2F63BC0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正己化人。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F94DEE6-748D-D6DC-DE2C-DBEE75C801A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91712" y="1721224"/>
            <a:ext cx="10390792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此近日好善者之通病。每致著手太重。執而不轉。所宜深戒。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慎勿舍其田而芸人之田也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王豹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處於淇。而河西善謳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ōu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zh-TW" altLang="en-GB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歌唱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。綿駒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jū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處於高唐。而齊右善歌。豈人人授之節奏。日日教以點拍哉。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TW" sz="24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24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了凡四訓</a:t>
            </a:r>
            <a:r>
              <a:rPr lang="en-US" altLang="zh-TW" sz="24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》</a:t>
            </a:r>
            <a:r>
              <a:rPr lang="zh-TW" altLang="en-US" sz="24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： 「勿以己之長而蓋人，勿以己之善而形人，勿以己之多能而困人」</a:t>
            </a:r>
            <a:endParaRPr lang="en-GB" altLang="zh-TW" sz="2400" dirty="0">
              <a:solidFill>
                <a:srgbClr val="543E34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22931C-8A60-787F-83B0-45224379D9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804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945A7-3410-5F4B-81C7-EABAA6BEA2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58C6964-9708-8C5D-7FC7-530D23EB0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正己化人。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1CB9561-E227-0726-0E33-11998F04D60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21224"/>
            <a:ext cx="10573008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 b="1" u="none" strike="noStrike">
                <a:solidFill>
                  <a:srgbClr val="543E34"/>
                </a:solidFill>
                <a:effectLst/>
                <a:ea typeface="Microsoft JhengHei" panose="020B0604030504040204" pitchFamily="34" charset="-120"/>
              </a:rPr>
              <a:t>何為</a:t>
            </a:r>
            <a:r>
              <a:rPr lang="ja-JP" sz="2800" b="1" u="none" strike="noStrike" dirty="0">
                <a:solidFill>
                  <a:srgbClr val="543E34"/>
                </a:solidFill>
                <a:effectLst/>
                <a:ea typeface="Microsoft JhengHei" panose="020B0604030504040204" pitchFamily="34" charset="-120"/>
              </a:rPr>
              <a:t>「正</a:t>
            </a:r>
            <a:r>
              <a:rPr lang="ja-JP" sz="2800" b="1" u="none" strike="noStrike">
                <a:solidFill>
                  <a:srgbClr val="543E34"/>
                </a:solidFill>
                <a:effectLst/>
                <a:ea typeface="Microsoft JhengHei" panose="020B0604030504040204" pitchFamily="34" charset="-120"/>
              </a:rPr>
              <a:t>」？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清貴容。仁貴斷。勿施小惠傷大體。毋借公道遂私情。處忙更當以閑。遇急更宜從緩。無事時莫忘防檢。有事時須要耐煩。勿以成心而蓄疑。休執己見而拒諫。分數明。可以省事。燬譽忘。可以清心。正直可通於神明。忠信可行於蠻貊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人品至此。方可言正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E9E8AA-3A35-9A7D-FD8B-CB9151465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916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BA6D0-81CA-40BF-FCEF-6E42AEF668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DA8932A-2FC6-6100-44AC-DBB8547CF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4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正己化人</a:t>
            </a: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ED6D44A-5091-86C1-E539-077E0B15C8F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3" y="2039112"/>
            <a:ext cx="6540505" cy="38613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ja-JP" altLang="en-US" sz="2800" dirty="0">
                <a:ea typeface="Microsoft JhengHei" panose="020B0604030504040204" pitchFamily="34" charset="-120"/>
                <a:cs typeface="+mn-lt"/>
              </a:rPr>
              <a:t>【事例】</a:t>
            </a:r>
          </a:p>
          <a:p>
            <a:pPr>
              <a:lnSpc>
                <a:spcPct val="130000"/>
              </a:lnSpc>
            </a:pPr>
            <a:r>
              <a:rPr lang="ja-JP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宋司馬溫公忠厚正直，名聞海內。其居洛也，</a:t>
            </a:r>
            <a:r>
              <a:rPr lang="ja-JP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風俗為之一變，莫不敦尚名節，羞談貨利，人人知畏廉恥</a:t>
            </a:r>
            <a:r>
              <a:rPr lang="ja-JP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。後生欲行一事，必相戒曰：「無為不善，恐司馬端明所知。」</a:t>
            </a:r>
            <a:r>
              <a:rPr lang="ja-JP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（p.276）</a:t>
            </a:r>
            <a:endParaRPr lang="en-US" altLang="ja-JP" sz="2800" dirty="0"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CBD48C-4D45-2E24-AC3E-5DC38A7084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2" name="Picture 1" descr="宰相司马光任命书_大公网">
            <a:extLst>
              <a:ext uri="{FF2B5EF4-FFF2-40B4-BE49-F238E27FC236}">
                <a16:creationId xmlns:a16="http://schemas.microsoft.com/office/drawing/2014/main" id="{413AF2FB-9185-437D-5ECF-A8A2DEDA45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152" t="17313" r="32489" b="4645"/>
          <a:stretch/>
        </p:blipFill>
        <p:spPr>
          <a:xfrm>
            <a:off x="7861881" y="1921447"/>
            <a:ext cx="3089615" cy="4096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535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63F4E06-BB21-E9E6-F623-84C1D24F01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C4C0391-9CF3-74A1-4A25-635DB9A91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4400" b="1"/>
              <a:t>正己化人</a:t>
            </a: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81C9E3A-B023-30EE-9225-389AB8C07BE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792091" y="2018447"/>
            <a:ext cx="7892417" cy="38613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30000"/>
              </a:lnSpc>
            </a:pPr>
            <a:r>
              <a:rPr lang="ja-JP" sz="2800">
                <a:ea typeface="Microsoft JhengHei" panose="020B0604030504040204" pitchFamily="34" charset="-120"/>
                <a:cs typeface="+mn-lt"/>
              </a:rPr>
              <a:t>五代時房景伯，為清和太守。母崔氏通經術，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有明識</a:t>
            </a:r>
            <a:r>
              <a:rPr lang="ja-JP" sz="2800">
                <a:ea typeface="Microsoft JhengHei" panose="020B0604030504040204" pitchFamily="34" charset="-120"/>
                <a:cs typeface="+mn-lt"/>
              </a:rPr>
              <a:t>。貝邱婦人，列其子以不孝，母曰：「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民未知禮義，何足深責？</a:t>
            </a:r>
            <a:r>
              <a:rPr lang="ja-JP" sz="2800">
                <a:ea typeface="Microsoft JhengHei" panose="020B0604030504040204" pitchFamily="34" charset="-120"/>
                <a:cs typeface="+mn-lt"/>
              </a:rPr>
              <a:t>」乃召其母，與之對榻而食，使其子侍立堂下，觀景伯供饌。旬日，其子悔過求還。母曰：「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此雖面慚，其心未也</a:t>
            </a:r>
            <a:r>
              <a:rPr lang="ja-JP" sz="2800">
                <a:ea typeface="Microsoft JhengHei" panose="020B0604030504040204" pitchFamily="34" charset="-120"/>
                <a:cs typeface="+mn-lt"/>
              </a:rPr>
              <a:t>。」又留二十餘日，其子叩頭流血，母涕泣乞還。後以孝聞。</a:t>
            </a:r>
            <a:endParaRPr lang="en-US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9D4816-61A1-80DF-42F8-B6039C8FE2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 descr="中国古代十孝顺的故事，适合讲给孩子听_桃源专题_桃源取名测运网">
            <a:extLst>
              <a:ext uri="{FF2B5EF4-FFF2-40B4-BE49-F238E27FC236}">
                <a16:creationId xmlns:a16="http://schemas.microsoft.com/office/drawing/2014/main" id="{7E66FE7D-189C-A521-44CA-A3C307787E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92" y="2841456"/>
            <a:ext cx="3086775" cy="2215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99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D3EAC-7C0A-F00B-122D-8C52CBF95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61885A3-6F2A-C92A-B768-87D53905A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矜孤恤寡。敬老懷幼。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01379C8-0CBC-5F11-AFD7-B9B8413A5E5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 u="sng">
                <a:ea typeface="Microsoft JhengHei" panose="020B0604030504040204" pitchFamily="34" charset="-120"/>
                <a:cs typeface="+mn-lt"/>
              </a:rPr>
              <a:t>孤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也者。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未能有成。親已早逝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。或母死而父方再娶。或父死而母議再行。甚者父母俱亡。藐然孑</a:t>
            </a:r>
            <a:r>
              <a:rPr lang="zh-TW" altLang="en-US" dirty="0"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ea typeface="Microsoft JhengHei" panose="020B0604030504040204" pitchFamily="34" charset="-120"/>
                <a:cs typeface="+mn-lt"/>
              </a:rPr>
              <a:t>jié</a:t>
            </a:r>
            <a:r>
              <a:rPr lang="zh-TW" altLang="en-US" dirty="0"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立。不幸至此。情況何堪。即路人尚生憐憫。況誼屬宗親。尤難恝視。</a:t>
            </a:r>
            <a:r>
              <a:rPr lang="ja-JP" altLang="en-US" sz="2800" u="sng">
                <a:ea typeface="Microsoft JhengHei" panose="020B0604030504040204" pitchFamily="34" charset="-120"/>
                <a:cs typeface="+mn-lt"/>
              </a:rPr>
              <a:t>矜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者</a:t>
            </a:r>
            <a:r>
              <a:rPr lang="ja-JP" altLang="en-US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哀憐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也。所宜至誠哀憐。養之教之。令無依而有依。無託而有託。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俾至成立而後已。植厚德於人間。慰幽魂於地下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。獲報豈淺。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A7C857-8517-EC5C-A657-9C55C3AB2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735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4547C-2305-16D3-F32F-9EC992D53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48CA88A-8D2A-DB01-BCE3-23D10C044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69818"/>
            <a:ext cx="10360152" cy="914400"/>
          </a:xfrm>
        </p:spPr>
        <p:txBody>
          <a:bodyPr/>
          <a:lstStyle/>
          <a:p>
            <a:r>
              <a:rPr lang="ja-JP" altLang="en-US" sz="4400">
                <a:solidFill>
                  <a:srgbClr val="C10000"/>
                </a:solidFill>
              </a:rPr>
              <a:t>矜孤</a:t>
            </a:r>
            <a:r>
              <a:rPr lang="ja-JP" altLang="en-US" sz="4400">
                <a:solidFill>
                  <a:srgbClr val="543E34"/>
                </a:solidFill>
              </a:rPr>
              <a:t>恤寡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C47EA7A-4EB4-BFED-490D-C7402D525D6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94530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【事例】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宋張孝基為同郡富人壻。富人有一子不肖，逐之在外。及富人病，臨終盡以家財付孝基。後富人子乞丐，孝基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</a:rPr>
              <a:t>憫其孤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，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</a:rPr>
              <a:t>因問曰：「能灌園乎？」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曰：「如得就食，幸甚！」乃收之。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</a:rPr>
              <a:t>尋復問曰：「能管庫乎？」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曰：「灌園已幸，得管庫尤幸也。」遂使管庫。孝基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</a:rPr>
              <a:t>察其人，謹愿無故態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，盡舉家財還之。</a:t>
            </a:r>
            <a:endParaRPr lang="ja-JP" altLang="en-US" sz="280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0FF961-8FDE-19DB-7584-BBC43C0428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313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09219-1CB2-87FD-673A-8542E52B9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1F069D4-5457-BB22-833B-714A466F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/>
          <a:lstStyle/>
          <a:p>
            <a:r>
              <a:rPr lang="ja-JP" altLang="en-US" sz="4400">
                <a:solidFill>
                  <a:srgbClr val="C10000"/>
                </a:solidFill>
              </a:rPr>
              <a:t>矜孤</a:t>
            </a:r>
            <a:r>
              <a:rPr lang="ja-JP" altLang="en-US" sz="4400">
                <a:solidFill>
                  <a:srgbClr val="543E34"/>
                </a:solidFill>
              </a:rPr>
              <a:t>恤寡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DD22C2A-E98B-FB55-7300-7A784D659AC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孝基死後，其友遊嵩山，道逢旌旗騶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（</a:t>
            </a:r>
            <a:r>
              <a:rPr lang="en-GB" altLang="zh-TW" dirty="0">
                <a:solidFill>
                  <a:srgbClr val="543E34"/>
                </a:solidFill>
                <a:ea typeface="Microsoft JhengHei" panose="020B0604030504040204" pitchFamily="34" charset="-120"/>
              </a:rPr>
              <a:t> </a:t>
            </a:r>
            <a:r>
              <a:rPr lang="en-GB" altLang="zh-TW" dirty="0" err="1">
                <a:solidFill>
                  <a:srgbClr val="543E34"/>
                </a:solidFill>
                <a:ea typeface="Microsoft JhengHei" panose="020B0604030504040204" pitchFamily="34" charset="-120"/>
              </a:rPr>
              <a:t>zōu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，騎士</a:t>
            </a:r>
            <a:r>
              <a:rPr lang="en-GB" altLang="zh-TW" dirty="0">
                <a:solidFill>
                  <a:srgbClr val="543E34"/>
                </a:solidFill>
                <a:ea typeface="Microsoft JhengHei" panose="020B0604030504040204" pitchFamily="34" charset="-120"/>
              </a:rPr>
              <a:t> 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）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御，如大官狀。竊視車上者，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</a:rPr>
              <a:t> 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孝基也。相揖問故，曰：「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</a:rPr>
              <a:t>上帝以還財不欺孤事，命主此山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。」言訖不見。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(p.286)</a:t>
            </a:r>
            <a:endParaRPr lang="ja-JP" sz="2800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4F3F99-142F-D5BF-2AD1-2248EFDA6D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796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B6A8B29-1F3A-CC04-305D-2C24DFAC1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ED968E1-66F7-390E-6612-63673A379E1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1690774"/>
            <a:ext cx="10347960" cy="462294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【事例】</a:t>
            </a:r>
            <a:r>
              <a:rPr lang="ja-JP" sz="2800">
                <a:solidFill>
                  <a:srgbClr val="543E34"/>
                </a:solidFill>
              </a:rPr>
              <a:t>周時魯義姑者，魯人婦也。齊人攻魯，義姑棄其所抱，而抱其所攜者。齊軍問之曰：「所棄何人？」婦曰：「吾子也。」又問：「所抱何人？」婦曰：「吾兄之子也。」軍曰：「汝何棄所生而抱兄子？」對曰：「子之於母，私愛也；姪之從姑，公義也。背公向私，以絕兄之孤，妾不為也。」齊軍曰：「魯郊有婦人猶持節行，況國君乎？」回軍而去。魯君聞之，賜束帛，號曰義姑。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8EAE26-610D-64FE-9294-918CB72FC8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7BADA4A-2A77-19BE-85DD-FEFE0F3241FE}"/>
              </a:ext>
            </a:extLst>
          </p:cNvPr>
          <p:cNvSpPr txBox="1">
            <a:spLocks/>
          </p:cNvSpPr>
          <p:nvPr/>
        </p:nvSpPr>
        <p:spPr>
          <a:xfrm>
            <a:off x="993648" y="768984"/>
            <a:ext cx="10360152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altLang="en-US" sz="4400">
                <a:solidFill>
                  <a:srgbClr val="C10000"/>
                </a:solidFill>
              </a:rPr>
              <a:t>矜孤</a:t>
            </a:r>
            <a:r>
              <a:rPr lang="ja-JP" altLang="en-US" sz="4400">
                <a:solidFill>
                  <a:srgbClr val="543E34"/>
                </a:solidFill>
              </a:rPr>
              <a:t>恤寡</a:t>
            </a:r>
            <a:endParaRPr lang="ja-JP" altLang="en-US" sz="4400"/>
          </a:p>
        </p:txBody>
      </p:sp>
    </p:spTree>
    <p:extLst>
      <p:ext uri="{BB962C8B-B14F-4D97-AF65-F5344CB8AC3E}">
        <p14:creationId xmlns:p14="http://schemas.microsoft.com/office/powerpoint/2010/main" val="1843758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02B5082E-286E-EF84-6673-AB3EA69DC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91FCBD6-D66C-3A8C-2EF4-3CD760EDDAC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1908486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>
                <a:solidFill>
                  <a:srgbClr val="543E34"/>
                </a:solidFill>
              </a:rPr>
              <a:t>夫</a:t>
            </a:r>
            <a:r>
              <a:rPr lang="ja-JP" sz="2800">
                <a:solidFill>
                  <a:srgbClr val="C00000"/>
                </a:solidFill>
              </a:rPr>
              <a:t>魯婦存孤，一言保國</a:t>
            </a:r>
            <a:r>
              <a:rPr lang="ja-JP" sz="2800">
                <a:solidFill>
                  <a:srgbClr val="543E34"/>
                </a:solidFill>
              </a:rPr>
              <a:t>。今之號為鬚眉男子，反背義偷生，對此能無少愧？</a:t>
            </a:r>
            <a:r>
              <a:rPr lang="en-US" altLang="ja-JP" sz="2800" dirty="0">
                <a:solidFill>
                  <a:srgbClr val="543E34"/>
                </a:solidFill>
              </a:rPr>
              <a:t>(p.287)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621CE8-4A9D-6E6F-CDB0-42B2C8518E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F15624E-CF7D-0542-0FAA-DC95ADB07E25}"/>
              </a:ext>
            </a:extLst>
          </p:cNvPr>
          <p:cNvSpPr txBox="1">
            <a:spLocks/>
          </p:cNvSpPr>
          <p:nvPr/>
        </p:nvSpPr>
        <p:spPr>
          <a:xfrm>
            <a:off x="993648" y="812528"/>
            <a:ext cx="10360152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altLang="en-US" sz="4400">
                <a:solidFill>
                  <a:srgbClr val="C10000"/>
                </a:solidFill>
              </a:rPr>
              <a:t>矜孤</a:t>
            </a:r>
            <a:r>
              <a:rPr lang="ja-JP" altLang="en-US" sz="4400">
                <a:solidFill>
                  <a:srgbClr val="543E34"/>
                </a:solidFill>
              </a:rPr>
              <a:t>恤寡</a:t>
            </a:r>
            <a:endParaRPr lang="ja-JP" altLang="en-US" sz="4400"/>
          </a:p>
        </p:txBody>
      </p:sp>
    </p:spTree>
    <p:extLst>
      <p:ext uri="{BB962C8B-B14F-4D97-AF65-F5344CB8AC3E}">
        <p14:creationId xmlns:p14="http://schemas.microsoft.com/office/powerpoint/2010/main" val="2432964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D8B3C4A5-2326-18F8-7170-58518C890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C596176-78B5-39DD-39C5-4E5AC8A0A27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22020" y="1596301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>
                <a:solidFill>
                  <a:srgbClr val="C00000"/>
                </a:solidFill>
              </a:rPr>
              <a:t>寡也者，方當盛年，夫忽告殞</a:t>
            </a:r>
            <a:r>
              <a:rPr lang="ja-JP" sz="2800">
                <a:solidFill>
                  <a:srgbClr val="543E34"/>
                </a:solidFill>
              </a:rPr>
              <a:t>，形單影隻，觸目無聊，況女幼男微，百事未舉者耶？此即孟子所謂</a:t>
            </a:r>
            <a:r>
              <a:rPr lang="ja-JP" sz="2800" u="sng">
                <a:solidFill>
                  <a:srgbClr val="543E34"/>
                </a:solidFill>
              </a:rPr>
              <a:t>窮而無告者</a:t>
            </a:r>
            <a:r>
              <a:rPr lang="ja-JP" sz="2800">
                <a:solidFill>
                  <a:srgbClr val="543E34"/>
                </a:solidFill>
              </a:rPr>
              <a:t>也。窮者，極也。禍變如此，非窮極歟？欲語誰吐？非無告歟？</a:t>
            </a:r>
            <a:endParaRPr lang="en-US" altLang="ja-JP" dirty="0">
              <a:solidFill>
                <a:srgbClr val="543E34"/>
              </a:solidFill>
            </a:endParaRPr>
          </a:p>
          <a:p>
            <a:pPr>
              <a:lnSpc>
                <a:spcPct val="150000"/>
              </a:lnSpc>
            </a:pPr>
            <a:r>
              <a:rPr lang="ja-JP" sz="2800">
                <a:solidFill>
                  <a:srgbClr val="C00000"/>
                </a:solidFill>
              </a:rPr>
              <a:t>恤者，周之扶之，養其身，成其節也。</a:t>
            </a:r>
            <a:r>
              <a:rPr lang="ja-JP" sz="2800">
                <a:solidFill>
                  <a:srgbClr val="543E34"/>
                </a:solidFill>
              </a:rPr>
              <a:t>人生天地間，惟寡婦極苦。少則強暴欺凌，富則宗族吞噬，老則龍鍾誰憐？貧則衣食無措。至寡而無子、立志守節者，尤為難得。人能矜而恤之，則足感上帝於九天，格鬼神於三界，豈云小惠已哉！</a:t>
            </a:r>
            <a:r>
              <a:rPr lang="en-US" altLang="ja-JP" sz="2800" dirty="0">
                <a:solidFill>
                  <a:srgbClr val="543E34"/>
                </a:solidFill>
              </a:rPr>
              <a:t>(p.289)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4EDC7-B23E-E5ED-BE08-EE47B8BC4A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9531B34E-2C1C-F9B3-E6FF-6A6C565F7E06}"/>
              </a:ext>
            </a:extLst>
          </p:cNvPr>
          <p:cNvSpPr txBox="1">
            <a:spLocks/>
          </p:cNvSpPr>
          <p:nvPr/>
        </p:nvSpPr>
        <p:spPr>
          <a:xfrm>
            <a:off x="993648" y="681901"/>
            <a:ext cx="10360152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altLang="en-US" sz="4400"/>
              <a:t>矜孤</a:t>
            </a:r>
            <a:r>
              <a:rPr lang="ja-JP" altLang="en-US" sz="4400">
                <a:solidFill>
                  <a:srgbClr val="C10000"/>
                </a:solidFill>
              </a:rPr>
              <a:t>恤寡</a:t>
            </a:r>
          </a:p>
        </p:txBody>
      </p:sp>
    </p:spTree>
    <p:extLst>
      <p:ext uri="{BB962C8B-B14F-4D97-AF65-F5344CB8AC3E}">
        <p14:creationId xmlns:p14="http://schemas.microsoft.com/office/powerpoint/2010/main" val="3026846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7C22E3-BE2E-89BF-29A3-8005EED044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597667A-AD2A-00A1-A278-45F6B49B7B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184317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ja-JP" sz="2800" dirty="0">
                <a:solidFill>
                  <a:srgbClr val="543E34"/>
                </a:solidFill>
              </a:rPr>
              <a:t>【</a:t>
            </a:r>
            <a:r>
              <a:rPr lang="en-US" altLang="ja-JP" sz="2800" dirty="0" err="1">
                <a:solidFill>
                  <a:srgbClr val="543E34"/>
                </a:solidFill>
              </a:rPr>
              <a:t>事例</a:t>
            </a:r>
            <a:r>
              <a:rPr lang="en-US" altLang="ja-JP" sz="2800" dirty="0">
                <a:solidFill>
                  <a:srgbClr val="543E34"/>
                </a:solidFill>
              </a:rPr>
              <a:t>】</a:t>
            </a:r>
            <a:r>
              <a:rPr lang="ja-JP" sz="2800">
                <a:solidFill>
                  <a:srgbClr val="543E34"/>
                </a:solidFill>
              </a:rPr>
              <a:t>南陽朱暉與張堪同縣，所謂「張君為政，樂不可支」者也。堪於太學中見暉，接以友道，把其臂曰：「他日謝世，願以妻子託兄照顧。」暉以堪先達，不敢對。自後不復相見。</a:t>
            </a:r>
            <a:endParaRPr lang="en-US" altLang="ja-JP" dirty="0">
              <a:solidFill>
                <a:srgbClr val="543E34"/>
              </a:solidFill>
            </a:endParaRPr>
          </a:p>
          <a:p>
            <a:pPr>
              <a:lnSpc>
                <a:spcPct val="150000"/>
              </a:lnSpc>
            </a:pPr>
            <a:r>
              <a:rPr lang="ja-JP" sz="2800">
                <a:solidFill>
                  <a:srgbClr val="543E34"/>
                </a:solidFill>
              </a:rPr>
              <a:t>張亡後，暉聞其妻子貧困，分衣食給之。暉子怪而問曰：「大人不與張君為友，何忽如此？」暉曰：「</a:t>
            </a:r>
            <a:r>
              <a:rPr lang="ja-JP" sz="2800">
                <a:solidFill>
                  <a:srgbClr val="C00000"/>
                </a:solidFill>
              </a:rPr>
              <a:t>堪嘗有知己之言，吾已信於心也。</a:t>
            </a:r>
            <a:r>
              <a:rPr lang="ja-JP" sz="2800">
                <a:solidFill>
                  <a:srgbClr val="543E34"/>
                </a:solidFill>
              </a:rPr>
              <a:t>」</a:t>
            </a:r>
            <a:r>
              <a:rPr lang="ja-JP" altLang="en-US" sz="2800">
                <a:solidFill>
                  <a:srgbClr val="543E34"/>
                </a:solidFill>
              </a:rPr>
              <a:t>暉後守臨淮，亦有善政，民歌之。官至尚書僕射</a:t>
            </a:r>
            <a:r>
              <a:rPr lang="zh-TW" altLang="en-US" sz="2800" dirty="0">
                <a:solidFill>
                  <a:srgbClr val="543E34"/>
                </a:solidFill>
              </a:rPr>
              <a:t>。</a:t>
            </a:r>
            <a:endParaRPr lang="en-US" altLang="ja-JP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864359-C12A-058E-7AD8-1D368D545C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4E32A52-176A-BD3B-43B9-06F15911C235}"/>
              </a:ext>
            </a:extLst>
          </p:cNvPr>
          <p:cNvSpPr txBox="1">
            <a:spLocks/>
          </p:cNvSpPr>
          <p:nvPr/>
        </p:nvSpPr>
        <p:spPr>
          <a:xfrm>
            <a:off x="993648" y="747214"/>
            <a:ext cx="10360152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altLang="en-US" sz="4400"/>
              <a:t>矜孤</a:t>
            </a:r>
            <a:r>
              <a:rPr lang="ja-JP" altLang="en-US" sz="4400">
                <a:solidFill>
                  <a:srgbClr val="C10000"/>
                </a:solidFill>
              </a:rPr>
              <a:t>恤寡</a:t>
            </a:r>
          </a:p>
        </p:txBody>
      </p:sp>
    </p:spTree>
    <p:extLst>
      <p:ext uri="{BB962C8B-B14F-4D97-AF65-F5344CB8AC3E}">
        <p14:creationId xmlns:p14="http://schemas.microsoft.com/office/powerpoint/2010/main" val="19452829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93ED4C-499C-490D-0B74-834B6DB215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D484926-3ACA-E2B1-3E01-59DC7C6E6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4400">
                <a:solidFill>
                  <a:srgbClr val="C10000"/>
                </a:solidFill>
              </a:rPr>
              <a:t>敬老</a:t>
            </a:r>
            <a:r>
              <a:rPr lang="ja-JP" altLang="en-GB" sz="4400">
                <a:solidFill>
                  <a:srgbClr val="543E34"/>
                </a:solidFill>
              </a:rPr>
              <a:t>懷</a:t>
            </a:r>
            <a:r>
              <a:rPr lang="ja-JP" altLang="en-US" sz="4400">
                <a:solidFill>
                  <a:srgbClr val="543E34"/>
                </a:solidFill>
              </a:rPr>
              <a:t>幼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B5D18DA-9DF3-0C03-721A-E478BF371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46905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>
                <a:solidFill>
                  <a:srgbClr val="C00000"/>
                </a:solidFill>
              </a:rPr>
              <a:t>老是高年有齒之人，閱世久而歷事多者也</a:t>
            </a:r>
            <a:r>
              <a:rPr lang="ja-JP" sz="2800">
                <a:solidFill>
                  <a:srgbClr val="C10000"/>
                </a:solidFill>
              </a:rPr>
              <a:t>。敬者，致誠申愛、盡養貽安也。或一念一事之不敢欺慢，亦敬也。</a:t>
            </a:r>
            <a:r>
              <a:rPr lang="ja-JP" sz="2800">
                <a:solidFill>
                  <a:srgbClr val="543E34"/>
                </a:solidFill>
              </a:rPr>
              <a:t>壽居五福之先，而老又近於父，決是前生有根器、今世肯積德的人。況凡事練達，正可儀型，取裨益不少，如何可慢乎？但世人因其昏耄</a:t>
            </a:r>
            <a:r>
              <a:rPr lang="zh-TW" altLang="en-US" dirty="0">
                <a:solidFill>
                  <a:srgbClr val="543E34"/>
                </a:solidFill>
              </a:rPr>
              <a:t>（</a:t>
            </a:r>
            <a:r>
              <a:rPr lang="en-GB" altLang="zh-TW" dirty="0">
                <a:solidFill>
                  <a:srgbClr val="543E34"/>
                </a:solidFill>
              </a:rPr>
              <a:t> </a:t>
            </a:r>
            <a:r>
              <a:rPr lang="en-GB" altLang="zh-TW" dirty="0" err="1">
                <a:solidFill>
                  <a:srgbClr val="543E34"/>
                </a:solidFill>
              </a:rPr>
              <a:t>mào</a:t>
            </a:r>
            <a:r>
              <a:rPr lang="en-GB" altLang="zh-TW" dirty="0">
                <a:solidFill>
                  <a:srgbClr val="543E34"/>
                </a:solidFill>
              </a:rPr>
              <a:t> </a:t>
            </a:r>
            <a:r>
              <a:rPr lang="zh-TW" altLang="en-US" dirty="0">
                <a:solidFill>
                  <a:srgbClr val="543E34"/>
                </a:solidFill>
              </a:rPr>
              <a:t>）</a:t>
            </a:r>
            <a:r>
              <a:rPr lang="ja-JP" sz="2800">
                <a:solidFill>
                  <a:srgbClr val="543E34"/>
                </a:solidFill>
              </a:rPr>
              <a:t>龍鍾，不是厭他，便要侮他，誰肯小心欽奉？不知語云：「敬老得老。」</a:t>
            </a:r>
            <a:endParaRPr lang="ja-JP" altLang="en-US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0AF43-A14B-47D0-C781-0D442D35E1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267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984D79E2-DAF2-E11A-AC38-6B1C2CE8C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7251767-11EF-0EAA-4AFC-ECB1F0970F1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1894929"/>
            <a:ext cx="10380207" cy="317822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ja-JP" sz="2800" dirty="0">
                <a:solidFill>
                  <a:srgbClr val="543E34"/>
                </a:solidFill>
              </a:rPr>
              <a:t>【</a:t>
            </a:r>
            <a:r>
              <a:rPr lang="en-US" altLang="ja-JP" sz="2800" dirty="0" err="1">
                <a:solidFill>
                  <a:srgbClr val="543E34"/>
                </a:solidFill>
              </a:rPr>
              <a:t>事例</a:t>
            </a:r>
            <a:r>
              <a:rPr lang="en-US" altLang="ja-JP" sz="2800" dirty="0">
                <a:solidFill>
                  <a:srgbClr val="543E34"/>
                </a:solidFill>
              </a:rPr>
              <a:t>】</a:t>
            </a:r>
            <a:r>
              <a:rPr lang="ja-JP" sz="2800">
                <a:solidFill>
                  <a:srgbClr val="543E34"/>
                </a:solidFill>
              </a:rPr>
              <a:t>楊大年弱冠中狀元，與周翰、朱昂同在禁掖。二公皆老，楊輕侮之。周曰：「君莫侮吾老，老終輪到君。」昂搖首曰：「莫與莫與，免為人侮。」楊果方壯而卒。</a:t>
            </a:r>
            <a:r>
              <a:rPr lang="ja-JP" altLang="en-US" sz="2800">
                <a:solidFill>
                  <a:srgbClr val="543E34"/>
                </a:solidFill>
              </a:rPr>
              <a:t>（p.293）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BB82B-79C2-D951-5851-0885319071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159B897-ED63-F4DB-A164-96E6BD287D7D}"/>
              </a:ext>
            </a:extLst>
          </p:cNvPr>
          <p:cNvSpPr txBox="1">
            <a:spLocks/>
          </p:cNvSpPr>
          <p:nvPr/>
        </p:nvSpPr>
        <p:spPr>
          <a:xfrm>
            <a:off x="993648" y="980529"/>
            <a:ext cx="10360152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altLang="en-US" sz="4400">
                <a:solidFill>
                  <a:srgbClr val="C10000"/>
                </a:solidFill>
              </a:rPr>
              <a:t>敬老</a:t>
            </a:r>
            <a:r>
              <a:rPr lang="ja-JP" altLang="en-GB" sz="4400">
                <a:solidFill>
                  <a:srgbClr val="543E34"/>
                </a:solidFill>
              </a:rPr>
              <a:t>懷</a:t>
            </a:r>
            <a:r>
              <a:rPr lang="ja-JP" altLang="en-US" sz="4400">
                <a:solidFill>
                  <a:srgbClr val="543E34"/>
                </a:solidFill>
              </a:rPr>
              <a:t>幼</a:t>
            </a:r>
            <a:endParaRPr lang="ja-JP" altLang="en-US" sz="4400"/>
          </a:p>
        </p:txBody>
      </p:sp>
    </p:spTree>
    <p:extLst>
      <p:ext uri="{BB962C8B-B14F-4D97-AF65-F5344CB8AC3E}">
        <p14:creationId xmlns:p14="http://schemas.microsoft.com/office/powerpoint/2010/main" val="3840342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9F961-96D9-A338-FCED-659181227E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4707D27-B469-F2CF-0CB2-2B3F58397FF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1938471"/>
            <a:ext cx="10391092" cy="472399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ja-JP" sz="2800" dirty="0"/>
              <a:t>【</a:t>
            </a:r>
            <a:r>
              <a:rPr lang="ja-JP" altLang="en-US" sz="2800" dirty="0"/>
              <a:t>事例</a:t>
            </a:r>
            <a:r>
              <a:rPr lang="en-US" altLang="ja-JP" sz="2800" dirty="0"/>
              <a:t>】</a:t>
            </a:r>
            <a:r>
              <a:rPr lang="ja-JP" altLang="en-US" sz="2800" dirty="0">
                <a:solidFill>
                  <a:srgbClr val="543E34"/>
                </a:solidFill>
              </a:rPr>
              <a:t>王彬少極病瘠，自分壽必不永，凡見老人，每敬羨之。過其門者，雖賤輩必起立，行必讓路。後病漸瘳</a:t>
            </a:r>
            <a:r>
              <a:rPr lang="zh-CN" altLang="en-US" dirty="0">
                <a:solidFill>
                  <a:srgbClr val="543E34"/>
                </a:solidFill>
              </a:rPr>
              <a:t>（</a:t>
            </a:r>
            <a:r>
              <a:rPr lang="en-GB" altLang="zh-CN" dirty="0" err="1">
                <a:solidFill>
                  <a:srgbClr val="543E34"/>
                </a:solidFill>
              </a:rPr>
              <a:t>chōu</a:t>
            </a:r>
            <a:r>
              <a:rPr lang="zh-CN" altLang="en-US" dirty="0">
                <a:solidFill>
                  <a:srgbClr val="543E34"/>
                </a:solidFill>
              </a:rPr>
              <a:t>，病愈）</a:t>
            </a:r>
            <a:r>
              <a:rPr lang="ja-JP" altLang="en-US" sz="2800" dirty="0">
                <a:solidFill>
                  <a:srgbClr val="543E34"/>
                </a:solidFill>
              </a:rPr>
              <a:t>，力愈壯，壽至九十三。(p.295)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E7F9BD-1591-095D-3F45-DA1BFDC065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CB9F505-391F-2642-0805-E6033DC3E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/>
          <a:lstStyle/>
          <a:p>
            <a:r>
              <a:rPr lang="ja-JP" altLang="en-US" sz="4400">
                <a:solidFill>
                  <a:srgbClr val="C10000"/>
                </a:solidFill>
              </a:rPr>
              <a:t>敬老</a:t>
            </a:r>
            <a:r>
              <a:rPr lang="ja-JP" altLang="en-GB" sz="4400">
                <a:solidFill>
                  <a:srgbClr val="543E34"/>
                </a:solidFill>
              </a:rPr>
              <a:t>懷</a:t>
            </a:r>
            <a:r>
              <a:rPr lang="ja-JP" altLang="en-US" sz="4400">
                <a:solidFill>
                  <a:srgbClr val="543E34"/>
                </a:solidFill>
              </a:rPr>
              <a:t>幼</a:t>
            </a:r>
            <a:endParaRPr lang="ja-JP" altLang="en-US" sz="4400" b="1"/>
          </a:p>
        </p:txBody>
      </p:sp>
    </p:spTree>
    <p:extLst>
      <p:ext uri="{BB962C8B-B14F-4D97-AF65-F5344CB8AC3E}">
        <p14:creationId xmlns:p14="http://schemas.microsoft.com/office/powerpoint/2010/main" val="5801857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F49E3-D224-5C4E-1C7A-001414FDD6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E669B88-42F3-5760-DDC1-45B44F29D5A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1938471"/>
            <a:ext cx="10391092" cy="378741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ja-JP" sz="2800" dirty="0"/>
              <a:t>【</a:t>
            </a:r>
            <a:r>
              <a:rPr lang="ja-JP" altLang="en-US" sz="2800"/>
              <a:t>事例</a:t>
            </a:r>
            <a:r>
              <a:rPr lang="en-US" altLang="ja-JP" sz="2800" dirty="0"/>
              <a:t>】</a:t>
            </a:r>
            <a:r>
              <a:rPr lang="ja-JP" sz="2800">
                <a:solidFill>
                  <a:srgbClr val="543E34"/>
                </a:solidFill>
              </a:rPr>
              <a:t>明楊翥</a:t>
            </a:r>
            <a:r>
              <a:rPr lang="zh-TW" altLang="en-US" dirty="0">
                <a:solidFill>
                  <a:srgbClr val="543E34"/>
                </a:solidFill>
              </a:rPr>
              <a:t>（</a:t>
            </a:r>
            <a:r>
              <a:rPr lang="en-GB" altLang="zh-TW" dirty="0" err="1">
                <a:solidFill>
                  <a:srgbClr val="543E34"/>
                </a:solidFill>
              </a:rPr>
              <a:t>zhù</a:t>
            </a:r>
            <a:r>
              <a:rPr lang="zh-TW" altLang="en-US" dirty="0">
                <a:solidFill>
                  <a:srgbClr val="543E34"/>
                </a:solidFill>
              </a:rPr>
              <a:t>）</a:t>
            </a:r>
            <a:r>
              <a:rPr lang="ja-JP" sz="2800">
                <a:solidFill>
                  <a:srgbClr val="543E34"/>
                </a:solidFill>
              </a:rPr>
              <a:t>性仁厚，買一驢為趨朝用。鄰人老而生子。</a:t>
            </a:r>
            <a:r>
              <a:rPr lang="ja-JP" sz="2800">
                <a:solidFill>
                  <a:srgbClr val="C10000"/>
                </a:solidFill>
              </a:rPr>
              <a:t>驢善鳴，恐驚其子，賣之，步入朝</a:t>
            </a:r>
            <a:r>
              <a:rPr lang="ja-JP" sz="2800">
                <a:solidFill>
                  <a:srgbClr val="543E34"/>
                </a:solidFill>
              </a:rPr>
              <a:t>。後居家，墓碑為田家推倒，墳丁奔報。</a:t>
            </a:r>
            <a:r>
              <a:rPr lang="ja-JP" sz="2800">
                <a:solidFill>
                  <a:srgbClr val="C00000"/>
                </a:solidFill>
              </a:rPr>
              <a:t>問曰：「傷兒乎？」</a:t>
            </a:r>
            <a:r>
              <a:rPr lang="ja-JP" sz="2800">
                <a:solidFill>
                  <a:srgbClr val="543E34"/>
                </a:solidFill>
              </a:rPr>
              <a:t>曰：「否。」喜曰：「幸矣！語渠家，善護兒，無驚之。」公之盛德極多，即此二事，人亦所難，其由孤貧而登貴顯也宜乎！</a:t>
            </a:r>
            <a:r>
              <a:rPr lang="en-US" altLang="ja-JP" sz="2800" dirty="0">
                <a:solidFill>
                  <a:srgbClr val="543E34"/>
                </a:solidFill>
              </a:rPr>
              <a:t>(p.299)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6B8136-CBE3-A61F-BA7A-5885379AB6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02E9762-A399-1D7C-406F-4E5532FA7738}"/>
              </a:ext>
            </a:extLst>
          </p:cNvPr>
          <p:cNvSpPr txBox="1">
            <a:spLocks/>
          </p:cNvSpPr>
          <p:nvPr/>
        </p:nvSpPr>
        <p:spPr>
          <a:xfrm>
            <a:off x="993648" y="762000"/>
            <a:ext cx="10360152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altLang="en-US" sz="4400"/>
              <a:t>敬老</a:t>
            </a:r>
            <a:r>
              <a:rPr lang="ja-JP" altLang="en-GB" sz="4400">
                <a:solidFill>
                  <a:srgbClr val="C10000"/>
                </a:solidFill>
              </a:rPr>
              <a:t>懷</a:t>
            </a:r>
            <a:r>
              <a:rPr lang="ja-JP" altLang="en-US" sz="4400">
                <a:solidFill>
                  <a:srgbClr val="C10000"/>
                </a:solidFill>
              </a:rPr>
              <a:t>幼</a:t>
            </a:r>
          </a:p>
        </p:txBody>
      </p:sp>
    </p:spTree>
    <p:extLst>
      <p:ext uri="{BB962C8B-B14F-4D97-AF65-F5344CB8AC3E}">
        <p14:creationId xmlns:p14="http://schemas.microsoft.com/office/powerpoint/2010/main" val="30468070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E3FDF-8507-1ED4-69CF-CE0506FC3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24A97B4-261C-1C0E-0A48-F80B9384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昆蟲草木。猶不可傷。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98C824B-9CB8-8B51-6DF7-9981A5AFCD5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ea typeface="Microsoft JhengHei" panose="020B0604030504040204" pitchFamily="34" charset="-120"/>
              </a:rPr>
              <a:t>	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</a:rPr>
              <a:t>昆。眾也。言一切大小蟲也。猶不可傷。則其重且大者可知</a:t>
            </a:r>
            <a:r>
              <a:rPr lang="ja-JP" altLang="en-US" sz="2800" dirty="0">
                <a:ea typeface="Microsoft JhengHei" panose="020B0604030504040204" pitchFamily="34" charset="-120"/>
              </a:rPr>
              <a:t>。今人恣傷物命。殊不知蠢動含靈。皆有佛性。方長不折。儒訓昭然。豈可謂昆蟲微物。草木無知。而遽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jù</a:t>
            </a:r>
            <a:r>
              <a:rPr lang="zh-CN" altLang="en-US" dirty="0">
                <a:ea typeface="Microsoft JhengHei" panose="020B0604030504040204" pitchFamily="34" charset="-120"/>
              </a:rPr>
              <a:t>，就）</a:t>
            </a:r>
            <a:r>
              <a:rPr lang="ja-JP" altLang="en-US" sz="2800" dirty="0">
                <a:ea typeface="Microsoft JhengHei" panose="020B0604030504040204" pitchFamily="34" charset="-120"/>
              </a:rPr>
              <a:t>傷之乎。 </a:t>
            </a:r>
            <a:endParaRPr lang="ja-JP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2D3229-093A-6DDE-87DC-037ACEC928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960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8858A9-2864-57D8-2A53-3B0F420CF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6592029-F6C2-317F-BF83-C03007819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昆蟲草木。猶不可傷。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3B4E621-084D-C882-CBED-41C7873B572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/>
              <a:t>【事例】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如來說法時，一蛤歡喜，躍出池上，傾誠諦聽。偶為聽法人柱杖刺殺，以聽法故，命終之後，生忉利天，為忉利主。</a:t>
            </a:r>
            <a:endParaRPr lang="ja-JP" altLang="en-US" dirty="0">
              <a:solidFill>
                <a:srgbClr val="543E34"/>
              </a:solidFill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從忉利天，復至佛所，聽說妙義。以開悟故，證須陀洹果。蛤之為物甚微，後乃證果甚大。即此以觀，昆蟲一類可傷乎？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(p.301)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0E09B8-B65B-E948-D8BE-0011533C5D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26" name="Picture 2" descr="卡通蛤蟆图片免费下载_卡通蛤蟆素材_卡通蛤蟆模板-图行天下素材网">
            <a:extLst>
              <a:ext uri="{FF2B5EF4-FFF2-40B4-BE49-F238E27FC236}">
                <a16:creationId xmlns:a16="http://schemas.microsoft.com/office/drawing/2014/main" id="{DF89D136-A9EF-42F3-0016-AE9901BC5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0800" y="4847968"/>
            <a:ext cx="1804416" cy="1835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8932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8DA84-7B72-EDAF-9285-78F48DC08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6536F8C-DBBF-7D11-DE35-0AB9816E5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昆蟲草木。猶不可傷。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79A3381-91AE-F2DC-05FC-4BDD680AB1C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/>
              <a:t>【事例】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昔有一僧，道眼未明，以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虛受淨德父子供養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，命終之後，乃於淨德園中，生為草菌，日充其家蔬食。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他人欲取，不可復得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。菌之為物甚小，而有此殊特因緣。即此而觀，草木一類可傷乎？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(p.301)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615597-0984-C62A-CE77-A06FBFD103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4527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493FA7A2-401F-ADBC-CB1D-16420DE04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3525E2B-857C-C64E-D178-75ADDEF97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昆蟲草木。猶不可傷。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516563D-FB22-3136-B667-4857EC469B7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/>
              <a:t>【事例】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杭州婦人某氏素兇悍，遇蟻循行廚竈，以火燒之，死者無算。又常以石灰塞蚯蚓穴。生一子，方懷抱，婦出外歸，見牀上一黑團，驚視之，則其子也。已為群蟻攢囓而死。婦痛兒，亦暴卒。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(p.302)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880BCD-BF8D-D8B3-4527-0B443C3AE8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1338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158022B-0626-9046-7440-E832F01611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61D8490-6711-1BCB-08DF-23C576629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昆蟲草木。猶不可傷。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D6FCBD0-201E-DA43-2BB7-5BEC654EEC6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/>
              <a:t>【事例】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宋哲宗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宮中戲析柳枝，程頤曰：「方春發生，不可無故摧折。」</a:t>
            </a:r>
            <a:r>
              <a:rPr lang="ja-JP" altLang="en-US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帝喜而從之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。頤賀曰：「</a:t>
            </a:r>
            <a:r>
              <a:rPr lang="ja-JP" altLang="en-US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陛下推此心以及天下，帝王之要道，舉在是矣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。」又聞高子羔方長不折，周濂溪庭草不除，謂要與自家生意一般，總是聖賢存心仁愛，不忽細微之意。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(p.303)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780E1B-5624-569F-CF3B-1EE44E0E58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8199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E2B225-4992-B38D-952B-5F1F1D997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3CD7156-564E-4469-E118-B376D399C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宜憫人之凶</a:t>
            </a:r>
            <a:r>
              <a:rPr lang="ja-JP" altLang="en-US" sz="4400">
                <a:solidFill>
                  <a:srgbClr val="543E34"/>
                </a:solidFill>
              </a:rPr>
              <a:t>。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9ACE63B-4FD9-8D42-FC11-8EC041775FC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「宜」字直貫至「於人不追悔」句。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凶是</a:t>
            </a:r>
            <a:r>
              <a:rPr lang="ja-JP" sz="2800" u="sng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兇惡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之凶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憫者，</a:t>
            </a:r>
            <a:r>
              <a:rPr lang="ja-JP" sz="2800" u="sng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曲加勸導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，使其改行從善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亦是</a:t>
            </a:r>
            <a:r>
              <a:rPr lang="ja-JP" sz="2800" u="sng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凶禍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之凶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sz="2800" u="sng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憫則措置安全，使之各得其所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，不止是煦煦</a:t>
            </a:r>
            <a:r>
              <a:rPr lang="zh-TW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xǔ</a:t>
            </a:r>
            <a:r>
              <a:rPr lang="zh-TW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TW" dirty="0" err="1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xǔ</a:t>
            </a:r>
            <a:r>
              <a:rPr lang="zh-TW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，溫暖</a:t>
            </a:r>
            <a:r>
              <a:rPr lang="en-GB" altLang="zh-TW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 </a:t>
            </a:r>
            <a:r>
              <a:rPr lang="zh-TW" altLang="en-US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矜憐之而已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endParaRPr lang="ja-JP" altLang="en-US">
              <a:solidFill>
                <a:srgbClr val="543E34"/>
              </a:solidFill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何龍圖曰：「凡惡之初作，只緣一念之差，未必不可勸禁；惡之既作，猶有一念之明，未必不可救解。世每拒絕如仇，渠亦趨死如鶩，雖欲自新而不可得。嗟哉！」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(p.307)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A508BC-B8AD-F2AB-E176-0846A40078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1474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83B9D-9160-E5DA-E6A2-5D91A9647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894D06B-9313-B39B-6C60-1FEFF9AEE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宜憫人之凶</a:t>
            </a:r>
            <a:r>
              <a:rPr lang="ja-JP" altLang="en-US" sz="4400">
                <a:solidFill>
                  <a:srgbClr val="543E34"/>
                </a:solidFill>
              </a:rPr>
              <a:t>。</a:t>
            </a:r>
            <a:endParaRPr lang="ja-JP" altLang="en-US" sz="4400" b="1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4F517F2-BAD6-BA0B-6DED-7F83FE4A68E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</a:t>
            </a:r>
            <a:r>
              <a:rPr lang="en-US" altLang="ja-JP" sz="2800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事例】</a:t>
            </a:r>
            <a:r>
              <a:rPr lang="en-US" sz="2800" dirty="0" err="1">
                <a:ea typeface="Microsoft JhengHei" panose="020B0604030504040204" pitchFamily="34" charset="-120"/>
                <a:cs typeface="+mn-lt"/>
              </a:rPr>
              <a:t>于令儀</a:t>
            </a:r>
            <a:r>
              <a:rPr lang="en-US" sz="2800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，夜獲盜，乃鄰子也。儀曰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：「</a:t>
            </a:r>
            <a:r>
              <a:rPr lang="en-US" sz="2800" dirty="0" err="1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汝迫於貧耳。今以十千資若生，勿復為非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」</a:t>
            </a:r>
            <a:r>
              <a:rPr lang="en-US" sz="2800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既去，又呼之曰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：「</a:t>
            </a:r>
            <a:r>
              <a:rPr lang="en-US" sz="2800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汝貧而夜負錢歸，恐為邏者所詰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。」</a:t>
            </a:r>
            <a:r>
              <a:rPr lang="en-US" sz="2800" dirty="0" err="1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留至旦而遣之，終不與人言。</a:t>
            </a:r>
            <a:r>
              <a:rPr lang="en-US" sz="2800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後子孫相繼成進士，人謂憫凶之報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(p.310)</a:t>
            </a:r>
            <a:endParaRPr lang="ja-JP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FDEAB-9A4C-C08E-EF05-5190A92C09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9110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68AD3-BAE7-7002-3B70-5D5B01C6B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11C23F3C-DBFD-11E9-C552-32589AAB1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樂人之善。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4DC17C2-6A4D-A319-4AD4-B52940A7A2C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善者人我所同得。人每妄分彼此。高者惟欲善自己出。卑者亦不欲善自人行。甚至誣詞以詆瑕。陰計以敗美。</a:t>
            </a:r>
            <a:r>
              <a:rPr lang="zh-TW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徒壞心術。於人何損。殊不知人有善念善事。我能激勸贊揚之。使其分量圓成。功行充足。則人之善。即我之善。便是無窮功德。 </a:t>
            </a:r>
            <a:endParaRPr lang="ja-JP" dirty="0">
              <a:solidFill>
                <a:srgbClr val="C100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44D8B3-F5A7-5627-5640-06945A28B5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3126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2718D-CDE4-6314-123C-4B5964C137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1C5BF80-0C1E-A5A1-7E76-D00AA55FB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樂人之善。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5ED4B72-21D3-A635-07F2-4CC8633C44C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</a:t>
            </a:r>
            <a:r>
              <a:rPr lang="en-US" altLang="ja-JP" sz="2800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】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後漢</a:t>
            </a:r>
            <a:r>
              <a:rPr lang="ja-JP" altLang="en-US" sz="2800">
                <a:ea typeface="Microsoft JhengHei" panose="020B0604030504040204" pitchFamily="34" charset="-120"/>
                <a:cs typeface="+mn-lt"/>
              </a:rPr>
              <a:t>龐統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稱人善每過其實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人怪問之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答曰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：「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當今善人少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惡人多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方欲興風俗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長道業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不美其談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將為善者少矣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稱十失五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猶得其半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而使有志者自勵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不亦可乎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？」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關夫子之訓曰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：「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願天常生好人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願人常行好事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願口常說好話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。」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龐公者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可稱善體此訓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而裨益風俗者矣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(p.314)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382ECD-1249-0654-D6B9-CBBDA542C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270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2EB91-6EE1-75F2-63A1-2843EB83A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2282C3F-9C96-E546-EDE0-89D788AC0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濟人之急。救人之危。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7742914-0EAC-4B1E-85B6-92821426DEB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人之有</a:t>
            </a:r>
            <a:r>
              <a:rPr lang="ja-JP" altLang="en-US" sz="2800" u="sng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急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如疾病則醫藥急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死喪則殯殮急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飢寒則衣食急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逋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bū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欠則追逼急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其類不可勝數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俱當各隨其力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方便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濟之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此時須當勇往不疑。否則錯過福緣可惜</a:t>
            </a:r>
            <a:r>
              <a:rPr lang="zh-TW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ja-JP" altLang="en-US" sz="2800" u="sng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危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。是自生之死之際。如覆舟失火。破家喪命。至刑獄官司。爲人傾陷等類。元帝曰。人在患難顛沛中。善用一言解救。上資祖考。下蔭兒孫。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0CA031-8A27-6668-C96B-E45F7ADE4D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8406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F3704D9-7DAD-5B35-31A8-D4308E2D18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5B63D44-2BF5-85E5-F6A9-3B8EB67D0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濟人之急。救人之危。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95ABCF7-0EC8-49B1-045F-30EC3555480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【事例】宋王曾，赴試京師，路聞母女二人哭聲甚切，詢其鄰，曰：「因少官錢無償，將賣女，故哭也。」</a:t>
            </a:r>
            <a:r>
              <a:rPr lang="ja-JP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曾乃訪其家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，問之無異。乃曰：「</a:t>
            </a:r>
            <a:r>
              <a:rPr lang="ja-JP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汝女可賣與我</a:t>
            </a:r>
            <a:r>
              <a:rPr 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仕宦往來</a:t>
            </a:r>
            <a:r>
              <a:rPr 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可時時得相見。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」遂如逋數與之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約以三日取女。逾期不至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其母訪曾之所館。曾留書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令其擇善配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已行數日矣。後曾三元及第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封沂國公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(p.319)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6DFF42-56C2-56F1-9311-877307FB4A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369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53F52C-4E2A-4503-A49E-775B8092E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9FBF924-E389-ABB3-E32F-9FC08804E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濟人之急。救人之危。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DA07F5C-BE95-2C57-6101-37D0E6A86AD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【事例】徽商王志仁，年三十無子。旅中遇一婦，抱子投水，止之。問其故，婦曰：「夫貧，畜豕償租。昨天出傭於人，買豕者來，鬻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yù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之，不意所得皆假銀。恐夫歸箠楚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zh-CN" altLang="en-US" dirty="0"/>
              <a:t>用杖木鞭打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，且無以聊生，故死耳。」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仁悼恤，周之銀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。及夫知之，疑其誑也，拉婦詣寓質焉。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6B77B2-A3B3-39E8-578B-3BC43BD337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2402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0FD96-B0BB-0919-9922-41EDEDA0E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4E873-7E44-35B1-938E-C2A82AE6D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濟人之急。救人之危。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6B2F65D-43BA-9DC6-D30B-9CDA8CA6CA4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9074" y="2039112"/>
            <a:ext cx="10347960" cy="38757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仁已寢，夫令婦叩門，曰：「我投水婦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來叩謝。」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王厲聲曰：「汝少婦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我孤客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昏夜豈宜相見？有言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明早同汝夫來。」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其夫始悚然曰：「吾夫婦同在此。」仁乃披衣出見。纔啟戶，牆倒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而臥榻為粉矣。夫婦感歎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致謝而去。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後生十一子</a:t>
            </a:r>
            <a:r>
              <a:rPr 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享高壽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(p.342)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D7B1A5-D8AC-3D20-3FAE-203353F1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3525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3D91D-2B98-473E-C3E2-9A3FD0A6A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4EA9874-297E-EDC4-84C9-55320558F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1" y="575037"/>
            <a:ext cx="10403284" cy="895899"/>
          </a:xfrm>
        </p:spPr>
        <p:txBody>
          <a:bodyPr/>
          <a:lstStyle/>
          <a:p>
            <a:r>
              <a:rPr lang="ja-JP" sz="4000" dirty="0">
                <a:solidFill>
                  <a:srgbClr val="543E34"/>
                </a:solidFill>
              </a:rPr>
              <a:t>見人之得。如己之得。見人之失。如己之失。</a:t>
            </a:r>
            <a:endParaRPr lang="en-US" sz="4000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B2056B1-2A0C-8FBB-EEBA-F55DB938243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4398" y="1549673"/>
            <a:ext cx="10362337" cy="37057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今人見人得失，不能如己得失，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只是一片私心為著自己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。要得怕失，便動了惟恐人得、寧使人失之念。起初還只利己，後來漸至妨人。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然忌成樂敗，何與人事？徒自壞心術，而種惡因以自害耳。</a:t>
            </a:r>
            <a:endParaRPr lang="en-US" altLang="ja-JP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不知聖賢功夫，原要消除我見；達人見識，亦須打破俗情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。若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悟人己一原，得失天命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，則見人之得，不但不妬，還要百般扶持；見人之失，不但不喜，兼且多方救護矣。此自己真實受用處。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C66F64-3865-BBAF-169F-5E278C1E2A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213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7D5469-0183-C402-5BA9-4EE759BB1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8A79600-18A8-BC5C-57DE-1B168386D7C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2977" y="2142963"/>
            <a:ext cx="10362337" cy="343003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】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唐狄梁公，為并州法曹參軍。鄭某當使絕域，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母老且病，狄公曰：「彼母如此，豈可使有萬里之憂？」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詣長史藺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lìn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仁基，請代行。仁基素與李司馬不協，因謂曰：「狄公如此，吾輩能不自愧乎？」遂睦。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（p.344）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6A006F-E80B-BDEB-ECC4-D5C08BB08E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BD78CD0-6752-8992-41FF-66771B034624}"/>
              </a:ext>
            </a:extLst>
          </p:cNvPr>
          <p:cNvSpPr txBox="1">
            <a:spLocks/>
          </p:cNvSpPr>
          <p:nvPr/>
        </p:nvSpPr>
        <p:spPr>
          <a:xfrm>
            <a:off x="912977" y="832612"/>
            <a:ext cx="10403284" cy="8958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sz="4000" dirty="0">
                <a:solidFill>
                  <a:srgbClr val="543E34"/>
                </a:solidFill>
              </a:rPr>
              <a:t>見人之得。如己之得。見人之失。如己之失。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9233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11DE53-9A64-7FBF-1A2B-A253055BE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91116CC-2AB9-2976-771D-CF96656B62C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0" y="1979335"/>
            <a:ext cx="10362337" cy="343003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明蓮池大師曰：「人對世間財色名利境界，以喻明之：有火聚於此，五物在旁：一如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乾草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，纔觸即燃者也；二如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木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，噓之即燃者也；三如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鐵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，不可得燃而可鎔者也；四如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水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，不惟不燃，反能滅火者也，然入斧甑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zèng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，尚可沸也；五如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空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，任其燔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fán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灼，體恆自如，亦不須滅，行將自滅也。平心者，應作是觀。」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（p.345）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88A41A-3422-B90A-A60B-B73AC6A790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5C91E5F-86E6-1E8B-02FA-9DEBE6A8BB6D}"/>
              </a:ext>
            </a:extLst>
          </p:cNvPr>
          <p:cNvSpPr txBox="1">
            <a:spLocks/>
          </p:cNvSpPr>
          <p:nvPr/>
        </p:nvSpPr>
        <p:spPr>
          <a:xfrm>
            <a:off x="912977" y="832612"/>
            <a:ext cx="10403284" cy="8958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ja-JP" sz="4000" dirty="0">
                <a:solidFill>
                  <a:srgbClr val="543E34"/>
                </a:solidFill>
              </a:rPr>
              <a:t>見人之得。如己之得。見人之失。如己之失。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1167138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06CA98-9F71-5238-7D1B-D3722C0AD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292E3-5C78-147B-BE01-483B0B391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367" y="1790550"/>
            <a:ext cx="7393266" cy="3276900"/>
          </a:xfrm>
        </p:spPr>
        <p:txBody>
          <a:bodyPr/>
          <a:lstStyle/>
          <a:p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甲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–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福報；乙三、</a:t>
            </a:r>
            <a:r>
              <a:rPr lang="zh-CN" alt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結勸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不彰人短，不炫己長</a:t>
            </a:r>
            <a: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……</a:t>
            </a:r>
            <a:b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欲求地仙者，當立三百善。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874551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727A9-7EF8-9918-010E-3CDEF9424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27C1800-AEED-6883-8830-01EBFB562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1" y="918447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不彰人</a:t>
            </a:r>
            <a:r>
              <a:rPr lang="ja-JP" sz="4400" b="1">
                <a:solidFill>
                  <a:srgbClr val="543E34"/>
                </a:solidFill>
                <a:ea typeface="Microsoft JhengHei" panose="020B0604030504040204" pitchFamily="34" charset="-120"/>
              </a:rPr>
              <a:t>短。</a:t>
            </a:r>
            <a:r>
              <a:rPr lang="ja-JP" altLang="en-US" sz="4400" b="1">
                <a:solidFill>
                  <a:srgbClr val="543E34"/>
                </a:solidFill>
                <a:ea typeface="Microsoft JhengHei" panose="020B0604030504040204" pitchFamily="34" charset="-120"/>
              </a:rPr>
              <a:t>不衒己長。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C0E9E8B-83F8-7B56-5EC2-CA38EE153AA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000255"/>
            <a:ext cx="10374828" cy="39392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人之有短。如聞父母之名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。耳可得聞。口不可得言也。然口固不可得言。而耳亦不可得聞。則更上也。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大抵人孰無短。彰之則不免傳播。減聞望而墮素守。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咎將誰執耶。茍非無忌憚之小人。不爲此也。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己之有長。如同良賈之財。深藏則善。淺露則危也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人生必有所長。要在韜晦涵養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。日新又新。然後可以成德。老子曰。盛德容貌若愚。子思曰。闇然日章。聖訓昭然。人當自省。 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2E8FAA-F5E4-B9C6-24B8-1960A9F5FE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8329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8EF937-B96D-693C-961C-53CC24C25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FE735AB-0D04-A467-713B-ACE5D0B38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183093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不彰人短。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CA9BE7C-CB3B-17F9-DD8F-3E766264D7D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245581"/>
            <a:ext cx="10374828" cy="369397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【事例】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周時楚莊王，與群臣夜宴，燭滅，有醉引美人衣者。美人挽絕冠纓以告王。王曰：「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賜人酒醉，欲顯婦人之節，不為也。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」乃命左右勿上火，傳曰：「與寡人飲，不絕纓者，不懽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huān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也。」群臣皆絕纓，盡歡而去。後王與晉戰，見一人力戰，乃昔絕纓者。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（p.347）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476D62-923B-221B-E934-00F7EDCEB2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4397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3ACC8-78B8-1944-538C-9B4402D4D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4D2DF64-7A71-2A59-5286-E3F871453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183093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不衒己長</a:t>
            </a:r>
            <a:r>
              <a:rPr lang="ja-JP" altLang="en-US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974602E-D92D-566D-2B8B-3FD47739BA2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245581"/>
            <a:ext cx="10374828" cy="37048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【事例】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宋歐陽修，長於文章，每對客多談政事，不及文章；蔡襄，長於政事，每對客多談文章，不及政事。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二公善自晦，然卒享盛名，俱極貴顯。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（p.349）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324B75-52AE-8883-AF23-1CCAB8067C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6447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8FE6160-D365-D70A-363F-AE46A70BA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ACFE21A-B9B3-E627-4971-C40725415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026979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不衒己長</a:t>
            </a:r>
            <a:r>
              <a:rPr lang="ja-JP" altLang="en-US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156EAE1-3986-DB10-AA28-2AF712C080D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089467"/>
            <a:ext cx="10374828" cy="37048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【事例】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盧駱王楊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 （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盧照鄰、駱賓王、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王勃、楊炯）- 初唐四傑</a:t>
            </a:r>
          </a:p>
          <a:p>
            <a:pPr>
              <a:lnSpc>
                <a:spcPct val="150000"/>
              </a:lnSpc>
            </a:pP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唐永淳中，盧駱王楊皆以文章有盛名，人皆期許其貴顯。裴行儉見之曰：「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士之致遠，當先器識而後文藝。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勃等雖有文章，而浮躁淺露，豈享爵祿之器耶？楊子稍沈靜，苟得令終，幸矣！」後果如其言。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夫才能不如學術，氣節不如德量，文章不如行誼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，昔人已明言矣。故衒長，君子不為也。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（p.349）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620105-ECC4-F05B-CE7C-9CE1A1E56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8625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98DDE-712B-0F30-8551-EA31332791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B4499BB-CBF0-A39B-6F23-2E955234F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183093"/>
            <a:ext cx="10390792" cy="881639"/>
          </a:xfrm>
        </p:spPr>
        <p:txBody>
          <a:bodyPr/>
          <a:lstStyle/>
          <a:p>
            <a:r>
              <a:rPr lang="ja-JP" altLang="en-US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遏惡揚善。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8BE2822-DE46-0B72-4075-C99BBCC4085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245581"/>
            <a:ext cx="10374828" cy="37048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	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道曰遏惡揚善，佛曰止惡行善，儒曰隱惡揚善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，三教之言，如出一口。是知聖人心體，虛靈洞澈，纖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ea typeface="Microsoft JhengHei" panose="020B0604030504040204" pitchFamily="34" charset="-120"/>
              </a:rPr>
              <a:t>xiān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欲不留，如明鏡照形，隨照隨現，隨現隨化。故見惡便自消融，見善便能昭朗，遏之揚之，無非復完眾生本來性體而已。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(p.355)</a:t>
            </a:r>
            <a:endParaRPr lang="ja-JP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C705D8-0DF1-2BF5-59FC-A6ECF1F5CD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34364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E1B2F-ACFE-82F0-CDF4-E76D42D3C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5760292-B8DB-7F98-1781-6FEC59CF6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749951"/>
            <a:ext cx="10390792" cy="881639"/>
          </a:xfrm>
        </p:spPr>
        <p:txBody>
          <a:bodyPr/>
          <a:lstStyle/>
          <a:p>
            <a:r>
              <a:rPr lang="ja-JP" altLang="en-US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遏惡揚善。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BB7C881-BA3C-5C32-419B-4C924C3DEA5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812439"/>
            <a:ext cx="10374828" cy="42033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ja-JP" sz="2800" dirty="0">
                <a:ea typeface="Microsoft JhengHei" panose="020B0604030504040204" pitchFamily="34" charset="-120"/>
              </a:rPr>
              <a:t>【事例】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虞舜在河濱，見漁者爭取深潭厚澤，老弱者漁於淺灘急流，</a:t>
            </a:r>
            <a:r>
              <a:rPr 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惻然哀之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，</a:t>
            </a:r>
            <a:r>
              <a:rPr 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亦往漁焉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。</a:t>
            </a:r>
            <a:r>
              <a:rPr 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見爭者，匿其過不談；見有讓者，則揄揚取法之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。期年，皆以深潭厚澤相讓矣。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US" sz="2800" dirty="0" err="1">
                <a:solidFill>
                  <a:srgbClr val="543E34"/>
                </a:solidFill>
                <a:ea typeface="Microsoft JhengHei" panose="020B0604030504040204" pitchFamily="34" charset="-120"/>
              </a:rPr>
              <a:t>大舜與人為善，止是一點歡忻鼓舞之意，故善量無窮也。此聖人也，不可及也。今有一語，下學者從事之，可以上達焉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：「</a:t>
            </a:r>
            <a:r>
              <a:rPr lang="en-US" sz="2800" dirty="0" err="1">
                <a:solidFill>
                  <a:srgbClr val="C00000"/>
                </a:solidFill>
                <a:ea typeface="Microsoft JhengHei" panose="020B0604030504040204" pitchFamily="34" charset="-120"/>
              </a:rPr>
              <a:t>遏己之惡，然後可以遏人之惡；揚人之善，然後可以勸人之善</a:t>
            </a:r>
            <a:r>
              <a:rPr 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。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」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411A3-5123-E93B-A53E-BF42DC8759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47888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439B1-328E-E0AA-8CB4-53E8E9245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762BAA0-0613-4BFF-2F60-A768D93EA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980963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推多取少。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5FBCBA4-62C1-4109-0DEF-23959ECAEC6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000259"/>
            <a:ext cx="10374828" cy="37048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	《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遺教經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》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曰：「多欲之人，多求利故，苦惱亦多；少欲之人，無求無欲，則無此患。」（p.357）</a:t>
            </a:r>
            <a:endParaRPr lang="en-US" sz="2800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ED7009-37FF-9FEF-F21C-9E776C5646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4031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EE55B7-B87D-746C-1718-F57DDAC74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717EE77-562E-520A-11AB-235F45C41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56859"/>
            <a:ext cx="10390792" cy="88163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推多取少。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787876A-5D01-9CA1-D1C5-893F52CE243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01714" y="1870147"/>
            <a:ext cx="10387528" cy="40096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ea typeface="Microsoft JhengHei" panose="020B0604030504040204" pitchFamily="34" charset="-120"/>
              </a:rPr>
              <a:t>【事例】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慈溪。二友相善。甲得一館，修儀九兩；乙亦得館，修金止六兩。甲喜曰：「吾兩人明歲皆無內顧憂矣。」乙言：「兄止尊嫂在家，九金需用有餘。弟則上有父母，六金尚未足耳。」甲曰：「然然。」乃以己館讓乙，而己就乙館。到館後，牀下拾一殘書，鈔有外科數方，徒言舊師所遺者。</a:t>
            </a:r>
            <a:r>
              <a:rPr lang="zh-TW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冬間還家，見盛僕幾人，倉皇叩問：「此地有外科否？」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639510-33AF-92E7-D812-280FABD750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30080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462A58-8BB4-538F-DB40-6898E7D1E2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55A1198-D50A-4D59-6C56-EF2542F0E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04809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推多取少。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6B7A53B-27B0-8B3B-614D-85431331CC1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00604" y="1711576"/>
            <a:ext cx="10374828" cy="46223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詢之，曰：「主人自閩赴山東布政，忽患背瘡，痛楚欲絕，已三日矣。」甲念前方，正合此證，因隨往，照方用艾炙，果愈。布政大喜，酬以百金。談及讓館得方事，布政大加歎獎。適慈令，其年姪也。為力薦，得拔入</a:t>
            </a: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</a:rPr>
              <a:t>泮。</a:t>
            </a:r>
            <a:endParaRPr lang="en-GB" altLang="ja-JP" sz="2800" dirty="0">
              <a:solidFill>
                <a:srgbClr val="543E34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</a:rPr>
              <a:t>噫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！親兄弟尚爭財，况朋友乎？念朋友養父不給，而推多取少，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</a:rPr>
              <a:t>三金雖小，義高千乘矣。究之名利兩收，皆自一念能讓中來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彼殷殷爭利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動輒反顏者</a:t>
            </a:r>
            <a:r>
              <a:rPr 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，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觀此能無愧歟？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E7CCAD-401C-F15B-E29A-A0B3DD04E6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7053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0D74D-8696-1C0D-1402-E8CC890618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90E6BF4-1E1C-E2C2-F621-4916B48CA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077933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</a:rPr>
              <a:t>受辱不怨。</a:t>
            </a:r>
            <a:endParaRPr lang="en-US" dirty="0">
              <a:solidFill>
                <a:srgbClr val="543E34"/>
              </a:solidFill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07F3766-4159-BF61-7A5C-70F3C85E5BF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140421"/>
            <a:ext cx="10386923" cy="201152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	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</a:rPr>
              <a:t>恥辱之來，惟當自問：屈在己耶？所應辱矣。屈在彼耶？則辱所不應，辱己，仍無辱矣。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非不當怨，實無可怨也。自古大智大勇，必能忍小恥小忿，乃能任大事，成大功，豈局量褊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ea typeface="Microsoft JhengHei" panose="020B0604030504040204" pitchFamily="34" charset="-120"/>
              </a:rPr>
              <a:t>biǎn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）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</a:rPr>
              <a:t>淺者所知耶？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(p.363)</a:t>
            </a:r>
            <a:endParaRPr lang="ja-JP" altLang="en-US" sz="2800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DD0959-F8D5-A08F-7538-5982CDD4CB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20259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726431-CAD7-197D-DE71-D775F847C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0F65FBD-9710-3EB8-3C0C-CBA0B6A0E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945721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受辱不怨。</a:t>
            </a:r>
            <a:endParaRPr lang="en-US" dirty="0">
              <a:solidFill>
                <a:srgbClr val="543E34"/>
              </a:solidFill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59384B8-F965-FE06-A864-2FA9782E7DD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008209"/>
            <a:ext cx="10374828" cy="390407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543E34"/>
                </a:solidFill>
              </a:rPr>
              <a:t>【事例】江陰夏翁與客對弈，忽一人咆哮</a:t>
            </a:r>
            <a:r>
              <a:rPr lang="zh-TW" altLang="en-US" dirty="0">
                <a:solidFill>
                  <a:srgbClr val="543E34"/>
                </a:solidFill>
              </a:rPr>
              <a:t>（</a:t>
            </a:r>
            <a:r>
              <a:rPr lang="en-GB" altLang="zh-TW" dirty="0" err="1">
                <a:solidFill>
                  <a:srgbClr val="543E34"/>
                </a:solidFill>
              </a:rPr>
              <a:t>páo</a:t>
            </a:r>
            <a:r>
              <a:rPr lang="zh-TW" altLang="en-US" dirty="0">
                <a:solidFill>
                  <a:srgbClr val="543E34"/>
                </a:solidFill>
              </a:rPr>
              <a:t> </a:t>
            </a:r>
            <a:r>
              <a:rPr lang="en-GB" altLang="zh-TW" dirty="0" err="1">
                <a:solidFill>
                  <a:srgbClr val="543E34"/>
                </a:solidFill>
              </a:rPr>
              <a:t>xiào</a:t>
            </a:r>
            <a:r>
              <a:rPr lang="zh-TW" altLang="en-US" dirty="0">
                <a:solidFill>
                  <a:srgbClr val="543E34"/>
                </a:solidFill>
              </a:rPr>
              <a:t>）</a:t>
            </a:r>
            <a:r>
              <a:rPr lang="ja-JP" altLang="en-US" sz="2800">
                <a:solidFill>
                  <a:srgbClr val="543E34"/>
                </a:solidFill>
              </a:rPr>
              <a:t>奔來，曰：「止欠汝家利銀二兩，何故日令家人逼我？」翁未及答，其人大駡，推桌毀棋局。翁笑曰：「汝欲告免乎？」即舉筆付免票。其人急謝去。客歎盛德，翁曰：「</a:t>
            </a:r>
            <a:r>
              <a:rPr lang="ja-JP" altLang="en-US" sz="2800">
                <a:solidFill>
                  <a:srgbClr val="C00000"/>
                </a:solidFill>
              </a:rPr>
              <a:t>忍為眾妙之門。大凡涉世應物，而以橫逆加我，譬猶行荊棘中，徐行緩解而已。彼荊棘亦何足怒哉！又如虛舟之撞我，飄瓦之擊我，便能方寸不勞而怨可釋。</a:t>
            </a:r>
            <a:endParaRPr lang="ja-JP" altLang="en-US" sz="28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243AE9-7789-F239-DEDE-929B6FD099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2077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4AA00D-44D1-316C-18C0-87B369308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DC55B38-23AF-16F5-6CC1-98F63A962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910646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受辱不怨。</a:t>
            </a:r>
            <a:endParaRPr lang="en-US" dirty="0">
              <a:solidFill>
                <a:srgbClr val="543E34"/>
              </a:solidFill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624EDE5-AF41-C1CD-28B4-544B0EB160F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973134"/>
            <a:ext cx="10374828" cy="397422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C00000"/>
                </a:solidFill>
              </a:rPr>
              <a:t>况此人貌很言戇</a:t>
            </a:r>
            <a:r>
              <a:rPr lang="zh-TW" altLang="en-US" dirty="0">
                <a:solidFill>
                  <a:srgbClr val="C00000"/>
                </a:solidFill>
              </a:rPr>
              <a:t>（</a:t>
            </a:r>
            <a:r>
              <a:rPr lang="en-GB" altLang="zh-TW" dirty="0" err="1">
                <a:solidFill>
                  <a:srgbClr val="C00000"/>
                </a:solidFill>
              </a:rPr>
              <a:t>zhuàng</a:t>
            </a:r>
            <a:r>
              <a:rPr lang="zh-TW" altLang="en-US" dirty="0">
                <a:solidFill>
                  <a:srgbClr val="C00000"/>
                </a:solidFill>
              </a:rPr>
              <a:t>）</a:t>
            </a:r>
            <a:r>
              <a:rPr lang="ja-JP" altLang="en-US" sz="2800">
                <a:solidFill>
                  <a:srgbClr val="C00000"/>
                </a:solidFill>
              </a:rPr>
              <a:t>，必有所恃。恐激成意外之變，故寬免之。」</a:t>
            </a:r>
            <a:r>
              <a:rPr lang="ja-JP" sz="2800"/>
              <a:t>晚刻，報是人死於廁。細詢其故，乃知是人債迫無措，服毒而來，意欲圖詐。因感夏翁寬免，不忍詐害，故急歸覓糞青解毒。而藥性暴發，已不及解矣。翁對天拜謝，人咸敬服</a:t>
            </a:r>
            <a:r>
              <a:rPr lang="ja-JP" altLang="en-US" sz="2800">
                <a:ea typeface="Microsoft JhengHei" panose="020B0604030504040204" pitchFamily="34" charset="-120"/>
              </a:rPr>
              <a:t>。</a:t>
            </a:r>
            <a:r>
              <a:rPr lang="ja-JP" sz="2800">
                <a:solidFill>
                  <a:srgbClr val="C00000"/>
                </a:solidFill>
              </a:rPr>
              <a:t>翁非平日火氣消除</a:t>
            </a:r>
            <a:r>
              <a:rPr lang="ja-JP" altLang="en-US" sz="2800">
                <a:solidFill>
                  <a:srgbClr val="C00000"/>
                </a:solidFill>
                <a:ea typeface="Microsoft JhengHei" panose="020B0604030504040204" pitchFamily="34" charset="-120"/>
              </a:rPr>
              <a:t>，</a:t>
            </a:r>
            <a:r>
              <a:rPr lang="ja-JP" sz="2800">
                <a:solidFill>
                  <a:srgbClr val="C00000"/>
                </a:solidFill>
              </a:rPr>
              <a:t>深有涵養</a:t>
            </a:r>
            <a:r>
              <a:rPr lang="ja-JP" altLang="en-US" sz="2800">
                <a:solidFill>
                  <a:srgbClr val="C00000"/>
                </a:solidFill>
                <a:ea typeface="Microsoft JhengHei" panose="020B0604030504040204" pitchFamily="34" charset="-120"/>
              </a:rPr>
              <a:t>，</a:t>
            </a:r>
            <a:r>
              <a:rPr lang="ja-JP" sz="2800">
                <a:solidFill>
                  <a:srgbClr val="C00000"/>
                </a:solidFill>
              </a:rPr>
              <a:t>到此安能把捉得定耶？夫忍辱固修身之要，然次而守富要訣，亦在學喫虧也。</a:t>
            </a:r>
            <a:r>
              <a:rPr lang="en-US" altLang="ja-JP" sz="2800" dirty="0">
                <a:ea typeface="Microsoft JhengHei" panose="020B0604030504040204" pitchFamily="34" charset="-120"/>
              </a:rPr>
              <a:t>(p.367)</a:t>
            </a:r>
            <a:endParaRPr lang="ja-JP" sz="2800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8A77A1-E1F7-58FE-416F-0C6F5DB8F3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4757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82632-9928-5F5C-4C19-3FCF6C686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E0E9886-7576-AB48-3AD6-82E4BA4D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189443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  <a:ea typeface="Microsoft JhengHei" panose="020B0604030504040204" pitchFamily="34" charset="-120"/>
              </a:rPr>
              <a:t>受寵若驚。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112987B-D9C0-CE82-F29C-7ADD370D903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251930"/>
            <a:ext cx="10386923" cy="303374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	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榮寵之及，雖分所應得，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</a:rPr>
              <a:t>亦當知幾知足，有弗克負荷，若驚若懼之意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。蓋福兮禍所伏，日中則昃，月盈則缺，理固然也。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</a:rPr>
              <a:t>至於君上，恩如天地，若不實圖報効，臣子何以自安？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豈不更可驚乎？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(p.369)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ECB27F-C2C1-5FB8-4641-219DD5ADD2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7494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1F05AFA-DC3D-4B03-B3CA-DA9C7CFD9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A23F384-02E2-CE0B-78D5-98A5A36C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549" y="827181"/>
            <a:ext cx="10390792" cy="881639"/>
          </a:xfrm>
        </p:spPr>
        <p:txBody>
          <a:bodyPr/>
          <a:lstStyle/>
          <a:p>
            <a:r>
              <a:rPr lang="ja-JP" sz="4400" dirty="0">
                <a:solidFill>
                  <a:srgbClr val="543E34"/>
                </a:solidFill>
                <a:ea typeface="Microsoft JhengHei" panose="020B0604030504040204" pitchFamily="34" charset="-120"/>
              </a:rPr>
              <a:t>受寵若驚。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4168F7C-8943-3B28-FB53-C25BE2A81A7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836520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ja-JP" altLang="en-US" sz="2800" dirty="0">
                <a:solidFill>
                  <a:srgbClr val="543E34"/>
                </a:solidFill>
              </a:rPr>
              <a:t>【事例】周成王封伯禽於魯，周公戒之曰：</a:t>
            </a:r>
            <a:endParaRPr lang="en-US" altLang="ja-JP" sz="2800" dirty="0">
              <a:solidFill>
                <a:srgbClr val="543E34"/>
              </a:solidFill>
            </a:endParaRPr>
          </a:p>
          <a:p>
            <a:pPr>
              <a:lnSpc>
                <a:spcPct val="100000"/>
              </a:lnSpc>
            </a:pPr>
            <a:r>
              <a:rPr lang="ja-JP" altLang="en-US" sz="2800" dirty="0">
                <a:solidFill>
                  <a:srgbClr val="543E34"/>
                </a:solidFill>
              </a:rPr>
              <a:t>「子無以魯國驕人。吾聞之：德行廣大，而守以恭者榮；土地博裕，而守以儉者安；祿位尊榮，而守以卑者貴；人眾兵強，而守以畏者勝；聰明睿知，而守以愚者益；博聞多記，而守以淺者廣。此六守也，皆謙德也。夫天道毀滿而益謙，地道變滿而流謙，人道惡滿而好謙。子慎毋以魯國驕人。」</a:t>
            </a:r>
            <a:endParaRPr lang="en-US" altLang="ja-JP" sz="2800" dirty="0">
              <a:solidFill>
                <a:srgbClr val="543E34"/>
              </a:solidFill>
            </a:endParaRPr>
          </a:p>
          <a:p>
            <a:pPr>
              <a:lnSpc>
                <a:spcPct val="100000"/>
              </a:lnSpc>
            </a:pPr>
            <a:r>
              <a:rPr lang="ja-JP" altLang="en-US" sz="2800" dirty="0">
                <a:solidFill>
                  <a:srgbClr val="543E34"/>
                </a:solidFill>
              </a:rPr>
              <a:t>今學者誠能繹思此訓，則驕心傲氣無自而生，而榮寵之加，</a:t>
            </a:r>
            <a:r>
              <a:rPr lang="en-US" sz="2800" dirty="0" err="1">
                <a:solidFill>
                  <a:srgbClr val="543E34"/>
                </a:solidFill>
              </a:rPr>
              <a:t>時有若驚之意矣</a:t>
            </a:r>
            <a:r>
              <a:rPr lang="en-US" sz="2800" dirty="0">
                <a:solidFill>
                  <a:srgbClr val="543E34"/>
                </a:solidFill>
              </a:rPr>
              <a:t>。(p.370)</a:t>
            </a:r>
            <a:endParaRPr lang="en-US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003985-A85E-B4B5-9B3A-471FECCF7B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41058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AADEE-79CA-4340-AFAD-DF8A35F49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5A0D4F-36C1-6B75-0EA6-6EA754499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748570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受寵若驚。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22BC01E-CB77-AA13-2AED-93A50CB7687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739172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【事例】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唐岑文本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，拜中書令，有憂色。母問之，文本曰：「非勳非舊，濫叨榮寵，位高責重，故憂懼。」語賀客曰：「今受弔，不受賀也。」</a:t>
            </a:r>
            <a:endParaRPr lang="en-US" dirty="0"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宋王文正公旦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，晚年官益尊。及為朝鮮使，自禁中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（</a:t>
            </a:r>
            <a:r>
              <a:rPr lang="zh-CN" altLang="en-US" dirty="0">
                <a:ea typeface="Microsoft JhengHei" panose="020B0604030504040204" pitchFamily="34" charset="-120"/>
              </a:rPr>
              <a:t>天子居住的地方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乘車輅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ea typeface="Microsoft JhengHei" panose="020B0604030504040204" pitchFamily="34" charset="-120"/>
              </a:rPr>
              <a:t>lù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，</a:t>
            </a:r>
            <a:r>
              <a:rPr lang="zh-TW" altLang="en-US" dirty="0">
                <a:ea typeface="Microsoft JhengHei" panose="020B0604030504040204" pitchFamily="34" charset="-120"/>
              </a:rPr>
              <a:t>古代天子乘坐的車駕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，出都門，百官餞送，交口稱公榮遇。公曰：「吾何益於國，但覺反側不安耳。」</a:t>
            </a:r>
            <a:endParaRPr lang="ja-JP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EC4F7C-E137-C954-AEAD-801E270888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89483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7E624-478E-0BA4-E095-F9DC6842D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2B4A2EF-220C-F025-DF06-8977DF135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1" y="810302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受寵若驚。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B870B67-84C9-224D-D0B1-E055565C5BE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840390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司馬溫公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與姪帖云：「近蒙聖恩，除門下侍郎。舉朝忌者無數，而以愚直處其閒，如一黃葉在烈風中，幾何不墜？是以受命以來，有懼無喜。汝輩當識此意。」</a:t>
            </a:r>
            <a:endParaRPr lang="en-GB" altLang="ja-JP" sz="2800" dirty="0">
              <a:solidFill>
                <a:srgbClr val="543E34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數公皆受寵若驚者。而岑公受弔一語，當申其說</a:t>
            </a:r>
            <a:r>
              <a:rPr lang="zh-TW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昔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</a:rPr>
              <a:t>孫叔敖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為令尹，有一老人來弔曰：「身以貴而驕人者，民去之；位以高而擅權者，君惡之；祿以厚而不知足者，患處之。」</a:t>
            </a:r>
            <a:endParaRPr lang="ja-JP" altLang="en-US" sz="2800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432918-2C52-776A-1256-26A27A6E54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7709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18C207-EB8D-2E7B-367D-3C3B51F14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2EF997D-30E2-B1E6-F014-791FB134B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1" y="810302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受寵若驚。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ED9831C-42EE-B3A9-6EA2-82336C00F93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840390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</a:rPr>
              <a:t>又曰：「位益高而意益下，官益大而意益小，祿已厚而慎不敢取，君謹守此三者，足以治楚矣。」蓋岑公深得此旨也。居高之法，洵在乎此。</a:t>
            </a:r>
            <a:r>
              <a:rPr lang="en-US" altLang="ja-JP" sz="2800" dirty="0">
                <a:solidFill>
                  <a:srgbClr val="543E34"/>
                </a:solidFill>
              </a:rPr>
              <a:t>(p.370)</a:t>
            </a:r>
            <a:endParaRPr lang="en-US" sz="2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40D08-E17E-F53D-D79A-EB1261BC57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135431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F41AC268-8190-39D9-0BFD-54788E3C1D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9C48D8C-E486-970F-056D-3F8B744AC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189443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</a:rPr>
              <a:t>受寵若驚。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4930DFA-773A-DD5C-517A-B8EEA3A1188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180045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</a:rPr>
              <a:t>【事例】宋</a:t>
            </a:r>
            <a:r>
              <a:rPr lang="ja-JP" altLang="en-US" sz="2800" dirty="0">
                <a:solidFill>
                  <a:srgbClr val="C00000"/>
                </a:solidFill>
              </a:rPr>
              <a:t>盧多遜</a:t>
            </a:r>
            <a:r>
              <a:rPr lang="ja-JP" altLang="en-US" sz="2800" dirty="0">
                <a:solidFill>
                  <a:srgbClr val="543E34"/>
                </a:solidFill>
              </a:rPr>
              <a:t>，初拜參政，服用漸侈。其父愀然曰：「吾家世儒素，一旦富貴，遂如此，未知稅駕地矣。」多遜不念父言，竟以事敗。（p.372）</a:t>
            </a:r>
            <a:endParaRPr lang="ja-JP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AEC054-8BFD-F021-D8DB-66578E0BAC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61736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758C7-F41B-604F-EDCD-A00B4B48B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B6804C2-001A-8EF4-32B9-C01B6AA6C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899517"/>
            <a:ext cx="10390792" cy="881639"/>
          </a:xfrm>
        </p:spPr>
        <p:txBody>
          <a:bodyPr/>
          <a:lstStyle/>
          <a:p>
            <a:r>
              <a:rPr lang="ja-JP" sz="4400">
                <a:solidFill>
                  <a:srgbClr val="543E34"/>
                </a:solidFill>
                <a:ea typeface="Microsoft JhengHei" panose="020B0604030504040204" pitchFamily="34" charset="-120"/>
                <a:cs typeface="+mj-lt"/>
              </a:rPr>
              <a:t>施恩不求報，與人不追悔。</a:t>
            </a:r>
            <a:endParaRPr lang="en-US" sz="4400" dirty="0">
              <a:solidFill>
                <a:srgbClr val="543E34"/>
              </a:solidFill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6932E0D-9945-0170-B071-0F396841744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890119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施恩求報，則貪心未忘；與人追悔，則吝心未化。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貪而且吝，君子不為。《金剛經》云：「菩薩於法，應無所住而行布施。」又曰：「若菩薩不住相布施，其福德不可思量。」</a:t>
            </a:r>
            <a:endParaRPr lang="ja-JP" dirty="0">
              <a:solidFill>
                <a:srgbClr val="543E34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由此觀之，人能以財濟人，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內不見有能施之我，外不見有受施之人，中不見有所施之物，是謂三輪體空，一心清淨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，則斗粟稱無涯之福，一文消千劫之災。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（p.372）</a:t>
            </a:r>
            <a:endParaRPr lang="ja-JP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7D5F9C-F59C-9969-6AF7-05D69D3B08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57871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F8E917-C98A-4851-97DA-8354CDBFD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00C62D5-C6B3-E067-3BBB-B7C20F44E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988725"/>
            <a:ext cx="10390792" cy="881639"/>
          </a:xfrm>
        </p:spPr>
        <p:txBody>
          <a:bodyPr/>
          <a:lstStyle/>
          <a:p>
            <a:r>
              <a:rPr lang="ja-JP" sz="4400" b="1">
                <a:solidFill>
                  <a:srgbClr val="543E34"/>
                </a:solidFill>
                <a:ea typeface="Microsoft JhengHei" panose="020B0604030504040204" pitchFamily="34" charset="-120"/>
                <a:cs typeface="+mj-lt"/>
              </a:rPr>
              <a:t>施恩不求報，與人不追悔。</a:t>
            </a:r>
            <a:endParaRPr lang="en-US" sz="4400" dirty="0">
              <a:solidFill>
                <a:srgbClr val="543E34"/>
              </a:solidFill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9D4C1AD-B68B-3B82-9605-8CD7402652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979327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若微有求報之心，雖施黃金萬鎰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yì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，終不圓滿一心之量也。至於「追悔」二字，尤人生大關鍵處。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惡事追悔之，則將來惡念漸止；善事追悔之，則將來善念不生矣。人而施與後悔，莫如不施不與之為愈也。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（p.373）</a:t>
            </a:r>
            <a:endParaRPr lang="ja-JP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F338B-1AEB-0880-1A5C-60EC9E7DD6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38712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CC0E4-667F-2974-6530-B11E4A889C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C3D8BB7-EF91-9D61-28B4-C4250D156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877210"/>
            <a:ext cx="10390792" cy="88163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ja-JP" sz="4400" b="1">
                <a:solidFill>
                  <a:srgbClr val="543E34"/>
                </a:solidFill>
                <a:ea typeface="Microsoft JhengHei" panose="020B0604030504040204" pitchFamily="34" charset="-120"/>
                <a:cs typeface="+mj-lt"/>
              </a:rPr>
              <a:t>施恩不求報，與人不追悔。</a:t>
            </a:r>
            <a:endParaRPr lang="en-US" sz="4400" dirty="0">
              <a:solidFill>
                <a:srgbClr val="543E34"/>
              </a:solidFill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B42CC1C-3A9D-7247-B675-94AF92F2923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867812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3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世人欲得倉中五穀歲歲不乏者，必須取穀麥種子，以牛犂耕田地而種之，不種則竭盡也。法中亦爾。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以孝心、悲心、敬心為種子，以衣食、財帛、身命為牛犂，以父母、貧病、三寶為田地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</a:t>
            </a:r>
            <a:endParaRPr lang="en-US" altLang="ja-JP" dirty="0">
              <a:solidFill>
                <a:srgbClr val="543E34"/>
              </a:solidFill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有佛弟子，欲得藏識中百福莊嚴生生無盡者，</a:t>
            </a:r>
            <a:r>
              <a:rPr lang="ja-JP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須運悲敬孝心，將衣食、財帛、身命敬養供給於父母、貧病、三寶，名為種福也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。不種，即貧窮無福慧，入生死險道。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謂種福之田，如彼種穀之田，名為福田也。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A5DC4D-304A-7ED0-D851-FFC864AF2F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11548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DCCE6-1C89-E576-C345-8853AC977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6B74939-70B0-B1EB-E771-370D35663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189443"/>
            <a:ext cx="10390792" cy="881639"/>
          </a:xfrm>
        </p:spPr>
        <p:txBody>
          <a:bodyPr/>
          <a:lstStyle/>
          <a:p>
            <a:r>
              <a:rPr lang="ja-JP" sz="4400" b="1">
                <a:solidFill>
                  <a:srgbClr val="543E34"/>
                </a:solidFill>
                <a:ea typeface="Microsoft JhengHei" panose="020B0604030504040204" pitchFamily="34" charset="-120"/>
                <a:cs typeface="+mj-lt"/>
              </a:rPr>
              <a:t>施恩不求報，與人不追悔。</a:t>
            </a:r>
            <a:endParaRPr lang="en-US" sz="4400" dirty="0">
              <a:solidFill>
                <a:srgbClr val="543E34"/>
              </a:solidFill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9C2FC27-7122-EEC5-5D34-ED29567305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180045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布施有三：</a:t>
            </a:r>
            <a:r>
              <a:rPr lang="ja-JP" sz="2800" dirty="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有法施，有財施，有心施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。種種方便勸化教導人，謂之法施，最為上善。財施，謂種種錢財布施。心施者，窘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jiǒnɡ</a:t>
            </a:r>
            <a:r>
              <a:rPr lang="zh-TW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於無財，但心念惻然，思以濟之而無由，亦謂之施。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</a:rPr>
              <a:t>（p.373）</a:t>
            </a:r>
            <a:endParaRPr lang="ja-JP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5AF444-68F0-5608-94C2-9B5220613D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05616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961CDD-66BC-4A8B-C212-BE7977FD4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E785555-2D6D-0C6D-EA8D-EB39F14D5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1189443"/>
            <a:ext cx="10390792" cy="881639"/>
          </a:xfrm>
        </p:spPr>
        <p:txBody>
          <a:bodyPr/>
          <a:lstStyle/>
          <a:p>
            <a:r>
              <a:rPr lang="ja-JP" sz="4400" b="1">
                <a:solidFill>
                  <a:srgbClr val="543E34"/>
                </a:solidFill>
                <a:ea typeface="Microsoft JhengHei" panose="020B0604030504040204" pitchFamily="34" charset="-120"/>
                <a:cs typeface="+mj-lt"/>
              </a:rPr>
              <a:t>施恩不求報，與人不追悔。</a:t>
            </a:r>
            <a:endParaRPr lang="en-US" sz="4400" dirty="0">
              <a:solidFill>
                <a:srgbClr val="543E34"/>
              </a:solidFill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850EA31-8213-1A1D-EBED-7329D5A171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2180045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【事例】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昔有一女入寺，欲捨而無財，止有錢二文，捐而與之，主寺者親為懺悔。及後入宮富貴，攜數千金入寺捨之，主僧唯令其徒回向而已。怪問之，僧曰：「前者物薄而心甚真，故老僧親懺；今者物厚而心不切，令徒代懺足矣。」</a:t>
            </a:r>
            <a:r>
              <a:rPr lang="ja-JP" sz="280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夫行善種德，至心為上。</a:t>
            </a:r>
            <a:r>
              <a:rPr lang="ja-JP" sz="2800">
                <a:solidFill>
                  <a:srgbClr val="C00000"/>
                </a:solidFill>
                <a:ea typeface="Microsoft JhengHei" panose="020B0604030504040204" pitchFamily="34" charset="-120"/>
                <a:cs typeface="+mn-lt"/>
              </a:rPr>
              <a:t>若一轉念，即不如初念矣，况追悔哉！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p.380</a:t>
            </a:r>
            <a:r>
              <a:rPr lang="ja-JP" sz="280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9C790-5C8A-0516-D25F-53C8E95DD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76772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14BF2D-6CFE-6A3E-1A1E-E4D4234F3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D616009-2BD2-B044-7540-95F146469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930651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  <a:cs typeface="+mj-lt"/>
              </a:rPr>
              <a:t>施恩不求報，與人不追悔。</a:t>
            </a:r>
            <a:endParaRPr lang="en-US" sz="4400" dirty="0">
              <a:solidFill>
                <a:srgbClr val="543E34"/>
              </a:solidFill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6A5AF05-87C7-5571-CB99-93050D8C874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921253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于鐵樵曰。禽獸猶知報德。焉有人而不感恩之理。不知最難堪者</a:t>
            </a:r>
            <a:r>
              <a:rPr lang="ja-JP" altLang="en-US" sz="2800" dirty="0">
                <a:solidFill>
                  <a:srgbClr val="C10000"/>
                </a:solidFill>
                <a:ea typeface="Microsoft JhengHei" panose="020B0604030504040204" pitchFamily="34" charset="-120"/>
                <a:cs typeface="+mn-lt"/>
              </a:rPr>
              <a:t>德色。德色一露。感者生慚。慚化而怨生矣。</a:t>
            </a:r>
            <a:endParaRPr lang="en-US" altLang="ja-JP" sz="2800" dirty="0">
              <a:solidFill>
                <a:srgbClr val="C10000"/>
              </a:solidFill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【</a:t>
            </a:r>
            <a:r>
              <a:rPr lang="zh-CN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CN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】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昔有吏曾救一人之命。其人漸富。而吏轉貧。偶過其家。舉家出拜。留飲極恭。吏酒酣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/>
              <a:t>hān</a:t>
            </a:r>
            <a:r>
              <a:rPr lang="zh-CN" altLang="en-US" dirty="0"/>
              <a:t>，醉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大言曰。汝非吾力。則妻子婢僕。以及目前所見之物。何一爲汝有。今汝富而我反貧。何哉。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B1CD6-05DC-DF09-487C-972A3E47DA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60356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5E0A3-F30B-50AE-9C56-89D2E17F0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6D498AF-82A7-CDD3-EB12-9942B87C0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41" y="930651"/>
            <a:ext cx="10390792" cy="881639"/>
          </a:xfrm>
        </p:spPr>
        <p:txBody>
          <a:bodyPr/>
          <a:lstStyle/>
          <a:p>
            <a:r>
              <a:rPr lang="ja-JP" sz="4400" b="1" dirty="0">
                <a:solidFill>
                  <a:srgbClr val="543E34"/>
                </a:solidFill>
                <a:ea typeface="Microsoft JhengHei" panose="020B0604030504040204" pitchFamily="34" charset="-120"/>
                <a:cs typeface="+mj-lt"/>
              </a:rPr>
              <a:t>施恩不求報，與人不追悔。</a:t>
            </a:r>
            <a:endParaRPr lang="en-US" sz="4400" dirty="0">
              <a:solidFill>
                <a:srgbClr val="543E34"/>
              </a:solidFill>
              <a:ea typeface="Microsoft JhengHei" panose="020B0604030504040204" pitchFamily="34" charset="-120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3FBA478-D19D-04EC-C1AE-B7549023025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33451" y="1921253"/>
            <a:ext cx="10386923" cy="40394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言訖。宿於其家。其人計曰。彼望報之心太奢。報之不能滿其意。不報。禍必及我矣。不如殺之。遂綯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dirty="0" err="1"/>
              <a:t>táo</a:t>
            </a:r>
            <a:r>
              <a:rPr lang="zh-CN" altLang="en-US" dirty="0"/>
              <a:t>，繩索</a:t>
            </a:r>
            <a:r>
              <a:rPr lang="zh-CN" altLang="en-US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其首。噫。救人而反以自殺。此中自有參會巧苻之因。彼人之凶惡報應。與吏之數命當然。姑置勿論。但舉此以戒求報者。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（</a:t>
            </a:r>
            <a:r>
              <a:rPr lang="en-US" alt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p.380</a:t>
            </a:r>
            <a:r>
              <a:rPr lang="ja-JP" sz="2800" dirty="0">
                <a:solidFill>
                  <a:srgbClr val="543E34"/>
                </a:solidFill>
                <a:ea typeface="Microsoft JhengHei" panose="020B0604030504040204" pitchFamily="34" charset="-120"/>
                <a:cs typeface="+mn-lt"/>
              </a:rPr>
              <a:t>）</a:t>
            </a:r>
            <a:endParaRPr lang="en-US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A67765-0E04-221E-EC30-3DA97C1FB5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97827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20931</Words>
  <Application>Microsoft Office PowerPoint</Application>
  <PresentationFormat>Widescreen</PresentationFormat>
  <Paragraphs>434</Paragraphs>
  <Slides>60</Slides>
  <Notes>57</Notes>
  <HiddenSlides>11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60</vt:i4>
      </vt:variant>
    </vt:vector>
  </HeadingPairs>
  <TitlesOfParts>
    <vt:vector size="69" baseType="lpstr">
      <vt:lpstr>Microsoft JhengHei</vt:lpstr>
      <vt:lpstr>游ゴシック</vt:lpstr>
      <vt:lpstr>Aptos</vt:lpstr>
      <vt:lpstr>Aptos Display</vt:lpstr>
      <vt:lpstr>Arial</vt:lpstr>
      <vt:lpstr>Calibri</vt:lpstr>
      <vt:lpstr>Courier New</vt:lpstr>
      <vt:lpstr>Office Theme</vt:lpstr>
      <vt:lpstr>Custom</vt:lpstr>
      <vt:lpstr>06《太上感應篇》 甲三 – 福報；乙二、積善  不履邪徑，不欺暗室…… 見人之失，如己之失。</vt:lpstr>
      <vt:lpstr>正己化人。</vt:lpstr>
      <vt:lpstr>正己化人。</vt:lpstr>
      <vt:lpstr>正己化人。</vt:lpstr>
      <vt:lpstr>正己化人</vt:lpstr>
      <vt:lpstr>正己化人</vt:lpstr>
      <vt:lpstr>矜孤恤寡。敬老懷幼。</vt:lpstr>
      <vt:lpstr>矜孤恤寡</vt:lpstr>
      <vt:lpstr>矜孤恤寡</vt:lpstr>
      <vt:lpstr>PowerPoint Presentation</vt:lpstr>
      <vt:lpstr>PowerPoint Presentation</vt:lpstr>
      <vt:lpstr>PowerPoint Presentation</vt:lpstr>
      <vt:lpstr>PowerPoint Presentation</vt:lpstr>
      <vt:lpstr>敬老懷幼</vt:lpstr>
      <vt:lpstr>PowerPoint Presentation</vt:lpstr>
      <vt:lpstr>敬老懷幼</vt:lpstr>
      <vt:lpstr>PowerPoint Presentation</vt:lpstr>
      <vt:lpstr>昆蟲草木。猶不可傷。</vt:lpstr>
      <vt:lpstr>昆蟲草木。猶不可傷。</vt:lpstr>
      <vt:lpstr>昆蟲草木。猶不可傷。</vt:lpstr>
      <vt:lpstr>昆蟲草木。猶不可傷。</vt:lpstr>
      <vt:lpstr>昆蟲草木。猶不可傷。</vt:lpstr>
      <vt:lpstr>宜憫人之凶。</vt:lpstr>
      <vt:lpstr>宜憫人之凶。</vt:lpstr>
      <vt:lpstr>樂人之善。</vt:lpstr>
      <vt:lpstr>樂人之善。</vt:lpstr>
      <vt:lpstr>濟人之急。救人之危。</vt:lpstr>
      <vt:lpstr>濟人之急。救人之危。</vt:lpstr>
      <vt:lpstr>濟人之急。救人之危。</vt:lpstr>
      <vt:lpstr>濟人之急。救人之危。</vt:lpstr>
      <vt:lpstr>見人之得。如己之得。見人之失。如己之失。</vt:lpstr>
      <vt:lpstr>PowerPoint Presentation</vt:lpstr>
      <vt:lpstr>PowerPoint Presentation</vt:lpstr>
      <vt:lpstr>甲三 – 福報；乙三、結勸  不彰人短，不炫己長…… 欲求地仙者，當立三百善。</vt:lpstr>
      <vt:lpstr>不彰人短。不衒己長。</vt:lpstr>
      <vt:lpstr>不彰人短。</vt:lpstr>
      <vt:lpstr>不衒己長。</vt:lpstr>
      <vt:lpstr>不衒己長。</vt:lpstr>
      <vt:lpstr>遏惡揚善。</vt:lpstr>
      <vt:lpstr>遏惡揚善。</vt:lpstr>
      <vt:lpstr>推多取少。</vt:lpstr>
      <vt:lpstr>推多取少。</vt:lpstr>
      <vt:lpstr>推多取少。</vt:lpstr>
      <vt:lpstr>受辱不怨。</vt:lpstr>
      <vt:lpstr>受辱不怨。</vt:lpstr>
      <vt:lpstr>受辱不怨。</vt:lpstr>
      <vt:lpstr>受寵若驚。</vt:lpstr>
      <vt:lpstr>受寵若驚。</vt:lpstr>
      <vt:lpstr>受寵若驚。</vt:lpstr>
      <vt:lpstr>受寵若驚。</vt:lpstr>
      <vt:lpstr>受寵若驚。</vt:lpstr>
      <vt:lpstr>受寵若驚。</vt:lpstr>
      <vt:lpstr>施恩不求報，與人不追悔。</vt:lpstr>
      <vt:lpstr>施恩不求報，與人不追悔。</vt:lpstr>
      <vt:lpstr>施恩不求報，與人不追悔。</vt:lpstr>
      <vt:lpstr>施恩不求報，與人不追悔。</vt:lpstr>
      <vt:lpstr>施恩不求報，與人不追悔。</vt:lpstr>
      <vt:lpstr>施恩不求報，與人不追悔。</vt:lpstr>
      <vt:lpstr>施恩不求報，與人不追悔。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1604</cp:revision>
  <dcterms:created xsi:type="dcterms:W3CDTF">2026-01-04T02:28:04Z</dcterms:created>
  <dcterms:modified xsi:type="dcterms:W3CDTF">2026-02-13T09:40:06Z</dcterms:modified>
</cp:coreProperties>
</file>