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3" r:id="rId7"/>
    <p:sldId id="262" r:id="rId8"/>
    <p:sldId id="261" r:id="rId9"/>
    <p:sldId id="268" r:id="rId10"/>
    <p:sldId id="269" r:id="rId11"/>
    <p:sldId id="266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a Javed" userId="6efee46905682e35" providerId="LiveId" clId="{466AEC6A-1BE8-4182-93CA-77BBDCF6EA50}"/>
    <pc:docChg chg="custSel addSld modSld">
      <pc:chgData name="Alya Javed" userId="6efee46905682e35" providerId="LiveId" clId="{466AEC6A-1BE8-4182-93CA-77BBDCF6EA50}" dt="2024-07-03T21:43:22.928" v="384" actId="680"/>
      <pc:docMkLst>
        <pc:docMk/>
      </pc:docMkLst>
      <pc:sldChg chg="modSp mod">
        <pc:chgData name="Alya Javed" userId="6efee46905682e35" providerId="LiveId" clId="{466AEC6A-1BE8-4182-93CA-77BBDCF6EA50}" dt="2024-07-03T21:43:03.738" v="383" actId="20577"/>
        <pc:sldMkLst>
          <pc:docMk/>
          <pc:sldMk cId="349112945" sldId="257"/>
        </pc:sldMkLst>
        <pc:spChg chg="mod">
          <ac:chgData name="Alya Javed" userId="6efee46905682e35" providerId="LiveId" clId="{466AEC6A-1BE8-4182-93CA-77BBDCF6EA50}" dt="2024-07-03T21:43:03.738" v="383" actId="20577"/>
          <ac:spMkLst>
            <pc:docMk/>
            <pc:sldMk cId="349112945" sldId="257"/>
            <ac:spMk id="3" creationId="{B0E19066-BECD-F5C2-7410-CE0660123A90}"/>
          </ac:spMkLst>
        </pc:spChg>
      </pc:sldChg>
      <pc:sldChg chg="new">
        <pc:chgData name="Alya Javed" userId="6efee46905682e35" providerId="LiveId" clId="{466AEC6A-1BE8-4182-93CA-77BBDCF6EA50}" dt="2024-07-03T21:43:22.928" v="384" actId="680"/>
        <pc:sldMkLst>
          <pc:docMk/>
          <pc:sldMk cId="1844103834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7A526-7A20-40E2-A060-74A0FECF5816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C8C9E-BC16-429A-88E3-E600CBE5D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399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3C8C9E-BC16-429A-88E3-E600CBE5D6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23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6DBA7-6494-9BDA-D6A3-D5FED19FF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815896-4EB2-1B5A-8F29-FB09CC5CCD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6A8D3-794A-D92F-0E49-174C026EA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2231D-A497-FB9E-D1BD-A05D283C3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BA2E3-2C5E-2D2A-8711-C8A414442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950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417CA-AD87-90FE-CF1D-D3A3EAE54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CD955-6F4F-EBA8-AF0B-A738A3EDD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B9979-62E2-E5F7-8F05-C60988247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376FE-E0BE-F4DD-8F5F-A3EF6AADF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B1E79-721C-DD2F-7338-582DD0C62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035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E6FE7-AAED-CE21-11A2-C7DDC2F8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67E09-AA12-1B39-8C4A-49B7B348E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545E3-3968-BD85-0428-FB534BD93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70516-8E95-DA99-F8B0-D892FE1DA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34D6A-6BA0-499E-DF0E-24DFC0FE0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01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A069E-EC63-7A71-285D-E4F0604B5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AE36-385F-AC00-43A7-BC7583DF6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CAF85B-3D99-2081-6B84-626C4028E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FF4EE0-C69A-81A8-0EDC-7B1051927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03551C-D10E-A6F5-177B-D8CEF0568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87DDB-FF4D-A13F-9DED-9F08E5511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9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FF648-2F46-655C-C9D3-90FA85ACD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A4F0C9-B4AC-7BBF-6332-C835627DC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0D2F3-4603-9BD8-1703-220E6B422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1F978-47F5-A492-3446-DE1A3E264A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804C2-1E68-CA8F-CBDD-C6C1C65D8A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2E8C39-9DEC-459B-0203-5AAB888BC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F088DB-70D5-D592-1684-412CA8380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DBE89-6DD6-E724-987A-E1F5ADCB8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869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E9960-30B8-F2CF-FADE-1ED26AAAF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24480-D712-3115-73BB-0F6C48461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635DF5-3A98-849D-3968-97456A813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8DB07B-3716-7A78-02CE-CFACE8183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33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8DBFC4-055A-708B-5E12-FD0903B8B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C8A165-43F9-9696-CF45-599A9861A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FE35E-3810-6CDF-9739-B5DAC0831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04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437CB-C6FF-D483-1F1E-792FFE3CB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B1E72-CF17-809D-DDD2-7467EDD03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F2E004-EC59-F086-3E1E-1BC2C33E03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313C6-2D5B-AF4B-24A7-E0B4E6E9F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59152-3B43-7C77-F541-62463E228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6814D6-63BC-1178-EF15-DB57B6940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93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A9569-45A1-512B-9A18-80D2B1824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5A6444-3078-3604-2BA2-0D84833786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F7AC0-BA55-CB5F-029F-9F0164EE3C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C09A6-22C3-B1C8-25F6-C099CA3EB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949FCE-32D6-27B8-4685-97691D6A5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71602-2019-58E4-5954-C4AEEC217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058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4B464-FDD4-59B1-4F08-0282CF414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F42705-AC94-4C3C-B53C-A9944BB64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77183-2410-E8C7-6698-CFF505468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43170-4789-13FA-0A87-890CDF534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FE562-6227-654A-DE70-61A5D9BFA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109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E296BC-3DB6-A0D5-BBDF-B4BD286526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13CE2-C40D-909C-795F-EEC74E15A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82444-0DE1-5555-05B6-503035160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6DA62-050D-8A48-3D08-0343BF03C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F2E6B-7A09-A17F-37FF-8A7EDFB8A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235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F81133-177F-8937-313A-D53B1000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4447C0-2F9A-D027-CF09-B7B8347D93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1E8EA-A36E-E9D2-DFB9-EE8BA4D3D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ECBA67-ED56-4F6C-AAAD-65E815788B01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02D03-9D9B-42AE-5B06-62F9C6C24D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9CC03-96E3-7B5C-1A39-16A89F6D6E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2AF84D-52A1-4D03-9BEE-9F753168C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3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bmj.com/content/368/bmj.m55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med.2021.644515/ful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mforddentalarts.com/best-dentists-stamford-top-dentistry-center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question-mark-png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s://www.parliament.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dentistry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89FA0-D64B-41FA-0B9A-A6C7D866A0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en-GB" sz="6600"/>
              <a:t>DENTAL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9D985F-F652-24A3-F32A-29A00A297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1"/>
            <a:ext cx="6707366" cy="1569486"/>
          </a:xfrm>
        </p:spPr>
        <p:txBody>
          <a:bodyPr>
            <a:normAutofit/>
          </a:bodyPr>
          <a:lstStyle/>
          <a:p>
            <a:pPr algn="l"/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NAME: ALYA TOSEEF JAVED</a:t>
            </a:r>
          </a:p>
          <a:p>
            <a:pPr algn="l"/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2328853</a:t>
            </a:r>
          </a:p>
          <a:p>
            <a:pPr algn="l"/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LECTURER: MOHAMMED ALIYU</a:t>
            </a:r>
          </a:p>
          <a:p>
            <a:pPr algn="l"/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INTRODUCTION TO HEALTH AND SOCIAL CARE</a:t>
            </a:r>
          </a:p>
          <a:p>
            <a:pPr algn="l"/>
            <a:r>
              <a:rPr lang="en-GB" sz="130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CODE:LCHS4003_LON</a:t>
            </a:r>
          </a:p>
          <a:p>
            <a:pPr algn="l"/>
            <a:endParaRPr lang="en-GB" sz="1300"/>
          </a:p>
        </p:txBody>
      </p:sp>
      <p:pic>
        <p:nvPicPr>
          <p:cNvPr id="7" name="Graphic 6" descr="Tooth">
            <a:extLst>
              <a:ext uri="{FF2B5EF4-FFF2-40B4-BE49-F238E27FC236}">
                <a16:creationId xmlns:a16="http://schemas.microsoft.com/office/drawing/2014/main" id="{F3E13AB4-9662-5855-8C8B-43965170AF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0040" y="1226248"/>
            <a:ext cx="4087368" cy="4087368"/>
          </a:xfrm>
          <a:prstGeom prst="rect">
            <a:avLst/>
          </a:prstGeom>
        </p:spPr>
      </p:pic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193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4F45F6F-ECED-1194-B59D-BFD358AD34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CBD7F-3187-7778-C52E-9EBA2A253D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/>
              <a:t>OVERVIEW</a:t>
            </a:r>
            <a:br>
              <a:rPr lang="en-US" sz="4400" b="1"/>
            </a:br>
            <a:endParaRPr lang="en-US" sz="44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E19066-BECD-F5C2-7410-CE0660123A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Introduction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1948 - Dentistry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Oral hygiene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Charges were implemented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2020 – COVID-19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Dentistry then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Dentistry now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Conclusion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Questions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dirty="0"/>
              <a:t>References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12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B2246-D3D4-48BB-F251-2D420BF07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2EA10-898A-2D7F-FEAF-9514D46546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Dentistry from 1948 until today. </a:t>
            </a:r>
          </a:p>
          <a:p>
            <a:pPr marL="0" indent="0">
              <a:buNone/>
            </a:pPr>
            <a:r>
              <a:rPr lang="en-GB" dirty="0"/>
              <a:t>I will be discussing how dentistry has changed since 1948, what has been improved and implemented throughout the years and oral hygiene.</a:t>
            </a:r>
          </a:p>
          <a:p>
            <a:pPr marL="0" indent="0">
              <a:buNone/>
            </a:pPr>
            <a:r>
              <a:rPr lang="en-GB" dirty="0"/>
              <a:t>I will discuss what happened to the dental department when the COVID-19 pandemic hit the United Kingdom and what the NHS is planning to do for dentistry, to further improve the system and their success.</a:t>
            </a:r>
          </a:p>
          <a:p>
            <a:pPr marL="0" indent="0">
              <a:buNone/>
            </a:pPr>
            <a:r>
              <a:rPr lang="en-GB" dirty="0"/>
              <a:t>I will also give you an insight of dentistry then and now.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77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6" name="Rectangle 107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DD1BE-58E9-D1EA-FCE7-A36AAE0F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1948- Dentistry </a:t>
            </a:r>
            <a:endParaRPr lang="en-US" sz="5400" dirty="0"/>
          </a:p>
        </p:txBody>
      </p:sp>
      <p:sp>
        <p:nvSpPr>
          <p:cNvPr id="107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Content Placeholder 1036">
            <a:extLst>
              <a:ext uri="{FF2B5EF4-FFF2-40B4-BE49-F238E27FC236}">
                <a16:creationId xmlns:a16="http://schemas.microsoft.com/office/drawing/2014/main" id="{823EB1AC-A0F0-3093-655D-BD8186F27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000" dirty="0"/>
              <a:t>Since 1948, according to Parliament, dentistry has changed the way we look after our teeth.</a:t>
            </a:r>
          </a:p>
          <a:p>
            <a:r>
              <a:rPr lang="en-US" sz="2000" dirty="0"/>
              <a:t>National Health Services (NHS) 1948. Free treatment was announced by Clement Attlee, who was in the </a:t>
            </a:r>
            <a:r>
              <a:rPr lang="en-US" sz="2000" dirty="0" err="1"/>
              <a:t>Labour</a:t>
            </a:r>
            <a:r>
              <a:rPr lang="en-US" sz="2000" dirty="0"/>
              <a:t> political party</a:t>
            </a:r>
          </a:p>
          <a:p>
            <a:r>
              <a:rPr lang="en-US" sz="2000" dirty="0"/>
              <a:t>General Dental services (GDS) who were self employed worked for dental care</a:t>
            </a:r>
          </a:p>
          <a:p>
            <a:r>
              <a:rPr lang="en-US" sz="2000" dirty="0"/>
              <a:t>NHS provided Community Dental Services (CDS)</a:t>
            </a:r>
          </a:p>
          <a:p>
            <a:r>
              <a:rPr lang="en-US" sz="2000" dirty="0"/>
              <a:t>Between 1948 and 2006 NHS dentistry improvement in oral health had made a huge contribution to the population of the UK. Jacobs (2007)</a:t>
            </a:r>
          </a:p>
          <a:p>
            <a:endParaRPr lang="en-US" sz="1700" dirty="0"/>
          </a:p>
          <a:p>
            <a:endParaRPr lang="en-US" sz="17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03E0F83-C0CD-8D69-29F1-83B7E42C1E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9" r="24764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48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D59CBE4-F1CD-EE43-14EB-68BC4E71D09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" r="16888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DA59B-2AF5-5F72-381E-D08FDD8BC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6"/>
            <a:ext cx="6337663" cy="8714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Oral hygiene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FD828-6AAE-0EA5-0D4B-3AD8125269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36618"/>
            <a:ext cx="3822189" cy="4940345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According to parliament, People after the WW2 had very bad teeth (oral hygiene)</a:t>
            </a:r>
          </a:p>
          <a:p>
            <a:r>
              <a:rPr lang="en-US" sz="2000" dirty="0"/>
              <a:t>According to parliament, In 1990 the department argued that the GDS didn’t meet the oral health needs</a:t>
            </a:r>
          </a:p>
          <a:p>
            <a:r>
              <a:rPr lang="en-US" sz="2000" dirty="0"/>
              <a:t>September 1990 the GDS was to improve by modernising NHS Dentistry</a:t>
            </a:r>
          </a:p>
          <a:p>
            <a:pPr marL="285750" indent="0">
              <a:buNone/>
            </a:pPr>
            <a:endParaRPr lang="en-US" sz="1700" dirty="0"/>
          </a:p>
          <a:p>
            <a:pPr marL="0"/>
            <a:endParaRPr lang="en-US" sz="1700" dirty="0"/>
          </a:p>
          <a:p>
            <a:pPr marL="0"/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32628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stethoscope and a roll of money&#10;&#10;Description automatically generated">
            <a:extLst>
              <a:ext uri="{FF2B5EF4-FFF2-40B4-BE49-F238E27FC236}">
                <a16:creationId xmlns:a16="http://schemas.microsoft.com/office/drawing/2014/main" id="{EE2E2C40-F383-9CF3-567E-CCEB3A1EB9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88" r="14869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3C2A5-485B-F5E2-D2CE-617494A910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dirty="0"/>
              <a:t>Charges were implemented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BE651B-84D8-D72A-88BA-488880471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Charges in 1951;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Adults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Some were exempt</a:t>
            </a:r>
          </a:p>
          <a:p>
            <a:pPr algn="l"/>
            <a:endParaRPr lang="en-US" sz="17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ADEC99-5AAA-04E0-1312-745071C21430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bmj.com/content/368/bmj.m55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920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4DD0B-612B-E05B-7CBD-36E36DDED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2020 COVID-19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09DB6-AABB-174F-B36E-7EE6FC11BF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According to gov.uk, Access to dental treatment was paused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Dental care hubs were brought out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Personal protective equipment (PPE)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Infection prevention and  control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Patient </a:t>
            </a:r>
            <a:r>
              <a:rPr lang="en-US" sz="2000" dirty="0" err="1"/>
              <a:t>prioritisation</a:t>
            </a:r>
            <a:r>
              <a:rPr lang="en-US" sz="2000" dirty="0"/>
              <a:t> guidance</a:t>
            </a:r>
          </a:p>
        </p:txBody>
      </p:sp>
      <p:pic>
        <p:nvPicPr>
          <p:cNvPr id="5" name="Picture 4" descr="A diagram of a medical procedure&#10;&#10;Description automatically generated with medium confidence">
            <a:extLst>
              <a:ext uri="{FF2B5EF4-FFF2-40B4-BE49-F238E27FC236}">
                <a16:creationId xmlns:a16="http://schemas.microsoft.com/office/drawing/2014/main" id="{7C90CFAC-89CF-D491-7C32-C0D43802A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98159" y="1004657"/>
            <a:ext cx="7498080" cy="51856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36C369-2B52-B5B0-4EF7-EA162F017DDC}"/>
              </a:ext>
            </a:extLst>
          </p:cNvPr>
          <p:cNvSpPr txBox="1"/>
          <p:nvPr/>
        </p:nvSpPr>
        <p:spPr>
          <a:xfrm>
            <a:off x="8739596" y="6424132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ontiersin.org/articles/10.3389/fmed.2021.644515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90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5CE7C-06EE-F4A6-5D7A-6CB379BDD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D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entistry then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8AD946-3604-6145-6AE7-810A56509A44}"/>
              </a:ext>
            </a:extLst>
          </p:cNvPr>
          <p:cNvSpPr>
            <a:spLocks/>
          </p:cNvSpPr>
          <p:nvPr/>
        </p:nvSpPr>
        <p:spPr>
          <a:xfrm>
            <a:off x="438938" y="1133474"/>
            <a:ext cx="4985068" cy="1014984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endParaRPr lang="en-GB" sz="2400" b="1" dirty="0"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5848B0-7ED9-5ED1-AE52-5C3863DDBBD7}"/>
              </a:ext>
            </a:extLst>
          </p:cNvPr>
          <p:cNvSpPr>
            <a:spLocks/>
          </p:cNvSpPr>
          <p:nvPr/>
        </p:nvSpPr>
        <p:spPr>
          <a:xfrm>
            <a:off x="438938" y="1744316"/>
            <a:ext cx="4238608" cy="4660342"/>
          </a:xfrm>
          <a:prstGeom prst="rect">
            <a:avLst/>
          </a:prstGeom>
        </p:spPr>
        <p:txBody>
          <a:bodyPr/>
          <a:lstStyle/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Limited access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No technology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Skill shortages (training)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Unhygienic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Costly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cs typeface="Times New Roman" panose="02020603050405020304" pitchFamily="18" charset="0"/>
              </a:rPr>
              <a:t>Lack of communication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cs typeface="Times New Roman" panose="02020603050405020304" pitchFamily="18" charset="0"/>
              </a:rPr>
              <a:t>Long hours, poor pay 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Limited tools</a:t>
            </a:r>
          </a:p>
          <a:p>
            <a:pPr marL="342900" indent="-342900" defTabSz="87782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cs typeface="Times New Roman" panose="02020603050405020304" pitchFamily="18" charset="0"/>
              </a:rPr>
              <a:t>Staff shortage</a:t>
            </a:r>
            <a:endParaRPr lang="en-GB" sz="2400" kern="1200" dirty="0">
              <a:solidFill>
                <a:schemeClr val="tx1"/>
              </a:solidFill>
              <a:ea typeface="+mn-ea"/>
              <a:cs typeface="Times New Roman" panose="02020603050405020304" pitchFamily="18" charset="0"/>
            </a:endParaRPr>
          </a:p>
          <a:p>
            <a:pPr defTabSz="877824">
              <a:spcAft>
                <a:spcPts val="600"/>
              </a:spcAft>
            </a:pPr>
            <a:endParaRPr lang="en-GB" sz="24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86AB06-60CF-F40B-9350-49CCEBC9C9E7}"/>
              </a:ext>
            </a:extLst>
          </p:cNvPr>
          <p:cNvSpPr>
            <a:spLocks/>
          </p:cNvSpPr>
          <p:nvPr/>
        </p:nvSpPr>
        <p:spPr>
          <a:xfrm>
            <a:off x="5923418" y="2721053"/>
            <a:ext cx="5329816" cy="789067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endParaRPr lang="en-GB" sz="2400" b="1" dirty="0"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738396-2713-F512-132D-CE0B0D9DAE33}"/>
              </a:ext>
            </a:extLst>
          </p:cNvPr>
          <p:cNvSpPr>
            <a:spLocks/>
          </p:cNvSpPr>
          <p:nvPr/>
        </p:nvSpPr>
        <p:spPr>
          <a:xfrm>
            <a:off x="5838738" y="3527226"/>
            <a:ext cx="5018797" cy="287743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3074" name="Picture 2" descr="Go Retro!: Old Timey Dentistry Tooth Extraction Aftercare, Tooth ...">
            <a:extLst>
              <a:ext uri="{FF2B5EF4-FFF2-40B4-BE49-F238E27FC236}">
                <a16:creationId xmlns:a16="http://schemas.microsoft.com/office/drawing/2014/main" id="{0C4CDBCC-F8ED-9550-1FA9-ABC8BD77A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068" y="1271016"/>
            <a:ext cx="6587946" cy="48514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23002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81540-29C8-687A-EDE8-34D60EB33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DENTISTRY 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50070-AEEB-E72A-C758-5BD3C1DAD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Updated digital dental technology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Emergency dentistry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Mobile Dentist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School dental team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Updated equipment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Easy access/Awareness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Free treatment for some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Comfort/Hygiene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Safety</a:t>
            </a:r>
          </a:p>
          <a:p>
            <a:pPr defTabSz="877824">
              <a:spcAft>
                <a:spcPts val="600"/>
              </a:spcAft>
            </a:pP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Availability/Communication</a:t>
            </a:r>
          </a:p>
          <a:p>
            <a:pPr defTabSz="877824">
              <a:spcAft>
                <a:spcPts val="600"/>
              </a:spcAft>
            </a:pPr>
            <a:r>
              <a:rPr lang="en-GB" sz="4200" dirty="0">
                <a:cs typeface="Times New Roman" panose="02020603050405020304" pitchFamily="18" charset="0"/>
              </a:rPr>
              <a:t>Fully qualified</a:t>
            </a:r>
            <a:r>
              <a:rPr lang="en-GB" sz="4200" kern="1200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 staff</a:t>
            </a:r>
            <a:endParaRPr lang="en-GB" sz="4200" dirty="0"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Picture 5" descr="A person in a suit and tie holding a needle to a person's mouth&#10;&#10;Description automatically generated">
            <a:extLst>
              <a:ext uri="{FF2B5EF4-FFF2-40B4-BE49-F238E27FC236}">
                <a16:creationId xmlns:a16="http://schemas.microsoft.com/office/drawing/2014/main" id="{998FD5CA-AA5D-5E2A-6A2C-8F418D4B4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05670" y="681037"/>
            <a:ext cx="5963477" cy="54017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F701E4-11B5-4E25-DE90-6741B77134A6}"/>
              </a:ext>
            </a:extLst>
          </p:cNvPr>
          <p:cNvSpPr txBox="1"/>
          <p:nvPr/>
        </p:nvSpPr>
        <p:spPr>
          <a:xfrm>
            <a:off x="6675990" y="6082748"/>
            <a:ext cx="40481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stamforddentalarts.com/best-dentists-stamford-top-dentistry-cente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46616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36997-7462-1C33-46A2-522917F72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6A7B6-91C4-163B-3886-75F39557F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03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olorful circles with question marks">
            <a:extLst>
              <a:ext uri="{FF2B5EF4-FFF2-40B4-BE49-F238E27FC236}">
                <a16:creationId xmlns:a16="http://schemas.microsoft.com/office/drawing/2014/main" id="{2916E245-BFE4-02EC-E941-A14F5BFE7D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47800" y="666750"/>
            <a:ext cx="9296400" cy="5524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254DF3-92F9-E045-D480-26A9E3BB3B30}"/>
              </a:ext>
            </a:extLst>
          </p:cNvPr>
          <p:cNvSpPr txBox="1"/>
          <p:nvPr/>
        </p:nvSpPr>
        <p:spPr>
          <a:xfrm>
            <a:off x="1447800" y="6191250"/>
            <a:ext cx="9296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ngall.com/question-mark-p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412289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FCB0A-2FD1-36D4-BA1C-2692107D6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Department of Health, Department report 2007 (2007) Available at: 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2"/>
              </a:rPr>
              <a:t>https://www.parliament.uk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Department of Health, Select committee on Health Fifth Report available at: 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2"/>
              </a:rPr>
              <a:t>https://www.parliament.uk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National Institute of Health,NHS dentistry in the United Kingdom: past, present and future. A personal view. Alpha Omegan (2007) Jacobs L.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NHS England, Our plan to recover and reform NHS dentistry, available at: https://www.england.nhs.uk, 7 February 2024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Office for Health Improvement and Disparities, The impact of COVID-19 on access to dental care: a report from the 2021 Adult Oral Health Survey, available at: https://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3"/>
              </a:rPr>
              <a:t>www.gov.uk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 5 April 2023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25 years of dental technology- past, present and future, available at: 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4"/>
              </a:rPr>
              <a:t>https://www.dentistry.co.uk</a:t>
            </a:r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26 June 2022 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0789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10748</TotalTime>
  <Words>601</Words>
  <Application>Microsoft Office PowerPoint</Application>
  <PresentationFormat>Widescreen</PresentationFormat>
  <Paragraphs>78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Times New Roman</vt:lpstr>
      <vt:lpstr>Office Theme</vt:lpstr>
      <vt:lpstr>DENTAL SERVICES</vt:lpstr>
      <vt:lpstr>OVERVIEW </vt:lpstr>
      <vt:lpstr>INTRODUCTION</vt:lpstr>
      <vt:lpstr>1948- Dentistry </vt:lpstr>
      <vt:lpstr>Oral hygiene </vt:lpstr>
      <vt:lpstr>Charges were implemented</vt:lpstr>
      <vt:lpstr>2020 COVID-19 </vt:lpstr>
      <vt:lpstr>Dentistry then</vt:lpstr>
      <vt:lpstr>DENTISTRY NOW</vt:lpstr>
      <vt:lpstr>PowerPoint Presentation</vt:lpstr>
      <vt:lpstr>PowerPoint Presentation</vt:lpstr>
      <vt:lpstr>REFERENCES   Department of Health, Department report 2007 (2007) Available at: https://www.parliament.uk  Department of Health, Select committee on Health Fifth Report available at: https://www.parliament.uk   National Institute of Health,NHS dentistry in the United Kingdom: past, present and future. A personal view. Alpha Omegan (2007) Jacobs L.   NHS England, Our plan to recover and reform NHS dentistry, available at: https://www.england.nhs.uk, 7 February 2024  Office for Health Improvement and Disparities, The impact of COVID-19 on access to dental care: a report from the 2021 Adult Oral Health Survey, available at: https://www.gov.uk,  5 April 2023   25 years of dental technology- past, present and future, available at: https://www.dentistry.co.uk, 26 June 2022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Alya Javed</dc:creator>
  <cp:lastModifiedBy>Alya Javed</cp:lastModifiedBy>
  <cp:revision>3</cp:revision>
  <dcterms:created xsi:type="dcterms:W3CDTF">2024-06-22T14:46:37Z</dcterms:created>
  <dcterms:modified xsi:type="dcterms:W3CDTF">2024-07-03T21:43:31Z</dcterms:modified>
</cp:coreProperties>
</file>