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7" r:id="rId1"/>
  </p:sldMasterIdLst>
  <p:sldIdLst>
    <p:sldId id="257" r:id="rId2"/>
    <p:sldId id="261" r:id="rId3"/>
    <p:sldId id="263" r:id="rId4"/>
    <p:sldId id="269" r:id="rId5"/>
    <p:sldId id="264" r:id="rId6"/>
    <p:sldId id="265" r:id="rId7"/>
    <p:sldId id="266" r:id="rId8"/>
    <p:sldId id="267" r:id="rId9"/>
    <p:sldId id="268" r:id="rId10"/>
    <p:sldId id="270" r:id="rId11"/>
    <p:sldId id="262" r:id="rId12"/>
    <p:sldId id="25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94689"/>
  </p:normalViewPr>
  <p:slideViewPr>
    <p:cSldViewPr snapToGrid="0" showGuides="1">
      <p:cViewPr>
        <p:scale>
          <a:sx n="88" d="100"/>
          <a:sy n="88" d="100"/>
        </p:scale>
        <p:origin x="216" y="53"/>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D2520-6646-44B9-A67D-977E78636D7F}"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3AFD143D-CDAC-4103-ADB9-81130EB9C08F}">
      <dgm:prSet/>
      <dgm:spPr/>
      <dgm:t>
        <a:bodyPr/>
        <a:lstStyle/>
        <a:p>
          <a:pPr algn="ctr"/>
          <a:r>
            <a:rPr lang="en-GB" b="1" dirty="0">
              <a:latin typeface="Aptos Display" panose="020B0004020202020204" pitchFamily="34" charset="0"/>
            </a:rPr>
            <a:t>Psychology in Health and Social Care</a:t>
          </a:r>
        </a:p>
        <a:p>
          <a:pPr algn="ctr"/>
          <a:r>
            <a:rPr lang="en-GB" b="1" dirty="0">
              <a:latin typeface="Aptos Display" panose="020B0004020202020204" pitchFamily="34" charset="0"/>
            </a:rPr>
            <a:t> LCHS4010</a:t>
          </a:r>
        </a:p>
        <a:p>
          <a:pPr algn="ctr"/>
          <a:r>
            <a:rPr lang="en-GB" b="1" dirty="0">
              <a:latin typeface="Aptos Display" panose="020B0004020202020204" pitchFamily="34" charset="0"/>
            </a:rPr>
            <a:t> </a:t>
          </a:r>
          <a:endParaRPr lang="en-US" dirty="0">
            <a:latin typeface="Aptos Display" panose="020B0004020202020204" pitchFamily="34" charset="0"/>
          </a:endParaRPr>
        </a:p>
      </dgm:t>
    </dgm:pt>
    <dgm:pt modelId="{A3242624-EBDB-409E-9BA9-220294B4FF04}" type="parTrans" cxnId="{BE16D45B-E062-4B1D-BCF0-0A20D7A50F26}">
      <dgm:prSet/>
      <dgm:spPr/>
      <dgm:t>
        <a:bodyPr/>
        <a:lstStyle/>
        <a:p>
          <a:endParaRPr lang="en-US"/>
        </a:p>
      </dgm:t>
    </dgm:pt>
    <dgm:pt modelId="{8A2518E2-242B-49B1-8438-9B1C6FA70206}" type="sibTrans" cxnId="{BE16D45B-E062-4B1D-BCF0-0A20D7A50F26}">
      <dgm:prSet/>
      <dgm:spPr/>
      <dgm:t>
        <a:bodyPr/>
        <a:lstStyle/>
        <a:p>
          <a:endParaRPr lang="en-US"/>
        </a:p>
      </dgm:t>
    </dgm:pt>
    <dgm:pt modelId="{F84E7AAF-BDDC-4462-A787-BB04E4F49AD0}">
      <dgm:prSet/>
      <dgm:spPr/>
      <dgm:t>
        <a:bodyPr/>
        <a:lstStyle/>
        <a:p>
          <a:endParaRPr lang="en-US" dirty="0"/>
        </a:p>
      </dgm:t>
    </dgm:pt>
    <dgm:pt modelId="{356716EC-8029-4CA6-993C-8CF6D62AD98B}" type="parTrans" cxnId="{478D6A23-DD8E-4F05-9DEC-359C505AFB42}">
      <dgm:prSet/>
      <dgm:spPr/>
      <dgm:t>
        <a:bodyPr/>
        <a:lstStyle/>
        <a:p>
          <a:endParaRPr lang="en-US"/>
        </a:p>
      </dgm:t>
    </dgm:pt>
    <dgm:pt modelId="{70A396A2-5E6B-4E33-A56B-B4A534F5A698}" type="sibTrans" cxnId="{478D6A23-DD8E-4F05-9DEC-359C505AFB42}">
      <dgm:prSet/>
      <dgm:spPr/>
      <dgm:t>
        <a:bodyPr/>
        <a:lstStyle/>
        <a:p>
          <a:endParaRPr lang="en-US"/>
        </a:p>
      </dgm:t>
    </dgm:pt>
    <dgm:pt modelId="{C3F7944E-D9EF-4B12-9D86-0B0A29FB2C76}" type="pres">
      <dgm:prSet presAssocID="{270D2520-6646-44B9-A67D-977E78636D7F}" presName="vert0" presStyleCnt="0">
        <dgm:presLayoutVars>
          <dgm:dir/>
          <dgm:animOne val="branch"/>
          <dgm:animLvl val="lvl"/>
        </dgm:presLayoutVars>
      </dgm:prSet>
      <dgm:spPr/>
    </dgm:pt>
    <dgm:pt modelId="{92535C66-9588-4E51-BBC8-62EEC59B5145}" type="pres">
      <dgm:prSet presAssocID="{3AFD143D-CDAC-4103-ADB9-81130EB9C08F}" presName="thickLine" presStyleLbl="alignNode1" presStyleIdx="0" presStyleCnt="2"/>
      <dgm:spPr/>
    </dgm:pt>
    <dgm:pt modelId="{6C36C6CF-0604-4CD2-B3B7-E5FFC9D9CCD5}" type="pres">
      <dgm:prSet presAssocID="{3AFD143D-CDAC-4103-ADB9-81130EB9C08F}" presName="horz1" presStyleCnt="0"/>
      <dgm:spPr/>
    </dgm:pt>
    <dgm:pt modelId="{7B137B77-C6D9-4F76-9D6E-B23D5403CFAE}" type="pres">
      <dgm:prSet presAssocID="{3AFD143D-CDAC-4103-ADB9-81130EB9C08F}" presName="tx1" presStyleLbl="revTx" presStyleIdx="0" presStyleCnt="2"/>
      <dgm:spPr/>
    </dgm:pt>
    <dgm:pt modelId="{8A2F54F5-311E-4AD7-BB45-C4D6FDFAE6DB}" type="pres">
      <dgm:prSet presAssocID="{3AFD143D-CDAC-4103-ADB9-81130EB9C08F}" presName="vert1" presStyleCnt="0"/>
      <dgm:spPr/>
    </dgm:pt>
    <dgm:pt modelId="{1174CE96-CEE5-4DE7-9C82-E1B9922663EC}" type="pres">
      <dgm:prSet presAssocID="{F84E7AAF-BDDC-4462-A787-BB04E4F49AD0}" presName="thickLine" presStyleLbl="alignNode1" presStyleIdx="1" presStyleCnt="2"/>
      <dgm:spPr/>
    </dgm:pt>
    <dgm:pt modelId="{82DF8F9A-9A31-4462-8B7F-59F8DBD33C02}" type="pres">
      <dgm:prSet presAssocID="{F84E7AAF-BDDC-4462-A787-BB04E4F49AD0}" presName="horz1" presStyleCnt="0"/>
      <dgm:spPr/>
    </dgm:pt>
    <dgm:pt modelId="{912AFD7C-6AEB-4766-980D-00B957A48F60}" type="pres">
      <dgm:prSet presAssocID="{F84E7AAF-BDDC-4462-A787-BB04E4F49AD0}" presName="tx1" presStyleLbl="revTx" presStyleIdx="1" presStyleCnt="2"/>
      <dgm:spPr/>
    </dgm:pt>
    <dgm:pt modelId="{26724C00-A200-4586-8509-959CDE252EF9}" type="pres">
      <dgm:prSet presAssocID="{F84E7AAF-BDDC-4462-A787-BB04E4F49AD0}" presName="vert1" presStyleCnt="0"/>
      <dgm:spPr/>
    </dgm:pt>
  </dgm:ptLst>
  <dgm:cxnLst>
    <dgm:cxn modelId="{478D6A23-DD8E-4F05-9DEC-359C505AFB42}" srcId="{270D2520-6646-44B9-A67D-977E78636D7F}" destId="{F84E7AAF-BDDC-4462-A787-BB04E4F49AD0}" srcOrd="1" destOrd="0" parTransId="{356716EC-8029-4CA6-993C-8CF6D62AD98B}" sibTransId="{70A396A2-5E6B-4E33-A56B-B4A534F5A698}"/>
    <dgm:cxn modelId="{BE16D45B-E062-4B1D-BCF0-0A20D7A50F26}" srcId="{270D2520-6646-44B9-A67D-977E78636D7F}" destId="{3AFD143D-CDAC-4103-ADB9-81130EB9C08F}" srcOrd="0" destOrd="0" parTransId="{A3242624-EBDB-409E-9BA9-220294B4FF04}" sibTransId="{8A2518E2-242B-49B1-8438-9B1C6FA70206}"/>
    <dgm:cxn modelId="{AC0B2A4B-F624-4325-9D1D-496EBDD8A010}" type="presOf" srcId="{F84E7AAF-BDDC-4462-A787-BB04E4F49AD0}" destId="{912AFD7C-6AEB-4766-980D-00B957A48F60}" srcOrd="0" destOrd="0" presId="urn:microsoft.com/office/officeart/2008/layout/LinedList"/>
    <dgm:cxn modelId="{D8DACAC8-9AD8-4069-99AD-74C8E7C32763}" type="presOf" srcId="{270D2520-6646-44B9-A67D-977E78636D7F}" destId="{C3F7944E-D9EF-4B12-9D86-0B0A29FB2C76}" srcOrd="0" destOrd="0" presId="urn:microsoft.com/office/officeart/2008/layout/LinedList"/>
    <dgm:cxn modelId="{366F99F3-26C1-44AB-AD12-1C9590F3D6F2}" type="presOf" srcId="{3AFD143D-CDAC-4103-ADB9-81130EB9C08F}" destId="{7B137B77-C6D9-4F76-9D6E-B23D5403CFAE}" srcOrd="0" destOrd="0" presId="urn:microsoft.com/office/officeart/2008/layout/LinedList"/>
    <dgm:cxn modelId="{59C8808D-9BC9-46AC-9AD1-65BB281F9D2B}" type="presParOf" srcId="{C3F7944E-D9EF-4B12-9D86-0B0A29FB2C76}" destId="{92535C66-9588-4E51-BBC8-62EEC59B5145}" srcOrd="0" destOrd="0" presId="urn:microsoft.com/office/officeart/2008/layout/LinedList"/>
    <dgm:cxn modelId="{A021FD49-EC08-4C7B-B5CF-65B40333F5C5}" type="presParOf" srcId="{C3F7944E-D9EF-4B12-9D86-0B0A29FB2C76}" destId="{6C36C6CF-0604-4CD2-B3B7-E5FFC9D9CCD5}" srcOrd="1" destOrd="0" presId="urn:microsoft.com/office/officeart/2008/layout/LinedList"/>
    <dgm:cxn modelId="{4CC920E5-D453-46BD-8E8B-2BB420A917A3}" type="presParOf" srcId="{6C36C6CF-0604-4CD2-B3B7-E5FFC9D9CCD5}" destId="{7B137B77-C6D9-4F76-9D6E-B23D5403CFAE}" srcOrd="0" destOrd="0" presId="urn:microsoft.com/office/officeart/2008/layout/LinedList"/>
    <dgm:cxn modelId="{50CC0AB0-DC17-4753-B35C-966EA35B11EF}" type="presParOf" srcId="{6C36C6CF-0604-4CD2-B3B7-E5FFC9D9CCD5}" destId="{8A2F54F5-311E-4AD7-BB45-C4D6FDFAE6DB}" srcOrd="1" destOrd="0" presId="urn:microsoft.com/office/officeart/2008/layout/LinedList"/>
    <dgm:cxn modelId="{CA44B989-38BF-40A6-942D-330BC463B2E2}" type="presParOf" srcId="{C3F7944E-D9EF-4B12-9D86-0B0A29FB2C76}" destId="{1174CE96-CEE5-4DE7-9C82-E1B9922663EC}" srcOrd="2" destOrd="0" presId="urn:microsoft.com/office/officeart/2008/layout/LinedList"/>
    <dgm:cxn modelId="{8CA7AE77-80BC-4600-A844-D82E561EA835}" type="presParOf" srcId="{C3F7944E-D9EF-4B12-9D86-0B0A29FB2C76}" destId="{82DF8F9A-9A31-4462-8B7F-59F8DBD33C02}" srcOrd="3" destOrd="0" presId="urn:microsoft.com/office/officeart/2008/layout/LinedList"/>
    <dgm:cxn modelId="{CD898DEA-E66B-423C-B23D-2C138D980A37}" type="presParOf" srcId="{82DF8F9A-9A31-4462-8B7F-59F8DBD33C02}" destId="{912AFD7C-6AEB-4766-980D-00B957A48F60}" srcOrd="0" destOrd="0" presId="urn:microsoft.com/office/officeart/2008/layout/LinedList"/>
    <dgm:cxn modelId="{D72A5A92-8273-4568-8DCD-D07E225175B0}" type="presParOf" srcId="{82DF8F9A-9A31-4462-8B7F-59F8DBD33C02}" destId="{26724C00-A200-4586-8509-959CDE252EF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6867A8-0982-46DB-9147-D039FFA32798}"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763D54A5-671D-4B49-ADE5-7B26D35D1672}">
      <dgm:prSet custT="1"/>
      <dgm:spPr/>
      <dgm:t>
        <a:bodyPr/>
        <a:lstStyle/>
        <a:p>
          <a:pPr>
            <a:lnSpc>
              <a:spcPct val="150000"/>
            </a:lnSpc>
          </a:pPr>
          <a:r>
            <a:rPr lang="en-GB" sz="1800" dirty="0">
              <a:latin typeface="Aptos Display" panose="020B0004020202020204" pitchFamily="34" charset="0"/>
            </a:rPr>
            <a:t>This presentation examines the case of Isaac, a four-year-old child experiencing social, emotional and developmental difficulties. It explores the possible factors contributing to his needs and applies  child development  theory  to understand his behaviour and relationships</a:t>
          </a:r>
          <a:r>
            <a:rPr lang="en-GB" sz="2300" dirty="0">
              <a:latin typeface="Aptos Display" panose="020B0004020202020204" pitchFamily="34" charset="0"/>
            </a:rPr>
            <a:t>.</a:t>
          </a:r>
          <a:endParaRPr lang="en-US" sz="2300" dirty="0">
            <a:latin typeface="Aptos Display" panose="020B0004020202020204" pitchFamily="34" charset="0"/>
          </a:endParaRPr>
        </a:p>
      </dgm:t>
    </dgm:pt>
    <dgm:pt modelId="{991E2D4C-C0C9-40BF-BCB5-33B7A4909233}" type="parTrans" cxnId="{34D46CF5-EEDD-44F1-AB8E-28913564A6C0}">
      <dgm:prSet/>
      <dgm:spPr/>
      <dgm:t>
        <a:bodyPr/>
        <a:lstStyle/>
        <a:p>
          <a:endParaRPr lang="en-US"/>
        </a:p>
      </dgm:t>
    </dgm:pt>
    <dgm:pt modelId="{879348F2-09E4-4F43-8D4C-3C77D3C6C5A8}" type="sibTrans" cxnId="{34D46CF5-EEDD-44F1-AB8E-28913564A6C0}">
      <dgm:prSet/>
      <dgm:spPr/>
      <dgm:t>
        <a:bodyPr/>
        <a:lstStyle/>
        <a:p>
          <a:endParaRPr lang="en-US"/>
        </a:p>
      </dgm:t>
    </dgm:pt>
    <dgm:pt modelId="{996A2E89-7603-4927-995D-F1D22CA96B42}">
      <dgm:prSet custT="1"/>
      <dgm:spPr/>
      <dgm:t>
        <a:bodyPr/>
        <a:lstStyle/>
        <a:p>
          <a:pPr>
            <a:lnSpc>
              <a:spcPct val="150000"/>
            </a:lnSpc>
          </a:pPr>
          <a:endParaRPr lang="en-GB" sz="1800" dirty="0">
            <a:latin typeface="Aptos Display" panose="020B0004020202020204" pitchFamily="34" charset="0"/>
          </a:endParaRPr>
        </a:p>
        <a:p>
          <a:pPr>
            <a:lnSpc>
              <a:spcPct val="150000"/>
            </a:lnSpc>
          </a:pPr>
          <a:r>
            <a:rPr lang="en-GB" sz="1800" dirty="0">
              <a:latin typeface="Aptos Display" panose="020B0004020202020204" pitchFamily="34" charset="0"/>
            </a:rPr>
            <a:t>Bowlby’s Attachment Theory is used to interpret Isaac’s distress at separation, clinginess  and sleep difficulties as early attachment experiences strongly influence emotional security and later social development( Bowlby, 1969; Bowlby. 1988). </a:t>
          </a:r>
          <a:endParaRPr lang="en-US" sz="1800" dirty="0">
            <a:latin typeface="Aptos Display" panose="020B0004020202020204" pitchFamily="34" charset="0"/>
          </a:endParaRPr>
        </a:p>
      </dgm:t>
    </dgm:pt>
    <dgm:pt modelId="{30D3E917-2377-4328-9117-2BD1104EFDC2}" type="parTrans" cxnId="{081CB0F5-4DA5-4F01-8F4E-FF6F192B0C24}">
      <dgm:prSet/>
      <dgm:spPr/>
      <dgm:t>
        <a:bodyPr/>
        <a:lstStyle/>
        <a:p>
          <a:endParaRPr lang="en-US"/>
        </a:p>
      </dgm:t>
    </dgm:pt>
    <dgm:pt modelId="{F58ED50D-0523-420D-A0F9-F1B82E8C119F}" type="sibTrans" cxnId="{081CB0F5-4DA5-4F01-8F4E-FF6F192B0C24}">
      <dgm:prSet/>
      <dgm:spPr/>
      <dgm:t>
        <a:bodyPr/>
        <a:lstStyle/>
        <a:p>
          <a:endParaRPr lang="en-US"/>
        </a:p>
      </dgm:t>
    </dgm:pt>
    <dgm:pt modelId="{EB91B0CC-76D7-4D30-BF4B-4088A64A01DC}" type="pres">
      <dgm:prSet presAssocID="{026867A8-0982-46DB-9147-D039FFA32798}" presName="vert0" presStyleCnt="0">
        <dgm:presLayoutVars>
          <dgm:dir/>
          <dgm:animOne val="branch"/>
          <dgm:animLvl val="lvl"/>
        </dgm:presLayoutVars>
      </dgm:prSet>
      <dgm:spPr/>
    </dgm:pt>
    <dgm:pt modelId="{E27F35D6-6075-4D2E-88F7-59B36783916A}" type="pres">
      <dgm:prSet presAssocID="{763D54A5-671D-4B49-ADE5-7B26D35D1672}" presName="thickLine" presStyleLbl="alignNode1" presStyleIdx="0" presStyleCnt="2"/>
      <dgm:spPr/>
    </dgm:pt>
    <dgm:pt modelId="{1D457376-802C-4C68-BD48-60535B997264}" type="pres">
      <dgm:prSet presAssocID="{763D54A5-671D-4B49-ADE5-7B26D35D1672}" presName="horz1" presStyleCnt="0"/>
      <dgm:spPr/>
    </dgm:pt>
    <dgm:pt modelId="{0BF9A77E-703A-4AD4-9282-28C457DCC1C8}" type="pres">
      <dgm:prSet presAssocID="{763D54A5-671D-4B49-ADE5-7B26D35D1672}" presName="tx1" presStyleLbl="revTx" presStyleIdx="0" presStyleCnt="2"/>
      <dgm:spPr/>
    </dgm:pt>
    <dgm:pt modelId="{DCA6BF50-563B-4874-814A-B61B4B0B47C4}" type="pres">
      <dgm:prSet presAssocID="{763D54A5-671D-4B49-ADE5-7B26D35D1672}" presName="vert1" presStyleCnt="0"/>
      <dgm:spPr/>
    </dgm:pt>
    <dgm:pt modelId="{A347B366-2F49-4A14-BC23-5628930713A8}" type="pres">
      <dgm:prSet presAssocID="{996A2E89-7603-4927-995D-F1D22CA96B42}" presName="thickLine" presStyleLbl="alignNode1" presStyleIdx="1" presStyleCnt="2"/>
      <dgm:spPr/>
    </dgm:pt>
    <dgm:pt modelId="{914634B6-7661-4EE5-91CB-8CA527951FD8}" type="pres">
      <dgm:prSet presAssocID="{996A2E89-7603-4927-995D-F1D22CA96B42}" presName="horz1" presStyleCnt="0"/>
      <dgm:spPr/>
    </dgm:pt>
    <dgm:pt modelId="{111F3B91-A5C8-48B8-9A0C-A724DDCC6BA6}" type="pres">
      <dgm:prSet presAssocID="{996A2E89-7603-4927-995D-F1D22CA96B42}" presName="tx1" presStyleLbl="revTx" presStyleIdx="1" presStyleCnt="2"/>
      <dgm:spPr/>
    </dgm:pt>
    <dgm:pt modelId="{0D0DF23C-C4DC-4998-BFD8-C95613067D59}" type="pres">
      <dgm:prSet presAssocID="{996A2E89-7603-4927-995D-F1D22CA96B42}" presName="vert1" presStyleCnt="0"/>
      <dgm:spPr/>
    </dgm:pt>
  </dgm:ptLst>
  <dgm:cxnLst>
    <dgm:cxn modelId="{9373D917-D658-47E8-B235-50DBD2C34565}" type="presOf" srcId="{763D54A5-671D-4B49-ADE5-7B26D35D1672}" destId="{0BF9A77E-703A-4AD4-9282-28C457DCC1C8}" srcOrd="0" destOrd="0" presId="urn:microsoft.com/office/officeart/2008/layout/LinedList"/>
    <dgm:cxn modelId="{3D0E683A-17EB-4A64-9A54-3E71D0BA63C7}" type="presOf" srcId="{026867A8-0982-46DB-9147-D039FFA32798}" destId="{EB91B0CC-76D7-4D30-BF4B-4088A64A01DC}" srcOrd="0" destOrd="0" presId="urn:microsoft.com/office/officeart/2008/layout/LinedList"/>
    <dgm:cxn modelId="{BDC509C4-41C6-429E-9256-9A433BE35B3D}" type="presOf" srcId="{996A2E89-7603-4927-995D-F1D22CA96B42}" destId="{111F3B91-A5C8-48B8-9A0C-A724DDCC6BA6}" srcOrd="0" destOrd="0" presId="urn:microsoft.com/office/officeart/2008/layout/LinedList"/>
    <dgm:cxn modelId="{34D46CF5-EEDD-44F1-AB8E-28913564A6C0}" srcId="{026867A8-0982-46DB-9147-D039FFA32798}" destId="{763D54A5-671D-4B49-ADE5-7B26D35D1672}" srcOrd="0" destOrd="0" parTransId="{991E2D4C-C0C9-40BF-BCB5-33B7A4909233}" sibTransId="{879348F2-09E4-4F43-8D4C-3C77D3C6C5A8}"/>
    <dgm:cxn modelId="{081CB0F5-4DA5-4F01-8F4E-FF6F192B0C24}" srcId="{026867A8-0982-46DB-9147-D039FFA32798}" destId="{996A2E89-7603-4927-995D-F1D22CA96B42}" srcOrd="1" destOrd="0" parTransId="{30D3E917-2377-4328-9117-2BD1104EFDC2}" sibTransId="{F58ED50D-0523-420D-A0F9-F1B82E8C119F}"/>
    <dgm:cxn modelId="{C7E06D78-2EFE-4F56-BAB4-EAF50C38EA4C}" type="presParOf" srcId="{EB91B0CC-76D7-4D30-BF4B-4088A64A01DC}" destId="{E27F35D6-6075-4D2E-88F7-59B36783916A}" srcOrd="0" destOrd="0" presId="urn:microsoft.com/office/officeart/2008/layout/LinedList"/>
    <dgm:cxn modelId="{4A6F53FB-E2E5-4F8C-A86E-CB195B25E250}" type="presParOf" srcId="{EB91B0CC-76D7-4D30-BF4B-4088A64A01DC}" destId="{1D457376-802C-4C68-BD48-60535B997264}" srcOrd="1" destOrd="0" presId="urn:microsoft.com/office/officeart/2008/layout/LinedList"/>
    <dgm:cxn modelId="{B9C4E6A3-E9EB-4A25-9C4E-25ED69ED1964}" type="presParOf" srcId="{1D457376-802C-4C68-BD48-60535B997264}" destId="{0BF9A77E-703A-4AD4-9282-28C457DCC1C8}" srcOrd="0" destOrd="0" presId="urn:microsoft.com/office/officeart/2008/layout/LinedList"/>
    <dgm:cxn modelId="{FE52CD2B-4073-43BB-B0C0-FBD22CCA293B}" type="presParOf" srcId="{1D457376-802C-4C68-BD48-60535B997264}" destId="{DCA6BF50-563B-4874-814A-B61B4B0B47C4}" srcOrd="1" destOrd="0" presId="urn:microsoft.com/office/officeart/2008/layout/LinedList"/>
    <dgm:cxn modelId="{B9324154-1BD3-4DB2-89C2-7D98C3273744}" type="presParOf" srcId="{EB91B0CC-76D7-4D30-BF4B-4088A64A01DC}" destId="{A347B366-2F49-4A14-BC23-5628930713A8}" srcOrd="2" destOrd="0" presId="urn:microsoft.com/office/officeart/2008/layout/LinedList"/>
    <dgm:cxn modelId="{9E3C606A-BF70-4FB4-A612-B10B281415E8}" type="presParOf" srcId="{EB91B0CC-76D7-4D30-BF4B-4088A64A01DC}" destId="{914634B6-7661-4EE5-91CB-8CA527951FD8}" srcOrd="3" destOrd="0" presId="urn:microsoft.com/office/officeart/2008/layout/LinedList"/>
    <dgm:cxn modelId="{8F301CFB-22BC-4DED-B12C-E6D8016F2F05}" type="presParOf" srcId="{914634B6-7661-4EE5-91CB-8CA527951FD8}" destId="{111F3B91-A5C8-48B8-9A0C-A724DDCC6BA6}" srcOrd="0" destOrd="0" presId="urn:microsoft.com/office/officeart/2008/layout/LinedList"/>
    <dgm:cxn modelId="{69E92A06-DF75-4F90-8898-098F6B4E51BA}" type="presParOf" srcId="{914634B6-7661-4EE5-91CB-8CA527951FD8}" destId="{0D0DF23C-C4DC-4998-BFD8-C95613067D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3DFFD8-88E6-47C4-A90E-71A9AF93405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BAEC58C-01CA-4336-9DB9-504F086FA9A3}">
      <dgm:prSet custT="1"/>
      <dgm:spPr/>
      <dgm:t>
        <a:bodyPr/>
        <a:lstStyle/>
        <a:p>
          <a:pPr>
            <a:lnSpc>
              <a:spcPct val="150000"/>
            </a:lnSpc>
          </a:pPr>
          <a:r>
            <a:rPr lang="en-GB" sz="2000" b="1" dirty="0">
              <a:latin typeface="Aptos Display" panose="020B0004020202020204" pitchFamily="34" charset="0"/>
            </a:rPr>
            <a:t>Positive: </a:t>
          </a:r>
          <a:endParaRPr lang="en-US" sz="2000" dirty="0">
            <a:latin typeface="Aptos Display" panose="020B0004020202020204" pitchFamily="34" charset="0"/>
          </a:endParaRPr>
        </a:p>
      </dgm:t>
    </dgm:pt>
    <dgm:pt modelId="{C17AC780-A358-40CA-B9A1-2E0AA19993EC}" type="parTrans" cxnId="{C5FFB074-6B46-4F72-B3D7-220FB214C99E}">
      <dgm:prSet/>
      <dgm:spPr/>
      <dgm:t>
        <a:bodyPr/>
        <a:lstStyle/>
        <a:p>
          <a:endParaRPr lang="en-US"/>
        </a:p>
      </dgm:t>
    </dgm:pt>
    <dgm:pt modelId="{520737E0-D1B9-43EA-B5AC-2301446CA322}" type="sibTrans" cxnId="{C5FFB074-6B46-4F72-B3D7-220FB214C99E}">
      <dgm:prSet/>
      <dgm:spPr/>
      <dgm:t>
        <a:bodyPr/>
        <a:lstStyle/>
        <a:p>
          <a:endParaRPr lang="en-US"/>
        </a:p>
      </dgm:t>
    </dgm:pt>
    <dgm:pt modelId="{B368784F-AB04-49AB-BBA5-E66EFE4DD4AC}">
      <dgm:prSet custT="1"/>
      <dgm:spPr/>
      <dgm:t>
        <a:bodyPr/>
        <a:lstStyle/>
        <a:p>
          <a:pPr>
            <a:lnSpc>
              <a:spcPct val="150000"/>
            </a:lnSpc>
          </a:pPr>
          <a:r>
            <a:rPr lang="en-GB" sz="1800" dirty="0">
              <a:latin typeface="Aptos Display" panose="020B0004020202020204" pitchFamily="34" charset="0"/>
            </a:rPr>
            <a:t>Highlights the importance of a secure attachment between a child and caregiver for healthy emotional and social development (Bowlby, 1969).</a:t>
          </a:r>
          <a:endParaRPr lang="en-US" sz="1800" dirty="0">
            <a:latin typeface="Aptos Display" panose="020B0004020202020204" pitchFamily="34" charset="0"/>
          </a:endParaRPr>
        </a:p>
      </dgm:t>
    </dgm:pt>
    <dgm:pt modelId="{B1B4FC51-1D1B-4520-ACC4-A52B152E430D}" type="parTrans" cxnId="{963B1962-0AD5-4F3F-B7F6-6E33CA9DFEB8}">
      <dgm:prSet/>
      <dgm:spPr/>
      <dgm:t>
        <a:bodyPr/>
        <a:lstStyle/>
        <a:p>
          <a:endParaRPr lang="en-US"/>
        </a:p>
      </dgm:t>
    </dgm:pt>
    <dgm:pt modelId="{DF96D2A2-7B23-4A98-A62F-9EDC400C85F2}" type="sibTrans" cxnId="{963B1962-0AD5-4F3F-B7F6-6E33CA9DFEB8}">
      <dgm:prSet/>
      <dgm:spPr/>
      <dgm:t>
        <a:bodyPr/>
        <a:lstStyle/>
        <a:p>
          <a:endParaRPr lang="en-US"/>
        </a:p>
      </dgm:t>
    </dgm:pt>
    <dgm:pt modelId="{0B025DE7-F06E-440D-BAFD-E1A725214941}">
      <dgm:prSet custT="1"/>
      <dgm:spPr/>
      <dgm:t>
        <a:bodyPr/>
        <a:lstStyle/>
        <a:p>
          <a:pPr>
            <a:lnSpc>
              <a:spcPct val="150000"/>
            </a:lnSpc>
          </a:pPr>
          <a:r>
            <a:rPr lang="en-GB" sz="1800" dirty="0">
              <a:latin typeface="Aptos Display" panose="020B0004020202020204" pitchFamily="34" charset="0"/>
            </a:rPr>
            <a:t>Widely used in heath ,social care and early years practice to support child development ( Bowlby, 1998)</a:t>
          </a:r>
          <a:endParaRPr lang="en-US" sz="1800" dirty="0">
            <a:latin typeface="Aptos Display" panose="020B0004020202020204" pitchFamily="34" charset="0"/>
          </a:endParaRPr>
        </a:p>
      </dgm:t>
    </dgm:pt>
    <dgm:pt modelId="{1C40E0EB-CAB5-4560-90AE-7BB6D167380C}" type="parTrans" cxnId="{ED6147D4-7A5C-4D3D-8E38-9015226B7A1A}">
      <dgm:prSet/>
      <dgm:spPr/>
      <dgm:t>
        <a:bodyPr/>
        <a:lstStyle/>
        <a:p>
          <a:endParaRPr lang="en-US"/>
        </a:p>
      </dgm:t>
    </dgm:pt>
    <dgm:pt modelId="{2A5B0BF4-6E7C-41B4-A3B3-6BFA58EC6FCE}" type="sibTrans" cxnId="{ED6147D4-7A5C-4D3D-8E38-9015226B7A1A}">
      <dgm:prSet/>
      <dgm:spPr/>
      <dgm:t>
        <a:bodyPr/>
        <a:lstStyle/>
        <a:p>
          <a:endParaRPr lang="en-US"/>
        </a:p>
      </dgm:t>
    </dgm:pt>
    <dgm:pt modelId="{0D72FC72-F59B-497C-B1FB-54DC35F01644}">
      <dgm:prSet custT="1"/>
      <dgm:spPr/>
      <dgm:t>
        <a:bodyPr/>
        <a:lstStyle/>
        <a:p>
          <a:r>
            <a:rPr lang="en-GB" sz="2000" b="1" dirty="0">
              <a:latin typeface="Aptos Display" panose="020B0004020202020204" pitchFamily="34" charset="0"/>
            </a:rPr>
            <a:t>Negative:</a:t>
          </a:r>
          <a:endParaRPr lang="en-US" sz="2000" dirty="0">
            <a:latin typeface="Aptos Display" panose="020B0004020202020204" pitchFamily="34" charset="0"/>
          </a:endParaRPr>
        </a:p>
      </dgm:t>
    </dgm:pt>
    <dgm:pt modelId="{B7D79C8C-5321-4B7D-B2D8-263CEBDFD704}" type="parTrans" cxnId="{99E8E74E-D3B3-48D0-8831-0333D0A24042}">
      <dgm:prSet/>
      <dgm:spPr/>
      <dgm:t>
        <a:bodyPr/>
        <a:lstStyle/>
        <a:p>
          <a:endParaRPr lang="en-US"/>
        </a:p>
      </dgm:t>
    </dgm:pt>
    <dgm:pt modelId="{7121962F-B0E6-4A5C-86C3-EE7E88A81CC8}" type="sibTrans" cxnId="{99E8E74E-D3B3-48D0-8831-0333D0A24042}">
      <dgm:prSet/>
      <dgm:spPr/>
      <dgm:t>
        <a:bodyPr/>
        <a:lstStyle/>
        <a:p>
          <a:endParaRPr lang="en-US"/>
        </a:p>
      </dgm:t>
    </dgm:pt>
    <dgm:pt modelId="{AEA489BF-9D73-4FB7-AC6E-5F6CED650ED2}">
      <dgm:prSet custT="1"/>
      <dgm:spPr/>
      <dgm:t>
        <a:bodyPr/>
        <a:lstStyle/>
        <a:p>
          <a:pPr>
            <a:lnSpc>
              <a:spcPct val="150000"/>
            </a:lnSpc>
          </a:pPr>
          <a:r>
            <a:rPr lang="en-GB" sz="1800" dirty="0">
              <a:latin typeface="Aptos Display" panose="020B0004020202020204" pitchFamily="34" charset="0"/>
            </a:rPr>
            <a:t>Places too much emphasis on the mother as the primary attachment figure (Schaffer and Emerson, 1964)</a:t>
          </a:r>
          <a:endParaRPr lang="en-US" sz="1800" dirty="0">
            <a:latin typeface="Aptos Display" panose="020B0004020202020204" pitchFamily="34" charset="0"/>
          </a:endParaRPr>
        </a:p>
      </dgm:t>
    </dgm:pt>
    <dgm:pt modelId="{9CD4947C-3BD6-4F4A-A762-1EAE5051186C}" type="parTrans" cxnId="{F0C1C1C4-BB39-4547-9D74-23E6A9BEA88C}">
      <dgm:prSet/>
      <dgm:spPr/>
      <dgm:t>
        <a:bodyPr/>
        <a:lstStyle/>
        <a:p>
          <a:endParaRPr lang="en-US"/>
        </a:p>
      </dgm:t>
    </dgm:pt>
    <dgm:pt modelId="{03AE4B44-F3F0-4752-B1D1-9AD26B517947}" type="sibTrans" cxnId="{F0C1C1C4-BB39-4547-9D74-23E6A9BEA88C}">
      <dgm:prSet/>
      <dgm:spPr/>
      <dgm:t>
        <a:bodyPr/>
        <a:lstStyle/>
        <a:p>
          <a:endParaRPr lang="en-US"/>
        </a:p>
      </dgm:t>
    </dgm:pt>
    <dgm:pt modelId="{4C2ED7B5-1BFE-423E-AA3E-458E54B03590}">
      <dgm:prSet custT="1"/>
      <dgm:spPr/>
      <dgm:t>
        <a:bodyPr/>
        <a:lstStyle/>
        <a:p>
          <a:pPr>
            <a:lnSpc>
              <a:spcPct val="150000"/>
            </a:lnSpc>
          </a:pPr>
          <a:r>
            <a:rPr lang="en-GB" sz="1800" dirty="0">
              <a:latin typeface="Aptos Display" panose="020B0004020202020204" pitchFamily="34" charset="0"/>
            </a:rPr>
            <a:t>Cultural differences suggest attachment patterns are not the same in every society ( Van Ijzendoorn and Kroonenberg, 1988).</a:t>
          </a:r>
          <a:endParaRPr lang="en-US" sz="1800" dirty="0">
            <a:latin typeface="Aptos Display" panose="020B0004020202020204" pitchFamily="34" charset="0"/>
          </a:endParaRPr>
        </a:p>
      </dgm:t>
    </dgm:pt>
    <dgm:pt modelId="{6FBD6750-6BEC-4A5A-942C-47FFEA6D7B5B}" type="parTrans" cxnId="{D2CFCC56-7531-4442-A8C8-3D20DB5BFF61}">
      <dgm:prSet/>
      <dgm:spPr/>
      <dgm:t>
        <a:bodyPr/>
        <a:lstStyle/>
        <a:p>
          <a:endParaRPr lang="en-US"/>
        </a:p>
      </dgm:t>
    </dgm:pt>
    <dgm:pt modelId="{6E340BDD-E7CF-4C73-BAD9-957708C2B549}" type="sibTrans" cxnId="{D2CFCC56-7531-4442-A8C8-3D20DB5BFF61}">
      <dgm:prSet/>
      <dgm:spPr/>
      <dgm:t>
        <a:bodyPr/>
        <a:lstStyle/>
        <a:p>
          <a:endParaRPr lang="en-US"/>
        </a:p>
      </dgm:t>
    </dgm:pt>
    <dgm:pt modelId="{E2565B6D-5CE9-48E0-A7D4-11991923CD77}" type="pres">
      <dgm:prSet presAssocID="{523DFFD8-88E6-47C4-A90E-71A9AF93405B}" presName="linear" presStyleCnt="0">
        <dgm:presLayoutVars>
          <dgm:animLvl val="lvl"/>
          <dgm:resizeHandles val="exact"/>
        </dgm:presLayoutVars>
      </dgm:prSet>
      <dgm:spPr/>
    </dgm:pt>
    <dgm:pt modelId="{592B7501-6DA2-4E58-8FED-F0554CA967B6}" type="pres">
      <dgm:prSet presAssocID="{5BAEC58C-01CA-4336-9DB9-504F086FA9A3}" presName="parentText" presStyleLbl="node1" presStyleIdx="0" presStyleCnt="2">
        <dgm:presLayoutVars>
          <dgm:chMax val="0"/>
          <dgm:bulletEnabled val="1"/>
        </dgm:presLayoutVars>
      </dgm:prSet>
      <dgm:spPr/>
    </dgm:pt>
    <dgm:pt modelId="{11873C95-75E1-4B68-B7B9-B953155DCA9C}" type="pres">
      <dgm:prSet presAssocID="{5BAEC58C-01CA-4336-9DB9-504F086FA9A3}" presName="childText" presStyleLbl="revTx" presStyleIdx="0" presStyleCnt="2">
        <dgm:presLayoutVars>
          <dgm:bulletEnabled val="1"/>
        </dgm:presLayoutVars>
      </dgm:prSet>
      <dgm:spPr/>
    </dgm:pt>
    <dgm:pt modelId="{645E4208-71F8-453A-826F-05C17EC4203C}" type="pres">
      <dgm:prSet presAssocID="{0D72FC72-F59B-497C-B1FB-54DC35F01644}" presName="parentText" presStyleLbl="node1" presStyleIdx="1" presStyleCnt="2">
        <dgm:presLayoutVars>
          <dgm:chMax val="0"/>
          <dgm:bulletEnabled val="1"/>
        </dgm:presLayoutVars>
      </dgm:prSet>
      <dgm:spPr/>
    </dgm:pt>
    <dgm:pt modelId="{7334AFBF-C81C-4555-B043-1520579C5B4E}" type="pres">
      <dgm:prSet presAssocID="{0D72FC72-F59B-497C-B1FB-54DC35F01644}" presName="childText" presStyleLbl="revTx" presStyleIdx="1" presStyleCnt="2">
        <dgm:presLayoutVars>
          <dgm:bulletEnabled val="1"/>
        </dgm:presLayoutVars>
      </dgm:prSet>
      <dgm:spPr/>
    </dgm:pt>
  </dgm:ptLst>
  <dgm:cxnLst>
    <dgm:cxn modelId="{23ADC50C-7406-4DD8-91EA-5BA5197295F3}" type="presOf" srcId="{0B025DE7-F06E-440D-BAFD-E1A725214941}" destId="{11873C95-75E1-4B68-B7B9-B953155DCA9C}" srcOrd="0" destOrd="1" presId="urn:microsoft.com/office/officeart/2005/8/layout/vList2"/>
    <dgm:cxn modelId="{78342F2B-66E4-40A9-998A-62C6E1A2CCBC}" type="presOf" srcId="{4C2ED7B5-1BFE-423E-AA3E-458E54B03590}" destId="{7334AFBF-C81C-4555-B043-1520579C5B4E}" srcOrd="0" destOrd="1" presId="urn:microsoft.com/office/officeart/2005/8/layout/vList2"/>
    <dgm:cxn modelId="{963B1962-0AD5-4F3F-B7F6-6E33CA9DFEB8}" srcId="{5BAEC58C-01CA-4336-9DB9-504F086FA9A3}" destId="{B368784F-AB04-49AB-BBA5-E66EFE4DD4AC}" srcOrd="0" destOrd="0" parTransId="{B1B4FC51-1D1B-4520-ACC4-A52B152E430D}" sibTransId="{DF96D2A2-7B23-4A98-A62F-9EDC400C85F2}"/>
    <dgm:cxn modelId="{ADCD054B-2D8A-4DF9-B5E3-3E14B15074C5}" type="presOf" srcId="{523DFFD8-88E6-47C4-A90E-71A9AF93405B}" destId="{E2565B6D-5CE9-48E0-A7D4-11991923CD77}" srcOrd="0" destOrd="0" presId="urn:microsoft.com/office/officeart/2005/8/layout/vList2"/>
    <dgm:cxn modelId="{99E8E74E-D3B3-48D0-8831-0333D0A24042}" srcId="{523DFFD8-88E6-47C4-A90E-71A9AF93405B}" destId="{0D72FC72-F59B-497C-B1FB-54DC35F01644}" srcOrd="1" destOrd="0" parTransId="{B7D79C8C-5321-4B7D-B2D8-263CEBDFD704}" sibTransId="{7121962F-B0E6-4A5C-86C3-EE7E88A81CC8}"/>
    <dgm:cxn modelId="{C5FFB074-6B46-4F72-B3D7-220FB214C99E}" srcId="{523DFFD8-88E6-47C4-A90E-71A9AF93405B}" destId="{5BAEC58C-01CA-4336-9DB9-504F086FA9A3}" srcOrd="0" destOrd="0" parTransId="{C17AC780-A358-40CA-B9A1-2E0AA19993EC}" sibTransId="{520737E0-D1B9-43EA-B5AC-2301446CA322}"/>
    <dgm:cxn modelId="{A75CAD75-8F2A-4786-B1EF-1C2A081F312A}" type="presOf" srcId="{5BAEC58C-01CA-4336-9DB9-504F086FA9A3}" destId="{592B7501-6DA2-4E58-8FED-F0554CA967B6}" srcOrd="0" destOrd="0" presId="urn:microsoft.com/office/officeart/2005/8/layout/vList2"/>
    <dgm:cxn modelId="{D2CFCC56-7531-4442-A8C8-3D20DB5BFF61}" srcId="{0D72FC72-F59B-497C-B1FB-54DC35F01644}" destId="{4C2ED7B5-1BFE-423E-AA3E-458E54B03590}" srcOrd="1" destOrd="0" parTransId="{6FBD6750-6BEC-4A5A-942C-47FFEA6D7B5B}" sibTransId="{6E340BDD-E7CF-4C73-BAD9-957708C2B549}"/>
    <dgm:cxn modelId="{FEF8A8B4-8E0C-4F4E-81AA-25F742A6C967}" type="presOf" srcId="{AEA489BF-9D73-4FB7-AC6E-5F6CED650ED2}" destId="{7334AFBF-C81C-4555-B043-1520579C5B4E}" srcOrd="0" destOrd="0" presId="urn:microsoft.com/office/officeart/2005/8/layout/vList2"/>
    <dgm:cxn modelId="{BA815ABA-37B1-4F13-A5FE-94301E627653}" type="presOf" srcId="{0D72FC72-F59B-497C-B1FB-54DC35F01644}" destId="{645E4208-71F8-453A-826F-05C17EC4203C}" srcOrd="0" destOrd="0" presId="urn:microsoft.com/office/officeart/2005/8/layout/vList2"/>
    <dgm:cxn modelId="{F0C1C1C4-BB39-4547-9D74-23E6A9BEA88C}" srcId="{0D72FC72-F59B-497C-B1FB-54DC35F01644}" destId="{AEA489BF-9D73-4FB7-AC6E-5F6CED650ED2}" srcOrd="0" destOrd="0" parTransId="{9CD4947C-3BD6-4F4A-A762-1EAE5051186C}" sibTransId="{03AE4B44-F3F0-4752-B1D1-9AD26B517947}"/>
    <dgm:cxn modelId="{ED6147D4-7A5C-4D3D-8E38-9015226B7A1A}" srcId="{5BAEC58C-01CA-4336-9DB9-504F086FA9A3}" destId="{0B025DE7-F06E-440D-BAFD-E1A725214941}" srcOrd="1" destOrd="0" parTransId="{1C40E0EB-CAB5-4560-90AE-7BB6D167380C}" sibTransId="{2A5B0BF4-6E7C-41B4-A3B3-6BFA58EC6FCE}"/>
    <dgm:cxn modelId="{637D4DF0-6AA3-4F49-9679-6D7F589C0E25}" type="presOf" srcId="{B368784F-AB04-49AB-BBA5-E66EFE4DD4AC}" destId="{11873C95-75E1-4B68-B7B9-B953155DCA9C}" srcOrd="0" destOrd="0" presId="urn:microsoft.com/office/officeart/2005/8/layout/vList2"/>
    <dgm:cxn modelId="{AC5DC58C-06C2-456D-9329-EB0522DC8139}" type="presParOf" srcId="{E2565B6D-5CE9-48E0-A7D4-11991923CD77}" destId="{592B7501-6DA2-4E58-8FED-F0554CA967B6}" srcOrd="0" destOrd="0" presId="urn:microsoft.com/office/officeart/2005/8/layout/vList2"/>
    <dgm:cxn modelId="{3AEA5083-0B1D-4F01-B65A-F6ADC5B08441}" type="presParOf" srcId="{E2565B6D-5CE9-48E0-A7D4-11991923CD77}" destId="{11873C95-75E1-4B68-B7B9-B953155DCA9C}" srcOrd="1" destOrd="0" presId="urn:microsoft.com/office/officeart/2005/8/layout/vList2"/>
    <dgm:cxn modelId="{9AE115C6-9F8D-4FD3-A98B-002E879E5E13}" type="presParOf" srcId="{E2565B6D-5CE9-48E0-A7D4-11991923CD77}" destId="{645E4208-71F8-453A-826F-05C17EC4203C}" srcOrd="2" destOrd="0" presId="urn:microsoft.com/office/officeart/2005/8/layout/vList2"/>
    <dgm:cxn modelId="{E231B207-F247-414C-8A66-EF4BCEE5CF26}" type="presParOf" srcId="{E2565B6D-5CE9-48E0-A7D4-11991923CD77}" destId="{7334AFBF-C81C-4555-B043-1520579C5B4E}"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B0EF54-AD29-429E-A4B6-3F9032DE0F3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04F8902-E058-4DD8-8D00-50401D64C396}">
      <dgm:prSet custT="1"/>
      <dgm:spPr/>
      <dgm:t>
        <a:bodyPr/>
        <a:lstStyle/>
        <a:p>
          <a:pPr>
            <a:lnSpc>
              <a:spcPct val="150000"/>
            </a:lnSpc>
          </a:pPr>
          <a:r>
            <a:rPr lang="en-GB" sz="1800" dirty="0">
              <a:latin typeface="Aptos Display" panose="020B0004020202020204" pitchFamily="34" charset="0"/>
            </a:rPr>
            <a:t>Professionals could: </a:t>
          </a:r>
          <a:endParaRPr lang="en-US" sz="1800" dirty="0">
            <a:latin typeface="Aptos Display" panose="020B0004020202020204" pitchFamily="34" charset="0"/>
          </a:endParaRPr>
        </a:p>
      </dgm:t>
    </dgm:pt>
    <dgm:pt modelId="{17304085-8DC4-4574-898D-6BBBD352AECF}" type="parTrans" cxnId="{D1341CB5-809A-46D3-9769-8535E8BA230A}">
      <dgm:prSet/>
      <dgm:spPr/>
      <dgm:t>
        <a:bodyPr/>
        <a:lstStyle/>
        <a:p>
          <a:pPr>
            <a:lnSpc>
              <a:spcPct val="150000"/>
            </a:lnSpc>
          </a:pPr>
          <a:endParaRPr lang="en-US" sz="1800"/>
        </a:p>
      </dgm:t>
    </dgm:pt>
    <dgm:pt modelId="{C42B9ADF-7A79-4F84-8B1D-84CC030C89E2}" type="sibTrans" cxnId="{D1341CB5-809A-46D3-9769-8535E8BA230A}">
      <dgm:prSet/>
      <dgm:spPr/>
      <dgm:t>
        <a:bodyPr/>
        <a:lstStyle/>
        <a:p>
          <a:pPr>
            <a:lnSpc>
              <a:spcPct val="150000"/>
            </a:lnSpc>
          </a:pPr>
          <a:endParaRPr lang="en-US" sz="1800"/>
        </a:p>
      </dgm:t>
    </dgm:pt>
    <dgm:pt modelId="{93B32168-6549-4A99-BF6A-EA5A6815DBB9}">
      <dgm:prSet custT="1"/>
      <dgm:spPr/>
      <dgm:t>
        <a:bodyPr/>
        <a:lstStyle/>
        <a:p>
          <a:pPr>
            <a:lnSpc>
              <a:spcPct val="150000"/>
            </a:lnSpc>
          </a:pPr>
          <a:r>
            <a:rPr lang="en-GB" sz="1800" dirty="0">
              <a:latin typeface="Aptos Display" panose="020B0004020202020204" pitchFamily="34" charset="0"/>
            </a:rPr>
            <a:t>Build a consistent relationship with Isaac (Bowlby, 1988;Department for Education,2024).</a:t>
          </a:r>
          <a:endParaRPr lang="en-US" sz="1800" dirty="0">
            <a:latin typeface="Aptos Display" panose="020B0004020202020204" pitchFamily="34" charset="0"/>
          </a:endParaRPr>
        </a:p>
      </dgm:t>
    </dgm:pt>
    <dgm:pt modelId="{E26B1EFF-2BC2-4F5F-B14E-315CDB9B3D12}" type="parTrans" cxnId="{075ECEFC-A2AC-45CF-B39C-43C417FA077C}">
      <dgm:prSet/>
      <dgm:spPr/>
      <dgm:t>
        <a:bodyPr/>
        <a:lstStyle/>
        <a:p>
          <a:pPr>
            <a:lnSpc>
              <a:spcPct val="150000"/>
            </a:lnSpc>
          </a:pPr>
          <a:endParaRPr lang="en-US" sz="1800"/>
        </a:p>
      </dgm:t>
    </dgm:pt>
    <dgm:pt modelId="{F972401B-5084-4F6A-A269-C6ACC9FE41EC}" type="sibTrans" cxnId="{075ECEFC-A2AC-45CF-B39C-43C417FA077C}">
      <dgm:prSet/>
      <dgm:spPr/>
      <dgm:t>
        <a:bodyPr/>
        <a:lstStyle/>
        <a:p>
          <a:pPr>
            <a:lnSpc>
              <a:spcPct val="150000"/>
            </a:lnSpc>
          </a:pPr>
          <a:endParaRPr lang="en-US" sz="1800"/>
        </a:p>
      </dgm:t>
    </dgm:pt>
    <dgm:pt modelId="{1EFE20BB-D7DF-4445-AE31-201A510EB06B}">
      <dgm:prSet custT="1"/>
      <dgm:spPr/>
      <dgm:t>
        <a:bodyPr/>
        <a:lstStyle/>
        <a:p>
          <a:pPr>
            <a:lnSpc>
              <a:spcPct val="150000"/>
            </a:lnSpc>
          </a:pPr>
          <a:r>
            <a:rPr lang="en-GB" sz="1800" dirty="0">
              <a:latin typeface="Aptos Display" panose="020B0004020202020204" pitchFamily="34" charset="0"/>
            </a:rPr>
            <a:t>Offer parenting support programmes (NHS,2023)</a:t>
          </a:r>
          <a:r>
            <a:rPr lang="en-GB" sz="1800" dirty="0"/>
            <a:t>.</a:t>
          </a:r>
          <a:endParaRPr lang="en-US" sz="1800" dirty="0"/>
        </a:p>
      </dgm:t>
    </dgm:pt>
    <dgm:pt modelId="{94B97559-6C00-4E79-A327-A750E49BA3E8}" type="parTrans" cxnId="{CCC17E3F-6C15-4CBE-8C4C-15E700201201}">
      <dgm:prSet/>
      <dgm:spPr/>
      <dgm:t>
        <a:bodyPr/>
        <a:lstStyle/>
        <a:p>
          <a:pPr>
            <a:lnSpc>
              <a:spcPct val="150000"/>
            </a:lnSpc>
          </a:pPr>
          <a:endParaRPr lang="en-US" sz="1800"/>
        </a:p>
      </dgm:t>
    </dgm:pt>
    <dgm:pt modelId="{A4994A12-3048-4668-A768-AF637957D3B4}" type="sibTrans" cxnId="{CCC17E3F-6C15-4CBE-8C4C-15E700201201}">
      <dgm:prSet/>
      <dgm:spPr/>
      <dgm:t>
        <a:bodyPr/>
        <a:lstStyle/>
        <a:p>
          <a:pPr>
            <a:lnSpc>
              <a:spcPct val="150000"/>
            </a:lnSpc>
          </a:pPr>
          <a:endParaRPr lang="en-US" sz="1800"/>
        </a:p>
      </dgm:t>
    </dgm:pt>
    <dgm:pt modelId="{81C21AF4-9249-48DE-BFDE-20CE243D7D86}">
      <dgm:prSet custT="1"/>
      <dgm:spPr/>
      <dgm:t>
        <a:bodyPr/>
        <a:lstStyle/>
        <a:p>
          <a:pPr>
            <a:lnSpc>
              <a:spcPct val="150000"/>
            </a:lnSpc>
          </a:pPr>
          <a:r>
            <a:rPr lang="en-GB" sz="1800" dirty="0">
              <a:latin typeface="Aptos Display" panose="020B0004020202020204" pitchFamily="34" charset="0"/>
            </a:rPr>
            <a:t>Encourage play-based learning (Department for Education, 2024)</a:t>
          </a:r>
          <a:r>
            <a:rPr lang="en-GB" sz="1800" dirty="0"/>
            <a:t>.</a:t>
          </a:r>
          <a:endParaRPr lang="en-US" sz="1800" dirty="0"/>
        </a:p>
      </dgm:t>
    </dgm:pt>
    <dgm:pt modelId="{E9EAFD38-470F-4AF9-BF23-E5AE131707E8}" type="parTrans" cxnId="{9807CD07-3735-44C6-9997-7D50F640AD89}">
      <dgm:prSet/>
      <dgm:spPr/>
      <dgm:t>
        <a:bodyPr/>
        <a:lstStyle/>
        <a:p>
          <a:pPr>
            <a:lnSpc>
              <a:spcPct val="150000"/>
            </a:lnSpc>
          </a:pPr>
          <a:endParaRPr lang="en-US" sz="1800"/>
        </a:p>
      </dgm:t>
    </dgm:pt>
    <dgm:pt modelId="{99D448CB-C19B-454F-95A7-A57ED7461176}" type="sibTrans" cxnId="{9807CD07-3735-44C6-9997-7D50F640AD89}">
      <dgm:prSet/>
      <dgm:spPr/>
      <dgm:t>
        <a:bodyPr/>
        <a:lstStyle/>
        <a:p>
          <a:pPr>
            <a:lnSpc>
              <a:spcPct val="150000"/>
            </a:lnSpc>
          </a:pPr>
          <a:endParaRPr lang="en-US" sz="1800"/>
        </a:p>
      </dgm:t>
    </dgm:pt>
    <dgm:pt modelId="{CECD9410-2EA6-448E-8541-9FE2D1CEF52C}">
      <dgm:prSet custT="1"/>
      <dgm:spPr/>
      <dgm:t>
        <a:bodyPr/>
        <a:lstStyle/>
        <a:p>
          <a:pPr>
            <a:lnSpc>
              <a:spcPct val="150000"/>
            </a:lnSpc>
          </a:pPr>
          <a:r>
            <a:rPr lang="en-GB" sz="1800" dirty="0">
              <a:latin typeface="Aptos Display" panose="020B0004020202020204" pitchFamily="34" charset="0"/>
            </a:rPr>
            <a:t>Provide a key worker in nursery  (Department for Education, 2024).</a:t>
          </a:r>
        </a:p>
      </dgm:t>
    </dgm:pt>
    <dgm:pt modelId="{55088208-06EB-4798-832B-2C76A0A405EF}" type="parTrans" cxnId="{65DB7180-CB5A-47FD-8F49-C03BDE223DED}">
      <dgm:prSet/>
      <dgm:spPr/>
      <dgm:t>
        <a:bodyPr/>
        <a:lstStyle/>
        <a:p>
          <a:pPr>
            <a:lnSpc>
              <a:spcPct val="150000"/>
            </a:lnSpc>
          </a:pPr>
          <a:endParaRPr lang="en-US" sz="1800"/>
        </a:p>
      </dgm:t>
    </dgm:pt>
    <dgm:pt modelId="{F94FD63C-5EB0-4FD5-973E-C38617C01DC9}" type="sibTrans" cxnId="{65DB7180-CB5A-47FD-8F49-C03BDE223DED}">
      <dgm:prSet/>
      <dgm:spPr/>
      <dgm:t>
        <a:bodyPr/>
        <a:lstStyle/>
        <a:p>
          <a:pPr>
            <a:lnSpc>
              <a:spcPct val="150000"/>
            </a:lnSpc>
          </a:pPr>
          <a:endParaRPr lang="en-US" sz="1800"/>
        </a:p>
      </dgm:t>
    </dgm:pt>
    <dgm:pt modelId="{265CD089-DF1D-4C0E-BF91-5ECE4EA30B3D}">
      <dgm:prSet custT="1"/>
      <dgm:spPr/>
      <dgm:t>
        <a:bodyPr/>
        <a:lstStyle/>
        <a:p>
          <a:pPr>
            <a:lnSpc>
              <a:spcPct val="150000"/>
            </a:lnSpc>
          </a:pPr>
          <a:r>
            <a:rPr lang="en-GB" sz="1800" dirty="0">
              <a:latin typeface="Aptos Display" panose="020B0004020202020204" pitchFamily="34" charset="0"/>
            </a:rPr>
            <a:t>Speech and language assessment (Royal College of Speech and Language Therapists, 2024)</a:t>
          </a:r>
          <a:r>
            <a:rPr lang="en-GB" sz="1800" dirty="0"/>
            <a:t>.</a:t>
          </a:r>
          <a:endParaRPr lang="en-US" sz="1800" dirty="0"/>
        </a:p>
      </dgm:t>
    </dgm:pt>
    <dgm:pt modelId="{7EBCD842-4187-4B81-A324-DF3A211ADFFE}" type="parTrans" cxnId="{77065235-5121-4350-994F-E65DEAB4CAD3}">
      <dgm:prSet/>
      <dgm:spPr/>
      <dgm:t>
        <a:bodyPr/>
        <a:lstStyle/>
        <a:p>
          <a:pPr>
            <a:lnSpc>
              <a:spcPct val="150000"/>
            </a:lnSpc>
          </a:pPr>
          <a:endParaRPr lang="en-US" sz="1800"/>
        </a:p>
      </dgm:t>
    </dgm:pt>
    <dgm:pt modelId="{69A14BA2-B1A0-4BE6-8DF0-AE15EBBEAECB}" type="sibTrans" cxnId="{77065235-5121-4350-994F-E65DEAB4CAD3}">
      <dgm:prSet/>
      <dgm:spPr/>
      <dgm:t>
        <a:bodyPr/>
        <a:lstStyle/>
        <a:p>
          <a:pPr>
            <a:lnSpc>
              <a:spcPct val="150000"/>
            </a:lnSpc>
          </a:pPr>
          <a:endParaRPr lang="en-US" sz="1800"/>
        </a:p>
      </dgm:t>
    </dgm:pt>
    <dgm:pt modelId="{466F53F7-EDB0-4E8E-95D0-F0524EA8AE76}" type="pres">
      <dgm:prSet presAssocID="{16B0EF54-AD29-429E-A4B6-3F9032DE0F3A}" presName="linear" presStyleCnt="0">
        <dgm:presLayoutVars>
          <dgm:animLvl val="lvl"/>
          <dgm:resizeHandles val="exact"/>
        </dgm:presLayoutVars>
      </dgm:prSet>
      <dgm:spPr/>
    </dgm:pt>
    <dgm:pt modelId="{44041511-0F20-48E3-9A8E-3A15C17ABE5D}" type="pres">
      <dgm:prSet presAssocID="{304F8902-E058-4DD8-8D00-50401D64C396}" presName="parentText" presStyleLbl="node1" presStyleIdx="0" presStyleCnt="6">
        <dgm:presLayoutVars>
          <dgm:chMax val="0"/>
          <dgm:bulletEnabled val="1"/>
        </dgm:presLayoutVars>
      </dgm:prSet>
      <dgm:spPr/>
    </dgm:pt>
    <dgm:pt modelId="{20003E4A-D671-43DD-81D5-B9C218526023}" type="pres">
      <dgm:prSet presAssocID="{C42B9ADF-7A79-4F84-8B1D-84CC030C89E2}" presName="spacer" presStyleCnt="0"/>
      <dgm:spPr/>
    </dgm:pt>
    <dgm:pt modelId="{BE27B3F3-6B1E-43B4-BE19-D1EEFCA61EF5}" type="pres">
      <dgm:prSet presAssocID="{93B32168-6549-4A99-BF6A-EA5A6815DBB9}" presName="parentText" presStyleLbl="node1" presStyleIdx="1" presStyleCnt="6">
        <dgm:presLayoutVars>
          <dgm:chMax val="0"/>
          <dgm:bulletEnabled val="1"/>
        </dgm:presLayoutVars>
      </dgm:prSet>
      <dgm:spPr/>
    </dgm:pt>
    <dgm:pt modelId="{86E56955-76A3-49C4-B9FB-5C7A636C9BF1}" type="pres">
      <dgm:prSet presAssocID="{F972401B-5084-4F6A-A269-C6ACC9FE41EC}" presName="spacer" presStyleCnt="0"/>
      <dgm:spPr/>
    </dgm:pt>
    <dgm:pt modelId="{3BC6AD3C-876B-4A98-B67F-A0BBBADF318B}" type="pres">
      <dgm:prSet presAssocID="{1EFE20BB-D7DF-4445-AE31-201A510EB06B}" presName="parentText" presStyleLbl="node1" presStyleIdx="2" presStyleCnt="6">
        <dgm:presLayoutVars>
          <dgm:chMax val="0"/>
          <dgm:bulletEnabled val="1"/>
        </dgm:presLayoutVars>
      </dgm:prSet>
      <dgm:spPr/>
    </dgm:pt>
    <dgm:pt modelId="{F3809302-268F-4FF0-99FA-ED2034C243D1}" type="pres">
      <dgm:prSet presAssocID="{A4994A12-3048-4668-A768-AF637957D3B4}" presName="spacer" presStyleCnt="0"/>
      <dgm:spPr/>
    </dgm:pt>
    <dgm:pt modelId="{03BC9AF6-A10A-4D87-A665-AC1F9FE589F8}" type="pres">
      <dgm:prSet presAssocID="{81C21AF4-9249-48DE-BFDE-20CE243D7D86}" presName="parentText" presStyleLbl="node1" presStyleIdx="3" presStyleCnt="6">
        <dgm:presLayoutVars>
          <dgm:chMax val="0"/>
          <dgm:bulletEnabled val="1"/>
        </dgm:presLayoutVars>
      </dgm:prSet>
      <dgm:spPr/>
    </dgm:pt>
    <dgm:pt modelId="{C3C7A7F8-A758-4D6E-9890-A47F6D2A073C}" type="pres">
      <dgm:prSet presAssocID="{99D448CB-C19B-454F-95A7-A57ED7461176}" presName="spacer" presStyleCnt="0"/>
      <dgm:spPr/>
    </dgm:pt>
    <dgm:pt modelId="{F252EEF5-B107-4F24-AFE3-357BBBCA51CD}" type="pres">
      <dgm:prSet presAssocID="{CECD9410-2EA6-448E-8541-9FE2D1CEF52C}" presName="parentText" presStyleLbl="node1" presStyleIdx="4" presStyleCnt="6">
        <dgm:presLayoutVars>
          <dgm:chMax val="0"/>
          <dgm:bulletEnabled val="1"/>
        </dgm:presLayoutVars>
      </dgm:prSet>
      <dgm:spPr/>
    </dgm:pt>
    <dgm:pt modelId="{D620FF97-FD06-4474-BA61-DAB5A3910845}" type="pres">
      <dgm:prSet presAssocID="{F94FD63C-5EB0-4FD5-973E-C38617C01DC9}" presName="spacer" presStyleCnt="0"/>
      <dgm:spPr/>
    </dgm:pt>
    <dgm:pt modelId="{87E9B476-FA80-4EC9-8730-6F8B50F85243}" type="pres">
      <dgm:prSet presAssocID="{265CD089-DF1D-4C0E-BF91-5ECE4EA30B3D}" presName="parentText" presStyleLbl="node1" presStyleIdx="5" presStyleCnt="6">
        <dgm:presLayoutVars>
          <dgm:chMax val="0"/>
          <dgm:bulletEnabled val="1"/>
        </dgm:presLayoutVars>
      </dgm:prSet>
      <dgm:spPr/>
    </dgm:pt>
  </dgm:ptLst>
  <dgm:cxnLst>
    <dgm:cxn modelId="{9807CD07-3735-44C6-9997-7D50F640AD89}" srcId="{16B0EF54-AD29-429E-A4B6-3F9032DE0F3A}" destId="{81C21AF4-9249-48DE-BFDE-20CE243D7D86}" srcOrd="3" destOrd="0" parTransId="{E9EAFD38-470F-4AF9-BF23-E5AE131707E8}" sibTransId="{99D448CB-C19B-454F-95A7-A57ED7461176}"/>
    <dgm:cxn modelId="{77065235-5121-4350-994F-E65DEAB4CAD3}" srcId="{16B0EF54-AD29-429E-A4B6-3F9032DE0F3A}" destId="{265CD089-DF1D-4C0E-BF91-5ECE4EA30B3D}" srcOrd="5" destOrd="0" parTransId="{7EBCD842-4187-4B81-A324-DF3A211ADFFE}" sibTransId="{69A14BA2-B1A0-4BE6-8DF0-AE15EBBEAECB}"/>
    <dgm:cxn modelId="{CCC17E3F-6C15-4CBE-8C4C-15E700201201}" srcId="{16B0EF54-AD29-429E-A4B6-3F9032DE0F3A}" destId="{1EFE20BB-D7DF-4445-AE31-201A510EB06B}" srcOrd="2" destOrd="0" parTransId="{94B97559-6C00-4E79-A327-A750E49BA3E8}" sibTransId="{A4994A12-3048-4668-A768-AF637957D3B4}"/>
    <dgm:cxn modelId="{BA5A755A-53F5-434B-A9F9-1EA05D5F5022}" type="presOf" srcId="{265CD089-DF1D-4C0E-BF91-5ECE4EA30B3D}" destId="{87E9B476-FA80-4EC9-8730-6F8B50F85243}" srcOrd="0" destOrd="0" presId="urn:microsoft.com/office/officeart/2005/8/layout/vList2"/>
    <dgm:cxn modelId="{65DB7180-CB5A-47FD-8F49-C03BDE223DED}" srcId="{16B0EF54-AD29-429E-A4B6-3F9032DE0F3A}" destId="{CECD9410-2EA6-448E-8541-9FE2D1CEF52C}" srcOrd="4" destOrd="0" parTransId="{55088208-06EB-4798-832B-2C76A0A405EF}" sibTransId="{F94FD63C-5EB0-4FD5-973E-C38617C01DC9}"/>
    <dgm:cxn modelId="{A2214F8A-DD9F-48D5-BA9B-12AF0BAD8669}" type="presOf" srcId="{81C21AF4-9249-48DE-BFDE-20CE243D7D86}" destId="{03BC9AF6-A10A-4D87-A665-AC1F9FE589F8}" srcOrd="0" destOrd="0" presId="urn:microsoft.com/office/officeart/2005/8/layout/vList2"/>
    <dgm:cxn modelId="{E5EC7C8C-0E4F-4478-96F3-A086FCAE7944}" type="presOf" srcId="{1EFE20BB-D7DF-4445-AE31-201A510EB06B}" destId="{3BC6AD3C-876B-4A98-B67F-A0BBBADF318B}" srcOrd="0" destOrd="0" presId="urn:microsoft.com/office/officeart/2005/8/layout/vList2"/>
    <dgm:cxn modelId="{D832C0A0-AB13-40FE-922F-1842E30EB5EC}" type="presOf" srcId="{16B0EF54-AD29-429E-A4B6-3F9032DE0F3A}" destId="{466F53F7-EDB0-4E8E-95D0-F0524EA8AE76}" srcOrd="0" destOrd="0" presId="urn:microsoft.com/office/officeart/2005/8/layout/vList2"/>
    <dgm:cxn modelId="{E7EEBAA9-CF48-4E03-BB67-3E97EC439D3D}" type="presOf" srcId="{93B32168-6549-4A99-BF6A-EA5A6815DBB9}" destId="{BE27B3F3-6B1E-43B4-BE19-D1EEFCA61EF5}" srcOrd="0" destOrd="0" presId="urn:microsoft.com/office/officeart/2005/8/layout/vList2"/>
    <dgm:cxn modelId="{D1341CB5-809A-46D3-9769-8535E8BA230A}" srcId="{16B0EF54-AD29-429E-A4B6-3F9032DE0F3A}" destId="{304F8902-E058-4DD8-8D00-50401D64C396}" srcOrd="0" destOrd="0" parTransId="{17304085-8DC4-4574-898D-6BBBD352AECF}" sibTransId="{C42B9ADF-7A79-4F84-8B1D-84CC030C89E2}"/>
    <dgm:cxn modelId="{392AF2B7-1A76-4E09-9FFE-DAF3CF7ED707}" type="presOf" srcId="{CECD9410-2EA6-448E-8541-9FE2D1CEF52C}" destId="{F252EEF5-B107-4F24-AFE3-357BBBCA51CD}" srcOrd="0" destOrd="0" presId="urn:microsoft.com/office/officeart/2005/8/layout/vList2"/>
    <dgm:cxn modelId="{37A411BB-D48F-4D62-982B-624E4803AA31}" type="presOf" srcId="{304F8902-E058-4DD8-8D00-50401D64C396}" destId="{44041511-0F20-48E3-9A8E-3A15C17ABE5D}" srcOrd="0" destOrd="0" presId="urn:microsoft.com/office/officeart/2005/8/layout/vList2"/>
    <dgm:cxn modelId="{075ECEFC-A2AC-45CF-B39C-43C417FA077C}" srcId="{16B0EF54-AD29-429E-A4B6-3F9032DE0F3A}" destId="{93B32168-6549-4A99-BF6A-EA5A6815DBB9}" srcOrd="1" destOrd="0" parTransId="{E26B1EFF-2BC2-4F5F-B14E-315CDB9B3D12}" sibTransId="{F972401B-5084-4F6A-A269-C6ACC9FE41EC}"/>
    <dgm:cxn modelId="{D78F6D7F-E2F0-4876-AFDF-1CA84DAD7C27}" type="presParOf" srcId="{466F53F7-EDB0-4E8E-95D0-F0524EA8AE76}" destId="{44041511-0F20-48E3-9A8E-3A15C17ABE5D}" srcOrd="0" destOrd="0" presId="urn:microsoft.com/office/officeart/2005/8/layout/vList2"/>
    <dgm:cxn modelId="{4471FC03-2B9A-449E-A182-52A2BDA52C7F}" type="presParOf" srcId="{466F53F7-EDB0-4E8E-95D0-F0524EA8AE76}" destId="{20003E4A-D671-43DD-81D5-B9C218526023}" srcOrd="1" destOrd="0" presId="urn:microsoft.com/office/officeart/2005/8/layout/vList2"/>
    <dgm:cxn modelId="{6AE60BAF-9F56-4A25-A825-16B5E6F4223F}" type="presParOf" srcId="{466F53F7-EDB0-4E8E-95D0-F0524EA8AE76}" destId="{BE27B3F3-6B1E-43B4-BE19-D1EEFCA61EF5}" srcOrd="2" destOrd="0" presId="urn:microsoft.com/office/officeart/2005/8/layout/vList2"/>
    <dgm:cxn modelId="{89DEA381-2A66-4AF1-8262-2DF17528FC73}" type="presParOf" srcId="{466F53F7-EDB0-4E8E-95D0-F0524EA8AE76}" destId="{86E56955-76A3-49C4-B9FB-5C7A636C9BF1}" srcOrd="3" destOrd="0" presId="urn:microsoft.com/office/officeart/2005/8/layout/vList2"/>
    <dgm:cxn modelId="{4369DABF-321A-42BD-B159-E5A513C9AB08}" type="presParOf" srcId="{466F53F7-EDB0-4E8E-95D0-F0524EA8AE76}" destId="{3BC6AD3C-876B-4A98-B67F-A0BBBADF318B}" srcOrd="4" destOrd="0" presId="urn:microsoft.com/office/officeart/2005/8/layout/vList2"/>
    <dgm:cxn modelId="{3AA33420-700B-4420-9491-358EDB05C6E3}" type="presParOf" srcId="{466F53F7-EDB0-4E8E-95D0-F0524EA8AE76}" destId="{F3809302-268F-4FF0-99FA-ED2034C243D1}" srcOrd="5" destOrd="0" presId="urn:microsoft.com/office/officeart/2005/8/layout/vList2"/>
    <dgm:cxn modelId="{946D1502-D488-4504-ACF8-FBA11DF431C5}" type="presParOf" srcId="{466F53F7-EDB0-4E8E-95D0-F0524EA8AE76}" destId="{03BC9AF6-A10A-4D87-A665-AC1F9FE589F8}" srcOrd="6" destOrd="0" presId="urn:microsoft.com/office/officeart/2005/8/layout/vList2"/>
    <dgm:cxn modelId="{345D506D-8FF8-48F6-A008-28E116258AB3}" type="presParOf" srcId="{466F53F7-EDB0-4E8E-95D0-F0524EA8AE76}" destId="{C3C7A7F8-A758-4D6E-9890-A47F6D2A073C}" srcOrd="7" destOrd="0" presId="urn:microsoft.com/office/officeart/2005/8/layout/vList2"/>
    <dgm:cxn modelId="{C6C00DE4-72DA-4117-BE61-39D2DFD633FE}" type="presParOf" srcId="{466F53F7-EDB0-4E8E-95D0-F0524EA8AE76}" destId="{F252EEF5-B107-4F24-AFE3-357BBBCA51CD}" srcOrd="8" destOrd="0" presId="urn:microsoft.com/office/officeart/2005/8/layout/vList2"/>
    <dgm:cxn modelId="{7DA64B19-20C4-4DF9-A62B-0A412FC12942}" type="presParOf" srcId="{466F53F7-EDB0-4E8E-95D0-F0524EA8AE76}" destId="{D620FF97-FD06-4474-BA61-DAB5A3910845}" srcOrd="9" destOrd="0" presId="urn:microsoft.com/office/officeart/2005/8/layout/vList2"/>
    <dgm:cxn modelId="{B1C822BC-55A4-4BE0-AFBC-B35DBB947EE8}" type="presParOf" srcId="{466F53F7-EDB0-4E8E-95D0-F0524EA8AE76}" destId="{87E9B476-FA80-4EC9-8730-6F8B50F8524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35C66-9588-4E51-BBC8-62EEC59B5145}">
      <dsp:nvSpPr>
        <dsp:cNvPr id="0" name=""/>
        <dsp:cNvSpPr/>
      </dsp:nvSpPr>
      <dsp:spPr>
        <a:xfrm>
          <a:off x="0" y="0"/>
          <a:ext cx="6424440"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B137B77-C6D9-4F76-9D6E-B23D5403CFAE}">
      <dsp:nvSpPr>
        <dsp:cNvPr id="0" name=""/>
        <dsp:cNvSpPr/>
      </dsp:nvSpPr>
      <dsp:spPr>
        <a:xfrm>
          <a:off x="0" y="0"/>
          <a:ext cx="6424440"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ctr" defTabSz="1377950">
            <a:lnSpc>
              <a:spcPct val="90000"/>
            </a:lnSpc>
            <a:spcBef>
              <a:spcPct val="0"/>
            </a:spcBef>
            <a:spcAft>
              <a:spcPct val="35000"/>
            </a:spcAft>
            <a:buNone/>
          </a:pPr>
          <a:r>
            <a:rPr lang="en-GB" sz="3100" b="1" kern="1200" dirty="0">
              <a:latin typeface="Aptos Display" panose="020B0004020202020204" pitchFamily="34" charset="0"/>
            </a:rPr>
            <a:t>Psychology in Health and Social Care</a:t>
          </a:r>
        </a:p>
        <a:p>
          <a:pPr marL="0" lvl="0" indent="0" algn="ctr" defTabSz="1377950">
            <a:lnSpc>
              <a:spcPct val="90000"/>
            </a:lnSpc>
            <a:spcBef>
              <a:spcPct val="0"/>
            </a:spcBef>
            <a:spcAft>
              <a:spcPct val="35000"/>
            </a:spcAft>
            <a:buNone/>
          </a:pPr>
          <a:r>
            <a:rPr lang="en-GB" sz="3100" b="1" kern="1200" dirty="0">
              <a:latin typeface="Aptos Display" panose="020B0004020202020204" pitchFamily="34" charset="0"/>
            </a:rPr>
            <a:t> LCHS4010</a:t>
          </a:r>
        </a:p>
        <a:p>
          <a:pPr marL="0" lvl="0" indent="0" algn="ctr" defTabSz="1377950">
            <a:lnSpc>
              <a:spcPct val="90000"/>
            </a:lnSpc>
            <a:spcBef>
              <a:spcPct val="0"/>
            </a:spcBef>
            <a:spcAft>
              <a:spcPct val="35000"/>
            </a:spcAft>
            <a:buNone/>
          </a:pPr>
          <a:r>
            <a:rPr lang="en-GB" sz="3100" b="1" kern="1200" dirty="0">
              <a:latin typeface="Aptos Display" panose="020B0004020202020204" pitchFamily="34" charset="0"/>
            </a:rPr>
            <a:t> </a:t>
          </a:r>
          <a:endParaRPr lang="en-US" sz="3100" kern="1200" dirty="0">
            <a:latin typeface="Aptos Display" panose="020B0004020202020204" pitchFamily="34" charset="0"/>
          </a:endParaRPr>
        </a:p>
      </dsp:txBody>
      <dsp:txXfrm>
        <a:off x="0" y="0"/>
        <a:ext cx="6424440" cy="1940386"/>
      </dsp:txXfrm>
    </dsp:sp>
    <dsp:sp modelId="{1174CE96-CEE5-4DE7-9C82-E1B9922663EC}">
      <dsp:nvSpPr>
        <dsp:cNvPr id="0" name=""/>
        <dsp:cNvSpPr/>
      </dsp:nvSpPr>
      <dsp:spPr>
        <a:xfrm>
          <a:off x="0" y="1940386"/>
          <a:ext cx="6424440"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12AFD7C-6AEB-4766-980D-00B957A48F60}">
      <dsp:nvSpPr>
        <dsp:cNvPr id="0" name=""/>
        <dsp:cNvSpPr/>
      </dsp:nvSpPr>
      <dsp:spPr>
        <a:xfrm>
          <a:off x="0" y="1940386"/>
          <a:ext cx="6424440" cy="1940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endParaRPr lang="en-US" sz="3100" kern="1200" dirty="0"/>
        </a:p>
      </dsp:txBody>
      <dsp:txXfrm>
        <a:off x="0" y="1940386"/>
        <a:ext cx="6424440" cy="1940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F35D6-6075-4D2E-88F7-59B36783916A}">
      <dsp:nvSpPr>
        <dsp:cNvPr id="0" name=""/>
        <dsp:cNvSpPr/>
      </dsp:nvSpPr>
      <dsp:spPr>
        <a:xfrm>
          <a:off x="0" y="0"/>
          <a:ext cx="6692813"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BF9A77E-703A-4AD4-9282-28C457DCC1C8}">
      <dsp:nvSpPr>
        <dsp:cNvPr id="0" name=""/>
        <dsp:cNvSpPr/>
      </dsp:nvSpPr>
      <dsp:spPr>
        <a:xfrm>
          <a:off x="0" y="0"/>
          <a:ext cx="6692813" cy="241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This presentation examines the case of Isaac, a four-year-old child experiencing social, emotional and developmental difficulties. It explores the possible factors contributing to his needs and applies  child development  theory  to understand his behaviour and relationships</a:t>
          </a:r>
          <a:r>
            <a:rPr lang="en-GB" sz="2300" kern="1200" dirty="0">
              <a:latin typeface="Aptos Display" panose="020B0004020202020204" pitchFamily="34" charset="0"/>
            </a:rPr>
            <a:t>.</a:t>
          </a:r>
          <a:endParaRPr lang="en-US" sz="2300" kern="1200" dirty="0">
            <a:latin typeface="Aptos Display" panose="020B0004020202020204" pitchFamily="34" charset="0"/>
          </a:endParaRPr>
        </a:p>
      </dsp:txBody>
      <dsp:txXfrm>
        <a:off x="0" y="0"/>
        <a:ext cx="6692813" cy="2411595"/>
      </dsp:txXfrm>
    </dsp:sp>
    <dsp:sp modelId="{A347B366-2F49-4A14-BC23-5628930713A8}">
      <dsp:nvSpPr>
        <dsp:cNvPr id="0" name=""/>
        <dsp:cNvSpPr/>
      </dsp:nvSpPr>
      <dsp:spPr>
        <a:xfrm>
          <a:off x="0" y="2411595"/>
          <a:ext cx="6692813" cy="0"/>
        </a:xfrm>
        <a:prstGeom prst="line">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w="12700" cap="rnd" cmpd="sng" algn="ctr">
          <a:solidFill>
            <a:schemeClr val="accent5">
              <a:hueOff val="-2615887"/>
              <a:satOff val="15563"/>
              <a:lumOff val="627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11F3B91-A5C8-48B8-9A0C-A724DDCC6BA6}">
      <dsp:nvSpPr>
        <dsp:cNvPr id="0" name=""/>
        <dsp:cNvSpPr/>
      </dsp:nvSpPr>
      <dsp:spPr>
        <a:xfrm>
          <a:off x="0" y="2411595"/>
          <a:ext cx="6692813" cy="2411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endParaRPr lang="en-GB" sz="1800" kern="1200" dirty="0">
            <a:latin typeface="Aptos Display" panose="020B0004020202020204" pitchFamily="34" charset="0"/>
          </a:endParaRPr>
        </a:p>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Bowlby’s Attachment Theory is used to interpret Isaac’s distress at separation, clinginess  and sleep difficulties as early attachment experiences strongly influence emotional security and later social development( Bowlby, 1969; Bowlby. 1988). </a:t>
          </a:r>
          <a:endParaRPr lang="en-US" sz="1800" kern="1200" dirty="0">
            <a:latin typeface="Aptos Display" panose="020B0004020202020204" pitchFamily="34" charset="0"/>
          </a:endParaRPr>
        </a:p>
      </dsp:txBody>
      <dsp:txXfrm>
        <a:off x="0" y="2411595"/>
        <a:ext cx="6692813" cy="24115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B7501-6DA2-4E58-8FED-F0554CA967B6}">
      <dsp:nvSpPr>
        <dsp:cNvPr id="0" name=""/>
        <dsp:cNvSpPr/>
      </dsp:nvSpPr>
      <dsp:spPr>
        <a:xfrm>
          <a:off x="0" y="491"/>
          <a:ext cx="10388599" cy="786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50000"/>
            </a:lnSpc>
            <a:spcBef>
              <a:spcPct val="0"/>
            </a:spcBef>
            <a:spcAft>
              <a:spcPct val="35000"/>
            </a:spcAft>
            <a:buNone/>
          </a:pPr>
          <a:r>
            <a:rPr lang="en-GB" sz="2000" b="1" kern="1200" dirty="0">
              <a:latin typeface="Aptos Display" panose="020B0004020202020204" pitchFamily="34" charset="0"/>
            </a:rPr>
            <a:t>Positive: </a:t>
          </a:r>
          <a:endParaRPr lang="en-US" sz="2000" kern="1200" dirty="0">
            <a:latin typeface="Aptos Display" panose="020B0004020202020204" pitchFamily="34" charset="0"/>
          </a:endParaRPr>
        </a:p>
      </dsp:txBody>
      <dsp:txXfrm>
        <a:off x="38381" y="38872"/>
        <a:ext cx="10311837" cy="709478"/>
      </dsp:txXfrm>
    </dsp:sp>
    <dsp:sp modelId="{11873C95-75E1-4B68-B7B9-B953155DCA9C}">
      <dsp:nvSpPr>
        <dsp:cNvPr id="0" name=""/>
        <dsp:cNvSpPr/>
      </dsp:nvSpPr>
      <dsp:spPr>
        <a:xfrm>
          <a:off x="0" y="786732"/>
          <a:ext cx="10388599" cy="132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9838" tIns="22860" rIns="128016" bIns="22860" numCol="1" spcCol="1270" anchor="t" anchorCtr="0">
          <a:noAutofit/>
        </a:bodyPr>
        <a:lstStyle/>
        <a:p>
          <a:pPr marL="171450" lvl="1" indent="-171450" algn="l" defTabSz="800100">
            <a:lnSpc>
              <a:spcPct val="150000"/>
            </a:lnSpc>
            <a:spcBef>
              <a:spcPct val="0"/>
            </a:spcBef>
            <a:spcAft>
              <a:spcPct val="20000"/>
            </a:spcAft>
            <a:buChar char="•"/>
          </a:pPr>
          <a:r>
            <a:rPr lang="en-GB" sz="1800" kern="1200" dirty="0">
              <a:latin typeface="Aptos Display" panose="020B0004020202020204" pitchFamily="34" charset="0"/>
            </a:rPr>
            <a:t>Highlights the importance of a secure attachment between a child and caregiver for healthy emotional and social development (Bowlby, 1969).</a:t>
          </a:r>
          <a:endParaRPr lang="en-US" sz="1800" kern="1200" dirty="0">
            <a:latin typeface="Aptos Display" panose="020B0004020202020204" pitchFamily="34" charset="0"/>
          </a:endParaRPr>
        </a:p>
        <a:p>
          <a:pPr marL="171450" lvl="1" indent="-171450" algn="l" defTabSz="800100">
            <a:lnSpc>
              <a:spcPct val="150000"/>
            </a:lnSpc>
            <a:spcBef>
              <a:spcPct val="0"/>
            </a:spcBef>
            <a:spcAft>
              <a:spcPct val="20000"/>
            </a:spcAft>
            <a:buChar char="•"/>
          </a:pPr>
          <a:r>
            <a:rPr lang="en-GB" sz="1800" kern="1200" dirty="0">
              <a:latin typeface="Aptos Display" panose="020B0004020202020204" pitchFamily="34" charset="0"/>
            </a:rPr>
            <a:t>Widely used in heath ,social care and early years practice to support child development ( Bowlby, 1998)</a:t>
          </a:r>
          <a:endParaRPr lang="en-US" sz="1800" kern="1200" dirty="0">
            <a:latin typeface="Aptos Display" panose="020B0004020202020204" pitchFamily="34" charset="0"/>
          </a:endParaRPr>
        </a:p>
      </dsp:txBody>
      <dsp:txXfrm>
        <a:off x="0" y="786732"/>
        <a:ext cx="10388599" cy="1325835"/>
      </dsp:txXfrm>
    </dsp:sp>
    <dsp:sp modelId="{645E4208-71F8-453A-826F-05C17EC4203C}">
      <dsp:nvSpPr>
        <dsp:cNvPr id="0" name=""/>
        <dsp:cNvSpPr/>
      </dsp:nvSpPr>
      <dsp:spPr>
        <a:xfrm>
          <a:off x="0" y="2112567"/>
          <a:ext cx="10388599" cy="7862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ptos Display" panose="020B0004020202020204" pitchFamily="34" charset="0"/>
            </a:rPr>
            <a:t>Negative:</a:t>
          </a:r>
          <a:endParaRPr lang="en-US" sz="2000" kern="1200" dirty="0">
            <a:latin typeface="Aptos Display" panose="020B0004020202020204" pitchFamily="34" charset="0"/>
          </a:endParaRPr>
        </a:p>
      </dsp:txBody>
      <dsp:txXfrm>
        <a:off x="38381" y="2150948"/>
        <a:ext cx="10311837" cy="709478"/>
      </dsp:txXfrm>
    </dsp:sp>
    <dsp:sp modelId="{7334AFBF-C81C-4555-B043-1520579C5B4E}">
      <dsp:nvSpPr>
        <dsp:cNvPr id="0" name=""/>
        <dsp:cNvSpPr/>
      </dsp:nvSpPr>
      <dsp:spPr>
        <a:xfrm>
          <a:off x="0" y="2898807"/>
          <a:ext cx="10388599" cy="1325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9838" tIns="22860" rIns="128016" bIns="22860" numCol="1" spcCol="1270" anchor="t" anchorCtr="0">
          <a:noAutofit/>
        </a:bodyPr>
        <a:lstStyle/>
        <a:p>
          <a:pPr marL="171450" lvl="1" indent="-171450" algn="l" defTabSz="800100">
            <a:lnSpc>
              <a:spcPct val="150000"/>
            </a:lnSpc>
            <a:spcBef>
              <a:spcPct val="0"/>
            </a:spcBef>
            <a:spcAft>
              <a:spcPct val="20000"/>
            </a:spcAft>
            <a:buChar char="•"/>
          </a:pPr>
          <a:r>
            <a:rPr lang="en-GB" sz="1800" kern="1200" dirty="0">
              <a:latin typeface="Aptos Display" panose="020B0004020202020204" pitchFamily="34" charset="0"/>
            </a:rPr>
            <a:t>Places too much emphasis on the mother as the primary attachment figure (Schaffer and Emerson, 1964)</a:t>
          </a:r>
          <a:endParaRPr lang="en-US" sz="1800" kern="1200" dirty="0">
            <a:latin typeface="Aptos Display" panose="020B0004020202020204" pitchFamily="34" charset="0"/>
          </a:endParaRPr>
        </a:p>
        <a:p>
          <a:pPr marL="171450" lvl="1" indent="-171450" algn="l" defTabSz="800100">
            <a:lnSpc>
              <a:spcPct val="150000"/>
            </a:lnSpc>
            <a:spcBef>
              <a:spcPct val="0"/>
            </a:spcBef>
            <a:spcAft>
              <a:spcPct val="20000"/>
            </a:spcAft>
            <a:buChar char="•"/>
          </a:pPr>
          <a:r>
            <a:rPr lang="en-GB" sz="1800" kern="1200" dirty="0">
              <a:latin typeface="Aptos Display" panose="020B0004020202020204" pitchFamily="34" charset="0"/>
            </a:rPr>
            <a:t>Cultural differences suggest attachment patterns are not the same in every society ( Van Ijzendoorn and Kroonenberg, 1988).</a:t>
          </a:r>
          <a:endParaRPr lang="en-US" sz="1800" kern="1200" dirty="0">
            <a:latin typeface="Aptos Display" panose="020B0004020202020204" pitchFamily="34" charset="0"/>
          </a:endParaRPr>
        </a:p>
      </dsp:txBody>
      <dsp:txXfrm>
        <a:off x="0" y="2898807"/>
        <a:ext cx="10388599" cy="1325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41511-0F20-48E3-9A8E-3A15C17ABE5D}">
      <dsp:nvSpPr>
        <dsp:cNvPr id="0" name=""/>
        <dsp:cNvSpPr/>
      </dsp:nvSpPr>
      <dsp:spPr>
        <a:xfrm>
          <a:off x="0" y="414"/>
          <a:ext cx="6692813" cy="7945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Professionals could: </a:t>
          </a:r>
          <a:endParaRPr lang="en-US" sz="1800" kern="1200" dirty="0">
            <a:latin typeface="Aptos Display" panose="020B0004020202020204" pitchFamily="34" charset="0"/>
          </a:endParaRPr>
        </a:p>
      </dsp:txBody>
      <dsp:txXfrm>
        <a:off x="38787" y="39201"/>
        <a:ext cx="6615239" cy="716976"/>
      </dsp:txXfrm>
    </dsp:sp>
    <dsp:sp modelId="{BE27B3F3-6B1E-43B4-BE19-D1EEFCA61EF5}">
      <dsp:nvSpPr>
        <dsp:cNvPr id="0" name=""/>
        <dsp:cNvSpPr/>
      </dsp:nvSpPr>
      <dsp:spPr>
        <a:xfrm>
          <a:off x="0" y="805976"/>
          <a:ext cx="6692813" cy="79455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Build a consistent relationship with Isaac (Bowlby, 1988;Department for Education,2024).</a:t>
          </a:r>
          <a:endParaRPr lang="en-US" sz="1800" kern="1200" dirty="0">
            <a:latin typeface="Aptos Display" panose="020B0004020202020204" pitchFamily="34" charset="0"/>
          </a:endParaRPr>
        </a:p>
      </dsp:txBody>
      <dsp:txXfrm>
        <a:off x="38787" y="844763"/>
        <a:ext cx="6615239" cy="716976"/>
      </dsp:txXfrm>
    </dsp:sp>
    <dsp:sp modelId="{3BC6AD3C-876B-4A98-B67F-A0BBBADF318B}">
      <dsp:nvSpPr>
        <dsp:cNvPr id="0" name=""/>
        <dsp:cNvSpPr/>
      </dsp:nvSpPr>
      <dsp:spPr>
        <a:xfrm>
          <a:off x="0" y="1611538"/>
          <a:ext cx="6692813" cy="79455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Offer parenting support programmes (NHS,2023)</a:t>
          </a:r>
          <a:r>
            <a:rPr lang="en-GB" sz="1800" kern="1200" dirty="0"/>
            <a:t>.</a:t>
          </a:r>
          <a:endParaRPr lang="en-US" sz="1800" kern="1200" dirty="0"/>
        </a:p>
      </dsp:txBody>
      <dsp:txXfrm>
        <a:off x="38787" y="1650325"/>
        <a:ext cx="6615239" cy="716976"/>
      </dsp:txXfrm>
    </dsp:sp>
    <dsp:sp modelId="{03BC9AF6-A10A-4D87-A665-AC1F9FE589F8}">
      <dsp:nvSpPr>
        <dsp:cNvPr id="0" name=""/>
        <dsp:cNvSpPr/>
      </dsp:nvSpPr>
      <dsp:spPr>
        <a:xfrm>
          <a:off x="0" y="2417100"/>
          <a:ext cx="6692813" cy="79455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Encourage play-based learning (Department for Education, 2024)</a:t>
          </a:r>
          <a:r>
            <a:rPr lang="en-GB" sz="1800" kern="1200" dirty="0"/>
            <a:t>.</a:t>
          </a:r>
          <a:endParaRPr lang="en-US" sz="1800" kern="1200" dirty="0"/>
        </a:p>
      </dsp:txBody>
      <dsp:txXfrm>
        <a:off x="38787" y="2455887"/>
        <a:ext cx="6615239" cy="716976"/>
      </dsp:txXfrm>
    </dsp:sp>
    <dsp:sp modelId="{F252EEF5-B107-4F24-AFE3-357BBBCA51CD}">
      <dsp:nvSpPr>
        <dsp:cNvPr id="0" name=""/>
        <dsp:cNvSpPr/>
      </dsp:nvSpPr>
      <dsp:spPr>
        <a:xfrm>
          <a:off x="0" y="3222662"/>
          <a:ext cx="6692813" cy="79455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Provide a key worker in nursery  (Department for Education, 2024).</a:t>
          </a:r>
        </a:p>
      </dsp:txBody>
      <dsp:txXfrm>
        <a:off x="38787" y="3261449"/>
        <a:ext cx="6615239" cy="716976"/>
      </dsp:txXfrm>
    </dsp:sp>
    <dsp:sp modelId="{87E9B476-FA80-4EC9-8730-6F8B50F85243}">
      <dsp:nvSpPr>
        <dsp:cNvPr id="0" name=""/>
        <dsp:cNvSpPr/>
      </dsp:nvSpPr>
      <dsp:spPr>
        <a:xfrm>
          <a:off x="0" y="4028224"/>
          <a:ext cx="6692813" cy="79455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kern="1200" dirty="0">
              <a:latin typeface="Aptos Display" panose="020B0004020202020204" pitchFamily="34" charset="0"/>
            </a:rPr>
            <a:t>Speech and language assessment (Royal College of Speech and Language Therapists, 2024)</a:t>
          </a:r>
          <a:r>
            <a:rPr lang="en-GB" sz="1800" kern="1200" dirty="0"/>
            <a:t>.</a:t>
          </a:r>
          <a:endParaRPr lang="en-US" sz="1800" kern="1200" dirty="0"/>
        </a:p>
      </dsp:txBody>
      <dsp:txXfrm>
        <a:off x="38787" y="4067011"/>
        <a:ext cx="6615239" cy="7169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378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56297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11886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02035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57537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37288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09372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47946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
        <p:nvSpPr>
          <p:cNvPr id="5" name="Date Placeholder 4"/>
          <p:cNvSpPr>
            <a:spLocks noGrp="1"/>
          </p:cNvSpPr>
          <p:nvPr>
            <p:ph type="dt" sz="half" idx="10"/>
          </p:nvPr>
        </p:nvSpPr>
        <p:spPr/>
        <p:txBody>
          <a:bodyPr/>
          <a:lstStyle/>
          <a:p>
            <a:fld id="{4E69F914-F75C-DF4A-8E3D-0EE1CE742B98}" type="datetimeFigureOut">
              <a:rPr lang="en-GB" smtClean="0"/>
              <a:t>11/07/2026</a:t>
            </a:fld>
            <a:endParaRPr lang="en-GB"/>
          </a:p>
        </p:txBody>
      </p:sp>
    </p:spTree>
    <p:extLst>
      <p:ext uri="{BB962C8B-B14F-4D97-AF65-F5344CB8AC3E}">
        <p14:creationId xmlns:p14="http://schemas.microsoft.com/office/powerpoint/2010/main" val="3466694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65607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69701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43826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17326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588277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2583804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53953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11/07/2026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216294781"/>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 id="2147483819" r:id="rId12"/>
    <p:sldLayoutId id="2147483820" r:id="rId13"/>
    <p:sldLayoutId id="2147483821" r:id="rId14"/>
    <p:sldLayoutId id="2147483822" r:id="rId15"/>
    <p:sldLayoutId id="214748382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sv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mplypsychology.org/bowlby.html" TargetMode="External"/><Relationship Id="rId2" Type="http://schemas.openxmlformats.org/officeDocument/2006/relationships/hyperlink" Target="https://www.britannica.com/biography/John-Bowlby"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early-years-foundations-stage-framework-2" TargetMode="External"/><Relationship Id="rId5" Type="http://schemas.openxmlformats.org/officeDocument/2006/relationships/hyperlink" Target="https://www.nhsuk/mental-health/conditions/post-natal-depression/overview/" TargetMode="External"/><Relationship Id="rId4" Type="http://schemas.openxmlformats.org/officeDocument/2006/relationships/hyperlink" Target="https://www.rcslt.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70" name="Group 1069">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71" name="Straight Connector 107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72" name="Straight Connector 107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7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Isosceles Triangle 107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Isosceles Triangle 107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0" name="Isosceles Triangle 1079">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4855805" y="4709160"/>
            <a:ext cx="6424440" cy="1320800"/>
          </a:xfrm>
        </p:spPr>
        <p:txBody>
          <a:bodyPr vert="horz" lIns="91440" tIns="45720" rIns="91440" bIns="45720" rtlCol="0" anchor="t">
            <a:normAutofit fontScale="90000"/>
          </a:bodyPr>
          <a:lstStyle/>
          <a:p>
            <a:pPr algn="l">
              <a:lnSpc>
                <a:spcPct val="90000"/>
              </a:lnSpc>
            </a:pPr>
            <a:br>
              <a:rPr lang="en-US" sz="900" b="1" dirty="0"/>
            </a:br>
            <a:br>
              <a:rPr lang="en-US" sz="900" b="1" dirty="0"/>
            </a:br>
            <a:br>
              <a:rPr lang="en-US" sz="2000" b="1" dirty="0">
                <a:solidFill>
                  <a:schemeClr val="tx1"/>
                </a:solidFill>
                <a:latin typeface="Aptos Display" panose="020B0004020202020204" pitchFamily="34" charset="0"/>
              </a:rPr>
            </a:br>
            <a:br>
              <a:rPr lang="en-US" sz="2000" b="1" dirty="0">
                <a:solidFill>
                  <a:schemeClr val="tx1"/>
                </a:solidFill>
                <a:latin typeface="Aptos Display" panose="020B0004020202020204" pitchFamily="34" charset="0"/>
              </a:rPr>
            </a:br>
            <a:r>
              <a:rPr lang="en-US" sz="2000" b="1" dirty="0">
                <a:solidFill>
                  <a:schemeClr val="tx1"/>
                </a:solidFill>
                <a:latin typeface="Aptos Display" panose="020B0004020202020204" pitchFamily="34" charset="0"/>
              </a:rPr>
              <a:t>Student name:  </a:t>
            </a:r>
            <a:r>
              <a:rPr lang="en-US" sz="2000" dirty="0" err="1">
                <a:solidFill>
                  <a:schemeClr val="tx1"/>
                </a:solidFill>
                <a:latin typeface="Aptos Display" panose="020B0004020202020204" pitchFamily="34" charset="0"/>
              </a:rPr>
              <a:t>Elizinha</a:t>
            </a:r>
            <a:r>
              <a:rPr lang="en-US" sz="2000" dirty="0">
                <a:solidFill>
                  <a:schemeClr val="tx1"/>
                </a:solidFill>
                <a:latin typeface="Aptos Display" panose="020B0004020202020204" pitchFamily="34" charset="0"/>
              </a:rPr>
              <a:t> Solo da Costa</a:t>
            </a:r>
            <a:br>
              <a:rPr lang="en-US" sz="2000" dirty="0">
                <a:solidFill>
                  <a:schemeClr val="tx1"/>
                </a:solidFill>
                <a:latin typeface="Aptos Display" panose="020B0004020202020204" pitchFamily="34" charset="0"/>
              </a:rPr>
            </a:br>
            <a:r>
              <a:rPr lang="en-US" sz="2000" b="1" dirty="0">
                <a:solidFill>
                  <a:schemeClr val="tx1"/>
                </a:solidFill>
                <a:latin typeface="Aptos Display" panose="020B0004020202020204" pitchFamily="34" charset="0"/>
              </a:rPr>
              <a:t>Student number: </a:t>
            </a:r>
            <a:r>
              <a:rPr lang="en-US" sz="2000" dirty="0">
                <a:solidFill>
                  <a:schemeClr val="tx1"/>
                </a:solidFill>
                <a:latin typeface="Aptos Display" panose="020B0004020202020204" pitchFamily="34" charset="0"/>
              </a:rPr>
              <a:t>2513422</a:t>
            </a:r>
            <a:br>
              <a:rPr lang="en-US" sz="2000" dirty="0">
                <a:solidFill>
                  <a:schemeClr val="tx1"/>
                </a:solidFill>
                <a:latin typeface="Aptos Display" panose="020B0004020202020204" pitchFamily="34" charset="0"/>
              </a:rPr>
            </a:br>
            <a:r>
              <a:rPr lang="en-US" sz="2000" b="1" dirty="0">
                <a:solidFill>
                  <a:schemeClr val="tx1"/>
                </a:solidFill>
                <a:latin typeface="Aptos Display" panose="020B0004020202020204" pitchFamily="34" charset="0"/>
              </a:rPr>
              <a:t>Lecturer’s name: </a:t>
            </a:r>
            <a:r>
              <a:rPr lang="en-US" sz="2000" dirty="0">
                <a:solidFill>
                  <a:schemeClr val="tx1"/>
                </a:solidFill>
                <a:latin typeface="Aptos Display" panose="020B0004020202020204" pitchFamily="34" charset="0"/>
              </a:rPr>
              <a:t>Dr. Shepherd Ziko</a:t>
            </a:r>
            <a:br>
              <a:rPr lang="en-US" sz="2000" dirty="0">
                <a:solidFill>
                  <a:schemeClr val="tx1"/>
                </a:solidFill>
                <a:latin typeface="Aptos Display" panose="020B0004020202020204" pitchFamily="34" charset="0"/>
              </a:rPr>
            </a:br>
            <a:br>
              <a:rPr lang="en-US" sz="900" dirty="0"/>
            </a:br>
            <a:endParaRPr lang="en-US" sz="900" dirty="0"/>
          </a:p>
        </p:txBody>
      </p:sp>
      <p:pic>
        <p:nvPicPr>
          <p:cNvPr id="5" name="Picture 4">
            <a:extLst>
              <a:ext uri="{FF2B5EF4-FFF2-40B4-BE49-F238E27FC236}">
                <a16:creationId xmlns:a16="http://schemas.microsoft.com/office/drawing/2014/main" id="{3CDDDCF2-FC43-B1D8-2B5C-BEB3F521E461}"/>
              </a:ext>
            </a:extLst>
          </p:cNvPr>
          <p:cNvPicPr>
            <a:picLocks noChangeAspect="1"/>
          </p:cNvPicPr>
          <p:nvPr/>
        </p:nvPicPr>
        <p:blipFill>
          <a:blip r:embed="rId2"/>
          <a:srcRect l="37085" t="2527" r="40700"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82" name="Isosceles Triangle 1081">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8967" y="128058"/>
            <a:ext cx="2128537" cy="85141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3">
            <a:extLst>
              <a:ext uri="{FF2B5EF4-FFF2-40B4-BE49-F238E27FC236}">
                <a16:creationId xmlns:a16="http://schemas.microsoft.com/office/drawing/2014/main" id="{83F67524-9B22-F405-38B2-8A4825D145B7}"/>
              </a:ext>
            </a:extLst>
          </p:cNvPr>
          <p:cNvGraphicFramePr/>
          <p:nvPr>
            <p:extLst>
              <p:ext uri="{D42A27DB-BD31-4B8C-83A1-F6EECF244321}">
                <p14:modId xmlns:p14="http://schemas.microsoft.com/office/powerpoint/2010/main" val="3088821293"/>
              </p:ext>
            </p:extLst>
          </p:nvPr>
        </p:nvGraphicFramePr>
        <p:xfrm>
          <a:off x="2840314" y="1695254"/>
          <a:ext cx="6424440"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0" name="Straight Connector 2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1" name="Rectangle 4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4" name="Straight Connector 4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4" name="Rectangle 5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4D85A-C74D-1614-4353-CEFD1E3A6A69}"/>
              </a:ext>
            </a:extLst>
          </p:cNvPr>
          <p:cNvSpPr>
            <a:spLocks noGrp="1"/>
          </p:cNvSpPr>
          <p:nvPr>
            <p:ph type="title"/>
          </p:nvPr>
        </p:nvSpPr>
        <p:spPr>
          <a:xfrm>
            <a:off x="831126" y="1378252"/>
            <a:ext cx="3547581" cy="4093028"/>
          </a:xfrm>
        </p:spPr>
        <p:txBody>
          <a:bodyPr anchor="ctr">
            <a:normAutofit/>
          </a:bodyPr>
          <a:lstStyle/>
          <a:p>
            <a:pPr algn="ctr">
              <a:lnSpc>
                <a:spcPct val="150000"/>
              </a:lnSpc>
            </a:pPr>
            <a:r>
              <a:rPr lang="en-GB" sz="4400" b="1" dirty="0">
                <a:solidFill>
                  <a:schemeClr val="accent1">
                    <a:lumMod val="75000"/>
                  </a:schemeClr>
                </a:solidFill>
                <a:latin typeface="Aptos Display" panose="020B0004020202020204" pitchFamily="34" charset="0"/>
              </a:rPr>
              <a:t>Introduction</a:t>
            </a:r>
          </a:p>
        </p:txBody>
      </p:sp>
      <p:graphicFrame>
        <p:nvGraphicFramePr>
          <p:cNvPr id="5" name="Content Placeholder 2">
            <a:extLst>
              <a:ext uri="{FF2B5EF4-FFF2-40B4-BE49-F238E27FC236}">
                <a16:creationId xmlns:a16="http://schemas.microsoft.com/office/drawing/2014/main" id="{3CAC361D-4D52-AE75-E22B-93C9892FD3DF}"/>
              </a:ext>
            </a:extLst>
          </p:cNvPr>
          <p:cNvGraphicFramePr>
            <a:graphicFrameLocks noGrp="1"/>
          </p:cNvGraphicFramePr>
          <p:nvPr>
            <p:ph idx="1"/>
            <p:extLst>
              <p:ext uri="{D42A27DB-BD31-4B8C-83A1-F6EECF244321}">
                <p14:modId xmlns:p14="http://schemas.microsoft.com/office/powerpoint/2010/main" val="429111388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355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CCED4-F782-20FA-A4C5-B0AD2F41FF87}"/>
              </a:ext>
            </a:extLst>
          </p:cNvPr>
          <p:cNvSpPr>
            <a:spLocks noGrp="1"/>
          </p:cNvSpPr>
          <p:nvPr>
            <p:ph type="title"/>
          </p:nvPr>
        </p:nvSpPr>
        <p:spPr>
          <a:xfrm>
            <a:off x="1043950" y="1179151"/>
            <a:ext cx="3300646" cy="4463889"/>
          </a:xfrm>
        </p:spPr>
        <p:txBody>
          <a:bodyPr anchor="ctr">
            <a:normAutofit/>
          </a:bodyPr>
          <a:lstStyle/>
          <a:p>
            <a:pPr algn="ctr">
              <a:lnSpc>
                <a:spcPct val="150000"/>
              </a:lnSpc>
            </a:pPr>
            <a:r>
              <a:rPr lang="en-GB" sz="4400" b="1" dirty="0">
                <a:latin typeface="Aptos Display" panose="020B0004020202020204" pitchFamily="34" charset="0"/>
              </a:rPr>
              <a:t>Biography</a:t>
            </a:r>
          </a:p>
        </p:txBody>
      </p:sp>
      <p:sp>
        <p:nvSpPr>
          <p:cNvPr id="29" name="Isosceles Triangle 28">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0" name="Straight Connector 29">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984608-2920-B47D-9E9F-C2801AF30F9D}"/>
              </a:ext>
            </a:extLst>
          </p:cNvPr>
          <p:cNvSpPr>
            <a:spLocks noGrp="1"/>
          </p:cNvSpPr>
          <p:nvPr>
            <p:ph idx="1"/>
          </p:nvPr>
        </p:nvSpPr>
        <p:spPr>
          <a:xfrm>
            <a:off x="4968744" y="990600"/>
            <a:ext cx="6844121" cy="5130800"/>
          </a:xfrm>
        </p:spPr>
        <p:txBody>
          <a:bodyPr anchor="ctr">
            <a:noAutofit/>
          </a:bodyPr>
          <a:lstStyle/>
          <a:p>
            <a:pPr marL="0" indent="0">
              <a:lnSpc>
                <a:spcPct val="150000"/>
              </a:lnSpc>
              <a:buNone/>
            </a:pPr>
            <a:r>
              <a:rPr lang="en-GB" b="1" dirty="0">
                <a:latin typeface="Aptos Display" panose="020B0004020202020204" pitchFamily="34" charset="0"/>
              </a:rPr>
              <a:t>Name: </a:t>
            </a:r>
            <a:r>
              <a:rPr lang="en-GB" dirty="0">
                <a:latin typeface="Aptos Display" panose="020B0004020202020204" pitchFamily="34" charset="0"/>
              </a:rPr>
              <a:t>John Bowlby </a:t>
            </a:r>
          </a:p>
          <a:p>
            <a:pPr marL="0" indent="0">
              <a:lnSpc>
                <a:spcPct val="150000"/>
              </a:lnSpc>
              <a:buNone/>
            </a:pPr>
            <a:r>
              <a:rPr lang="en-GB" b="1" dirty="0">
                <a:latin typeface="Aptos Display" panose="020B0004020202020204" pitchFamily="34" charset="0"/>
              </a:rPr>
              <a:t>BOB: </a:t>
            </a:r>
            <a:r>
              <a:rPr lang="en-GB" dirty="0">
                <a:latin typeface="Aptos Display" panose="020B0004020202020204" pitchFamily="34" charset="0"/>
              </a:rPr>
              <a:t>February 26, 1907, London, England</a:t>
            </a:r>
          </a:p>
          <a:p>
            <a:pPr marL="0" indent="0">
              <a:lnSpc>
                <a:spcPct val="150000"/>
              </a:lnSpc>
              <a:buNone/>
            </a:pPr>
            <a:r>
              <a:rPr lang="en-GB" b="1" dirty="0">
                <a:latin typeface="Aptos Display" panose="020B0004020202020204" pitchFamily="34" charset="0"/>
              </a:rPr>
              <a:t>Death: </a:t>
            </a:r>
            <a:r>
              <a:rPr lang="en-GB" dirty="0">
                <a:latin typeface="Aptos Display" panose="020B0004020202020204" pitchFamily="34" charset="0"/>
              </a:rPr>
              <a:t>September 2, 1990, Skye, Scotland</a:t>
            </a:r>
          </a:p>
          <a:p>
            <a:pPr marL="0" indent="0">
              <a:lnSpc>
                <a:spcPct val="150000"/>
              </a:lnSpc>
              <a:buNone/>
            </a:pPr>
            <a:r>
              <a:rPr lang="en-GB" dirty="0">
                <a:latin typeface="Aptos Display" panose="020B0004020202020204" pitchFamily="34" charset="0"/>
              </a:rPr>
              <a:t>He studied at Trinity College, Cambridge and later trained in medicine and psychiatry (Encyclopaedia Britanniaca,2024). Bowlby (Bowlby,1996) is best known for developing attachment theory which explain the importance of a child’s deep emotional bond with family, caregivers. His theory was based on observations of children who experienced separation, loss and disrupted care. Developed in the 1950s and 1960s, Bowlby’s theory posits that these early attachments (Bowlby,1988) significantly a child’s first relationship forms the foundation for future relationships.</a:t>
            </a:r>
          </a:p>
        </p:txBody>
      </p:sp>
      <p:sp>
        <p:nvSpPr>
          <p:cNvPr id="31" name="Isosceles Triangle 3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86142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29D3A-C2B6-D266-95EE-DFF09B784601}"/>
              </a:ext>
            </a:extLst>
          </p:cNvPr>
          <p:cNvSpPr>
            <a:spLocks noGrp="1"/>
          </p:cNvSpPr>
          <p:nvPr>
            <p:ph type="title"/>
          </p:nvPr>
        </p:nvSpPr>
        <p:spPr>
          <a:xfrm>
            <a:off x="169335" y="541599"/>
            <a:ext cx="8596668" cy="1320800"/>
          </a:xfrm>
        </p:spPr>
        <p:txBody>
          <a:bodyPr anchor="t">
            <a:normAutofit/>
          </a:bodyPr>
          <a:lstStyle/>
          <a:p>
            <a:pPr>
              <a:lnSpc>
                <a:spcPct val="150000"/>
              </a:lnSpc>
            </a:pPr>
            <a:r>
              <a:rPr lang="en-GB" b="1" dirty="0">
                <a:latin typeface="Aptos Display" panose="020B0004020202020204" pitchFamily="34" charset="0"/>
              </a:rPr>
              <a:t>Bowlby’s Attachment Theory</a:t>
            </a:r>
          </a:p>
        </p:txBody>
      </p:sp>
      <p:graphicFrame>
        <p:nvGraphicFramePr>
          <p:cNvPr id="11" name="Content Placeholder 2">
            <a:extLst>
              <a:ext uri="{FF2B5EF4-FFF2-40B4-BE49-F238E27FC236}">
                <a16:creationId xmlns:a16="http://schemas.microsoft.com/office/drawing/2014/main" id="{EA4711BE-1D6D-E491-29A2-8D03C5FB155A}"/>
              </a:ext>
            </a:extLst>
          </p:cNvPr>
          <p:cNvGraphicFramePr>
            <a:graphicFrameLocks noGrp="1"/>
          </p:cNvGraphicFramePr>
          <p:nvPr>
            <p:ph idx="1"/>
            <p:extLst>
              <p:ext uri="{D42A27DB-BD31-4B8C-83A1-F6EECF244321}">
                <p14:modId xmlns:p14="http://schemas.microsoft.com/office/powerpoint/2010/main" val="3418457202"/>
              </p:ext>
            </p:extLst>
          </p:nvPr>
        </p:nvGraphicFramePr>
        <p:xfrm>
          <a:off x="270934" y="1718733"/>
          <a:ext cx="10388600" cy="42251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Parent and Child">
            <a:extLst>
              <a:ext uri="{FF2B5EF4-FFF2-40B4-BE49-F238E27FC236}">
                <a16:creationId xmlns:a16="http://schemas.microsoft.com/office/drawing/2014/main" id="{06BC8DEA-B1A2-E529-2413-1E3BD36100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65089" y="4537955"/>
            <a:ext cx="2320045" cy="2320045"/>
          </a:xfrm>
          <a:prstGeom prst="rect">
            <a:avLst/>
          </a:prstGeom>
        </p:spPr>
      </p:pic>
    </p:spTree>
    <p:extLst>
      <p:ext uri="{BB962C8B-B14F-4D97-AF65-F5344CB8AC3E}">
        <p14:creationId xmlns:p14="http://schemas.microsoft.com/office/powerpoint/2010/main" val="1332941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2DD0-B7FC-94CD-2BED-CB28A045B1F4}"/>
              </a:ext>
            </a:extLst>
          </p:cNvPr>
          <p:cNvSpPr>
            <a:spLocks noGrp="1"/>
          </p:cNvSpPr>
          <p:nvPr>
            <p:ph type="title"/>
          </p:nvPr>
        </p:nvSpPr>
        <p:spPr>
          <a:xfrm>
            <a:off x="177553" y="541538"/>
            <a:ext cx="9872138" cy="1060839"/>
          </a:xfrm>
        </p:spPr>
        <p:txBody>
          <a:bodyPr>
            <a:normAutofit/>
          </a:bodyPr>
          <a:lstStyle/>
          <a:p>
            <a:pPr>
              <a:lnSpc>
                <a:spcPct val="150000"/>
              </a:lnSpc>
            </a:pPr>
            <a:r>
              <a:rPr lang="en-GB" b="1" dirty="0">
                <a:latin typeface="Aptos Display" panose="020B0004020202020204" pitchFamily="34" charset="0"/>
              </a:rPr>
              <a:t>Key Features of Bowlby’s Attachment  Theory </a:t>
            </a:r>
          </a:p>
        </p:txBody>
      </p:sp>
      <p:sp>
        <p:nvSpPr>
          <p:cNvPr id="3" name="Content Placeholder 2">
            <a:extLst>
              <a:ext uri="{FF2B5EF4-FFF2-40B4-BE49-F238E27FC236}">
                <a16:creationId xmlns:a16="http://schemas.microsoft.com/office/drawing/2014/main" id="{743DCCC6-97E6-DBAC-2896-B21DDD31D254}"/>
              </a:ext>
            </a:extLst>
          </p:cNvPr>
          <p:cNvSpPr>
            <a:spLocks noGrp="1"/>
          </p:cNvSpPr>
          <p:nvPr>
            <p:ph idx="1"/>
          </p:nvPr>
        </p:nvSpPr>
        <p:spPr/>
        <p:txBody>
          <a:bodyPr>
            <a:normAutofit/>
          </a:bodyPr>
          <a:lstStyle/>
          <a:p>
            <a:pPr marL="0" indent="0">
              <a:lnSpc>
                <a:spcPct val="150000"/>
              </a:lnSpc>
              <a:buNone/>
            </a:pPr>
            <a:r>
              <a:rPr lang="en-GB" sz="1800" dirty="0">
                <a:latin typeface="Aptos Display" panose="020B0004020202020204" pitchFamily="34" charset="0"/>
              </a:rPr>
              <a:t>The key concepts </a:t>
            </a:r>
            <a:r>
              <a:rPr lang="en-GB" dirty="0">
                <a:latin typeface="Aptos Display" panose="020B0004020202020204" pitchFamily="34" charset="0"/>
              </a:rPr>
              <a:t>for Bowlby A</a:t>
            </a:r>
            <a:r>
              <a:rPr lang="en-GB" sz="1800" dirty="0">
                <a:latin typeface="Aptos Display" panose="020B0004020202020204" pitchFamily="34" charset="0"/>
              </a:rPr>
              <a:t>ttachment  Theory is secure base, separation distress and internal working model. Bowlby also described protest, despair and detachment as typical responses to separation ( Bowlby, 1969).</a:t>
            </a:r>
          </a:p>
          <a:p>
            <a:pPr>
              <a:lnSpc>
                <a:spcPct val="150000"/>
              </a:lnSpc>
            </a:pPr>
            <a:r>
              <a:rPr lang="en-GB" sz="1800" dirty="0">
                <a:latin typeface="Aptos Display" panose="020B0004020202020204" pitchFamily="34" charset="0"/>
              </a:rPr>
              <a:t>A secure base means the child can return to a trusted adult for comfort ( Bowlby, 1988). </a:t>
            </a:r>
          </a:p>
          <a:p>
            <a:pPr>
              <a:lnSpc>
                <a:spcPct val="150000"/>
              </a:lnSpc>
            </a:pPr>
            <a:r>
              <a:rPr lang="en-GB" sz="1800" dirty="0">
                <a:latin typeface="Aptos Display" panose="020B0004020202020204" pitchFamily="34" charset="0"/>
              </a:rPr>
              <a:t>Internal working models: They are the expectations children develop about themselves, and other people based on early caregiving attachment experiences (Bowlby, 1969). </a:t>
            </a:r>
          </a:p>
          <a:p>
            <a:pPr>
              <a:lnSpc>
                <a:spcPct val="150000"/>
              </a:lnSpc>
            </a:pPr>
            <a:r>
              <a:rPr lang="en-GB" sz="1800" dirty="0">
                <a:latin typeface="Aptos Display" panose="020B0004020202020204" pitchFamily="34" charset="0"/>
              </a:rPr>
              <a:t>Separation anxiety: Distress experienced by infants when separated from primary caregivers (Bowlby, 1969).</a:t>
            </a:r>
          </a:p>
        </p:txBody>
      </p:sp>
    </p:spTree>
    <p:extLst>
      <p:ext uri="{BB962C8B-B14F-4D97-AF65-F5344CB8AC3E}">
        <p14:creationId xmlns:p14="http://schemas.microsoft.com/office/powerpoint/2010/main" val="726358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488B-9B90-7AF3-51C5-E095F1697CBB}"/>
              </a:ext>
            </a:extLst>
          </p:cNvPr>
          <p:cNvSpPr>
            <a:spLocks noGrp="1"/>
          </p:cNvSpPr>
          <p:nvPr>
            <p:ph type="title"/>
          </p:nvPr>
        </p:nvSpPr>
        <p:spPr>
          <a:xfrm>
            <a:off x="407368" y="605654"/>
            <a:ext cx="9651032" cy="1245326"/>
          </a:xfrm>
        </p:spPr>
        <p:txBody>
          <a:bodyPr>
            <a:noAutofit/>
          </a:bodyPr>
          <a:lstStyle/>
          <a:p>
            <a:pPr>
              <a:lnSpc>
                <a:spcPct val="150000"/>
              </a:lnSpc>
            </a:pPr>
            <a:r>
              <a:rPr lang="en-GB" b="1" dirty="0">
                <a:latin typeface="Aptos Display" panose="020B0004020202020204" pitchFamily="34" charset="0"/>
              </a:rPr>
              <a:t>Applying Bowlby’s Attachment Theory to Isaac </a:t>
            </a:r>
          </a:p>
        </p:txBody>
      </p:sp>
      <p:sp>
        <p:nvSpPr>
          <p:cNvPr id="3" name="Content Placeholder 2">
            <a:extLst>
              <a:ext uri="{FF2B5EF4-FFF2-40B4-BE49-F238E27FC236}">
                <a16:creationId xmlns:a16="http://schemas.microsoft.com/office/drawing/2014/main" id="{D260805E-DB9F-E293-6B78-57AD4F9549B6}"/>
              </a:ext>
            </a:extLst>
          </p:cNvPr>
          <p:cNvSpPr>
            <a:spLocks noGrp="1"/>
          </p:cNvSpPr>
          <p:nvPr>
            <p:ph idx="1"/>
          </p:nvPr>
        </p:nvSpPr>
        <p:spPr>
          <a:xfrm>
            <a:off x="677334" y="2299559"/>
            <a:ext cx="8959480" cy="3952787"/>
          </a:xfrm>
        </p:spPr>
        <p:txBody>
          <a:bodyPr>
            <a:normAutofit/>
          </a:bodyPr>
          <a:lstStyle/>
          <a:p>
            <a:pPr marL="0" indent="0">
              <a:lnSpc>
                <a:spcPct val="150000"/>
              </a:lnSpc>
              <a:buNone/>
            </a:pPr>
            <a:r>
              <a:rPr lang="en-GB" sz="1800" dirty="0">
                <a:latin typeface="Aptos Display" panose="020B0004020202020204" pitchFamily="34" charset="0"/>
              </a:rPr>
              <a:t>Isaac lives with his mother, who is experiencing postnatal depression, low confidence and limited social support. He has also had disrupted childcare arrangements and a recent move which may have reduced stability. His behaviour such as distress during separation, clinginess, withdrawal  and difficulty joining group activities, is consistent with insecure   attachment (Bowlby,1969). His sleep difficulties and limited independent play also suggest emotional strain and lack of secure attachment, which can affect emotional and social development (Bowlby, 1988; Ainsworth et al., 1978). </a:t>
            </a:r>
          </a:p>
        </p:txBody>
      </p:sp>
    </p:spTree>
    <p:extLst>
      <p:ext uri="{BB962C8B-B14F-4D97-AF65-F5344CB8AC3E}">
        <p14:creationId xmlns:p14="http://schemas.microsoft.com/office/powerpoint/2010/main" val="1087200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511A-B17E-88BD-FDB2-64F546AFF287}"/>
              </a:ext>
            </a:extLst>
          </p:cNvPr>
          <p:cNvSpPr>
            <a:spLocks noGrp="1"/>
          </p:cNvSpPr>
          <p:nvPr>
            <p:ph type="title"/>
          </p:nvPr>
        </p:nvSpPr>
        <p:spPr>
          <a:xfrm>
            <a:off x="162800" y="627743"/>
            <a:ext cx="10548741" cy="965926"/>
          </a:xfrm>
        </p:spPr>
        <p:txBody>
          <a:bodyPr>
            <a:noAutofit/>
          </a:bodyPr>
          <a:lstStyle/>
          <a:p>
            <a:pPr>
              <a:lnSpc>
                <a:spcPct val="150000"/>
              </a:lnSpc>
            </a:pPr>
            <a:r>
              <a:rPr lang="en-GB" b="1" dirty="0">
                <a:latin typeface="Aptos Display" panose="020B0004020202020204" pitchFamily="34" charset="0"/>
              </a:rPr>
              <a:t>The Impact of Attachment on Child Development</a:t>
            </a:r>
          </a:p>
        </p:txBody>
      </p:sp>
      <p:sp>
        <p:nvSpPr>
          <p:cNvPr id="3" name="Content Placeholder 2">
            <a:extLst>
              <a:ext uri="{FF2B5EF4-FFF2-40B4-BE49-F238E27FC236}">
                <a16:creationId xmlns:a16="http://schemas.microsoft.com/office/drawing/2014/main" id="{AE0A24D9-608D-D0C5-1725-2B1F80C39BB0}"/>
              </a:ext>
            </a:extLst>
          </p:cNvPr>
          <p:cNvSpPr>
            <a:spLocks noGrp="1"/>
          </p:cNvSpPr>
          <p:nvPr>
            <p:ph idx="1"/>
          </p:nvPr>
        </p:nvSpPr>
        <p:spPr>
          <a:xfrm>
            <a:off x="543993" y="1905000"/>
            <a:ext cx="10624750" cy="4466771"/>
          </a:xfrm>
        </p:spPr>
        <p:txBody>
          <a:bodyPr>
            <a:noAutofit/>
          </a:bodyPr>
          <a:lstStyle/>
          <a:p>
            <a:pPr marL="0" indent="0">
              <a:lnSpc>
                <a:spcPct val="150000"/>
              </a:lnSpc>
              <a:buNone/>
            </a:pPr>
            <a:r>
              <a:rPr lang="en-GB" dirty="0">
                <a:latin typeface="Aptos Display" panose="020B0004020202020204" pitchFamily="34" charset="0"/>
              </a:rPr>
              <a:t>Bowlby Attachment Theory  helps explain why early emotional  experiences can affect later behaviour, learning and relationships ( Bowlby, 1969). Children who feel securely attached are more likely to explore, communicate and manage stress effectively (Bowlby, 1988; Ainsworth et al.,1978). In Isaac’s case inconsistent caregiving and maternal stress may be affecting his confidence and independence. NHS guidance also shows that postnatal depression can affect bonding and the parent child relationship (NHS, 2023).</a:t>
            </a:r>
          </a:p>
          <a:p>
            <a:pPr marL="0" indent="0">
              <a:lnSpc>
                <a:spcPct val="150000"/>
              </a:lnSpc>
              <a:buNone/>
            </a:pPr>
            <a:r>
              <a:rPr lang="en-GB" dirty="0">
                <a:solidFill>
                  <a:schemeClr val="accent1"/>
                </a:solidFill>
                <a:latin typeface="Aptos Display" panose="020B0004020202020204" pitchFamily="34" charset="0"/>
              </a:rPr>
              <a:t>Using Bowlby: </a:t>
            </a:r>
          </a:p>
          <a:p>
            <a:pPr marL="400050" indent="-400050">
              <a:lnSpc>
                <a:spcPct val="150000"/>
              </a:lnSpc>
              <a:buFont typeface="+mj-lt"/>
              <a:buAutoNum type="romanUcPeriod"/>
            </a:pPr>
            <a:r>
              <a:rPr lang="en-GB" dirty="0">
                <a:latin typeface="Aptos Display" panose="020B0004020202020204" pitchFamily="34" charset="0"/>
              </a:rPr>
              <a:t>Maternal depression may have reduced sensitive and responsive caregiving (Bowlby, 1969).</a:t>
            </a:r>
          </a:p>
          <a:p>
            <a:pPr marL="400050" indent="-400050">
              <a:lnSpc>
                <a:spcPct val="150000"/>
              </a:lnSpc>
              <a:buFont typeface="+mj-lt"/>
              <a:buAutoNum type="romanUcPeriod"/>
            </a:pPr>
            <a:r>
              <a:rPr lang="en-GB" dirty="0">
                <a:latin typeface="Aptos Display" panose="020B0004020202020204" pitchFamily="34" charset="0"/>
              </a:rPr>
              <a:t>Inconsistent emotional support may lead to insecure attachment (Bowlby, 1988).</a:t>
            </a:r>
          </a:p>
          <a:p>
            <a:pPr marL="400050" indent="-400050">
              <a:lnSpc>
                <a:spcPct val="150000"/>
              </a:lnSpc>
              <a:buFont typeface="+mj-lt"/>
              <a:buAutoNum type="romanUcPeriod"/>
            </a:pPr>
            <a:r>
              <a:rPr lang="en-GB" dirty="0">
                <a:latin typeface="Aptos Display" panose="020B0004020202020204" pitchFamily="34" charset="0"/>
              </a:rPr>
              <a:t>Language delay may also result from limited responsive interaction  with caregiving (Ainsworth et al., 1978).</a:t>
            </a:r>
          </a:p>
        </p:txBody>
      </p:sp>
    </p:spTree>
    <p:extLst>
      <p:ext uri="{BB962C8B-B14F-4D97-AF65-F5344CB8AC3E}">
        <p14:creationId xmlns:p14="http://schemas.microsoft.com/office/powerpoint/2010/main" val="1899625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F74E2-FC2C-5EB1-359F-6D80E454227A}"/>
              </a:ext>
            </a:extLst>
          </p:cNvPr>
          <p:cNvSpPr>
            <a:spLocks noGrp="1"/>
          </p:cNvSpPr>
          <p:nvPr>
            <p:ph type="title"/>
          </p:nvPr>
        </p:nvSpPr>
        <p:spPr>
          <a:xfrm>
            <a:off x="322217" y="496389"/>
            <a:ext cx="8951785" cy="1434011"/>
          </a:xfrm>
        </p:spPr>
        <p:txBody>
          <a:bodyPr/>
          <a:lstStyle/>
          <a:p>
            <a:r>
              <a:rPr lang="en-GB" b="1" dirty="0">
                <a:latin typeface="Aptos Display" panose="020B0004020202020204" pitchFamily="34" charset="0"/>
              </a:rPr>
              <a:t>Nature and Nurture </a:t>
            </a:r>
          </a:p>
        </p:txBody>
      </p:sp>
      <p:sp>
        <p:nvSpPr>
          <p:cNvPr id="3" name="Content Placeholder 2">
            <a:extLst>
              <a:ext uri="{FF2B5EF4-FFF2-40B4-BE49-F238E27FC236}">
                <a16:creationId xmlns:a16="http://schemas.microsoft.com/office/drawing/2014/main" id="{3772F09A-8F73-D871-E4D2-F8AD36294BCF}"/>
              </a:ext>
            </a:extLst>
          </p:cNvPr>
          <p:cNvSpPr>
            <a:spLocks noGrp="1"/>
          </p:cNvSpPr>
          <p:nvPr>
            <p:ph idx="1"/>
          </p:nvPr>
        </p:nvSpPr>
        <p:spPr>
          <a:xfrm>
            <a:off x="235131" y="1726473"/>
            <a:ext cx="9886405" cy="3405053"/>
          </a:xfrm>
        </p:spPr>
        <p:txBody>
          <a:bodyPr>
            <a:noAutofit/>
          </a:bodyPr>
          <a:lstStyle/>
          <a:p>
            <a:pPr marL="0" indent="0">
              <a:lnSpc>
                <a:spcPct val="150000"/>
              </a:lnSpc>
              <a:buNone/>
            </a:pPr>
            <a:r>
              <a:rPr lang="en-GB" dirty="0">
                <a:latin typeface="Aptos Display" panose="020B0004020202020204" pitchFamily="34" charset="0"/>
              </a:rPr>
              <a:t>Isaac’s development is likely influenced by both natura’ and nurture. Isaac’s development is best understood as the result of both his natural traits and nurturing experiences around him</a:t>
            </a:r>
          </a:p>
          <a:p>
            <a:pPr marL="0" indent="0">
              <a:lnSpc>
                <a:spcPct val="150000"/>
              </a:lnSpc>
              <a:buNone/>
            </a:pPr>
            <a:r>
              <a:rPr lang="en-GB" dirty="0">
                <a:latin typeface="Aptos Display" panose="020B0004020202020204" pitchFamily="34" charset="0"/>
              </a:rPr>
              <a:t>Natural includes genetic factors, temperament and early brain development. These biological factors influence abilities, personality and behaviour from birth.</a:t>
            </a:r>
          </a:p>
          <a:p>
            <a:pPr marL="0" indent="0">
              <a:lnSpc>
                <a:spcPct val="150000"/>
              </a:lnSpc>
              <a:buNone/>
            </a:pPr>
            <a:r>
              <a:rPr lang="en-GB" dirty="0">
                <a:latin typeface="Aptos Display" panose="020B0004020202020204" pitchFamily="34" charset="0"/>
              </a:rPr>
              <a:t>The nurture includes caregiving, social interaction and life experiences (Berk, 2023). Bowlby’s Attachment Theory suggests that although biology influences development, secure and responsive relationships are essential for healthy emotional and social development (Bowlby,1969; Bowlby,1988). </a:t>
            </a:r>
          </a:p>
          <a:p>
            <a:pPr marL="0" indent="0">
              <a:lnSpc>
                <a:spcPct val="150000"/>
              </a:lnSpc>
              <a:buNone/>
            </a:pPr>
            <a:r>
              <a:rPr lang="en-GB" dirty="0">
                <a:latin typeface="Aptos Display" panose="020B0004020202020204" pitchFamily="34" charset="0"/>
              </a:rPr>
              <a:t>Bronfenbrenner’s Ecological Systems Theory explains that children’s biological characteristics develop within the  context of their family, school, community and wider environment. (Bronfenbrenner, 1979).</a:t>
            </a:r>
          </a:p>
        </p:txBody>
      </p:sp>
    </p:spTree>
    <p:extLst>
      <p:ext uri="{BB962C8B-B14F-4D97-AF65-F5344CB8AC3E}">
        <p14:creationId xmlns:p14="http://schemas.microsoft.com/office/powerpoint/2010/main" val="4026923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6049F-158D-D346-7C22-430668CB9494}"/>
              </a:ext>
            </a:extLst>
          </p:cNvPr>
          <p:cNvSpPr>
            <a:spLocks noGrp="1"/>
          </p:cNvSpPr>
          <p:nvPr>
            <p:ph type="title"/>
          </p:nvPr>
        </p:nvSpPr>
        <p:spPr/>
        <p:txBody>
          <a:bodyPr/>
          <a:lstStyle/>
          <a:p>
            <a:pPr>
              <a:lnSpc>
                <a:spcPct val="150000"/>
              </a:lnSpc>
            </a:pPr>
            <a:r>
              <a:rPr lang="en-GB" b="1" dirty="0">
                <a:latin typeface="Aptos Display" panose="020B0004020202020204" pitchFamily="34" charset="0"/>
              </a:rPr>
              <a:t>Support Strategies for Isaac’s Development</a:t>
            </a:r>
          </a:p>
        </p:txBody>
      </p:sp>
      <p:sp>
        <p:nvSpPr>
          <p:cNvPr id="3" name="Content Placeholder 2">
            <a:extLst>
              <a:ext uri="{FF2B5EF4-FFF2-40B4-BE49-F238E27FC236}">
                <a16:creationId xmlns:a16="http://schemas.microsoft.com/office/drawing/2014/main" id="{3869F568-840A-9613-1CB2-8313CCDB75DF}"/>
              </a:ext>
            </a:extLst>
          </p:cNvPr>
          <p:cNvSpPr>
            <a:spLocks noGrp="1"/>
          </p:cNvSpPr>
          <p:nvPr>
            <p:ph idx="1"/>
          </p:nvPr>
        </p:nvSpPr>
        <p:spPr/>
        <p:txBody>
          <a:bodyPr>
            <a:normAutofit/>
          </a:bodyPr>
          <a:lstStyle/>
          <a:p>
            <a:pPr marL="0" indent="0">
              <a:lnSpc>
                <a:spcPct val="150000"/>
              </a:lnSpc>
              <a:buNone/>
            </a:pPr>
            <a:r>
              <a:rPr lang="en-GB" dirty="0">
                <a:latin typeface="Aptos Display" panose="020B0004020202020204" pitchFamily="34" charset="0"/>
              </a:rPr>
              <a:t>Useful support strategies include a key person approach, predictable routines, language rich play and close partnership working with Isaac’s mother, as these promote emotional security and positive development ( Department for Education, 2024; Bowlby, 1988).</a:t>
            </a:r>
          </a:p>
          <a:p>
            <a:pPr marL="0" indent="0">
              <a:lnSpc>
                <a:spcPct val="150000"/>
              </a:lnSpc>
              <a:buNone/>
            </a:pPr>
            <a:r>
              <a:rPr lang="en-GB" dirty="0">
                <a:latin typeface="Aptos Display" panose="020B0004020202020204" pitchFamily="34" charset="0"/>
              </a:rPr>
              <a:t>Multi-agency support may also be needed if concerns continue involving professionals such as the health visitor, GP, speech and language therapist and early years practitioners ( Department for Education, 2024).</a:t>
            </a:r>
          </a:p>
        </p:txBody>
      </p:sp>
    </p:spTree>
    <p:extLst>
      <p:ext uri="{BB962C8B-B14F-4D97-AF65-F5344CB8AC3E}">
        <p14:creationId xmlns:p14="http://schemas.microsoft.com/office/powerpoint/2010/main" val="2723597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4F2FA5C-CC3F-FFD8-5065-8D8E91B66328}"/>
              </a:ext>
            </a:extLst>
          </p:cNvPr>
          <p:cNvSpPr>
            <a:spLocks noGrp="1"/>
          </p:cNvSpPr>
          <p:nvPr>
            <p:ph type="title"/>
          </p:nvPr>
        </p:nvSpPr>
        <p:spPr>
          <a:xfrm>
            <a:off x="157660" y="1534288"/>
            <a:ext cx="3764633" cy="4103914"/>
          </a:xfrm>
        </p:spPr>
        <p:txBody>
          <a:bodyPr anchor="ctr">
            <a:normAutofit/>
          </a:bodyPr>
          <a:lstStyle/>
          <a:p>
            <a:pPr algn="ctr"/>
            <a:r>
              <a:rPr lang="en-GB" sz="4000" b="1" dirty="0">
                <a:solidFill>
                  <a:schemeClr val="accent1">
                    <a:lumMod val="75000"/>
                  </a:schemeClr>
                </a:solidFill>
                <a:latin typeface="Aptos Display" panose="020B0004020202020204" pitchFamily="34" charset="0"/>
              </a:rPr>
              <a:t>Early Intervention</a:t>
            </a:r>
            <a:br>
              <a:rPr lang="en-GB" sz="4000" b="1" dirty="0">
                <a:solidFill>
                  <a:schemeClr val="accent1">
                    <a:lumMod val="75000"/>
                  </a:schemeClr>
                </a:solidFill>
                <a:latin typeface="Aptos Display" panose="020B0004020202020204" pitchFamily="34" charset="0"/>
              </a:rPr>
            </a:br>
            <a:r>
              <a:rPr lang="en-GB" sz="4000" b="1" dirty="0">
                <a:solidFill>
                  <a:schemeClr val="accent1">
                    <a:lumMod val="75000"/>
                  </a:schemeClr>
                </a:solidFill>
                <a:latin typeface="Aptos Display" panose="020B0004020202020204" pitchFamily="34" charset="0"/>
              </a:rPr>
              <a:t>and Support Plan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64B24F-0B93-98E9-D706-DC875E213E9A}"/>
              </a:ext>
            </a:extLst>
          </p:cNvPr>
          <p:cNvGraphicFramePr>
            <a:graphicFrameLocks noGrp="1"/>
          </p:cNvGraphicFramePr>
          <p:nvPr>
            <p:ph idx="1"/>
            <p:extLst>
              <p:ext uri="{D42A27DB-BD31-4B8C-83A1-F6EECF244321}">
                <p14:modId xmlns:p14="http://schemas.microsoft.com/office/powerpoint/2010/main" val="321148769"/>
              </p:ext>
            </p:extLst>
          </p:nvPr>
        </p:nvGraphicFramePr>
        <p:xfrm>
          <a:off x="4843129" y="1178272"/>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3417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CA09D4-723D-B453-E682-F6ECE944ADDD}"/>
              </a:ext>
            </a:extLst>
          </p:cNvPr>
          <p:cNvSpPr>
            <a:spLocks noGrp="1"/>
          </p:cNvSpPr>
          <p:nvPr>
            <p:ph idx="1"/>
          </p:nvPr>
        </p:nvSpPr>
        <p:spPr>
          <a:xfrm>
            <a:off x="677334" y="1253067"/>
            <a:ext cx="6155266" cy="4351866"/>
          </a:xfrm>
        </p:spPr>
        <p:txBody>
          <a:bodyPr anchor="ctr">
            <a:normAutofit/>
          </a:bodyPr>
          <a:lstStyle/>
          <a:p>
            <a:pPr marL="0" indent="0">
              <a:lnSpc>
                <a:spcPct val="150000"/>
              </a:lnSpc>
              <a:buNone/>
            </a:pPr>
            <a:r>
              <a:rPr lang="en-GB" dirty="0">
                <a:latin typeface="Aptos Display" panose="020B0004020202020204" pitchFamily="34" charset="0"/>
              </a:rPr>
              <a:t>Bowlby’s Attachment Theory is highly relevant to Isaac because it explain how early relationship shape security, behaviour and development (Bowlby, 1969). His case highlights the importance of stable caregiving, emotional support and early intervention to promote positive outcomes (Bowlby, 1988).</a:t>
            </a:r>
          </a:p>
          <a:p>
            <a:pPr marL="0" indent="0">
              <a:lnSpc>
                <a:spcPct val="150000"/>
              </a:lnSpc>
              <a:buNone/>
            </a:pPr>
            <a:r>
              <a:rPr lang="en-GB" dirty="0">
                <a:latin typeface="Aptos Display" panose="020B0004020202020204" pitchFamily="34" charset="0"/>
              </a:rPr>
              <a:t>Overall, Isaac needs a calm, consistent and supportive environment to build trust and confidence. Early years professionals can make a significant difference by supporting both the child and the parent through multi-agency working and early intervention ( Department for Education, 2024).</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38"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27DFDE-EBF8-3027-0550-DC85120CB295}"/>
              </a:ext>
            </a:extLst>
          </p:cNvPr>
          <p:cNvSpPr>
            <a:spLocks noGrp="1"/>
          </p:cNvSpPr>
          <p:nvPr>
            <p:ph type="title"/>
          </p:nvPr>
        </p:nvSpPr>
        <p:spPr>
          <a:xfrm>
            <a:off x="7829658" y="1253067"/>
            <a:ext cx="3371742" cy="4351866"/>
          </a:xfrm>
        </p:spPr>
        <p:txBody>
          <a:bodyPr anchor="ctr">
            <a:normAutofit/>
          </a:bodyPr>
          <a:lstStyle/>
          <a:p>
            <a:pPr algn="ctr">
              <a:lnSpc>
                <a:spcPct val="150000"/>
              </a:lnSpc>
            </a:pPr>
            <a:r>
              <a:rPr lang="en-GB" sz="4400" b="1" dirty="0">
                <a:solidFill>
                  <a:schemeClr val="bg1"/>
                </a:solidFill>
                <a:latin typeface="Aptos Display" panose="020B0004020202020204" pitchFamily="34" charset="0"/>
              </a:rPr>
              <a:t>Conclusion</a:t>
            </a:r>
          </a:p>
        </p:txBody>
      </p:sp>
    </p:spTree>
    <p:extLst>
      <p:ext uri="{BB962C8B-B14F-4D97-AF65-F5344CB8AC3E}">
        <p14:creationId xmlns:p14="http://schemas.microsoft.com/office/powerpoint/2010/main" val="1496527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220436" y="0"/>
            <a:ext cx="10726964" cy="1487487"/>
          </a:xfrm>
        </p:spPr>
        <p:txBody>
          <a:bodyPr>
            <a:normAutofit/>
          </a:bodyPr>
          <a:lstStyle/>
          <a:p>
            <a:pPr>
              <a:lnSpc>
                <a:spcPct val="150000"/>
              </a:lnSpc>
            </a:pPr>
            <a:r>
              <a:rPr lang="en-GB" sz="4000" b="1" dirty="0">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150056" y="1243647"/>
            <a:ext cx="11615392" cy="4804796"/>
          </a:xfrm>
        </p:spPr>
        <p:txBody>
          <a:bodyPr>
            <a:noAutofit/>
          </a:bodyPr>
          <a:lstStyle/>
          <a:p>
            <a:pPr marL="0" indent="0">
              <a:lnSpc>
                <a:spcPct val="150000"/>
              </a:lnSpc>
              <a:buNone/>
            </a:pPr>
            <a:r>
              <a:rPr lang="en-GB" sz="1200" b="1" dirty="0">
                <a:latin typeface="Aptos Display" panose="020B0004020202020204" pitchFamily="34" charset="0"/>
              </a:rPr>
              <a:t>Bowlby, J. (1969) Attachment and Loss: Volume I: Attachment Bowlby, J (1969):</a:t>
            </a:r>
          </a:p>
          <a:p>
            <a:pPr marL="0" indent="0">
              <a:lnSpc>
                <a:spcPct val="150000"/>
              </a:lnSpc>
              <a:buNone/>
            </a:pPr>
            <a:r>
              <a:rPr lang="en-GB" sz="1200" dirty="0">
                <a:latin typeface="Aptos Display" panose="020B0004020202020204" pitchFamily="34" charset="0"/>
              </a:rPr>
              <a:t>Attachment and Loss: Volume I: Attachment. London: Hogarth Press.</a:t>
            </a:r>
          </a:p>
          <a:p>
            <a:pPr marL="0" indent="0">
              <a:lnSpc>
                <a:spcPct val="150000"/>
              </a:lnSpc>
              <a:buNone/>
            </a:pPr>
            <a:r>
              <a:rPr lang="en-GB" sz="1200" b="1" dirty="0">
                <a:latin typeface="Aptos Display" panose="020B0004020202020204" pitchFamily="34" charset="0"/>
              </a:rPr>
              <a:t>Bowlby, J. (1988) A Secure Base:</a:t>
            </a:r>
          </a:p>
          <a:p>
            <a:pPr marL="0" indent="0">
              <a:lnSpc>
                <a:spcPct val="150000"/>
              </a:lnSpc>
              <a:buNone/>
            </a:pPr>
            <a:r>
              <a:rPr lang="en-GB" sz="1200" dirty="0">
                <a:latin typeface="Aptos Display" panose="020B0004020202020204" pitchFamily="34" charset="0"/>
              </a:rPr>
              <a:t>Bowlby, J. (1988) A Secure Base: Parent-Child Attachment and Health Human Development. London: Routledge.</a:t>
            </a:r>
          </a:p>
          <a:p>
            <a:pPr marL="0" indent="0">
              <a:lnSpc>
                <a:spcPct val="150000"/>
              </a:lnSpc>
              <a:buNone/>
            </a:pPr>
            <a:r>
              <a:rPr lang="en-GB" sz="1200" b="1" dirty="0">
                <a:latin typeface="Aptos Display" panose="020B0004020202020204" pitchFamily="34" charset="0"/>
              </a:rPr>
              <a:t>Encyclopaedia Britannica:</a:t>
            </a:r>
          </a:p>
          <a:p>
            <a:pPr marL="0" indent="0">
              <a:lnSpc>
                <a:spcPct val="150000"/>
              </a:lnSpc>
              <a:buNone/>
            </a:pPr>
            <a:r>
              <a:rPr lang="en-GB" sz="1200" dirty="0">
                <a:latin typeface="Aptos Display" panose="020B0004020202020204" pitchFamily="34" charset="0"/>
              </a:rPr>
              <a:t>Encyclopaedia Britannica (2024) John Bowlby. Available at: </a:t>
            </a:r>
            <a:r>
              <a:rPr lang="en-GB" sz="1200" dirty="0">
                <a:latin typeface="Aptos Display" panose="020B0004020202020204" pitchFamily="34" charset="0"/>
                <a:hlinkClick r:id="rId2"/>
              </a:rPr>
              <a:t>https://www.Britannica.com/biography/John-Bowlby</a:t>
            </a:r>
            <a:r>
              <a:rPr lang="en-GB" sz="1200" dirty="0">
                <a:latin typeface="Aptos Display" panose="020B0004020202020204" pitchFamily="34" charset="0"/>
              </a:rPr>
              <a:t> (Accessed: 3 July 2026).</a:t>
            </a:r>
          </a:p>
          <a:p>
            <a:pPr marL="0" indent="0">
              <a:lnSpc>
                <a:spcPct val="150000"/>
              </a:lnSpc>
              <a:buNone/>
            </a:pPr>
            <a:r>
              <a:rPr lang="en-GB" sz="1200" b="1" dirty="0">
                <a:latin typeface="Aptos Display" panose="020B0004020202020204" pitchFamily="34" charset="0"/>
              </a:rPr>
              <a:t>Simply Psychology McCleod's. (2024) Attachment Theory:</a:t>
            </a:r>
          </a:p>
          <a:p>
            <a:pPr marL="0" indent="0">
              <a:lnSpc>
                <a:spcPct val="150000"/>
              </a:lnSpc>
              <a:buNone/>
            </a:pPr>
            <a:r>
              <a:rPr lang="en-GB" sz="1200" dirty="0">
                <a:latin typeface="Aptos Display" panose="020B0004020202020204" pitchFamily="34" charset="0"/>
              </a:rPr>
              <a:t>Simply Psychology. Available at: </a:t>
            </a:r>
            <a:r>
              <a:rPr lang="en-GB" sz="1200" dirty="0">
                <a:latin typeface="Aptos Display" panose="020B0004020202020204" pitchFamily="34" charset="0"/>
                <a:hlinkClick r:id="rId3"/>
              </a:rPr>
              <a:t>https://www.smplypsychology.org/bowlby.html</a:t>
            </a:r>
            <a:r>
              <a:rPr lang="en-GB" sz="1200" dirty="0">
                <a:latin typeface="Aptos Display" panose="020B0004020202020204" pitchFamily="34" charset="0"/>
              </a:rPr>
              <a:t> (Accessed: 3 July 2026).</a:t>
            </a:r>
          </a:p>
          <a:p>
            <a:pPr marL="0" indent="0">
              <a:lnSpc>
                <a:spcPct val="150000"/>
              </a:lnSpc>
              <a:buNone/>
            </a:pPr>
            <a:r>
              <a:rPr lang="en-GB" sz="1200" b="1" dirty="0">
                <a:latin typeface="Aptos Display" panose="020B0004020202020204" pitchFamily="34" charset="0"/>
              </a:rPr>
              <a:t>Royal College of Speech and Language Therapist (2024) Speech, language and communication needs. </a:t>
            </a:r>
            <a:r>
              <a:rPr lang="en-GB" sz="1200" dirty="0">
                <a:latin typeface="Aptos Display" panose="020B0004020202020204" pitchFamily="34" charset="0"/>
              </a:rPr>
              <a:t>Available at: </a:t>
            </a:r>
            <a:r>
              <a:rPr lang="en-GB" sz="1200" dirty="0">
                <a:latin typeface="Aptos Display" panose="020B0004020202020204" pitchFamily="34" charset="0"/>
                <a:hlinkClick r:id="rId4"/>
              </a:rPr>
              <a:t>https://www.rcslt.org</a:t>
            </a:r>
            <a:r>
              <a:rPr lang="en-GB" sz="1200" dirty="0">
                <a:latin typeface="Aptos Display" panose="020B0004020202020204" pitchFamily="34" charset="0"/>
              </a:rPr>
              <a:t> (Accessed: 5 July 2026)</a:t>
            </a:r>
          </a:p>
          <a:p>
            <a:pPr marL="0" indent="0">
              <a:lnSpc>
                <a:spcPct val="150000"/>
              </a:lnSpc>
              <a:buNone/>
            </a:pPr>
            <a:r>
              <a:rPr lang="en-GB" sz="1200" b="1" dirty="0">
                <a:latin typeface="Aptos Display" panose="020B0004020202020204" pitchFamily="34" charset="0"/>
              </a:rPr>
              <a:t>NHS (2023) Postnatal depression. </a:t>
            </a:r>
            <a:r>
              <a:rPr lang="en-GB" sz="1200" dirty="0" err="1">
                <a:latin typeface="Aptos Display" panose="020B0004020202020204" pitchFamily="34" charset="0"/>
              </a:rPr>
              <a:t>Avaible</a:t>
            </a:r>
            <a:r>
              <a:rPr lang="en-GB" sz="1200" dirty="0">
                <a:latin typeface="Aptos Display" panose="020B0004020202020204" pitchFamily="34" charset="0"/>
              </a:rPr>
              <a:t> at: </a:t>
            </a:r>
            <a:r>
              <a:rPr lang="en-GB" sz="1200" dirty="0">
                <a:latin typeface="Aptos Display" panose="020B0004020202020204" pitchFamily="34" charset="0"/>
                <a:hlinkClick r:id="rId5"/>
              </a:rPr>
              <a:t>https://www.nhsuk/mental-health/conditions/post-natal-depression/overview/</a:t>
            </a:r>
            <a:r>
              <a:rPr lang="en-GB" sz="1200" dirty="0">
                <a:latin typeface="Aptos Display" panose="020B0004020202020204" pitchFamily="34" charset="0"/>
              </a:rPr>
              <a:t> (Accessed: 5 July 2026)</a:t>
            </a:r>
          </a:p>
          <a:p>
            <a:pPr marL="0" indent="0">
              <a:lnSpc>
                <a:spcPct val="150000"/>
              </a:lnSpc>
              <a:buNone/>
            </a:pPr>
            <a:r>
              <a:rPr lang="en-GB" sz="1200" b="1" dirty="0">
                <a:latin typeface="Aptos Display" panose="020B0004020202020204" pitchFamily="34" charset="0"/>
              </a:rPr>
              <a:t>Department for Education (2024) Statutory framework for the early years foundation stage.</a:t>
            </a:r>
          </a:p>
          <a:p>
            <a:pPr marL="0" indent="0">
              <a:lnSpc>
                <a:spcPct val="150000"/>
              </a:lnSpc>
              <a:buNone/>
            </a:pPr>
            <a:r>
              <a:rPr lang="en-GB" sz="1200" dirty="0">
                <a:latin typeface="Aptos Display" panose="020B0004020202020204" pitchFamily="34" charset="0"/>
              </a:rPr>
              <a:t> </a:t>
            </a:r>
            <a:r>
              <a:rPr lang="en-GB" sz="1200" dirty="0" err="1">
                <a:latin typeface="Aptos Display" panose="020B0004020202020204" pitchFamily="34" charset="0"/>
              </a:rPr>
              <a:t>Avaible</a:t>
            </a:r>
            <a:r>
              <a:rPr lang="en-GB" sz="1200" dirty="0">
                <a:latin typeface="Aptos Display" panose="020B0004020202020204" pitchFamily="34" charset="0"/>
              </a:rPr>
              <a:t> at: </a:t>
            </a:r>
            <a:r>
              <a:rPr lang="en-GB" sz="1200" dirty="0">
                <a:latin typeface="Aptos Display" panose="020B0004020202020204" pitchFamily="34" charset="0"/>
                <a:hlinkClick r:id="rId6"/>
              </a:rPr>
              <a:t>https://www.gov.uk/government/publications/early-years-foundations-stage-framework-2</a:t>
            </a:r>
            <a:r>
              <a:rPr lang="en-GB" sz="1200" dirty="0">
                <a:latin typeface="Aptos Display" panose="020B0004020202020204" pitchFamily="34" charset="0"/>
              </a:rPr>
              <a:t> (Accessed: 5 July 2026)</a:t>
            </a:r>
          </a:p>
          <a:p>
            <a:pPr marL="0" indent="0">
              <a:lnSpc>
                <a:spcPct val="150000"/>
              </a:lnSpc>
              <a:buNone/>
            </a:pPr>
            <a:endParaRPr lang="en-GB" sz="1200" dirty="0">
              <a:latin typeface="Aptos Display" panose="020B0004020202020204" pitchFamily="34" charset="0"/>
            </a:endParaRPr>
          </a:p>
          <a:p>
            <a:pPr marL="0" indent="0">
              <a:lnSpc>
                <a:spcPct val="150000"/>
              </a:lnSpc>
              <a:buNone/>
            </a:pPr>
            <a:endParaRPr lang="en-GB" sz="1200" dirty="0">
              <a:latin typeface="Aptos Display" panose="020B0004020202020204" pitchFamily="34" charset="0"/>
            </a:endParaRPr>
          </a:p>
          <a:p>
            <a:pPr marL="0" indent="0">
              <a:lnSpc>
                <a:spcPct val="150000"/>
              </a:lnSpc>
              <a:buNone/>
            </a:pPr>
            <a:r>
              <a:rPr lang="en-GB" sz="1200" dirty="0">
                <a:latin typeface="Aptos Display" panose="020B0004020202020204" pitchFamily="34" charset="0"/>
              </a:rPr>
              <a:t>Department for Education (2018). Early Years Foundation Stage Framework.</a:t>
            </a:r>
          </a:p>
          <a:p>
            <a:pPr marL="0" indent="0">
              <a:lnSpc>
                <a:spcPct val="150000"/>
              </a:lnSpc>
              <a:buNone/>
            </a:pPr>
            <a:endParaRPr lang="en-GB" sz="1200" dirty="0">
              <a:latin typeface="Aptos Display" panose="020B0004020202020204" pitchFamily="34" charset="0"/>
            </a:endParaRPr>
          </a:p>
          <a:p>
            <a:pPr marL="0" indent="0">
              <a:lnSpc>
                <a:spcPct val="150000"/>
              </a:lnSpc>
              <a:buNone/>
            </a:pPr>
            <a:endParaRPr lang="en-GB" sz="1200" dirty="0">
              <a:latin typeface="Aptos Display" panose="020B0004020202020204" pitchFamily="34" charset="0"/>
            </a:endParaRPr>
          </a:p>
          <a:p>
            <a:pPr marL="0" indent="0">
              <a:buNone/>
            </a:pPr>
            <a:endParaRPr lang="en-GB" sz="1200" dirty="0">
              <a:latin typeface="+mj-lt"/>
            </a:endParaRPr>
          </a:p>
          <a:p>
            <a:pPr marL="0" indent="0">
              <a:buNone/>
            </a:pPr>
            <a:endParaRPr lang="en-GB" sz="1200" dirty="0">
              <a:latin typeface="+mj-lt"/>
            </a:endParaRPr>
          </a:p>
          <a:p>
            <a:pPr marL="0" indent="0">
              <a:buNone/>
            </a:pPr>
            <a:endParaRPr lang="en-GB" sz="1200" dirty="0">
              <a:latin typeface="+mj-lt"/>
            </a:endParaRPr>
          </a:p>
          <a:p>
            <a:pPr marL="0" indent="0">
              <a:buNone/>
            </a:pPr>
            <a:endParaRPr lang="en-GB" sz="1200" dirty="0">
              <a:latin typeface="+mj-lt"/>
            </a:endParaRPr>
          </a:p>
          <a:p>
            <a:pPr marL="0" indent="0">
              <a:buNone/>
            </a:pPr>
            <a:endParaRPr lang="en-GB" sz="1200" dirty="0"/>
          </a:p>
          <a:p>
            <a:pPr marL="0" indent="0">
              <a:buNone/>
            </a:pPr>
            <a:r>
              <a:rPr lang="en-GB" sz="1200" dirty="0"/>
              <a:t>List these using the </a:t>
            </a:r>
            <a:r>
              <a:rPr lang="en-GB" sz="1200" b="1" dirty="0"/>
              <a:t>UWTSD Harvard style - </a:t>
            </a:r>
            <a:r>
              <a:rPr lang="en-GB" sz="1200" dirty="0"/>
              <a:t>see the Harvard handbook and Cite Them Right for guidance</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0</TotalTime>
  <Words>1321</Words>
  <Application>Microsoft Office PowerPoint</Application>
  <PresentationFormat>Widescreen</PresentationFormat>
  <Paragraphs>75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 Display</vt:lpstr>
      <vt:lpstr>Arial</vt:lpstr>
      <vt:lpstr>Trebuchet MS</vt:lpstr>
      <vt:lpstr>Wingdings 3</vt:lpstr>
      <vt:lpstr>Facet</vt:lpstr>
      <vt:lpstr>    Student name:  Elizinha Solo da Costa Student number: 2513422 Lecturer’s name: Dr. Shepherd Ziko  </vt:lpstr>
      <vt:lpstr>Introduction</vt:lpstr>
      <vt:lpstr>Biography</vt:lpstr>
      <vt:lpstr>Bowlby’s Attachment Theory</vt:lpstr>
      <vt:lpstr>Key Features of Bowlby’s Attachment  Theory </vt:lpstr>
      <vt:lpstr>Applying Bowlby’s Attachment Theory to Isaac </vt:lpstr>
      <vt:lpstr>The Impact of Attachment on Child Development</vt:lpstr>
      <vt:lpstr>Nature and Nurture </vt:lpstr>
      <vt:lpstr>Support Strategies for Isaac’s Development</vt:lpstr>
      <vt:lpstr>Early Intervention and Support Plan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elizinha021@gmail.com</cp:lastModifiedBy>
  <cp:revision>106</cp:revision>
  <dcterms:created xsi:type="dcterms:W3CDTF">2025-10-14T20:52:47Z</dcterms:created>
  <dcterms:modified xsi:type="dcterms:W3CDTF">2026-07-11T16:06:06Z</dcterms:modified>
</cp:coreProperties>
</file>