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2" r:id="rId1"/>
  </p:sldMasterIdLst>
  <p:notesMasterIdLst>
    <p:notesMasterId r:id="rId17"/>
  </p:notesMasterIdLst>
  <p:sldIdLst>
    <p:sldId id="256" r:id="rId2"/>
    <p:sldId id="257" r:id="rId3"/>
    <p:sldId id="258" r:id="rId4"/>
    <p:sldId id="259" r:id="rId5"/>
    <p:sldId id="263" r:id="rId6"/>
    <p:sldId id="264" r:id="rId7"/>
    <p:sldId id="265" r:id="rId8"/>
    <p:sldId id="266" r:id="rId9"/>
    <p:sldId id="260" r:id="rId10"/>
    <p:sldId id="261" r:id="rId11"/>
    <p:sldId id="269" r:id="rId12"/>
    <p:sldId id="268" r:id="rId13"/>
    <p:sldId id="267" r:id="rId14"/>
    <p:sldId id="270" r:id="rId15"/>
    <p:sldId id="26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68" d="100"/>
          <a:sy n="68" d="100"/>
        </p:scale>
        <p:origin x="780" y="72"/>
      </p:cViewPr>
      <p:guideLst/>
    </p:cSldViewPr>
  </p:slideViewPr>
  <p:notesTextViewPr>
    <p:cViewPr>
      <p:scale>
        <a:sx n="1" d="1"/>
        <a:sy n="1" d="1"/>
      </p:scale>
      <p:origin x="0" y="-2934"/>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394C99-E732-4B5B-BC44-A2EBA2FF2363}" type="datetimeFigureOut">
              <a:rPr lang="en-GB" smtClean="0"/>
              <a:t>21/12/2018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F8EB27-5EB1-46E5-97D7-D872FD161E53}" type="slidenum">
              <a:rPr lang="en-GB" smtClean="0"/>
              <a:t>‹#›</a:t>
            </a:fld>
            <a:endParaRPr lang="en-GB"/>
          </a:p>
        </p:txBody>
      </p:sp>
    </p:spTree>
    <p:extLst>
      <p:ext uri="{BB962C8B-B14F-4D97-AF65-F5344CB8AC3E}">
        <p14:creationId xmlns:p14="http://schemas.microsoft.com/office/powerpoint/2010/main" val="2712885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F8EB27-5EB1-46E5-97D7-D872FD161E53}" type="slidenum">
              <a:rPr lang="en-GB" smtClean="0"/>
              <a:t>1</a:t>
            </a:fld>
            <a:endParaRPr lang="en-GB"/>
          </a:p>
        </p:txBody>
      </p:sp>
    </p:spTree>
    <p:extLst>
      <p:ext uri="{BB962C8B-B14F-4D97-AF65-F5344CB8AC3E}">
        <p14:creationId xmlns:p14="http://schemas.microsoft.com/office/powerpoint/2010/main" val="30379435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b="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CF8EB27-5EB1-46E5-97D7-D872FD161E53}" type="slidenum">
              <a:rPr lang="en-GB" smtClean="0"/>
              <a:t>2</a:t>
            </a:fld>
            <a:endParaRPr lang="en-GB"/>
          </a:p>
        </p:txBody>
      </p:sp>
    </p:spTree>
    <p:extLst>
      <p:ext uri="{BB962C8B-B14F-4D97-AF65-F5344CB8AC3E}">
        <p14:creationId xmlns:p14="http://schemas.microsoft.com/office/powerpoint/2010/main" val="22604033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CF8EB27-5EB1-46E5-97D7-D872FD161E53}" type="slidenum">
              <a:rPr lang="en-GB" smtClean="0"/>
              <a:t>3</a:t>
            </a:fld>
            <a:endParaRPr lang="en-GB"/>
          </a:p>
        </p:txBody>
      </p:sp>
    </p:spTree>
    <p:extLst>
      <p:ext uri="{BB962C8B-B14F-4D97-AF65-F5344CB8AC3E}">
        <p14:creationId xmlns:p14="http://schemas.microsoft.com/office/powerpoint/2010/main" val="461796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A SWOT analysis is</a:t>
            </a:r>
            <a:r>
              <a:rPr lang="en-GB" baseline="0" dirty="0">
                <a:latin typeface="Times New Roman" panose="02020603050405020304" pitchFamily="18" charset="0"/>
                <a:cs typeface="Times New Roman" panose="02020603050405020304" pitchFamily="18" charset="0"/>
              </a:rPr>
              <a:t> created and used to determine and assess the internal strengths and weaknesses, and the external opportunities and threats, that are relevant to a business. Here we are going to look at a SWOT analysis of Starbucks, highlighting important factors that affect the company.</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CF8EB27-5EB1-46E5-97D7-D872FD161E53}" type="slidenum">
              <a:rPr lang="en-GB" smtClean="0"/>
              <a:t>4</a:t>
            </a:fld>
            <a:endParaRPr lang="en-GB"/>
          </a:p>
        </p:txBody>
      </p:sp>
    </p:spTree>
    <p:extLst>
      <p:ext uri="{BB962C8B-B14F-4D97-AF65-F5344CB8AC3E}">
        <p14:creationId xmlns:p14="http://schemas.microsoft.com/office/powerpoint/2010/main" val="21403351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chemeClr val="tx1"/>
                </a:solidFill>
                <a:latin typeface="Times New Roman" panose="02020603050405020304" pitchFamily="18" charset="0"/>
                <a:cs typeface="Times New Roman" panose="02020603050405020304" pitchFamily="18" charset="0"/>
              </a:rPr>
              <a:t>Starbucks are the World’s leading coffeehouse</a:t>
            </a:r>
            <a:r>
              <a:rPr lang="en-GB" baseline="0" dirty="0">
                <a:solidFill>
                  <a:schemeClr val="tx1"/>
                </a:solidFill>
                <a:latin typeface="Times New Roman" panose="02020603050405020304" pitchFamily="18" charset="0"/>
                <a:cs typeface="Times New Roman" panose="02020603050405020304" pitchFamily="18" charset="0"/>
              </a:rPr>
              <a:t> </a:t>
            </a:r>
            <a:r>
              <a:rPr lang="en-GB" dirty="0">
                <a:solidFill>
                  <a:schemeClr val="tx1"/>
                </a:solidFill>
                <a:latin typeface="Times New Roman" panose="02020603050405020304" pitchFamily="18" charset="0"/>
                <a:cs typeface="Times New Roman" panose="02020603050405020304" pitchFamily="18" charset="0"/>
              </a:rPr>
              <a:t>chain</a:t>
            </a:r>
            <a:r>
              <a:rPr lang="en-GB" baseline="0" dirty="0">
                <a:solidFill>
                  <a:schemeClr val="tx1"/>
                </a:solidFill>
                <a:latin typeface="Times New Roman" panose="02020603050405020304" pitchFamily="18" charset="0"/>
                <a:cs typeface="Times New Roman" panose="02020603050405020304" pitchFamily="18" charset="0"/>
              </a:rPr>
              <a:t> </a:t>
            </a:r>
            <a:r>
              <a:rPr lang="en-GB" dirty="0">
                <a:solidFill>
                  <a:schemeClr val="tx1"/>
                </a:solidFill>
                <a:latin typeface="Times New Roman" panose="02020603050405020304" pitchFamily="18" charset="0"/>
                <a:cs typeface="Times New Roman" panose="02020603050405020304" pitchFamily="18" charset="0"/>
              </a:rPr>
              <a:t>, making millions</a:t>
            </a:r>
            <a:r>
              <a:rPr lang="en-GB" baseline="0" dirty="0">
                <a:solidFill>
                  <a:schemeClr val="tx1"/>
                </a:solidFill>
                <a:latin typeface="Times New Roman" panose="02020603050405020304" pitchFamily="18" charset="0"/>
                <a:cs typeface="Times New Roman" panose="02020603050405020304" pitchFamily="18" charset="0"/>
              </a:rPr>
              <a:t> every year, whilst being present in over twenty thousand locations worldwide.</a:t>
            </a:r>
          </a:p>
          <a:p>
            <a:pPr marL="171450" indent="-171450">
              <a:buFont typeface="Arial" panose="020B0604020202020204" pitchFamily="34" charset="0"/>
              <a:buChar char="•"/>
            </a:pPr>
            <a:r>
              <a:rPr lang="en-GB" b="0" baseline="0" dirty="0">
                <a:solidFill>
                  <a:schemeClr val="tx1"/>
                </a:solidFill>
                <a:latin typeface="Times New Roman" panose="02020603050405020304" pitchFamily="18" charset="0"/>
                <a:cs typeface="Times New Roman" panose="02020603050405020304" pitchFamily="18" charset="0"/>
              </a:rPr>
              <a:t>Quality, profitability and Ethicality.</a:t>
            </a:r>
          </a:p>
          <a:p>
            <a:r>
              <a:rPr lang="en-GB" baseline="0" dirty="0">
                <a:solidFill>
                  <a:schemeClr val="tx1"/>
                </a:solidFill>
                <a:latin typeface="Times New Roman" panose="02020603050405020304" pitchFamily="18" charset="0"/>
                <a:cs typeface="Times New Roman" panose="02020603050405020304" pitchFamily="18" charset="0"/>
              </a:rPr>
              <a:t>They are particularly well recognised for the quality of their products. Despite prices being significantly high, customers are more than willing to pay as they know they are being guaranteed a top quality product and service each time they purchase anything from the company.(https://pestleanalysis.com/swot-analysis-of-starbucks/;2018)</a:t>
            </a:r>
          </a:p>
          <a:p>
            <a:pPr marL="171450" indent="-171450">
              <a:buFont typeface="Arial" panose="020B0604020202020204" pitchFamily="34" charset="0"/>
              <a:buChar char="•"/>
            </a:pPr>
            <a:r>
              <a:rPr lang="en-GB" b="0" baseline="0" dirty="0">
                <a:solidFill>
                  <a:schemeClr val="tx1"/>
                </a:solidFill>
                <a:latin typeface="Times New Roman" panose="02020603050405020304" pitchFamily="18" charset="0"/>
                <a:cs typeface="Times New Roman" panose="02020603050405020304" pitchFamily="18" charset="0"/>
              </a:rPr>
              <a:t>Efficiency and reinvestment strategy</a:t>
            </a:r>
          </a:p>
          <a:p>
            <a:r>
              <a:rPr lang="en-GB" b="0" baseline="0" dirty="0">
                <a:solidFill>
                  <a:schemeClr val="tx1"/>
                </a:solidFill>
                <a:latin typeface="Times New Roman" panose="02020603050405020304" pitchFamily="18" charset="0"/>
                <a:cs typeface="Times New Roman" panose="02020603050405020304" pitchFamily="18" charset="0"/>
              </a:rPr>
              <a:t>Starbucks use a lot of their profits to reinvest back into expanding the business; this is evident in the expansion of chains that have been opened up in the large number of locations that they have. (https://pestleanalysis.com/swot-analysis-of-starbucks/;2018)</a:t>
            </a:r>
          </a:p>
          <a:p>
            <a:pPr marL="171450" indent="-171450">
              <a:buFont typeface="Arial" panose="020B0604020202020204" pitchFamily="34" charset="0"/>
              <a:buChar char="•"/>
            </a:pPr>
            <a:r>
              <a:rPr lang="en-GB" b="0" baseline="0" dirty="0">
                <a:solidFill>
                  <a:schemeClr val="tx1"/>
                </a:solidFill>
                <a:latin typeface="Times New Roman" panose="02020603050405020304" pitchFamily="18" charset="0"/>
                <a:cs typeface="Times New Roman" panose="02020603050405020304" pitchFamily="18" charset="0"/>
              </a:rPr>
              <a:t>Employee treatment</a:t>
            </a:r>
          </a:p>
          <a:p>
            <a:r>
              <a:rPr lang="en-GB" b="0" baseline="0" dirty="0">
                <a:solidFill>
                  <a:schemeClr val="tx1"/>
                </a:solidFill>
                <a:latin typeface="Times New Roman" panose="02020603050405020304" pitchFamily="18" charset="0"/>
                <a:cs typeface="Times New Roman" panose="02020603050405020304" pitchFamily="18" charset="0"/>
              </a:rPr>
              <a:t>Starbucks has previously been listed in Fortune’s Top 100 Places to Work For, being recognised for treating their employees exceptionally well.</a:t>
            </a:r>
          </a:p>
          <a:p>
            <a:r>
              <a:rPr lang="en-GB" b="0" baseline="0" dirty="0">
                <a:solidFill>
                  <a:schemeClr val="tx1"/>
                </a:solidFill>
                <a:latin typeface="Times New Roman" panose="02020603050405020304" pitchFamily="18" charset="0"/>
                <a:cs typeface="Times New Roman" panose="02020603050405020304" pitchFamily="18" charset="0"/>
              </a:rPr>
              <a:t>There are examples of this listed on indeed.com, where past, present and current employees have reviewed the company and given their personal opinions and insights into what it is like to work for Starbucks. “</a:t>
            </a:r>
            <a:r>
              <a:rPr lang="en-GB" sz="1200" b="0" i="0" kern="1200" dirty="0">
                <a:solidFill>
                  <a:schemeClr val="tx1"/>
                </a:solidFill>
                <a:effectLst/>
                <a:latin typeface="+mn-lt"/>
                <a:ea typeface="+mn-ea"/>
                <a:cs typeface="+mn-cs"/>
              </a:rPr>
              <a:t>The job itself is great, and the benefits are awesome. The philosophy of the company is to treat you as a 'partner', not an employee, so you're treated with free coffee, fair holiday, and you're never stuck doing menial things. Always valuable things.” (Barista, current employee –Nottingham; Dec 2018.Indeed.co.uk)</a:t>
            </a:r>
            <a:endParaRPr lang="en-GB" b="0" baseline="0" dirty="0">
              <a:solidFill>
                <a:schemeClr val="tx1"/>
              </a:solidFill>
              <a:latin typeface="Times New Roman" panose="02020603050405020304" pitchFamily="18" charset="0"/>
              <a:cs typeface="Times New Roman" panose="02020603050405020304" pitchFamily="18" charset="0"/>
            </a:endParaRPr>
          </a:p>
          <a:p>
            <a:r>
              <a:rPr lang="en-GB" b="0" baseline="0" dirty="0">
                <a:solidFill>
                  <a:schemeClr val="tx1"/>
                </a:solidFill>
                <a:latin typeface="Times New Roman" panose="02020603050405020304" pitchFamily="18" charset="0"/>
                <a:cs typeface="Times New Roman" panose="02020603050405020304" pitchFamily="18" charset="0"/>
              </a:rPr>
              <a:t>Employees are referred to as ‘partners’ rather than employees, as the company believes in sharing common goals and mutual success. (https://www.starbucksemeacareers.com/en;2017)</a:t>
            </a:r>
          </a:p>
          <a:p>
            <a:r>
              <a:rPr lang="en-GB" b="0" baseline="0" dirty="0">
                <a:solidFill>
                  <a:schemeClr val="tx1"/>
                </a:solidFill>
                <a:latin typeface="Times New Roman" panose="02020603050405020304" pitchFamily="18" charset="0"/>
                <a:cs typeface="Times New Roman" panose="02020603050405020304" pitchFamily="18" charset="0"/>
              </a:rPr>
              <a:t>Starbucks’ extensive global supply chain strengthens the brand by supporting operations. The company is able to diversify its business through the acquisition or development of subsidiaries like Ethos Water, Seattle’s Best Coffee and Teavana. This diversification helps to minimise the effects of market and industry risks. (http://panmore.com/starbucks-coffee-swot-analysis;2018)</a:t>
            </a:r>
          </a:p>
          <a:p>
            <a:r>
              <a:rPr lang="en-GB" b="0" baseline="0" dirty="0">
                <a:solidFill>
                  <a:schemeClr val="tx1"/>
                </a:solidFill>
                <a:latin typeface="Times New Roman" panose="02020603050405020304" pitchFamily="18" charset="0"/>
                <a:cs typeface="Times New Roman" panose="02020603050405020304" pitchFamily="18" charset="0"/>
              </a:rPr>
              <a:t>Starbucks is worth more than four billion dollars, which shows a key strength when comparing the value of its competitors.(https://www.managementstudyguide.com/swot-analysis-of-starbucks.htm;2018)</a:t>
            </a:r>
          </a:p>
          <a:p>
            <a:endParaRPr lang="en-GB" b="0" baseline="0" dirty="0">
              <a:solidFill>
                <a:schemeClr val="tx1"/>
              </a:solidFill>
              <a:latin typeface="Times New Roman" panose="02020603050405020304" pitchFamily="18" charset="0"/>
              <a:cs typeface="Times New Roman" panose="02020603050405020304" pitchFamily="18" charset="0"/>
            </a:endParaRPr>
          </a:p>
          <a:p>
            <a:endParaRPr lang="en-GB" b="0" baseline="0" dirty="0">
              <a:solidFill>
                <a:schemeClr val="tx1"/>
              </a:solidFill>
              <a:latin typeface="Times New Roman" panose="02020603050405020304" pitchFamily="18" charset="0"/>
              <a:cs typeface="Times New Roman" panose="02020603050405020304" pitchFamily="18" charset="0"/>
            </a:endParaRPr>
          </a:p>
          <a:p>
            <a:endParaRPr lang="en-GB" baseline="0" dirty="0">
              <a:solidFill>
                <a:schemeClr val="tx1"/>
              </a:solidFill>
              <a:latin typeface="Times New Roman" panose="02020603050405020304" pitchFamily="18" charset="0"/>
              <a:cs typeface="Times New Roman" panose="02020603050405020304" pitchFamily="18" charset="0"/>
            </a:endParaRPr>
          </a:p>
          <a:p>
            <a:endParaRPr lang="en-GB" baseline="0" dirty="0">
              <a:solidFill>
                <a:schemeClr val="tx1"/>
              </a:solidFill>
              <a:latin typeface="Times New Roman" panose="02020603050405020304" pitchFamily="18" charset="0"/>
              <a:cs typeface="Times New Roman" panose="02020603050405020304" pitchFamily="18" charset="0"/>
            </a:endParaRPr>
          </a:p>
          <a:p>
            <a:endParaRPr lang="en-GB" baseline="0" dirty="0">
              <a:solidFill>
                <a:schemeClr val="tx1"/>
              </a:solidFill>
              <a:latin typeface="Times New Roman" panose="02020603050405020304" pitchFamily="18" charset="0"/>
              <a:cs typeface="Times New Roman" panose="02020603050405020304" pitchFamily="18" charset="0"/>
            </a:endParaRPr>
          </a:p>
          <a:p>
            <a:endParaRPr lang="en-GB"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CF8EB27-5EB1-46E5-97D7-D872FD161E53}" type="slidenum">
              <a:rPr lang="en-GB" smtClean="0"/>
              <a:t>5</a:t>
            </a:fld>
            <a:endParaRPr lang="en-GB"/>
          </a:p>
        </p:txBody>
      </p:sp>
    </p:spTree>
    <p:extLst>
      <p:ext uri="{BB962C8B-B14F-4D97-AF65-F5344CB8AC3E}">
        <p14:creationId xmlns:p14="http://schemas.microsoft.com/office/powerpoint/2010/main" val="42794784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a:t>
            </a:r>
            <a:r>
              <a:rPr lang="en-GB" baseline="0" dirty="0"/>
              <a:t> people would argue that Starbucks’ menu is priced too high, although it is clear that the ingredients they use to create their products are of high quality and sourced from the very best farms.  Starbucks work alongside farmers to make sure that the Arabica coffee market is kept stable and is sustainable.</a:t>
            </a:r>
          </a:p>
          <a:p>
            <a:r>
              <a:rPr lang="en-GB" baseline="0" dirty="0"/>
              <a:t>A further possible weakness of Starbucks could be that their menu is not particularly unique, as it is often replicated and almost copied by other coffee chains. For example, companies such as Costa and </a:t>
            </a:r>
            <a:r>
              <a:rPr lang="en-GB" baseline="0" dirty="0" err="1"/>
              <a:t>Caffé</a:t>
            </a:r>
            <a:r>
              <a:rPr lang="en-GB" baseline="0" dirty="0"/>
              <a:t> Nero will bring out similar flavoured speciality coffees and hot chocolates for special occasions such as Christmas and Halloween. (https://pestleanalysis.com/swot-analysis-of-starbucks/;2018)</a:t>
            </a:r>
          </a:p>
          <a:p>
            <a:r>
              <a:rPr lang="en-GB" baseline="0" dirty="0"/>
              <a:t>There has been a slow expansion within Europe, the Middle East and Africa, as they “only contributed 6% to revenues in fiscal 2015”. (http://www.valueline.com/Stocks/Highlights/SWOT_Analysis__Starbucks_Corp_;2018)</a:t>
            </a:r>
          </a:p>
          <a:p>
            <a:r>
              <a:rPr lang="en-GB" baseline="0" dirty="0"/>
              <a:t>It has been suggested a possible reason for this problem may be that certain European countries, such as Italy and France, may not take Starbucks seriously as a coffee brand. Some Europeans may not see the culture of sitting in a coffeehouse as particularly enjoyable and necessary, therefore may be put off visiting Starbucks.</a:t>
            </a:r>
          </a:p>
          <a:p>
            <a:endParaRPr lang="en-GB" dirty="0"/>
          </a:p>
        </p:txBody>
      </p:sp>
      <p:sp>
        <p:nvSpPr>
          <p:cNvPr id="4" name="Slide Number Placeholder 3"/>
          <p:cNvSpPr>
            <a:spLocks noGrp="1"/>
          </p:cNvSpPr>
          <p:nvPr>
            <p:ph type="sldNum" sz="quarter" idx="10"/>
          </p:nvPr>
        </p:nvSpPr>
        <p:spPr/>
        <p:txBody>
          <a:bodyPr/>
          <a:lstStyle/>
          <a:p>
            <a:fld id="{9CF8EB27-5EB1-46E5-97D7-D872FD161E53}" type="slidenum">
              <a:rPr lang="en-GB" smtClean="0"/>
              <a:t>6</a:t>
            </a:fld>
            <a:endParaRPr lang="en-GB"/>
          </a:p>
        </p:txBody>
      </p:sp>
    </p:spTree>
    <p:extLst>
      <p:ext uri="{BB962C8B-B14F-4D97-AF65-F5344CB8AC3E}">
        <p14:creationId xmlns:p14="http://schemas.microsoft.com/office/powerpoint/2010/main" val="13623243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Opportunities that Starbucks hav</a:t>
            </a:r>
            <a:r>
              <a:rPr lang="en-GB" baseline="0" dirty="0">
                <a:latin typeface="Times New Roman" panose="02020603050405020304" pitchFamily="18" charset="0"/>
                <a:cs typeface="Times New Roman" panose="02020603050405020304" pitchFamily="18" charset="0"/>
              </a:rPr>
              <a:t>e which enable them to grow and expand are:</a:t>
            </a:r>
          </a:p>
          <a:p>
            <a:r>
              <a:rPr lang="en-GB" b="0" baseline="0" dirty="0">
                <a:latin typeface="Times New Roman" panose="02020603050405020304" pitchFamily="18" charset="0"/>
                <a:cs typeface="Times New Roman" panose="02020603050405020304" pitchFamily="18" charset="0"/>
              </a:rPr>
              <a:t>International Expansion-</a:t>
            </a:r>
          </a:p>
          <a:p>
            <a:r>
              <a:rPr lang="en-GB" b="0" baseline="0" dirty="0">
                <a:latin typeface="Times New Roman" panose="02020603050405020304" pitchFamily="18" charset="0"/>
                <a:cs typeface="Times New Roman" panose="02020603050405020304" pitchFamily="18" charset="0"/>
              </a:rPr>
              <a:t>As the majority of Starbucks coffeehouses are located in the US, there are plenty of opportunities for them to expand across the globe to countries such as India and Central Europe. (https://pestleanalysis.com/swot-analysis-of-starbucks/;2018)</a:t>
            </a:r>
          </a:p>
          <a:p>
            <a:endParaRPr lang="en-GB" b="0" baseline="0" dirty="0">
              <a:latin typeface="Times New Roman" panose="02020603050405020304" pitchFamily="18" charset="0"/>
              <a:cs typeface="Times New Roman" panose="02020603050405020304" pitchFamily="18" charset="0"/>
            </a:endParaRPr>
          </a:p>
          <a:p>
            <a:r>
              <a:rPr lang="en-GB" b="0" baseline="0" dirty="0">
                <a:latin typeface="Times New Roman" panose="02020603050405020304" pitchFamily="18" charset="0"/>
                <a:cs typeface="Times New Roman" panose="02020603050405020304" pitchFamily="18" charset="0"/>
              </a:rPr>
              <a:t>Introduction of new products and co-branding-</a:t>
            </a:r>
          </a:p>
          <a:p>
            <a:r>
              <a:rPr lang="en-GB" b="0" baseline="0" dirty="0">
                <a:latin typeface="Times New Roman" panose="02020603050405020304" pitchFamily="18" charset="0"/>
                <a:cs typeface="Times New Roman" panose="02020603050405020304" pitchFamily="18" charset="0"/>
              </a:rPr>
              <a:t>Starbucks would benefit from selling more of their products, such as coffee beans and chilled, ready made coffees, in outlets other than just in their coffeehouses, such as supermarkets, which they do already do in some places such as Tesco, for example. </a:t>
            </a:r>
            <a:endParaRPr lang="en-GB" b="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CF8EB27-5EB1-46E5-97D7-D872FD161E53}" type="slidenum">
              <a:rPr lang="en-GB" smtClean="0"/>
              <a:t>7</a:t>
            </a:fld>
            <a:endParaRPr lang="en-GB"/>
          </a:p>
        </p:txBody>
      </p:sp>
    </p:spTree>
    <p:extLst>
      <p:ext uri="{BB962C8B-B14F-4D97-AF65-F5344CB8AC3E}">
        <p14:creationId xmlns:p14="http://schemas.microsoft.com/office/powerpoint/2010/main" val="20782648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latin typeface="Times New Roman" panose="02020603050405020304" pitchFamily="18" charset="0"/>
                <a:cs typeface="Times New Roman" panose="02020603050405020304" pitchFamily="18" charset="0"/>
              </a:rPr>
              <a:t>Competition from other leading coffee brands is an important threat facing Starbucks. The need to consistently deliver top quality coffee, high customer service and fair pricing are all factors that Starbucks must consider in relation to how they fare in the industry, with so many other companies delivering a similar service, for example, Costa. Companies such as McDonald’s also offer good quality coffee’s and other hot beverages, but at a fraction of the price that Starbucks charge, making them a popular choice for the consumer.</a:t>
            </a:r>
          </a:p>
        </p:txBody>
      </p:sp>
      <p:sp>
        <p:nvSpPr>
          <p:cNvPr id="4" name="Slide Number Placeholder 3"/>
          <p:cNvSpPr>
            <a:spLocks noGrp="1"/>
          </p:cNvSpPr>
          <p:nvPr>
            <p:ph type="sldNum" sz="quarter" idx="10"/>
          </p:nvPr>
        </p:nvSpPr>
        <p:spPr/>
        <p:txBody>
          <a:bodyPr/>
          <a:lstStyle/>
          <a:p>
            <a:fld id="{9CF8EB27-5EB1-46E5-97D7-D872FD161E53}" type="slidenum">
              <a:rPr lang="en-GB" smtClean="0"/>
              <a:t>8</a:t>
            </a:fld>
            <a:endParaRPr lang="en-GB"/>
          </a:p>
        </p:txBody>
      </p:sp>
    </p:spTree>
    <p:extLst>
      <p:ext uri="{BB962C8B-B14F-4D97-AF65-F5344CB8AC3E}">
        <p14:creationId xmlns:p14="http://schemas.microsoft.com/office/powerpoint/2010/main" val="31625138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baseline="0" dirty="0">
                <a:latin typeface="Times New Roman" panose="02020603050405020304" pitchFamily="18" charset="0"/>
                <a:cs typeface="Times New Roman" panose="02020603050405020304" pitchFamily="18" charset="0"/>
              </a:rPr>
              <a:t>Political</a:t>
            </a:r>
          </a:p>
          <a:p>
            <a:pPr marL="0" indent="0">
              <a:buFont typeface="Arial" panose="020B0604020202020204" pitchFamily="34" charset="0"/>
              <a:buNone/>
            </a:pPr>
            <a:r>
              <a:rPr lang="en-GB" b="0" baseline="0" dirty="0">
                <a:latin typeface="Times New Roman" panose="02020603050405020304" pitchFamily="18" charset="0"/>
                <a:cs typeface="Times New Roman" panose="02020603050405020304" pitchFamily="18" charset="0"/>
              </a:rPr>
              <a:t>It is essential that Starbucks follow and abide by the laws and regulations in the countries in which they source their coffee beans and other ingredients. Ensuring that farmers are paid fairly for their coffee beans is essential to maintaining strong working relationships with their suppliers.</a:t>
            </a:r>
          </a:p>
          <a:p>
            <a:pPr marL="0" indent="0">
              <a:buFont typeface="Arial" panose="020B0604020202020204" pitchFamily="34" charset="0"/>
              <a:buNone/>
            </a:pPr>
            <a:r>
              <a:rPr lang="en-GB" b="0" baseline="0" dirty="0">
                <a:latin typeface="Times New Roman" panose="02020603050405020304" pitchFamily="18" charset="0"/>
                <a:cs typeface="Times New Roman" panose="02020603050405020304" pitchFamily="18" charset="0"/>
              </a:rPr>
              <a:t>Employment laws must be adhered to, to ensure that Starbucks are treating their employees fairly and not breaking any rules regarding gender equality, as well as paying their employees correct and fair wages, with regards to their age and job role.</a:t>
            </a:r>
          </a:p>
          <a:p>
            <a:pPr marL="0" indent="0">
              <a:buFont typeface="Arial" panose="020B0604020202020204" pitchFamily="34" charset="0"/>
              <a:buNone/>
            </a:pPr>
            <a:r>
              <a:rPr lang="en-GB" b="0" baseline="0" dirty="0">
                <a:latin typeface="Times New Roman" panose="02020603050405020304" pitchFamily="18" charset="0"/>
                <a:cs typeface="Times New Roman" panose="02020603050405020304" pitchFamily="18" charset="0"/>
              </a:rPr>
              <a:t>Taxes must be paid correctly and not avoided at all times. (https://pestleanalysis.com/pestle-analysis-of-starbucks/;2018)</a:t>
            </a:r>
          </a:p>
          <a:p>
            <a:pPr marL="171450" indent="-171450">
              <a:buFont typeface="Arial" panose="020B0604020202020204" pitchFamily="34" charset="0"/>
              <a:buChar char="•"/>
            </a:pPr>
            <a:r>
              <a:rPr lang="en-GB" b="1" baseline="0" dirty="0">
                <a:latin typeface="Times New Roman" panose="02020603050405020304" pitchFamily="18" charset="0"/>
                <a:cs typeface="Times New Roman" panose="02020603050405020304" pitchFamily="18" charset="0"/>
              </a:rPr>
              <a:t>Economic</a:t>
            </a:r>
          </a:p>
          <a:p>
            <a:pPr marL="0" indent="0">
              <a:buFont typeface="Arial" panose="020B0604020202020204" pitchFamily="34" charset="0"/>
              <a:buNone/>
            </a:pPr>
            <a:r>
              <a:rPr lang="en-GB" b="0" baseline="0" dirty="0">
                <a:latin typeface="Times New Roman" panose="02020603050405020304" pitchFamily="18" charset="0"/>
                <a:cs typeface="Times New Roman" panose="02020603050405020304" pitchFamily="18" charset="0"/>
              </a:rPr>
              <a:t>Starbucks should look to lower their prices if they want to stay top of the lead in the coffee industry. The ongoing economic recession and financial struggles that people are facing, means that a lot of consumers are either unwilling or simply unable to afford the prices charged by Starbucks for coffee and other drinks.</a:t>
            </a:r>
          </a:p>
          <a:p>
            <a:pPr marL="0" indent="0">
              <a:buFont typeface="Arial" panose="020B0604020202020204" pitchFamily="34" charset="0"/>
              <a:buNone/>
            </a:pPr>
            <a:r>
              <a:rPr lang="en-GB" b="0" baseline="0" dirty="0">
                <a:latin typeface="Times New Roman" panose="02020603050405020304" pitchFamily="18" charset="0"/>
                <a:cs typeface="Times New Roman" panose="02020603050405020304" pitchFamily="18" charset="0"/>
              </a:rPr>
              <a:t>Increasing labour and operational costs are likely to put a lot of strain on the company.</a:t>
            </a:r>
          </a:p>
          <a:p>
            <a:pPr marL="171450" indent="-171450">
              <a:buFont typeface="Arial" panose="020B0604020202020204" pitchFamily="34" charset="0"/>
              <a:buChar char="•"/>
            </a:pPr>
            <a:r>
              <a:rPr lang="en-GB" b="1" baseline="0" dirty="0">
                <a:latin typeface="Times New Roman" panose="02020603050405020304" pitchFamily="18" charset="0"/>
                <a:cs typeface="Times New Roman" panose="02020603050405020304" pitchFamily="18" charset="0"/>
              </a:rPr>
              <a:t>Socio- Cultural</a:t>
            </a:r>
          </a:p>
          <a:p>
            <a:pPr marL="0" indent="0">
              <a:buFont typeface="Arial" panose="020B0604020202020204" pitchFamily="34" charset="0"/>
              <a:buNone/>
            </a:pPr>
            <a:r>
              <a:rPr lang="en-GB" b="0" baseline="0" dirty="0">
                <a:latin typeface="Times New Roman" panose="02020603050405020304" pitchFamily="18" charset="0"/>
                <a:cs typeface="Times New Roman" panose="02020603050405020304" pitchFamily="18" charset="0"/>
              </a:rPr>
              <a:t>Starbucks must ensure that they remain an ethical company, sourcing their ingredients sustainably, to allow them to meet the needs of the business.</a:t>
            </a:r>
          </a:p>
          <a:p>
            <a:pPr marL="0" indent="0">
              <a:buFont typeface="Arial" panose="020B0604020202020204" pitchFamily="34" charset="0"/>
              <a:buNone/>
            </a:pPr>
            <a:r>
              <a:rPr lang="en-GB" b="0" baseline="0" dirty="0">
                <a:latin typeface="Times New Roman" panose="02020603050405020304" pitchFamily="18" charset="0"/>
                <a:cs typeface="Times New Roman" panose="02020603050405020304" pitchFamily="18" charset="0"/>
              </a:rPr>
              <a:t>Further socio- cultural factors to consider are the rise in millennial customers and the decrease in older consumers; Starbucks will have to ensure that they meet the requirements of their customers. Other factors to consider are the changes in lifestyles and work patterns of the population, the changing values amongst the population and</a:t>
            </a:r>
          </a:p>
          <a:p>
            <a:pPr marL="0" indent="0">
              <a:buFont typeface="Arial" panose="020B0604020202020204" pitchFamily="34" charset="0"/>
              <a:buNone/>
            </a:pPr>
            <a:r>
              <a:rPr lang="en-GB" b="0" baseline="0" dirty="0">
                <a:latin typeface="Times New Roman" panose="02020603050405020304" pitchFamily="18" charset="0"/>
                <a:cs typeface="Times New Roman" panose="02020603050405020304" pitchFamily="18" charset="0"/>
              </a:rPr>
              <a:t>customer preferences; Starbucks will continually need to ensure that they are creating products that people want to consume.</a:t>
            </a:r>
          </a:p>
          <a:p>
            <a:pPr marL="171450" indent="-171450">
              <a:buFont typeface="Arial" panose="020B0604020202020204" pitchFamily="34" charset="0"/>
              <a:buChar char="•"/>
            </a:pPr>
            <a:r>
              <a:rPr lang="en-GB" b="1" baseline="0" dirty="0">
                <a:solidFill>
                  <a:schemeClr val="tx1"/>
                </a:solidFill>
                <a:latin typeface="Times New Roman" panose="02020603050405020304" pitchFamily="18" charset="0"/>
                <a:cs typeface="Times New Roman" panose="02020603050405020304" pitchFamily="18" charset="0"/>
              </a:rPr>
              <a:t>Technological</a:t>
            </a:r>
          </a:p>
          <a:p>
            <a:pPr marL="0" indent="0">
              <a:buFont typeface="Arial" panose="020B0604020202020204" pitchFamily="34" charset="0"/>
              <a:buNone/>
            </a:pPr>
            <a:r>
              <a:rPr lang="en-GB" b="0" baseline="0" dirty="0">
                <a:solidFill>
                  <a:schemeClr val="tx1"/>
                </a:solidFill>
                <a:latin typeface="Times New Roman" panose="02020603050405020304" pitchFamily="18" charset="0"/>
                <a:cs typeface="Times New Roman" panose="02020603050405020304" pitchFamily="18" charset="0"/>
              </a:rPr>
              <a:t>Technological factors to consider are the use of the app, which allows customers to gain store discounts and collect rewards when they purchase products. The mobile app also allows customers to order in advance and use Apple pay to pay using their phone.</a:t>
            </a:r>
          </a:p>
          <a:p>
            <a:pPr marL="0" indent="0">
              <a:buFont typeface="Arial" panose="020B0604020202020204" pitchFamily="34" charset="0"/>
              <a:buNone/>
            </a:pPr>
            <a:r>
              <a:rPr lang="en-GB" b="0" baseline="0" dirty="0">
                <a:solidFill>
                  <a:schemeClr val="tx1"/>
                </a:solidFill>
                <a:latin typeface="Times New Roman" panose="02020603050405020304" pitchFamily="18" charset="0"/>
                <a:cs typeface="Times New Roman" panose="02020603050405020304" pitchFamily="18" charset="0"/>
              </a:rPr>
              <a:t>The use of Wi-Fi is particularly important to customers within the branches, as it enables customers to go online and do work whilst visiting; therefore Starbucks must ensure that they have free Wi-Fi readily available in all branches.</a:t>
            </a:r>
          </a:p>
          <a:p>
            <a:pPr marL="171450" indent="-171450">
              <a:buFont typeface="Arial" panose="020B0604020202020204" pitchFamily="34" charset="0"/>
              <a:buChar char="•"/>
            </a:pPr>
            <a:r>
              <a:rPr lang="en-GB" b="1" baseline="0" dirty="0">
                <a:solidFill>
                  <a:schemeClr val="tx1"/>
                </a:solidFill>
                <a:latin typeface="Times New Roman" panose="02020603050405020304" pitchFamily="18" charset="0"/>
                <a:cs typeface="Times New Roman" panose="02020603050405020304" pitchFamily="18" charset="0"/>
              </a:rPr>
              <a:t>Environmental</a:t>
            </a:r>
          </a:p>
          <a:p>
            <a:pPr marL="0" indent="0">
              <a:buFont typeface="Arial" panose="020B0604020202020204" pitchFamily="34" charset="0"/>
              <a:buNone/>
            </a:pPr>
            <a:r>
              <a:rPr lang="en-GB" b="0" baseline="0" dirty="0">
                <a:solidFill>
                  <a:schemeClr val="tx1"/>
                </a:solidFill>
                <a:latin typeface="Times New Roman" panose="02020603050405020304" pitchFamily="18" charset="0"/>
                <a:cs typeface="Times New Roman" panose="02020603050405020304" pitchFamily="18" charset="0"/>
              </a:rPr>
              <a:t>Starbucks should take in to consideration the concerns of activists and international advocacy groups if they are to continue to maintain trust with their consumers. (https://pestleanalysis.com/pestle-analysis-of-starbucks/;2018)</a:t>
            </a:r>
          </a:p>
          <a:p>
            <a:pPr marL="171450" indent="-171450">
              <a:buFont typeface="Arial" panose="020B0604020202020204" pitchFamily="34" charset="0"/>
              <a:buChar char="•"/>
            </a:pPr>
            <a:r>
              <a:rPr lang="en-GB" b="1" baseline="0" dirty="0">
                <a:solidFill>
                  <a:schemeClr val="tx1"/>
                </a:solidFill>
                <a:latin typeface="Times New Roman" panose="02020603050405020304" pitchFamily="18" charset="0"/>
                <a:cs typeface="Times New Roman" panose="02020603050405020304" pitchFamily="18" charset="0"/>
              </a:rPr>
              <a:t>Legal</a:t>
            </a:r>
          </a:p>
          <a:p>
            <a:pPr marL="0" indent="0">
              <a:buFont typeface="Arial" panose="020B0604020202020204" pitchFamily="34" charset="0"/>
              <a:buNone/>
            </a:pPr>
            <a:r>
              <a:rPr lang="en-GB" b="0" baseline="0" dirty="0">
                <a:solidFill>
                  <a:schemeClr val="tx1"/>
                </a:solidFill>
                <a:latin typeface="Times New Roman" panose="02020603050405020304" pitchFamily="18" charset="0"/>
                <a:cs typeface="Times New Roman" panose="02020603050405020304" pitchFamily="18" charset="0"/>
              </a:rPr>
              <a:t>It is essential that Starbucks make sure that they adhere to laws and regulations in the countries where they source their ingredients.</a:t>
            </a:r>
          </a:p>
          <a:p>
            <a:pPr marL="0" indent="0">
              <a:buFont typeface="Arial" panose="020B0604020202020204" pitchFamily="34" charset="0"/>
              <a:buNone/>
            </a:pPr>
            <a:endParaRPr lang="en-GB" b="0"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endParaRPr lang="en-GB" b="0"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endParaRPr lang="en-GB" b="1"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CF8EB27-5EB1-46E5-97D7-D872FD161E53}" type="slidenum">
              <a:rPr lang="en-GB" smtClean="0"/>
              <a:t>9</a:t>
            </a:fld>
            <a:endParaRPr lang="en-GB"/>
          </a:p>
        </p:txBody>
      </p:sp>
    </p:spTree>
    <p:extLst>
      <p:ext uri="{BB962C8B-B14F-4D97-AF65-F5344CB8AC3E}">
        <p14:creationId xmlns:p14="http://schemas.microsoft.com/office/powerpoint/2010/main" val="23572433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F8EB27-5EB1-46E5-97D7-D872FD161E53}" type="slidenum">
              <a:rPr lang="en-GB" smtClean="0"/>
              <a:t>10</a:t>
            </a:fld>
            <a:endParaRPr lang="en-GB"/>
          </a:p>
        </p:txBody>
      </p:sp>
    </p:spTree>
    <p:extLst>
      <p:ext uri="{BB962C8B-B14F-4D97-AF65-F5344CB8AC3E}">
        <p14:creationId xmlns:p14="http://schemas.microsoft.com/office/powerpoint/2010/main" val="19206405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BC1448A-4EC7-4717-B31C-1B962423CC70}" type="datetimeFigureOut">
              <a:rPr lang="en-GB" smtClean="0"/>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7B26F5-C4C8-495A-AFD9-DC414F022D69}" type="slidenum">
              <a:rPr lang="en-GB" smtClean="0"/>
              <a:t>‹#›</a:t>
            </a:fld>
            <a:endParaRPr lang="en-GB"/>
          </a:p>
        </p:txBody>
      </p:sp>
    </p:spTree>
    <p:extLst>
      <p:ext uri="{BB962C8B-B14F-4D97-AF65-F5344CB8AC3E}">
        <p14:creationId xmlns:p14="http://schemas.microsoft.com/office/powerpoint/2010/main" val="21170539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C1448A-4EC7-4717-B31C-1B962423CC70}" type="datetimeFigureOut">
              <a:rPr lang="en-GB" smtClean="0"/>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7B26F5-C4C8-495A-AFD9-DC414F022D69}" type="slidenum">
              <a:rPr lang="en-GB" smtClean="0"/>
              <a:t>‹#›</a:t>
            </a:fld>
            <a:endParaRPr lang="en-GB"/>
          </a:p>
        </p:txBody>
      </p:sp>
    </p:spTree>
    <p:extLst>
      <p:ext uri="{BB962C8B-B14F-4D97-AF65-F5344CB8AC3E}">
        <p14:creationId xmlns:p14="http://schemas.microsoft.com/office/powerpoint/2010/main" val="1165711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BC1448A-4EC7-4717-B31C-1B962423CC70}" type="datetimeFigureOut">
              <a:rPr lang="en-GB" smtClean="0"/>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7B26F5-C4C8-495A-AFD9-DC414F022D69}" type="slidenum">
              <a:rPr lang="en-GB" smtClean="0"/>
              <a:t>‹#›</a:t>
            </a:fld>
            <a:endParaRPr lang="en-GB"/>
          </a:p>
        </p:txBody>
      </p:sp>
    </p:spTree>
    <p:extLst>
      <p:ext uri="{BB962C8B-B14F-4D97-AF65-F5344CB8AC3E}">
        <p14:creationId xmlns:p14="http://schemas.microsoft.com/office/powerpoint/2010/main" val="33360095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BC1448A-4EC7-4717-B31C-1B962423CC70}" type="datetimeFigureOut">
              <a:rPr lang="en-GB" smtClean="0"/>
              <a:t>21/12/2018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7B26F5-C4C8-495A-AFD9-DC414F022D69}" type="slidenum">
              <a:rPr lang="en-GB" smtClean="0"/>
              <a:t>‹#›</a:t>
            </a:fld>
            <a:endParaRPr lang="en-GB"/>
          </a:p>
        </p:txBody>
      </p:sp>
    </p:spTree>
    <p:extLst>
      <p:ext uri="{BB962C8B-B14F-4D97-AF65-F5344CB8AC3E}">
        <p14:creationId xmlns:p14="http://schemas.microsoft.com/office/powerpoint/2010/main" val="38130415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C1448A-4EC7-4717-B31C-1B962423CC70}" type="datetimeFigureOut">
              <a:rPr lang="en-GB" smtClean="0"/>
              <a:t>21/12/2018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7B26F5-C4C8-495A-AFD9-DC414F022D69}" type="slidenum">
              <a:rPr lang="en-GB" smtClean="0"/>
              <a:t>‹#›</a:t>
            </a:fld>
            <a:endParaRPr lang="en-GB"/>
          </a:p>
        </p:txBody>
      </p:sp>
    </p:spTree>
    <p:extLst>
      <p:ext uri="{BB962C8B-B14F-4D97-AF65-F5344CB8AC3E}">
        <p14:creationId xmlns:p14="http://schemas.microsoft.com/office/powerpoint/2010/main" val="3376883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BC1448A-4EC7-4717-B31C-1B962423CC70}" type="datetimeFigureOut">
              <a:rPr lang="en-GB" smtClean="0"/>
              <a:t>21/12/2018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7B26F5-C4C8-495A-AFD9-DC414F022D69}" type="slidenum">
              <a:rPr lang="en-GB" smtClean="0"/>
              <a:t>‹#›</a:t>
            </a:fld>
            <a:endParaRPr lang="en-GB"/>
          </a:p>
        </p:txBody>
      </p:sp>
    </p:spTree>
    <p:extLst>
      <p:ext uri="{BB962C8B-B14F-4D97-AF65-F5344CB8AC3E}">
        <p14:creationId xmlns:p14="http://schemas.microsoft.com/office/powerpoint/2010/main" val="2892332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C1448A-4EC7-4717-B31C-1B962423CC70}" type="datetimeFigureOut">
              <a:rPr lang="en-GB" smtClean="0"/>
              <a:t>21/12/2018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37B26F5-C4C8-495A-AFD9-DC414F022D69}" type="slidenum">
              <a:rPr lang="en-GB" smtClean="0"/>
              <a:t>‹#›</a:t>
            </a:fld>
            <a:endParaRPr lang="en-GB"/>
          </a:p>
        </p:txBody>
      </p:sp>
    </p:spTree>
    <p:extLst>
      <p:ext uri="{BB962C8B-B14F-4D97-AF65-F5344CB8AC3E}">
        <p14:creationId xmlns:p14="http://schemas.microsoft.com/office/powerpoint/2010/main" val="21763028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BC1448A-4EC7-4717-B31C-1B962423CC70}" type="datetimeFigureOut">
              <a:rPr lang="en-GB" smtClean="0"/>
              <a:t>21/12/2018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7B26F5-C4C8-495A-AFD9-DC414F022D69}" type="slidenum">
              <a:rPr lang="en-GB" smtClean="0"/>
              <a:t>‹#›</a:t>
            </a:fld>
            <a:endParaRPr lang="en-GB"/>
          </a:p>
        </p:txBody>
      </p:sp>
    </p:spTree>
    <p:extLst>
      <p:ext uri="{BB962C8B-B14F-4D97-AF65-F5344CB8AC3E}">
        <p14:creationId xmlns:p14="http://schemas.microsoft.com/office/powerpoint/2010/main" val="1715878977"/>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BC1448A-4EC7-4717-B31C-1B962423CC70}" type="datetimeFigureOut">
              <a:rPr lang="en-GB" smtClean="0"/>
              <a:t>21/12/2018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7B26F5-C4C8-495A-AFD9-DC414F022D69}" type="slidenum">
              <a:rPr lang="en-GB" smtClean="0"/>
              <a:t>‹#›</a:t>
            </a:fld>
            <a:endParaRPr lang="en-GB"/>
          </a:p>
        </p:txBody>
      </p:sp>
    </p:spTree>
    <p:extLst>
      <p:ext uri="{BB962C8B-B14F-4D97-AF65-F5344CB8AC3E}">
        <p14:creationId xmlns:p14="http://schemas.microsoft.com/office/powerpoint/2010/main" val="4246423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BC1448A-4EC7-4717-B31C-1B962423CC70}" type="datetimeFigureOut">
              <a:rPr lang="en-GB" smtClean="0"/>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7B26F5-C4C8-495A-AFD9-DC414F022D69}" type="slidenum">
              <a:rPr lang="en-GB" smtClean="0"/>
              <a:t>‹#›</a:t>
            </a:fld>
            <a:endParaRPr lang="en-GB"/>
          </a:p>
        </p:txBody>
      </p:sp>
    </p:spTree>
    <p:extLst>
      <p:ext uri="{BB962C8B-B14F-4D97-AF65-F5344CB8AC3E}">
        <p14:creationId xmlns:p14="http://schemas.microsoft.com/office/powerpoint/2010/main" val="16124744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BC1448A-4EC7-4717-B31C-1B962423CC70}" type="datetimeFigureOut">
              <a:rPr lang="en-GB" smtClean="0"/>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7B26F5-C4C8-495A-AFD9-DC414F022D6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8678636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BC1448A-4EC7-4717-B31C-1B962423CC70}" type="datetimeFigureOut">
              <a:rPr lang="en-GB" smtClean="0"/>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7B26F5-C4C8-495A-AFD9-DC414F022D69}" type="slidenum">
              <a:rPr lang="en-GB" smtClean="0"/>
              <a:t>‹#›</a:t>
            </a:fld>
            <a:endParaRPr lang="en-GB"/>
          </a:p>
        </p:txBody>
      </p:sp>
    </p:spTree>
    <p:extLst>
      <p:ext uri="{BB962C8B-B14F-4D97-AF65-F5344CB8AC3E}">
        <p14:creationId xmlns:p14="http://schemas.microsoft.com/office/powerpoint/2010/main" val="24326981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BC1448A-4EC7-4717-B31C-1B962423CC70}" type="datetimeFigureOut">
              <a:rPr lang="en-GB" smtClean="0"/>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7B26F5-C4C8-495A-AFD9-DC414F022D6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08030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BC1448A-4EC7-4717-B31C-1B962423CC70}" type="datetimeFigureOut">
              <a:rPr lang="en-GB" smtClean="0"/>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7B26F5-C4C8-495A-AFD9-DC414F022D69}" type="slidenum">
              <a:rPr lang="en-GB" smtClean="0"/>
              <a:t>‹#›</a:t>
            </a:fld>
            <a:endParaRPr lang="en-GB"/>
          </a:p>
        </p:txBody>
      </p:sp>
    </p:spTree>
    <p:extLst>
      <p:ext uri="{BB962C8B-B14F-4D97-AF65-F5344CB8AC3E}">
        <p14:creationId xmlns:p14="http://schemas.microsoft.com/office/powerpoint/2010/main" val="5970989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C1448A-4EC7-4717-B31C-1B962423CC70}" type="datetimeFigureOut">
              <a:rPr lang="en-GB" smtClean="0"/>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7B26F5-C4C8-495A-AFD9-DC414F022D69}" type="slidenum">
              <a:rPr lang="en-GB" smtClean="0"/>
              <a:t>‹#›</a:t>
            </a:fld>
            <a:endParaRPr lang="en-GB"/>
          </a:p>
        </p:txBody>
      </p:sp>
    </p:spTree>
    <p:extLst>
      <p:ext uri="{BB962C8B-B14F-4D97-AF65-F5344CB8AC3E}">
        <p14:creationId xmlns:p14="http://schemas.microsoft.com/office/powerpoint/2010/main" val="7943474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C1448A-4EC7-4717-B31C-1B962423CC70}" type="datetimeFigureOut">
              <a:rPr lang="en-GB" smtClean="0"/>
              <a:t>21/12/2018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7B26F5-C4C8-495A-AFD9-DC414F022D69}" type="slidenum">
              <a:rPr lang="en-GB" smtClean="0"/>
              <a:t>‹#›</a:t>
            </a:fld>
            <a:endParaRPr lang="en-GB"/>
          </a:p>
        </p:txBody>
      </p:sp>
    </p:spTree>
    <p:extLst>
      <p:ext uri="{BB962C8B-B14F-4D97-AF65-F5344CB8AC3E}">
        <p14:creationId xmlns:p14="http://schemas.microsoft.com/office/powerpoint/2010/main" val="37963260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BC1448A-4EC7-4717-B31C-1B962423CC70}" type="datetimeFigureOut">
              <a:rPr lang="en-GB" smtClean="0"/>
              <a:t>21/12/2018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37B26F5-C4C8-495A-AFD9-DC414F022D69}" type="slidenum">
              <a:rPr lang="en-GB" smtClean="0"/>
              <a:t>‹#›</a:t>
            </a:fld>
            <a:endParaRPr lang="en-GB"/>
          </a:p>
        </p:txBody>
      </p:sp>
    </p:spTree>
    <p:extLst>
      <p:ext uri="{BB962C8B-B14F-4D97-AF65-F5344CB8AC3E}">
        <p14:creationId xmlns:p14="http://schemas.microsoft.com/office/powerpoint/2010/main" val="796003884"/>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 id="2147483784" r:id="rId12"/>
    <p:sldLayoutId id="2147483785" r:id="rId13"/>
    <p:sldLayoutId id="2147483786" r:id="rId14"/>
    <p:sldLayoutId id="2147483787" r:id="rId15"/>
    <p:sldLayoutId id="21474837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pestleanalysis.com/pestle-analysis-of-starbucks/;2018" TargetMode="External"/><Relationship Id="rId3" Type="http://schemas.openxmlformats.org/officeDocument/2006/relationships/hyperlink" Target="https://www.indeed.co.uk/cmp/Starbucks/reviews" TargetMode="External"/><Relationship Id="rId7" Type="http://schemas.openxmlformats.org/officeDocument/2006/relationships/hyperlink" Target="http://www.valueline.com/Stocks/Highlights/SWOT_Analysis__Starbucks_Corp_.aspx#.XBy-AFz7TIU" TargetMode="External"/><Relationship Id="rId2" Type="http://schemas.openxmlformats.org/officeDocument/2006/relationships/hyperlink" Target="https://pestleanalysis.com/swot-analysis-of-starbucks/;2018" TargetMode="External"/><Relationship Id="rId1" Type="http://schemas.openxmlformats.org/officeDocument/2006/relationships/slideLayout" Target="../slideLayouts/slideLayout2.xml"/><Relationship Id="rId6" Type="http://schemas.openxmlformats.org/officeDocument/2006/relationships/hyperlink" Target="https://www.managementstudyguide.com/swot-analysis-of-starbucks.htm;2018" TargetMode="External"/><Relationship Id="rId5" Type="http://schemas.openxmlformats.org/officeDocument/2006/relationships/hyperlink" Target="http://panmore.com/starbucks-coffee-swot-analysis;2018" TargetMode="External"/><Relationship Id="rId4" Type="http://schemas.openxmlformats.org/officeDocument/2006/relationships/hyperlink" Target="https://www.starbucksemeacareers.com/en;201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ctr"/>
            <a:r>
              <a:rPr lang="en-GB" sz="4000" b="1" dirty="0">
                <a:solidFill>
                  <a:schemeClr val="tx1"/>
                </a:solidFill>
                <a:latin typeface="Times New Roman" panose="02020603050405020304" pitchFamily="18" charset="0"/>
                <a:cs typeface="Times New Roman" panose="02020603050405020304" pitchFamily="18" charset="0"/>
              </a:rPr>
              <a:t>Yasemin Sapan</a:t>
            </a:r>
            <a:br>
              <a:rPr lang="en-GB" sz="4000" b="1" dirty="0">
                <a:solidFill>
                  <a:schemeClr val="tx1"/>
                </a:solidFill>
                <a:latin typeface="Times New Roman" panose="02020603050405020304" pitchFamily="18" charset="0"/>
                <a:cs typeface="Times New Roman" panose="02020603050405020304" pitchFamily="18" charset="0"/>
              </a:rPr>
            </a:br>
            <a:r>
              <a:rPr lang="en-GB" sz="4000" b="1" dirty="0">
                <a:solidFill>
                  <a:schemeClr val="tx1"/>
                </a:solidFill>
                <a:latin typeface="Times New Roman" panose="02020603050405020304" pitchFamily="18" charset="0"/>
                <a:cs typeface="Times New Roman" panose="02020603050405020304" pitchFamily="18" charset="0"/>
              </a:rPr>
              <a:t>1809336</a:t>
            </a:r>
            <a:br>
              <a:rPr lang="en-GB" sz="4000" b="1" dirty="0">
                <a:solidFill>
                  <a:schemeClr val="tx1"/>
                </a:solidFill>
                <a:latin typeface="Times New Roman" panose="02020603050405020304" pitchFamily="18" charset="0"/>
                <a:cs typeface="Times New Roman" panose="02020603050405020304" pitchFamily="18" charset="0"/>
              </a:rPr>
            </a:br>
            <a:r>
              <a:rPr lang="en-GB" sz="4000" b="1" dirty="0">
                <a:solidFill>
                  <a:schemeClr val="tx1"/>
                </a:solidFill>
                <a:latin typeface="Times New Roman" panose="02020603050405020304" pitchFamily="18" charset="0"/>
                <a:cs typeface="Times New Roman" panose="02020603050405020304" pitchFamily="18" charset="0"/>
              </a:rPr>
              <a:t>Contemporary Management Approaches</a:t>
            </a:r>
            <a:br>
              <a:rPr lang="en-GB" sz="4000" b="1" dirty="0">
                <a:solidFill>
                  <a:schemeClr val="tx1"/>
                </a:solidFill>
                <a:latin typeface="Times New Roman" panose="02020603050405020304" pitchFamily="18" charset="0"/>
                <a:cs typeface="Times New Roman" panose="02020603050405020304" pitchFamily="18" charset="0"/>
              </a:rPr>
            </a:br>
            <a:r>
              <a:rPr lang="en-GB" sz="4000" b="1" dirty="0">
                <a:solidFill>
                  <a:schemeClr val="tx1"/>
                </a:solidFill>
                <a:latin typeface="Times New Roman" panose="02020603050405020304" pitchFamily="18" charset="0"/>
                <a:cs typeface="Times New Roman" panose="02020603050405020304" pitchFamily="18" charset="0"/>
              </a:rPr>
              <a:t>(BMSP4002)</a:t>
            </a:r>
            <a:br>
              <a:rPr lang="en-GB" sz="4000" b="1" dirty="0">
                <a:solidFill>
                  <a:schemeClr val="tx1"/>
                </a:solidFill>
                <a:latin typeface="Times New Roman" panose="02020603050405020304" pitchFamily="18" charset="0"/>
                <a:cs typeface="Times New Roman" panose="02020603050405020304" pitchFamily="18" charset="0"/>
              </a:rPr>
            </a:br>
            <a:r>
              <a:rPr lang="en-GB" sz="4000" b="1" dirty="0">
                <a:solidFill>
                  <a:schemeClr val="tx1"/>
                </a:solidFill>
                <a:latin typeface="Times New Roman" panose="02020603050405020304" pitchFamily="18" charset="0"/>
                <a:cs typeface="Times New Roman" panose="02020603050405020304" pitchFamily="18" charset="0"/>
              </a:rPr>
              <a:t>Davina Evans</a:t>
            </a:r>
          </a:p>
        </p:txBody>
      </p:sp>
      <p:sp>
        <p:nvSpPr>
          <p:cNvPr id="3" name="Subtitle 2"/>
          <p:cNvSpPr>
            <a:spLocks noGrp="1"/>
          </p:cNvSpPr>
          <p:nvPr>
            <p:ph type="subTitle" idx="1"/>
          </p:nvPr>
        </p:nvSpPr>
        <p:spPr/>
        <p:txBody>
          <a:bodyPr>
            <a:normAutofit/>
          </a:bodyPr>
          <a:lstStyle/>
          <a:p>
            <a:endParaRPr lang="en-GB" dirty="0">
              <a:latin typeface="Times New Roman" panose="02020603050405020304" pitchFamily="18" charset="0"/>
              <a:cs typeface="Times New Roman" panose="02020603050405020304" pitchFamily="18" charset="0"/>
            </a:endParaRPr>
          </a:p>
          <a:p>
            <a:pPr algn="ctr"/>
            <a:r>
              <a:rPr lang="en-GB" sz="3600" b="1" dirty="0">
                <a:solidFill>
                  <a:schemeClr val="tx1"/>
                </a:solidFill>
                <a:latin typeface="Times New Roman" panose="02020603050405020304" pitchFamily="18" charset="0"/>
                <a:cs typeface="Times New Roman" panose="02020603050405020304" pitchFamily="18" charset="0"/>
              </a:rPr>
              <a:t>Assignment 2-Presentation</a:t>
            </a:r>
          </a:p>
        </p:txBody>
      </p:sp>
    </p:spTree>
    <p:extLst>
      <p:ext uri="{BB962C8B-B14F-4D97-AF65-F5344CB8AC3E}">
        <p14:creationId xmlns:p14="http://schemas.microsoft.com/office/powerpoint/2010/main" val="11618711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tx1"/>
                </a:solidFill>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Approach to strategy</a:t>
            </a:r>
          </a:p>
          <a:p>
            <a:pPr>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Approaches to organisation and management</a:t>
            </a:r>
          </a:p>
          <a:p>
            <a:pPr>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Group and teamwork</a:t>
            </a:r>
          </a:p>
          <a:p>
            <a:pPr>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Corporate Social Responsibility</a:t>
            </a:r>
          </a:p>
        </p:txBody>
      </p:sp>
    </p:spTree>
    <p:extLst>
      <p:ext uri="{BB962C8B-B14F-4D97-AF65-F5344CB8AC3E}">
        <p14:creationId xmlns:p14="http://schemas.microsoft.com/office/powerpoint/2010/main" val="1988624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tx1"/>
                </a:solidFill>
                <a:latin typeface="Times New Roman" panose="02020603050405020304" pitchFamily="18" charset="0"/>
                <a:cs typeface="Times New Roman" panose="02020603050405020304" pitchFamily="18" charset="0"/>
              </a:rPr>
              <a:t>             Approach to strategy</a:t>
            </a:r>
          </a:p>
        </p:txBody>
      </p:sp>
      <p:pic>
        <p:nvPicPr>
          <p:cNvPr id="5" name="Content Placeholder 4"/>
          <p:cNvPicPr>
            <a:picLocks noGrp="1" noChangeAspect="1"/>
          </p:cNvPicPr>
          <p:nvPr>
            <p:ph idx="1"/>
          </p:nvPr>
        </p:nvPicPr>
        <p:blipFill>
          <a:blip r:embed="rId3"/>
          <a:stretch>
            <a:fillRect/>
          </a:stretch>
        </p:blipFill>
        <p:spPr>
          <a:xfrm>
            <a:off x="3505200" y="1930400"/>
            <a:ext cx="4629150" cy="4629150"/>
          </a:xfrm>
          <a:prstGeom prst="rect">
            <a:avLst/>
          </a:prstGeom>
        </p:spPr>
      </p:pic>
    </p:spTree>
    <p:extLst>
      <p:ext uri="{BB962C8B-B14F-4D97-AF65-F5344CB8AC3E}">
        <p14:creationId xmlns:p14="http://schemas.microsoft.com/office/powerpoint/2010/main" val="3497449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tx1"/>
                </a:solidFill>
                <a:latin typeface="Times New Roman" panose="02020603050405020304" pitchFamily="18" charset="0"/>
                <a:cs typeface="Times New Roman" panose="02020603050405020304" pitchFamily="18" charset="0"/>
              </a:rPr>
              <a:t>SWOT Analysis</a:t>
            </a:r>
          </a:p>
        </p:txBody>
      </p:sp>
      <p:pic>
        <p:nvPicPr>
          <p:cNvPr id="4" name="Content Placeholder 3"/>
          <p:cNvPicPr>
            <a:picLocks noGrp="1" noChangeAspect="1"/>
          </p:cNvPicPr>
          <p:nvPr>
            <p:ph idx="1"/>
          </p:nvPr>
        </p:nvPicPr>
        <p:blipFill>
          <a:blip r:embed="rId3"/>
          <a:stretch>
            <a:fillRect/>
          </a:stretch>
        </p:blipFill>
        <p:spPr>
          <a:xfrm>
            <a:off x="2042217" y="1403350"/>
            <a:ext cx="5866902" cy="4826000"/>
          </a:xfrm>
          <a:prstGeom prst="rect">
            <a:avLst/>
          </a:prstGeom>
        </p:spPr>
      </p:pic>
    </p:spTree>
    <p:extLst>
      <p:ext uri="{BB962C8B-B14F-4D97-AF65-F5344CB8AC3E}">
        <p14:creationId xmlns:p14="http://schemas.microsoft.com/office/powerpoint/2010/main" val="3878627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tx1"/>
                </a:solidFill>
                <a:latin typeface="Times New Roman" panose="02020603050405020304" pitchFamily="18" charset="0"/>
                <a:cs typeface="Times New Roman" panose="02020603050405020304" pitchFamily="18" charset="0"/>
              </a:rPr>
              <a:t>STRENGTHS</a:t>
            </a:r>
          </a:p>
        </p:txBody>
      </p:sp>
      <p:pic>
        <p:nvPicPr>
          <p:cNvPr id="4" name="Content Placeholder 3"/>
          <p:cNvPicPr>
            <a:picLocks noGrp="1" noChangeAspect="1"/>
          </p:cNvPicPr>
          <p:nvPr>
            <p:ph idx="1"/>
          </p:nvPr>
        </p:nvPicPr>
        <p:blipFill>
          <a:blip r:embed="rId3"/>
          <a:stretch>
            <a:fillRect/>
          </a:stretch>
        </p:blipFill>
        <p:spPr>
          <a:xfrm>
            <a:off x="3365546" y="2123933"/>
            <a:ext cx="3220244" cy="2985291"/>
          </a:xfrm>
          <a:prstGeom prst="rect">
            <a:avLst/>
          </a:prstGeom>
        </p:spPr>
      </p:pic>
    </p:spTree>
    <p:extLst>
      <p:ext uri="{BB962C8B-B14F-4D97-AF65-F5344CB8AC3E}">
        <p14:creationId xmlns:p14="http://schemas.microsoft.com/office/powerpoint/2010/main" val="3689608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tx1"/>
                </a:solidFill>
                <a:latin typeface="Times New Roman" panose="02020603050405020304" pitchFamily="18" charset="0"/>
                <a:cs typeface="Times New Roman" panose="02020603050405020304" pitchFamily="18" charset="0"/>
              </a:rPr>
              <a:t>WEAKNESSES</a:t>
            </a:r>
          </a:p>
        </p:txBody>
      </p:sp>
      <p:pic>
        <p:nvPicPr>
          <p:cNvPr id="6" name="Content Placeholder 5"/>
          <p:cNvPicPr>
            <a:picLocks noGrp="1" noChangeAspect="1"/>
          </p:cNvPicPr>
          <p:nvPr>
            <p:ph idx="1"/>
          </p:nvPr>
        </p:nvPicPr>
        <p:blipFill>
          <a:blip r:embed="rId3"/>
          <a:stretch>
            <a:fillRect/>
          </a:stretch>
        </p:blipFill>
        <p:spPr>
          <a:xfrm>
            <a:off x="2523331" y="2179684"/>
            <a:ext cx="5415324" cy="3603652"/>
          </a:xfrm>
          <a:prstGeom prst="rect">
            <a:avLst/>
          </a:prstGeom>
        </p:spPr>
      </p:pic>
    </p:spTree>
    <p:extLst>
      <p:ext uri="{BB962C8B-B14F-4D97-AF65-F5344CB8AC3E}">
        <p14:creationId xmlns:p14="http://schemas.microsoft.com/office/powerpoint/2010/main" val="1361850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tx1"/>
                </a:solidFill>
                <a:latin typeface="Times New Roman" panose="02020603050405020304" pitchFamily="18" charset="0"/>
                <a:cs typeface="Times New Roman" panose="02020603050405020304" pitchFamily="18" charset="0"/>
              </a:rPr>
              <a:t>OPPORTUNITIES</a:t>
            </a:r>
          </a:p>
        </p:txBody>
      </p:sp>
      <p:pic>
        <p:nvPicPr>
          <p:cNvPr id="4" name="Content Placeholder 3"/>
          <p:cNvPicPr>
            <a:picLocks noGrp="1" noChangeAspect="1"/>
          </p:cNvPicPr>
          <p:nvPr>
            <p:ph idx="1"/>
          </p:nvPr>
        </p:nvPicPr>
        <p:blipFill>
          <a:blip r:embed="rId3"/>
          <a:stretch>
            <a:fillRect/>
          </a:stretch>
        </p:blipFill>
        <p:spPr>
          <a:xfrm>
            <a:off x="3254926" y="1700140"/>
            <a:ext cx="3441483" cy="3795280"/>
          </a:xfrm>
          <a:prstGeom prst="rect">
            <a:avLst/>
          </a:prstGeom>
        </p:spPr>
      </p:pic>
    </p:spTree>
    <p:extLst>
      <p:ext uri="{BB962C8B-B14F-4D97-AF65-F5344CB8AC3E}">
        <p14:creationId xmlns:p14="http://schemas.microsoft.com/office/powerpoint/2010/main" val="786797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tx1"/>
                </a:solidFill>
                <a:latin typeface="Times New Roman" panose="02020603050405020304" pitchFamily="18" charset="0"/>
                <a:cs typeface="Times New Roman" panose="02020603050405020304" pitchFamily="18" charset="0"/>
              </a:rPr>
              <a:t>THREATS</a:t>
            </a:r>
          </a:p>
        </p:txBody>
      </p:sp>
      <p:pic>
        <p:nvPicPr>
          <p:cNvPr id="4" name="Content Placeholder 3"/>
          <p:cNvPicPr>
            <a:picLocks noGrp="1" noChangeAspect="1"/>
          </p:cNvPicPr>
          <p:nvPr>
            <p:ph idx="1"/>
          </p:nvPr>
        </p:nvPicPr>
        <p:blipFill>
          <a:blip r:embed="rId3"/>
          <a:stretch>
            <a:fillRect/>
          </a:stretch>
        </p:blipFill>
        <p:spPr>
          <a:xfrm>
            <a:off x="3127542" y="1674261"/>
            <a:ext cx="3696251" cy="3306351"/>
          </a:xfrm>
          <a:prstGeom prst="rect">
            <a:avLst/>
          </a:prstGeom>
        </p:spPr>
      </p:pic>
    </p:spTree>
    <p:extLst>
      <p:ext uri="{BB962C8B-B14F-4D97-AF65-F5344CB8AC3E}">
        <p14:creationId xmlns:p14="http://schemas.microsoft.com/office/powerpoint/2010/main" val="11486426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tx1"/>
                </a:solidFill>
                <a:latin typeface="Times New Roman" panose="02020603050405020304" pitchFamily="18" charset="0"/>
                <a:cs typeface="Times New Roman" panose="02020603050405020304" pitchFamily="18" charset="0"/>
              </a:rPr>
              <a:t>PESTEL Analysis</a:t>
            </a:r>
          </a:p>
        </p:txBody>
      </p:sp>
      <p:pic>
        <p:nvPicPr>
          <p:cNvPr id="4" name="Content Placeholder 3"/>
          <p:cNvPicPr>
            <a:picLocks noGrp="1" noChangeAspect="1"/>
          </p:cNvPicPr>
          <p:nvPr>
            <p:ph idx="1"/>
          </p:nvPr>
        </p:nvPicPr>
        <p:blipFill>
          <a:blip r:embed="rId3"/>
          <a:stretch>
            <a:fillRect/>
          </a:stretch>
        </p:blipFill>
        <p:spPr>
          <a:xfrm>
            <a:off x="505268" y="1270000"/>
            <a:ext cx="8940800" cy="5029200"/>
          </a:xfrm>
          <a:prstGeom prst="rect">
            <a:avLst/>
          </a:prstGeom>
        </p:spPr>
      </p:pic>
    </p:spTree>
    <p:extLst>
      <p:ext uri="{BB962C8B-B14F-4D97-AF65-F5344CB8AC3E}">
        <p14:creationId xmlns:p14="http://schemas.microsoft.com/office/powerpoint/2010/main" val="27659678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tx1"/>
                </a:solidFill>
                <a:latin typeface="Times New Roman" panose="02020603050405020304" pitchFamily="18" charset="0"/>
                <a:cs typeface="Times New Roman" panose="02020603050405020304" pitchFamily="18" charset="0"/>
              </a:rPr>
              <a:t>Mission Statement</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marL="0" indent="0" algn="ctr">
              <a:buNone/>
            </a:pPr>
            <a:r>
              <a:rPr lang="en-GB" sz="3200" dirty="0">
                <a:latin typeface="Times New Roman" panose="02020603050405020304" pitchFamily="18" charset="0"/>
                <a:cs typeface="Times New Roman" panose="02020603050405020304" pitchFamily="18" charset="0"/>
              </a:rPr>
              <a:t>“To inspire and nurture the human spirit- one person, one cup and one neighbourhood at a time”. (Starbucks;2018)</a:t>
            </a:r>
          </a:p>
        </p:txBody>
      </p:sp>
    </p:spTree>
    <p:extLst>
      <p:ext uri="{BB962C8B-B14F-4D97-AF65-F5344CB8AC3E}">
        <p14:creationId xmlns:p14="http://schemas.microsoft.com/office/powerpoint/2010/main" val="10219209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tx1"/>
                </a:solidFill>
                <a:latin typeface="Times New Roman" panose="02020603050405020304" pitchFamily="18" charset="0"/>
                <a:cs typeface="Times New Roman" panose="02020603050405020304" pitchFamily="18" charset="0"/>
              </a:rPr>
              <a:t>Approaches to Organisation and Management</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0528879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tx1"/>
                </a:solidFill>
                <a:latin typeface="Times New Roman" panose="02020603050405020304" pitchFamily="18" charset="0"/>
                <a:cs typeface="Times New Roman" panose="02020603050405020304" pitchFamily="18" charset="0"/>
              </a:rPr>
              <a:t>Group and Teamwork</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0024463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989771" y="316525"/>
            <a:ext cx="7890460" cy="5917845"/>
          </a:xfrm>
          <a:prstGeom prst="rect">
            <a:avLst/>
          </a:prstGeom>
        </p:spPr>
      </p:pic>
    </p:spTree>
    <p:extLst>
      <p:ext uri="{BB962C8B-B14F-4D97-AF65-F5344CB8AC3E}">
        <p14:creationId xmlns:p14="http://schemas.microsoft.com/office/powerpoint/2010/main" val="37210056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tx1"/>
                </a:solidFill>
                <a:latin typeface="Times New Roman" panose="02020603050405020304" pitchFamily="18" charset="0"/>
                <a:cs typeface="Times New Roman" panose="02020603050405020304" pitchFamily="18" charset="0"/>
              </a:rPr>
              <a:t>Conclusion</a:t>
            </a:r>
          </a:p>
        </p:txBody>
      </p:sp>
      <p:pic>
        <p:nvPicPr>
          <p:cNvPr id="4" name="Content Placeholder 3"/>
          <p:cNvPicPr>
            <a:picLocks noGrp="1" noChangeAspect="1"/>
          </p:cNvPicPr>
          <p:nvPr>
            <p:ph idx="1"/>
          </p:nvPr>
        </p:nvPicPr>
        <p:blipFill>
          <a:blip r:embed="rId2"/>
          <a:stretch>
            <a:fillRect/>
          </a:stretch>
        </p:blipFill>
        <p:spPr>
          <a:xfrm>
            <a:off x="2805112" y="1930400"/>
            <a:ext cx="4111625" cy="4111625"/>
          </a:xfrm>
          <a:prstGeom prst="rect">
            <a:avLst/>
          </a:prstGeom>
        </p:spPr>
      </p:pic>
    </p:spTree>
    <p:extLst>
      <p:ext uri="{BB962C8B-B14F-4D97-AF65-F5344CB8AC3E}">
        <p14:creationId xmlns:p14="http://schemas.microsoft.com/office/powerpoint/2010/main" val="11406357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tx1"/>
                </a:solidFill>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677334" y="1488613"/>
            <a:ext cx="8596668" cy="3880773"/>
          </a:xfrm>
        </p:spPr>
        <p:txBody>
          <a:bodyPr/>
          <a:lstStyle/>
          <a:p>
            <a:pPr marL="0" indent="0">
              <a:buNone/>
            </a:pPr>
            <a:r>
              <a:rPr lang="en-GB" dirty="0">
                <a:solidFill>
                  <a:schemeClr val="tx1"/>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https://pestleanalysis.com/swot-analysis-of-starbucks/;2018</a:t>
            </a: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r>
              <a:rPr lang="en-GB" dirty="0">
                <a:solidFill>
                  <a:schemeClr val="tx1"/>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https://pestleanalysis.com/swot-analysis-of-starbucks/;2018</a:t>
            </a: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r>
              <a:rPr lang="en-GB" dirty="0">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https://www.indeed.co.uk/cmp/Starbucks/reviews</a:t>
            </a: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r>
              <a:rPr lang="en-GB" dirty="0">
                <a:solidFill>
                  <a:schemeClr val="tx1"/>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https://www.starbucksemeacareers.com/en;2017</a:t>
            </a: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r>
              <a:rPr lang="en-GB" dirty="0">
                <a:solidFill>
                  <a:schemeClr val="tx1"/>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http://panmore.com/starbucks-coffee-swot-analysis;2018</a:t>
            </a: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r>
              <a:rPr lang="en-GB" dirty="0">
                <a:solidFill>
                  <a:schemeClr val="tx1"/>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https://www.managementstudyguide.com/swot-analysis-of-starbucks.htm;2018</a:t>
            </a: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r>
              <a:rPr lang="en-GB" dirty="0">
                <a:solidFill>
                  <a:schemeClr val="tx1"/>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https://pestleanalysis.com/swot-analysis-of-starbucks/;2018</a:t>
            </a: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r>
              <a:rPr lang="en-GB" dirty="0">
                <a:solidFill>
                  <a:schemeClr val="tx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http://www.valueline.com/Stocks/Highlights/SWOT_Analysis__Starbucks_Corp_.aspx#.XBy-AFz7TIU</a:t>
            </a: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r>
              <a:rPr lang="en-GB" dirty="0">
                <a:solidFill>
                  <a:schemeClr val="tx1"/>
                </a:solidFill>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https://pestleanalysis.com/pestle-analysis-of-starbucks/;2018</a:t>
            </a: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84752951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TM02900688[[fn=Facet]]</Template>
  <TotalTime>3365</TotalTime>
  <Words>1535</Words>
  <Application>Microsoft Office PowerPoint</Application>
  <PresentationFormat>Widescreen</PresentationFormat>
  <Paragraphs>95</Paragraphs>
  <Slides>15</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Times New Roman</vt:lpstr>
      <vt:lpstr>Trebuchet MS</vt:lpstr>
      <vt:lpstr>Wingdings 3</vt:lpstr>
      <vt:lpstr>Facet</vt:lpstr>
      <vt:lpstr>Yasemin Sapan 1809336 Contemporary Management Approaches (BMSP4002) Davina Evans</vt:lpstr>
      <vt:lpstr>Introduction</vt:lpstr>
      <vt:lpstr>             Approach to strategy</vt:lpstr>
      <vt:lpstr>SWOT Analysis</vt:lpstr>
      <vt:lpstr>STRENGTHS</vt:lpstr>
      <vt:lpstr>WEAKNESSES</vt:lpstr>
      <vt:lpstr>OPPORTUNITIES</vt:lpstr>
      <vt:lpstr>THREATS</vt:lpstr>
      <vt:lpstr>PESTEL Analysis</vt:lpstr>
      <vt:lpstr>Mission Statement </vt:lpstr>
      <vt:lpstr>Approaches to Organisation and Management</vt:lpstr>
      <vt:lpstr>Group and Teamwork</vt:lpstr>
      <vt:lpstr>PowerPoint Presentation</vt:lpstr>
      <vt:lpstr>Conclusion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Yasemin Sapan 1809336 Contemporary Management Approaches- BMSP4002 Davina Evans</dc:title>
  <dc:creator>Yasemin Sapan (1809336)</dc:creator>
  <cp:lastModifiedBy>Yaz Sapan</cp:lastModifiedBy>
  <cp:revision>46</cp:revision>
  <dcterms:created xsi:type="dcterms:W3CDTF">2018-12-18T09:52:40Z</dcterms:created>
  <dcterms:modified xsi:type="dcterms:W3CDTF">2018-12-21T22:01:28Z</dcterms:modified>
</cp:coreProperties>
</file>