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Canva Sans Bold" panose="020B0604020202020204" charset="0"/>
      <p:regular r:id="rId14"/>
    </p:embeddedFont>
    <p:embeddedFont>
      <p:font typeface="Finger Paint" panose="020B0604020202020204" charset="0"/>
      <p:regular r:id="rId15"/>
    </p:embeddedFont>
    <p:embeddedFont>
      <p:font typeface="Poppins Bold" panose="020B0604020202020204" charset="0"/>
      <p:regular r:id="rId16"/>
    </p:embeddedFont>
    <p:embeddedFont>
      <p:font typeface="Poppins Medium" panose="00000600000000000000" pitchFamily="2" charset="0"/>
      <p:regular r:id="rId17"/>
    </p:embeddedFont>
    <p:embeddedFont>
      <p:font typeface="Poppins Ultra-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9540" autoAdjust="0"/>
  </p:normalViewPr>
  <p:slideViewPr>
    <p:cSldViewPr>
      <p:cViewPr varScale="1">
        <p:scale>
          <a:sx n="59" d="100"/>
          <a:sy n="59" d="100"/>
        </p:scale>
        <p:origin x="143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3D7322-7145-40D9-A84D-686C791362C2}" type="datetimeFigureOut">
              <a:rPr lang="hu-HU" smtClean="0"/>
              <a:t>2024. 06. 30.</a:t>
            </a:fld>
            <a:endParaRPr lang="hu-H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u-H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hu-H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E73D9-0551-4204-A7A5-8B40214204A3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172119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serving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backbone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presentation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aims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explore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critical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professional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settings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identify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key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discuss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their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relevance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will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reflect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personal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group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experiences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illustrate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impact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outcomes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2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9646587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crucial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because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facilitates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reduces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misunderstandings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efficiency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productivity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strengthens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client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relations,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higher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satisfaction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loyalty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include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meetings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where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everyone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same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page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preventing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costly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errors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delays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3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4063634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significantly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boosts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productivity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providing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directives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which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reduces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task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efficiency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positive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encouraging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open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dialogue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idea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sharing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innovation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problem-solving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Additionally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builds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strong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leadership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leaders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inspire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trust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motivate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their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teams.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instance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regular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feedback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sessions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cohesion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contributing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overall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4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4875989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Several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vital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workplace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listening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full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comprehension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engagement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building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trust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rapport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among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colleagues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Clarity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verbal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written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prevents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misunderstandings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dissemination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information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Nonverbal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body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language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expressions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convey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emotions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attitudes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complementing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verbal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messages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Empathy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strong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relationships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promotes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Adaptability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allows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employees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respond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changing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situations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problem-solving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capabilities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adapting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styles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different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audiences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significantly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message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reception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5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6523924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illustrate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importance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consider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manager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practices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listening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concerns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fully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approach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issues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builds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trust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within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through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emails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lead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successful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completions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everyone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their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responsibilities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Positive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nonverbal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like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maintaining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eye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contact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nodding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customer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interactions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making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clients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valued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understood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Empathy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shown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colleagues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personal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challenges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supportive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Finally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adaptability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adjusting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level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technical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detail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based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audience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message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conveyed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understood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6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6037770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issue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might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involve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about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instance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challenges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because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members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were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about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their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responsibilities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duplicated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efforts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missed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deadlines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employed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listening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during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meetings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each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member's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concerns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clarify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empathetic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address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misunderstandings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atmosphere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Through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learned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importance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how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contributes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smoother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operations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outcomes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7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5249155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play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pivotal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facilitating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example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concise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approach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discussing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issues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address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problems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without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escalating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tensions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promotes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harmonious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members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working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towards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goals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Good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also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project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outcomes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everyone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objectives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their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roles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Continuous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through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feedback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reflection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helps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individuals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stay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adaptable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sustained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8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330366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has a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profound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impact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dynamics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Clear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strengthens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team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cohesion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members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aligned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with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goals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This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particularly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important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project management,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where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successful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outcomes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often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hinge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clarity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of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instructions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feedback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Regular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feedback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reflection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sessions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over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time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contributing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continuous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both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individual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team performance.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prioritize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better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equipped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navigate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challenges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achieve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long-term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9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22822007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summary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critical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both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individual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success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facilitate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understanding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enhance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teamwork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client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relations.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Effective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essential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resolving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conflicts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fostering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collaboration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achieving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goals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Continuous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improvement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through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feedback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reflection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ensures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that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remain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sharp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adaptable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changing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circumstances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Therefore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investing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developing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skills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is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crucial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for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any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organization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aiming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thrive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in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today's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competitive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hu-HU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environment</a:t>
            </a:r>
            <a:r>
              <a:rPr lang="hu-HU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hu-HU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6E73D9-0551-4204-A7A5-8B40214204A3}" type="slidenum">
              <a:rPr lang="hu-HU" smtClean="0"/>
              <a:t>10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8376932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sv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5" Type="http://schemas.openxmlformats.org/officeDocument/2006/relationships/image" Target="../media/image28.sv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Relationship Id="rId14" Type="http://schemas.openxmlformats.org/officeDocument/2006/relationships/image" Target="../media/image4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31.png"/><Relationship Id="rId7" Type="http://schemas.openxmlformats.org/officeDocument/2006/relationships/image" Target="../media/image47.png"/><Relationship Id="rId12" Type="http://schemas.openxmlformats.org/officeDocument/2006/relationships/image" Target="../media/image52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sv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32.svg"/><Relationship Id="rId9" Type="http://schemas.openxmlformats.org/officeDocument/2006/relationships/image" Target="../media/image4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31.png"/><Relationship Id="rId7" Type="http://schemas.openxmlformats.org/officeDocument/2006/relationships/image" Target="../media/image5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jpeg"/><Relationship Id="rId4" Type="http://schemas.openxmlformats.org/officeDocument/2006/relationships/image" Target="../media/image32.svg"/><Relationship Id="rId9" Type="http://schemas.openxmlformats.org/officeDocument/2006/relationships/image" Target="../media/image5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6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jpeg"/><Relationship Id="rId5" Type="http://schemas.openxmlformats.org/officeDocument/2006/relationships/image" Target="../media/image58.jpeg"/><Relationship Id="rId4" Type="http://schemas.openxmlformats.org/officeDocument/2006/relationships/image" Target="../media/image4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7" Type="http://schemas.openxmlformats.org/officeDocument/2006/relationships/image" Target="../media/image46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hyperlink" Target="https://hbr.or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eg"/><Relationship Id="rId5" Type="http://schemas.openxmlformats.org/officeDocument/2006/relationships/image" Target="../media/image46.svg"/><Relationship Id="rId4" Type="http://schemas.openxmlformats.org/officeDocument/2006/relationships/image" Target="../media/image4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8530"/>
            <a:ext cx="8929017" cy="10306752"/>
            <a:chOff x="0" y="0"/>
            <a:chExt cx="7188200" cy="82973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188200" cy="8297291"/>
            </a:xfrm>
            <a:custGeom>
              <a:avLst/>
              <a:gdLst/>
              <a:ahLst/>
              <a:cxnLst/>
              <a:rect l="l" t="t" r="r" b="b"/>
              <a:pathLst>
                <a:path w="7188200" h="8297291">
                  <a:moveTo>
                    <a:pt x="0" y="0"/>
                  </a:moveTo>
                  <a:lnTo>
                    <a:pt x="0" y="8297291"/>
                  </a:lnTo>
                  <a:lnTo>
                    <a:pt x="7188200" y="8297291"/>
                  </a:lnTo>
                  <a:lnTo>
                    <a:pt x="7052691" y="7840091"/>
                  </a:lnTo>
                  <a:lnTo>
                    <a:pt x="6731000" y="6578600"/>
                  </a:lnTo>
                  <a:lnTo>
                    <a:pt x="6578600" y="5672709"/>
                  </a:lnTo>
                  <a:lnTo>
                    <a:pt x="6341491" y="4131818"/>
                  </a:lnTo>
                  <a:lnTo>
                    <a:pt x="5706491" y="2370709"/>
                  </a:lnTo>
                  <a:lnTo>
                    <a:pt x="5325491" y="1549400"/>
                  </a:lnTo>
                  <a:lnTo>
                    <a:pt x="4935982" y="1066800"/>
                  </a:lnTo>
                  <a:lnTo>
                    <a:pt x="3970782" y="0"/>
                  </a:lnTo>
                  <a:close/>
                </a:path>
              </a:pathLst>
            </a:custGeom>
            <a:blipFill>
              <a:blip r:embed="rId2"/>
              <a:stretch>
                <a:fillRect l="-36463" r="-36463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4" name="Freeform 4"/>
          <p:cNvSpPr/>
          <p:nvPr/>
        </p:nvSpPr>
        <p:spPr>
          <a:xfrm>
            <a:off x="7753342" y="8530"/>
            <a:ext cx="2729190" cy="10240370"/>
          </a:xfrm>
          <a:custGeom>
            <a:avLst/>
            <a:gdLst/>
            <a:ahLst/>
            <a:cxnLst/>
            <a:rect l="l" t="t" r="r" b="b"/>
            <a:pathLst>
              <a:path w="6138825" h="17485376">
                <a:moveTo>
                  <a:pt x="0" y="0"/>
                </a:moveTo>
                <a:lnTo>
                  <a:pt x="6138824" y="0"/>
                </a:lnTo>
                <a:lnTo>
                  <a:pt x="6138824" y="17485376"/>
                </a:lnTo>
                <a:lnTo>
                  <a:pt x="0" y="174853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43128"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5" name="Freeform 5"/>
          <p:cNvSpPr/>
          <p:nvPr/>
        </p:nvSpPr>
        <p:spPr>
          <a:xfrm>
            <a:off x="5091624" y="8530"/>
            <a:ext cx="3254956" cy="10268713"/>
          </a:xfrm>
          <a:custGeom>
            <a:avLst/>
            <a:gdLst/>
            <a:ahLst/>
            <a:cxnLst/>
            <a:rect l="l" t="t" r="r" b="b"/>
            <a:pathLst>
              <a:path w="3546118" h="16752231">
                <a:moveTo>
                  <a:pt x="0" y="0"/>
                </a:moveTo>
                <a:lnTo>
                  <a:pt x="3546118" y="0"/>
                </a:lnTo>
                <a:lnTo>
                  <a:pt x="3546118" y="16752231"/>
                </a:lnTo>
                <a:lnTo>
                  <a:pt x="0" y="1675223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r="-147775" b="-4376"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12268391" y="7623427"/>
            <a:ext cx="4990909" cy="2551690"/>
          </a:xfrm>
          <a:custGeom>
            <a:avLst/>
            <a:gdLst/>
            <a:ahLst/>
            <a:cxnLst/>
            <a:rect l="l" t="t" r="r" b="b"/>
            <a:pathLst>
              <a:path w="4990909" h="2551690">
                <a:moveTo>
                  <a:pt x="0" y="0"/>
                </a:moveTo>
                <a:lnTo>
                  <a:pt x="4990909" y="0"/>
                </a:lnTo>
                <a:lnTo>
                  <a:pt x="4990909" y="2551691"/>
                </a:lnTo>
                <a:lnTo>
                  <a:pt x="0" y="255169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" name="Freeform 7"/>
          <p:cNvSpPr/>
          <p:nvPr/>
        </p:nvSpPr>
        <p:spPr>
          <a:xfrm>
            <a:off x="15229925" y="174379"/>
            <a:ext cx="2321301" cy="2784169"/>
          </a:xfrm>
          <a:custGeom>
            <a:avLst/>
            <a:gdLst/>
            <a:ahLst/>
            <a:cxnLst/>
            <a:rect l="l" t="t" r="r" b="b"/>
            <a:pathLst>
              <a:path w="2321301" h="2784169">
                <a:moveTo>
                  <a:pt x="0" y="0"/>
                </a:moveTo>
                <a:lnTo>
                  <a:pt x="2321301" y="0"/>
                </a:lnTo>
                <a:lnTo>
                  <a:pt x="2321301" y="2784169"/>
                </a:lnTo>
                <a:lnTo>
                  <a:pt x="0" y="278416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8" name="TextBox 8"/>
          <p:cNvSpPr txBox="1"/>
          <p:nvPr/>
        </p:nvSpPr>
        <p:spPr>
          <a:xfrm>
            <a:off x="9553432" y="4566591"/>
            <a:ext cx="7705868" cy="167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599"/>
              </a:lnSpc>
            </a:pPr>
            <a:r>
              <a:rPr lang="en-US" sz="3999" spc="-119">
                <a:solidFill>
                  <a:srgbClr val="A2000B"/>
                </a:solidFill>
                <a:latin typeface="Poppins Ultra-Bold"/>
              </a:rPr>
              <a:t>ANDRADA ALEXANDRA SABOU</a:t>
            </a:r>
          </a:p>
          <a:p>
            <a:pPr algn="ctr">
              <a:lnSpc>
                <a:spcPts val="3680"/>
              </a:lnSpc>
            </a:pPr>
            <a:r>
              <a:rPr lang="en-US" sz="3200" spc="-96">
                <a:solidFill>
                  <a:srgbClr val="A2000B"/>
                </a:solidFill>
                <a:latin typeface="Poppins Ultra-Bold"/>
              </a:rPr>
              <a:t>STUDENT NUMBER :  2324150</a:t>
            </a:r>
          </a:p>
          <a:p>
            <a:pPr algn="r">
              <a:lnSpc>
                <a:spcPts val="4599"/>
              </a:lnSpc>
            </a:pPr>
            <a:endParaRPr lang="en-US" sz="3200" spc="-96">
              <a:solidFill>
                <a:srgbClr val="A2000B"/>
              </a:solidFill>
              <a:latin typeface="Poppins Ultra-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097138" y="5763566"/>
            <a:ext cx="7077906" cy="7105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60"/>
              </a:lnSpc>
            </a:pPr>
            <a:r>
              <a:rPr lang="en-US" sz="2400" spc="720">
                <a:solidFill>
                  <a:srgbClr val="000000"/>
                </a:solidFill>
                <a:latin typeface="Poppins Medium"/>
              </a:rPr>
              <a:t>The Key to Organizational Success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44000" y="3234773"/>
            <a:ext cx="8254083" cy="105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4"/>
              </a:lnSpc>
            </a:pPr>
            <a:r>
              <a:rPr lang="en-US" sz="3499" spc="-104">
                <a:solidFill>
                  <a:srgbClr val="000000"/>
                </a:solidFill>
                <a:latin typeface="Poppins Ultra-Bold"/>
              </a:rPr>
              <a:t>EFFECTIVE COMMUNICATION SKILLS IN THE WORKPLACE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145982" y="-87016"/>
            <a:ext cx="7142018" cy="10461031"/>
            <a:chOff x="0" y="0"/>
            <a:chExt cx="5630329" cy="8348129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5630291" cy="8348091"/>
            </a:xfrm>
            <a:custGeom>
              <a:avLst/>
              <a:gdLst/>
              <a:ahLst/>
              <a:cxnLst/>
              <a:rect l="l" t="t" r="r" b="b"/>
              <a:pathLst>
                <a:path w="5630291" h="8348091">
                  <a:moveTo>
                    <a:pt x="0" y="0"/>
                  </a:moveTo>
                  <a:lnTo>
                    <a:pt x="5393182" y="76200"/>
                  </a:lnTo>
                  <a:lnTo>
                    <a:pt x="4732782" y="1591691"/>
                  </a:lnTo>
                  <a:lnTo>
                    <a:pt x="5350891" y="2937891"/>
                  </a:lnTo>
                  <a:lnTo>
                    <a:pt x="5528691" y="3149600"/>
                  </a:lnTo>
                  <a:lnTo>
                    <a:pt x="5630291" y="4038600"/>
                  </a:lnTo>
                  <a:lnTo>
                    <a:pt x="5350891" y="5096891"/>
                  </a:lnTo>
                  <a:lnTo>
                    <a:pt x="4953000" y="7027291"/>
                  </a:lnTo>
                  <a:lnTo>
                    <a:pt x="5037709" y="7509891"/>
                  </a:lnTo>
                  <a:lnTo>
                    <a:pt x="4885309" y="8348091"/>
                  </a:lnTo>
                  <a:lnTo>
                    <a:pt x="0" y="834809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61203" r="-61203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4" name="Freeform 4"/>
          <p:cNvSpPr/>
          <p:nvPr/>
        </p:nvSpPr>
        <p:spPr>
          <a:xfrm>
            <a:off x="10352876" y="0"/>
            <a:ext cx="5568606" cy="10461030"/>
          </a:xfrm>
          <a:custGeom>
            <a:avLst/>
            <a:gdLst/>
            <a:ahLst/>
            <a:cxnLst/>
            <a:rect l="l" t="t" r="r" b="b"/>
            <a:pathLst>
              <a:path w="5568606" h="11785410">
                <a:moveTo>
                  <a:pt x="0" y="0"/>
                </a:moveTo>
                <a:lnTo>
                  <a:pt x="5568607" y="0"/>
                </a:lnTo>
                <a:lnTo>
                  <a:pt x="5568607" y="11785410"/>
                </a:lnTo>
                <a:lnTo>
                  <a:pt x="0" y="1178541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5" name="Freeform 5"/>
          <p:cNvSpPr/>
          <p:nvPr/>
        </p:nvSpPr>
        <p:spPr>
          <a:xfrm>
            <a:off x="1028700" y="5053418"/>
            <a:ext cx="1383342" cy="1459991"/>
          </a:xfrm>
          <a:custGeom>
            <a:avLst/>
            <a:gdLst/>
            <a:ahLst/>
            <a:cxnLst/>
            <a:rect l="l" t="t" r="r" b="b"/>
            <a:pathLst>
              <a:path w="1383342" h="1459991">
                <a:moveTo>
                  <a:pt x="0" y="0"/>
                </a:moveTo>
                <a:lnTo>
                  <a:pt x="1383342" y="0"/>
                </a:lnTo>
                <a:lnTo>
                  <a:pt x="1383342" y="1459991"/>
                </a:lnTo>
                <a:lnTo>
                  <a:pt x="0" y="145999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TextBox 6"/>
          <p:cNvSpPr txBox="1"/>
          <p:nvPr/>
        </p:nvSpPr>
        <p:spPr>
          <a:xfrm>
            <a:off x="1028700" y="554037"/>
            <a:ext cx="7106027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A2000B"/>
                </a:solidFill>
                <a:latin typeface="Finger Paint"/>
              </a:rPr>
              <a:t>Introduction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37503" y="1960171"/>
            <a:ext cx="11217009" cy="1090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80"/>
              </a:lnSpc>
            </a:pPr>
            <a:r>
              <a:rPr lang="en-US" sz="3200">
                <a:solidFill>
                  <a:srgbClr val="A2000B"/>
                </a:solidFill>
                <a:latin typeface="Finger Paint"/>
              </a:rPr>
              <a:t>Overview: Importance of workplace communication       skills.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3925023"/>
            <a:ext cx="7106027" cy="528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A2000B"/>
                </a:solidFill>
                <a:latin typeface="Finger Paint"/>
              </a:rPr>
              <a:t>Objectives: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67572" y="5735788"/>
            <a:ext cx="7774015" cy="528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A2000B"/>
                </a:solidFill>
                <a:latin typeface="Finger Paint"/>
              </a:rPr>
              <a:t>Explore key communication skills.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28700" y="6708791"/>
            <a:ext cx="1383342" cy="1459991"/>
          </a:xfrm>
          <a:custGeom>
            <a:avLst/>
            <a:gdLst/>
            <a:ahLst/>
            <a:cxnLst/>
            <a:rect l="l" t="t" r="r" b="b"/>
            <a:pathLst>
              <a:path w="1383342" h="1459991">
                <a:moveTo>
                  <a:pt x="0" y="0"/>
                </a:moveTo>
                <a:lnTo>
                  <a:pt x="1383342" y="0"/>
                </a:lnTo>
                <a:lnTo>
                  <a:pt x="1383342" y="1459991"/>
                </a:lnTo>
                <a:lnTo>
                  <a:pt x="0" y="145999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1" name="TextBox 11"/>
          <p:cNvSpPr txBox="1"/>
          <p:nvPr/>
        </p:nvSpPr>
        <p:spPr>
          <a:xfrm>
            <a:off x="2767572" y="7391162"/>
            <a:ext cx="7774015" cy="528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A2000B"/>
                </a:solidFill>
                <a:latin typeface="Finger Paint"/>
              </a:rPr>
              <a:t>Discuss professional relevance.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28700" y="8364164"/>
            <a:ext cx="1383342" cy="1459991"/>
          </a:xfrm>
          <a:custGeom>
            <a:avLst/>
            <a:gdLst/>
            <a:ahLst/>
            <a:cxnLst/>
            <a:rect l="l" t="t" r="r" b="b"/>
            <a:pathLst>
              <a:path w="1383342" h="1459991">
                <a:moveTo>
                  <a:pt x="0" y="0"/>
                </a:moveTo>
                <a:lnTo>
                  <a:pt x="1383342" y="0"/>
                </a:lnTo>
                <a:lnTo>
                  <a:pt x="1383342" y="1459991"/>
                </a:lnTo>
                <a:lnTo>
                  <a:pt x="0" y="145999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3" name="TextBox 13"/>
          <p:cNvSpPr txBox="1"/>
          <p:nvPr/>
        </p:nvSpPr>
        <p:spPr>
          <a:xfrm>
            <a:off x="2767572" y="9046535"/>
            <a:ext cx="9143390" cy="528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A2000B"/>
                </a:solidFill>
                <a:latin typeface="Finger Paint"/>
              </a:rPr>
              <a:t>Reflect on teamwork and communication.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01979" y="1573577"/>
            <a:ext cx="17865382" cy="8496013"/>
            <a:chOff x="0" y="0"/>
            <a:chExt cx="5174696" cy="214879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74696" cy="2148797"/>
            </a:xfrm>
            <a:custGeom>
              <a:avLst/>
              <a:gdLst/>
              <a:ahLst/>
              <a:cxnLst/>
              <a:rect l="l" t="t" r="r" b="b"/>
              <a:pathLst>
                <a:path w="5174696" h="2148797">
                  <a:moveTo>
                    <a:pt x="0" y="0"/>
                  </a:moveTo>
                  <a:lnTo>
                    <a:pt x="5174696" y="0"/>
                  </a:lnTo>
                  <a:lnTo>
                    <a:pt x="5174696" y="2148797"/>
                  </a:lnTo>
                  <a:lnTo>
                    <a:pt x="0" y="2148797"/>
                  </a:lnTo>
                  <a:close/>
                </a:path>
              </a:pathLst>
            </a:custGeom>
            <a:solidFill>
              <a:srgbClr val="A2000B"/>
            </a:solidFill>
            <a:ln w="48577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5174696" cy="22059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-1989" y="6763470"/>
            <a:ext cx="18288000" cy="569204"/>
            <a:chOff x="0" y="0"/>
            <a:chExt cx="4816593" cy="14991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816592" cy="149914"/>
            </a:xfrm>
            <a:custGeom>
              <a:avLst/>
              <a:gdLst/>
              <a:ahLst/>
              <a:cxnLst/>
              <a:rect l="l" t="t" r="r" b="b"/>
              <a:pathLst>
                <a:path w="4816592" h="149914">
                  <a:moveTo>
                    <a:pt x="0" y="0"/>
                  </a:moveTo>
                  <a:lnTo>
                    <a:pt x="4816592" y="0"/>
                  </a:lnTo>
                  <a:lnTo>
                    <a:pt x="4816592" y="149914"/>
                  </a:lnTo>
                  <a:lnTo>
                    <a:pt x="0" y="149914"/>
                  </a:ln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0"/>
              <a:ext cx="4816593" cy="1499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41"/>
                </a:lnSpc>
              </a:pPr>
              <a:endParaRPr/>
            </a:p>
          </p:txBody>
        </p:sp>
      </p:grpSp>
      <p:sp>
        <p:nvSpPr>
          <p:cNvPr id="47" name="Freeform 18">
            <a:extLst>
              <a:ext uri="{FF2B5EF4-FFF2-40B4-BE49-F238E27FC236}">
                <a16:creationId xmlns:a16="http://schemas.microsoft.com/office/drawing/2014/main" id="{D10BB85A-F63C-E6F3-4BE5-9C7EE346E998}"/>
              </a:ext>
            </a:extLst>
          </p:cNvPr>
          <p:cNvSpPr/>
          <p:nvPr/>
        </p:nvSpPr>
        <p:spPr>
          <a:xfrm>
            <a:off x="6759582" y="6775664"/>
            <a:ext cx="5995889" cy="569204"/>
          </a:xfrm>
          <a:custGeom>
            <a:avLst/>
            <a:gdLst/>
            <a:ahLst/>
            <a:cxnLst/>
            <a:rect l="l" t="t" r="r" b="b"/>
            <a:pathLst>
              <a:path w="4859213" h="360660">
                <a:moveTo>
                  <a:pt x="0" y="0"/>
                </a:moveTo>
                <a:lnTo>
                  <a:pt x="4859213" y="0"/>
                </a:lnTo>
                <a:lnTo>
                  <a:pt x="4859213" y="360660"/>
                </a:lnTo>
                <a:lnTo>
                  <a:pt x="0" y="360660"/>
                </a:lnTo>
                <a:close/>
              </a:path>
            </a:pathLst>
          </a:custGeom>
          <a:solidFill>
            <a:srgbClr val="A2000B"/>
          </a:solidFill>
        </p:spPr>
        <p:txBody>
          <a:bodyPr/>
          <a:lstStyle/>
          <a:p>
            <a:endParaRPr lang="hu-HU"/>
          </a:p>
        </p:txBody>
      </p:sp>
      <p:grpSp>
        <p:nvGrpSpPr>
          <p:cNvPr id="5" name="Group 5"/>
          <p:cNvGrpSpPr/>
          <p:nvPr/>
        </p:nvGrpSpPr>
        <p:grpSpPr>
          <a:xfrm>
            <a:off x="3487143" y="2745305"/>
            <a:ext cx="3215106" cy="1930168"/>
            <a:chOff x="0" y="0"/>
            <a:chExt cx="812800" cy="48795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749197" y="3241903"/>
            <a:ext cx="3215106" cy="1930168"/>
            <a:chOff x="0" y="0"/>
            <a:chExt cx="812800" cy="48795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829593" y="2797693"/>
            <a:ext cx="3215106" cy="1930168"/>
            <a:chOff x="0" y="0"/>
            <a:chExt cx="812800" cy="48795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7374391" y="1314325"/>
            <a:ext cx="3411582" cy="1369380"/>
            <a:chOff x="0" y="0"/>
            <a:chExt cx="4859213" cy="36066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859213" cy="360660"/>
            </a:xfrm>
            <a:custGeom>
              <a:avLst/>
              <a:gdLst/>
              <a:ahLst/>
              <a:cxnLst/>
              <a:rect l="l" t="t" r="r" b="b"/>
              <a:pathLst>
                <a:path w="4859213" h="360660">
                  <a:moveTo>
                    <a:pt x="0" y="0"/>
                  </a:moveTo>
                  <a:lnTo>
                    <a:pt x="4859213" y="0"/>
                  </a:lnTo>
                  <a:lnTo>
                    <a:pt x="4859213" y="360660"/>
                  </a:lnTo>
                  <a:lnTo>
                    <a:pt x="0" y="360660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0"/>
              <a:ext cx="4859213" cy="360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41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271298" y="3153230"/>
            <a:ext cx="1598326" cy="1052897"/>
          </a:xfrm>
          <a:custGeom>
            <a:avLst/>
            <a:gdLst/>
            <a:ahLst/>
            <a:cxnLst/>
            <a:rect l="l" t="t" r="r" b="b"/>
            <a:pathLst>
              <a:path w="1598326" h="1052897">
                <a:moveTo>
                  <a:pt x="0" y="0"/>
                </a:moveTo>
                <a:lnTo>
                  <a:pt x="1598326" y="0"/>
                </a:lnTo>
                <a:lnTo>
                  <a:pt x="1598326" y="1052897"/>
                </a:lnTo>
                <a:lnTo>
                  <a:pt x="0" y="10528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1" name="Freeform 21"/>
          <p:cNvSpPr/>
          <p:nvPr/>
        </p:nvSpPr>
        <p:spPr>
          <a:xfrm>
            <a:off x="8797775" y="3678004"/>
            <a:ext cx="987114" cy="1237761"/>
          </a:xfrm>
          <a:custGeom>
            <a:avLst/>
            <a:gdLst/>
            <a:ahLst/>
            <a:cxnLst/>
            <a:rect l="l" t="t" r="r" b="b"/>
            <a:pathLst>
              <a:path w="987114" h="1237761">
                <a:moveTo>
                  <a:pt x="0" y="0"/>
                </a:moveTo>
                <a:lnTo>
                  <a:pt x="987115" y="0"/>
                </a:lnTo>
                <a:lnTo>
                  <a:pt x="987115" y="1237761"/>
                </a:lnTo>
                <a:lnTo>
                  <a:pt x="0" y="123776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2" name="Freeform 22"/>
          <p:cNvSpPr/>
          <p:nvPr/>
        </p:nvSpPr>
        <p:spPr>
          <a:xfrm>
            <a:off x="12864314" y="3153230"/>
            <a:ext cx="1465717" cy="1348460"/>
          </a:xfrm>
          <a:custGeom>
            <a:avLst/>
            <a:gdLst/>
            <a:ahLst/>
            <a:cxnLst/>
            <a:rect l="l" t="t" r="r" b="b"/>
            <a:pathLst>
              <a:path w="1465717" h="1348460">
                <a:moveTo>
                  <a:pt x="0" y="0"/>
                </a:moveTo>
                <a:lnTo>
                  <a:pt x="1465717" y="0"/>
                </a:lnTo>
                <a:lnTo>
                  <a:pt x="1465717" y="1348459"/>
                </a:lnTo>
                <a:lnTo>
                  <a:pt x="0" y="134845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3" name="TextBox 23"/>
          <p:cNvSpPr txBox="1"/>
          <p:nvPr/>
        </p:nvSpPr>
        <p:spPr>
          <a:xfrm>
            <a:off x="1929177" y="161231"/>
            <a:ext cx="14587493" cy="1052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19"/>
              </a:lnSpc>
              <a:spcBef>
                <a:spcPct val="0"/>
              </a:spcBef>
            </a:pPr>
            <a:r>
              <a:rPr lang="en-US" sz="5799" dirty="0">
                <a:solidFill>
                  <a:srgbClr val="A2000B"/>
                </a:solidFill>
                <a:latin typeface="Poppins Bold"/>
              </a:rPr>
              <a:t>Importance of Communication Skills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724843" y="4756436"/>
            <a:ext cx="2739705" cy="459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7"/>
              </a:lnSpc>
              <a:spcBef>
                <a:spcPct val="0"/>
              </a:spcBef>
            </a:pPr>
            <a:r>
              <a:rPr lang="en-US" sz="3217">
                <a:solidFill>
                  <a:srgbClr val="FFFFFF"/>
                </a:solidFill>
                <a:latin typeface="Poppins Bold"/>
              </a:rPr>
              <a:t>#1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13973" y="5282123"/>
            <a:ext cx="3561446" cy="728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1"/>
              </a:lnSpc>
            </a:pPr>
            <a:r>
              <a:rPr lang="en-US" sz="2574">
                <a:solidFill>
                  <a:srgbClr val="FFFFFF"/>
                </a:solidFill>
                <a:latin typeface="Poppins Bold"/>
              </a:rPr>
              <a:t>Reduces misunderstandings.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067294" y="5400132"/>
            <a:ext cx="3375514" cy="648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8"/>
              </a:lnSpc>
            </a:pPr>
            <a:r>
              <a:rPr lang="en-US" sz="2289">
                <a:solidFill>
                  <a:srgbClr val="FFFFFF"/>
                </a:solidFill>
                <a:latin typeface="Poppins Bold"/>
              </a:rPr>
              <a:t>Improves client relations.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85990" y="5957548"/>
            <a:ext cx="3782400" cy="6482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8"/>
              </a:lnSpc>
            </a:pPr>
            <a:r>
              <a:rPr lang="en-US" sz="2289" dirty="0">
                <a:solidFill>
                  <a:srgbClr val="FFFFFF"/>
                </a:solidFill>
                <a:latin typeface="Poppins Bold"/>
              </a:rPr>
              <a:t>Enhances team efficiency.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067294" y="4704048"/>
            <a:ext cx="2739705" cy="459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7"/>
              </a:lnSpc>
              <a:spcBef>
                <a:spcPct val="0"/>
              </a:spcBef>
            </a:pPr>
            <a:r>
              <a:rPr lang="en-US" sz="3217">
                <a:solidFill>
                  <a:srgbClr val="FFFFFF"/>
                </a:solidFill>
                <a:latin typeface="Poppins Bold"/>
              </a:rPr>
              <a:t>#3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17941" y="5362571"/>
            <a:ext cx="2918499" cy="459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7"/>
              </a:lnSpc>
              <a:spcBef>
                <a:spcPct val="0"/>
              </a:spcBef>
            </a:pPr>
            <a:r>
              <a:rPr lang="en-US" sz="3217">
                <a:solidFill>
                  <a:srgbClr val="FFFFFF"/>
                </a:solidFill>
                <a:latin typeface="Poppins Bold"/>
              </a:rPr>
              <a:t> #2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813086" y="1071284"/>
            <a:ext cx="4643168" cy="96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6"/>
              </a:lnSpc>
            </a:pPr>
            <a:r>
              <a:rPr lang="en-US" sz="4000" dirty="0">
                <a:solidFill>
                  <a:srgbClr val="FFFFFF"/>
                </a:solidFill>
                <a:latin typeface="Canva Sans Bold"/>
              </a:rPr>
              <a:t>Crucial Role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67603" y="6393547"/>
            <a:ext cx="8034572" cy="96917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686"/>
              </a:lnSpc>
            </a:pPr>
            <a:r>
              <a:rPr lang="en-US" sz="4000" dirty="0">
                <a:solidFill>
                  <a:srgbClr val="FFFFFF"/>
                </a:solidFill>
                <a:latin typeface="Canva Sans Bold"/>
              </a:rPr>
              <a:t>Organizational Impact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3249443" y="7860267"/>
            <a:ext cx="3215106" cy="1930168"/>
            <a:chOff x="0" y="0"/>
            <a:chExt cx="812800" cy="487959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35" name="Freeform 35"/>
          <p:cNvSpPr/>
          <p:nvPr/>
        </p:nvSpPr>
        <p:spPr>
          <a:xfrm>
            <a:off x="4033598" y="8268192"/>
            <a:ext cx="1598326" cy="1052897"/>
          </a:xfrm>
          <a:custGeom>
            <a:avLst/>
            <a:gdLst/>
            <a:ahLst/>
            <a:cxnLst/>
            <a:rect l="l" t="t" r="r" b="b"/>
            <a:pathLst>
              <a:path w="1598326" h="1052897">
                <a:moveTo>
                  <a:pt x="0" y="0"/>
                </a:moveTo>
                <a:lnTo>
                  <a:pt x="1598326" y="0"/>
                </a:lnTo>
                <a:lnTo>
                  <a:pt x="1598326" y="1052897"/>
                </a:lnTo>
                <a:lnTo>
                  <a:pt x="0" y="10528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36" name="Group 36"/>
          <p:cNvGrpSpPr/>
          <p:nvPr/>
        </p:nvGrpSpPr>
        <p:grpSpPr>
          <a:xfrm>
            <a:off x="8429749" y="7841850"/>
            <a:ext cx="2294883" cy="1377718"/>
            <a:chOff x="0" y="0"/>
            <a:chExt cx="812800" cy="487959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39" name="Freeform 39"/>
          <p:cNvSpPr/>
          <p:nvPr/>
        </p:nvSpPr>
        <p:spPr>
          <a:xfrm>
            <a:off x="8989465" y="8133019"/>
            <a:ext cx="1140855" cy="751538"/>
          </a:xfrm>
          <a:custGeom>
            <a:avLst/>
            <a:gdLst/>
            <a:ahLst/>
            <a:cxnLst/>
            <a:rect l="l" t="t" r="r" b="b"/>
            <a:pathLst>
              <a:path w="1140855" h="751538">
                <a:moveTo>
                  <a:pt x="0" y="0"/>
                </a:moveTo>
                <a:lnTo>
                  <a:pt x="1140855" y="0"/>
                </a:lnTo>
                <a:lnTo>
                  <a:pt x="1140855" y="751538"/>
                </a:lnTo>
                <a:lnTo>
                  <a:pt x="0" y="7515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40" name="Group 40"/>
          <p:cNvGrpSpPr/>
          <p:nvPr/>
        </p:nvGrpSpPr>
        <p:grpSpPr>
          <a:xfrm>
            <a:off x="12396722" y="7860267"/>
            <a:ext cx="3215106" cy="1930168"/>
            <a:chOff x="0" y="0"/>
            <a:chExt cx="812800" cy="487959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43" name="Freeform 43"/>
          <p:cNvSpPr/>
          <p:nvPr/>
        </p:nvSpPr>
        <p:spPr>
          <a:xfrm>
            <a:off x="13180878" y="8268192"/>
            <a:ext cx="1598326" cy="1052897"/>
          </a:xfrm>
          <a:custGeom>
            <a:avLst/>
            <a:gdLst/>
            <a:ahLst/>
            <a:cxnLst/>
            <a:rect l="l" t="t" r="r" b="b"/>
            <a:pathLst>
              <a:path w="1598326" h="1052897">
                <a:moveTo>
                  <a:pt x="0" y="0"/>
                </a:moveTo>
                <a:lnTo>
                  <a:pt x="1598325" y="0"/>
                </a:lnTo>
                <a:lnTo>
                  <a:pt x="1598325" y="1052897"/>
                </a:lnTo>
                <a:lnTo>
                  <a:pt x="0" y="10528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44" name="TextBox 44"/>
          <p:cNvSpPr txBox="1"/>
          <p:nvPr/>
        </p:nvSpPr>
        <p:spPr>
          <a:xfrm>
            <a:off x="270218" y="8435395"/>
            <a:ext cx="3561446" cy="7280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1"/>
              </a:lnSpc>
            </a:pPr>
            <a:r>
              <a:rPr lang="en-US" sz="2574">
                <a:solidFill>
                  <a:srgbClr val="FFFFFF"/>
                </a:solidFill>
                <a:latin typeface="Poppins Bold"/>
              </a:rPr>
              <a:t>Boosts </a:t>
            </a:r>
          </a:p>
          <a:p>
            <a:pPr algn="ctr">
              <a:lnSpc>
                <a:spcPts val="2831"/>
              </a:lnSpc>
            </a:pPr>
            <a:r>
              <a:rPr lang="en-US" sz="2574">
                <a:solidFill>
                  <a:srgbClr val="FFFFFF"/>
                </a:solidFill>
                <a:latin typeface="Poppins Bold"/>
              </a:rPr>
              <a:t>productivity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374391" y="9385706"/>
            <a:ext cx="4706257" cy="32265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18"/>
              </a:lnSpc>
            </a:pPr>
            <a:r>
              <a:rPr lang="en-US" sz="2289" dirty="0">
                <a:solidFill>
                  <a:srgbClr val="FFFFFF"/>
                </a:solidFill>
                <a:latin typeface="Poppins Bold"/>
              </a:rPr>
              <a:t>Fosters positive environment.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4979228" y="8177859"/>
            <a:ext cx="3561446" cy="1080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1"/>
              </a:lnSpc>
            </a:pPr>
            <a:r>
              <a:rPr lang="en-US" sz="2574">
                <a:solidFill>
                  <a:srgbClr val="FFFFFF"/>
                </a:solidFill>
                <a:latin typeface="Poppins Bold"/>
              </a:rPr>
              <a:t>Promotes</a:t>
            </a:r>
          </a:p>
          <a:p>
            <a:pPr algn="ctr">
              <a:lnSpc>
                <a:spcPts val="2831"/>
              </a:lnSpc>
            </a:pPr>
            <a:r>
              <a:rPr lang="en-US" sz="2574">
                <a:solidFill>
                  <a:srgbClr val="FFFFFF"/>
                </a:solidFill>
                <a:latin typeface="Poppins Bold"/>
              </a:rPr>
              <a:t> strong </a:t>
            </a:r>
          </a:p>
          <a:p>
            <a:pPr algn="ctr">
              <a:lnSpc>
                <a:spcPts val="2831"/>
              </a:lnSpc>
            </a:pPr>
            <a:r>
              <a:rPr lang="en-US" sz="2574">
                <a:solidFill>
                  <a:srgbClr val="FFFFFF"/>
                </a:solidFill>
                <a:latin typeface="Poppins Bold"/>
              </a:rPr>
              <a:t>leadership.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8229398" y="1834124"/>
            <a:ext cx="968496" cy="1981577"/>
          </a:xfrm>
          <a:custGeom>
            <a:avLst/>
            <a:gdLst/>
            <a:ahLst/>
            <a:cxnLst/>
            <a:rect l="l" t="t" r="r" b="b"/>
            <a:pathLst>
              <a:path w="968496" h="1981577">
                <a:moveTo>
                  <a:pt x="0" y="0"/>
                </a:moveTo>
                <a:lnTo>
                  <a:pt x="968496" y="0"/>
                </a:lnTo>
                <a:lnTo>
                  <a:pt x="968496" y="1981577"/>
                </a:lnTo>
                <a:lnTo>
                  <a:pt x="0" y="198157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3" name="Group 3"/>
          <p:cNvGrpSpPr/>
          <p:nvPr/>
        </p:nvGrpSpPr>
        <p:grpSpPr>
          <a:xfrm>
            <a:off x="5109217" y="2147031"/>
            <a:ext cx="2951562" cy="1771951"/>
            <a:chOff x="0" y="0"/>
            <a:chExt cx="812800" cy="48795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428663" y="2147031"/>
            <a:ext cx="2951562" cy="1771951"/>
            <a:chOff x="0" y="0"/>
            <a:chExt cx="812800" cy="48795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2594983" y="2581866"/>
            <a:ext cx="1337116" cy="1337116"/>
          </a:xfrm>
          <a:custGeom>
            <a:avLst/>
            <a:gdLst/>
            <a:ahLst/>
            <a:cxnLst/>
            <a:rect l="l" t="t" r="r" b="b"/>
            <a:pathLst>
              <a:path w="1337116" h="1337116">
                <a:moveTo>
                  <a:pt x="0" y="0"/>
                </a:moveTo>
                <a:lnTo>
                  <a:pt x="1337116" y="0"/>
                </a:lnTo>
                <a:lnTo>
                  <a:pt x="1337116" y="1337116"/>
                </a:lnTo>
                <a:lnTo>
                  <a:pt x="0" y="133711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0" name="Freeform 10"/>
          <p:cNvSpPr/>
          <p:nvPr/>
        </p:nvSpPr>
        <p:spPr>
          <a:xfrm rot="-5400000">
            <a:off x="8326876" y="7282279"/>
            <a:ext cx="1283939" cy="2626985"/>
          </a:xfrm>
          <a:custGeom>
            <a:avLst/>
            <a:gdLst/>
            <a:ahLst/>
            <a:cxnLst/>
            <a:rect l="l" t="t" r="r" b="b"/>
            <a:pathLst>
              <a:path w="1283939" h="2626985">
                <a:moveTo>
                  <a:pt x="0" y="0"/>
                </a:moveTo>
                <a:lnTo>
                  <a:pt x="1283939" y="0"/>
                </a:lnTo>
                <a:lnTo>
                  <a:pt x="1283939" y="2626985"/>
                </a:lnTo>
                <a:lnTo>
                  <a:pt x="0" y="26269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1" name="Group 11"/>
          <p:cNvGrpSpPr/>
          <p:nvPr/>
        </p:nvGrpSpPr>
        <p:grpSpPr>
          <a:xfrm>
            <a:off x="4190439" y="7697101"/>
            <a:ext cx="3912899" cy="2349084"/>
            <a:chOff x="0" y="0"/>
            <a:chExt cx="812800" cy="48795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16747" y="7697101"/>
            <a:ext cx="3912899" cy="2349084"/>
            <a:chOff x="0" y="0"/>
            <a:chExt cx="812800" cy="48795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 rot="-5400000">
            <a:off x="8136022" y="4463596"/>
            <a:ext cx="1085583" cy="2221141"/>
          </a:xfrm>
          <a:custGeom>
            <a:avLst/>
            <a:gdLst/>
            <a:ahLst/>
            <a:cxnLst/>
            <a:rect l="l" t="t" r="r" b="b"/>
            <a:pathLst>
              <a:path w="1085583" h="2221141">
                <a:moveTo>
                  <a:pt x="0" y="0"/>
                </a:moveTo>
                <a:lnTo>
                  <a:pt x="1085583" y="0"/>
                </a:lnTo>
                <a:lnTo>
                  <a:pt x="1085583" y="2221141"/>
                </a:lnTo>
                <a:lnTo>
                  <a:pt x="0" y="2221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8" name="Group 18"/>
          <p:cNvGrpSpPr/>
          <p:nvPr/>
        </p:nvGrpSpPr>
        <p:grpSpPr>
          <a:xfrm>
            <a:off x="4638625" y="4814332"/>
            <a:ext cx="3308393" cy="1986173"/>
            <a:chOff x="0" y="0"/>
            <a:chExt cx="812800" cy="487959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9480273" y="4814332"/>
            <a:ext cx="3308393" cy="1986173"/>
            <a:chOff x="0" y="0"/>
            <a:chExt cx="812800" cy="487959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487959"/>
            </a:xfrm>
            <a:custGeom>
              <a:avLst/>
              <a:gdLst/>
              <a:ahLst/>
              <a:cxnLst/>
              <a:rect l="l" t="t" r="r" b="b"/>
              <a:pathLst>
                <a:path w="812800" h="487959">
                  <a:moveTo>
                    <a:pt x="406400" y="0"/>
                  </a:moveTo>
                  <a:cubicBezTo>
                    <a:pt x="181951" y="0"/>
                    <a:pt x="0" y="109233"/>
                    <a:pt x="0" y="243980"/>
                  </a:cubicBezTo>
                  <a:cubicBezTo>
                    <a:pt x="0" y="378726"/>
                    <a:pt x="181951" y="487959"/>
                    <a:pt x="406400" y="487959"/>
                  </a:cubicBezTo>
                  <a:cubicBezTo>
                    <a:pt x="630849" y="487959"/>
                    <a:pt x="812800" y="378726"/>
                    <a:pt x="812800" y="243980"/>
                  </a:cubicBezTo>
                  <a:cubicBezTo>
                    <a:pt x="812800" y="109233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  <a:ln w="161925" cap="sq">
              <a:solidFill>
                <a:srgbClr val="FFB235"/>
              </a:solidFill>
              <a:prstDash val="solid"/>
              <a:miter/>
            </a:ln>
          </p:spPr>
          <p:txBody>
            <a:bodyPr/>
            <a:lstStyle/>
            <a:p>
              <a:endParaRPr lang="hu-HU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83846"/>
              <a:ext cx="660400" cy="3583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0" y="1250435"/>
            <a:ext cx="18288000" cy="572746"/>
            <a:chOff x="0" y="0"/>
            <a:chExt cx="4816593" cy="150847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4816592" cy="150847"/>
            </a:xfrm>
            <a:custGeom>
              <a:avLst/>
              <a:gdLst/>
              <a:ahLst/>
              <a:cxnLst/>
              <a:rect l="l" t="t" r="r" b="b"/>
              <a:pathLst>
                <a:path w="4816592" h="150847">
                  <a:moveTo>
                    <a:pt x="0" y="0"/>
                  </a:moveTo>
                  <a:lnTo>
                    <a:pt x="4816592" y="0"/>
                  </a:lnTo>
                  <a:lnTo>
                    <a:pt x="4816592" y="150847"/>
                  </a:lnTo>
                  <a:lnTo>
                    <a:pt x="0" y="150847"/>
                  </a:ln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0"/>
              <a:ext cx="4816593" cy="1508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41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0" y="4136811"/>
            <a:ext cx="18288000" cy="572746"/>
            <a:chOff x="0" y="0"/>
            <a:chExt cx="4816593" cy="150847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816592" cy="150847"/>
            </a:xfrm>
            <a:custGeom>
              <a:avLst/>
              <a:gdLst/>
              <a:ahLst/>
              <a:cxnLst/>
              <a:rect l="l" t="t" r="r" b="b"/>
              <a:pathLst>
                <a:path w="4816592" h="150847">
                  <a:moveTo>
                    <a:pt x="0" y="0"/>
                  </a:moveTo>
                  <a:lnTo>
                    <a:pt x="4816592" y="0"/>
                  </a:lnTo>
                  <a:lnTo>
                    <a:pt x="4816592" y="150847"/>
                  </a:lnTo>
                  <a:lnTo>
                    <a:pt x="0" y="150847"/>
                  </a:ln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0"/>
              <a:ext cx="4816593" cy="1508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41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0" y="6962430"/>
            <a:ext cx="18288000" cy="572746"/>
            <a:chOff x="0" y="0"/>
            <a:chExt cx="4816593" cy="150847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4816592" cy="150847"/>
            </a:xfrm>
            <a:custGeom>
              <a:avLst/>
              <a:gdLst/>
              <a:ahLst/>
              <a:cxnLst/>
              <a:rect l="l" t="t" r="r" b="b"/>
              <a:pathLst>
                <a:path w="4816592" h="150847">
                  <a:moveTo>
                    <a:pt x="0" y="0"/>
                  </a:moveTo>
                  <a:lnTo>
                    <a:pt x="4816592" y="0"/>
                  </a:lnTo>
                  <a:lnTo>
                    <a:pt x="4816592" y="150847"/>
                  </a:lnTo>
                  <a:lnTo>
                    <a:pt x="0" y="150847"/>
                  </a:ln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0"/>
              <a:ext cx="4816593" cy="1508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41"/>
                </a:lnSpc>
              </a:pPr>
              <a:endParaRPr/>
            </a:p>
          </p:txBody>
        </p:sp>
      </p:grpSp>
      <p:sp>
        <p:nvSpPr>
          <p:cNvPr id="33" name="Freeform 33"/>
          <p:cNvSpPr/>
          <p:nvPr/>
        </p:nvSpPr>
        <p:spPr>
          <a:xfrm>
            <a:off x="5851897" y="2495541"/>
            <a:ext cx="1177466" cy="1012621"/>
          </a:xfrm>
          <a:custGeom>
            <a:avLst/>
            <a:gdLst/>
            <a:ahLst/>
            <a:cxnLst/>
            <a:rect l="l" t="t" r="r" b="b"/>
            <a:pathLst>
              <a:path w="1177466" h="1012621">
                <a:moveTo>
                  <a:pt x="0" y="0"/>
                </a:moveTo>
                <a:lnTo>
                  <a:pt x="1177466" y="0"/>
                </a:lnTo>
                <a:lnTo>
                  <a:pt x="1177466" y="1012620"/>
                </a:lnTo>
                <a:lnTo>
                  <a:pt x="0" y="101262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4" name="Freeform 34"/>
          <p:cNvSpPr/>
          <p:nvPr/>
        </p:nvSpPr>
        <p:spPr>
          <a:xfrm>
            <a:off x="10511213" y="2495541"/>
            <a:ext cx="847431" cy="1059289"/>
          </a:xfrm>
          <a:custGeom>
            <a:avLst/>
            <a:gdLst/>
            <a:ahLst/>
            <a:cxnLst/>
            <a:rect l="l" t="t" r="r" b="b"/>
            <a:pathLst>
              <a:path w="847431" h="1059289">
                <a:moveTo>
                  <a:pt x="0" y="0"/>
                </a:moveTo>
                <a:lnTo>
                  <a:pt x="847431" y="0"/>
                </a:lnTo>
                <a:lnTo>
                  <a:pt x="847431" y="1059289"/>
                </a:lnTo>
                <a:lnTo>
                  <a:pt x="0" y="105928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5" name="Freeform 35"/>
          <p:cNvSpPr/>
          <p:nvPr/>
        </p:nvSpPr>
        <p:spPr>
          <a:xfrm>
            <a:off x="5614174" y="5143500"/>
            <a:ext cx="1313075" cy="1353686"/>
          </a:xfrm>
          <a:custGeom>
            <a:avLst/>
            <a:gdLst/>
            <a:ahLst/>
            <a:cxnLst/>
            <a:rect l="l" t="t" r="r" b="b"/>
            <a:pathLst>
              <a:path w="1313075" h="1353686">
                <a:moveTo>
                  <a:pt x="0" y="0"/>
                </a:moveTo>
                <a:lnTo>
                  <a:pt x="1313075" y="0"/>
                </a:lnTo>
                <a:lnTo>
                  <a:pt x="1313075" y="1353686"/>
                </a:lnTo>
                <a:lnTo>
                  <a:pt x="0" y="1353686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6" name="Freeform 36"/>
          <p:cNvSpPr/>
          <p:nvPr/>
        </p:nvSpPr>
        <p:spPr>
          <a:xfrm>
            <a:off x="10582915" y="5100853"/>
            <a:ext cx="1236490" cy="1413132"/>
          </a:xfrm>
          <a:custGeom>
            <a:avLst/>
            <a:gdLst/>
            <a:ahLst/>
            <a:cxnLst/>
            <a:rect l="l" t="t" r="r" b="b"/>
            <a:pathLst>
              <a:path w="1236490" h="1413132">
                <a:moveTo>
                  <a:pt x="0" y="0"/>
                </a:moveTo>
                <a:lnTo>
                  <a:pt x="1236490" y="0"/>
                </a:lnTo>
                <a:lnTo>
                  <a:pt x="1236490" y="1413131"/>
                </a:lnTo>
                <a:lnTo>
                  <a:pt x="0" y="141313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7" name="Freeform 37"/>
          <p:cNvSpPr/>
          <p:nvPr/>
        </p:nvSpPr>
        <p:spPr>
          <a:xfrm>
            <a:off x="4953329" y="8211451"/>
            <a:ext cx="2387120" cy="1393482"/>
          </a:xfrm>
          <a:custGeom>
            <a:avLst/>
            <a:gdLst/>
            <a:ahLst/>
            <a:cxnLst/>
            <a:rect l="l" t="t" r="r" b="b"/>
            <a:pathLst>
              <a:path w="2387120" h="1393482">
                <a:moveTo>
                  <a:pt x="0" y="0"/>
                </a:moveTo>
                <a:lnTo>
                  <a:pt x="2387120" y="0"/>
                </a:lnTo>
                <a:lnTo>
                  <a:pt x="2387120" y="1393481"/>
                </a:lnTo>
                <a:lnTo>
                  <a:pt x="0" y="1393481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8" name="Freeform 38"/>
          <p:cNvSpPr/>
          <p:nvPr/>
        </p:nvSpPr>
        <p:spPr>
          <a:xfrm>
            <a:off x="11022875" y="7982851"/>
            <a:ext cx="1700643" cy="1728735"/>
          </a:xfrm>
          <a:custGeom>
            <a:avLst/>
            <a:gdLst/>
            <a:ahLst/>
            <a:cxnLst/>
            <a:rect l="l" t="t" r="r" b="b"/>
            <a:pathLst>
              <a:path w="1700643" h="1728735">
                <a:moveTo>
                  <a:pt x="0" y="0"/>
                </a:moveTo>
                <a:lnTo>
                  <a:pt x="1700643" y="0"/>
                </a:lnTo>
                <a:lnTo>
                  <a:pt x="1700643" y="1728735"/>
                </a:lnTo>
                <a:lnTo>
                  <a:pt x="0" y="1728735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9" name="TextBox 39"/>
          <p:cNvSpPr txBox="1"/>
          <p:nvPr/>
        </p:nvSpPr>
        <p:spPr>
          <a:xfrm>
            <a:off x="1899793" y="358260"/>
            <a:ext cx="14488414" cy="892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A2000B"/>
                </a:solidFill>
                <a:latin typeface="Poppins Bold"/>
              </a:rPr>
              <a:t> Contributions to Organizational Success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782290" y="1277482"/>
            <a:ext cx="2509540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>
                <a:solidFill>
                  <a:srgbClr val="FFFFFF"/>
                </a:solidFill>
                <a:latin typeface="Canva Sans Bold"/>
              </a:rPr>
              <a:t>Productivity: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087421" y="4143467"/>
            <a:ext cx="2098030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>
                <a:solidFill>
                  <a:srgbClr val="FFFFFF"/>
                </a:solidFill>
                <a:latin typeface="Canva Sans Bold"/>
              </a:rPr>
              <a:t>Teamwork: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03990" y="6971955"/>
            <a:ext cx="3664893" cy="511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>
                <a:solidFill>
                  <a:srgbClr val="FFFFFF"/>
                </a:solidFill>
                <a:latin typeface="Canva Sans Bold"/>
              </a:rPr>
              <a:t>Client Satisfaction: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26850" y="2767762"/>
            <a:ext cx="4263292" cy="835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15"/>
              </a:lnSpc>
              <a:spcBef>
                <a:spcPct val="0"/>
              </a:spcBef>
            </a:pPr>
            <a:r>
              <a:rPr lang="en-US" sz="2368">
                <a:solidFill>
                  <a:srgbClr val="A81620"/>
                </a:solidFill>
                <a:latin typeface="Finger Paint"/>
              </a:rPr>
              <a:t>Prevents errors and rework.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2594983" y="2786812"/>
            <a:ext cx="4263292" cy="851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55"/>
              </a:lnSpc>
              <a:spcBef>
                <a:spcPct val="0"/>
              </a:spcBef>
            </a:pPr>
            <a:r>
              <a:rPr lang="en-US" sz="2468">
                <a:solidFill>
                  <a:srgbClr val="A81620"/>
                </a:solidFill>
                <a:latin typeface="Finger Paint"/>
              </a:rPr>
              <a:t>Facilitates task delegation.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75333" y="5281760"/>
            <a:ext cx="4263292" cy="835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15"/>
              </a:lnSpc>
              <a:spcBef>
                <a:spcPct val="0"/>
              </a:spcBef>
            </a:pPr>
            <a:r>
              <a:rPr lang="en-US" sz="2368">
                <a:solidFill>
                  <a:srgbClr val="A81620"/>
                </a:solidFill>
                <a:latin typeface="Finger Paint"/>
              </a:rPr>
              <a:t>Encourages dialogue and ideas.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23816" y="8401044"/>
            <a:ext cx="4263292" cy="835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15"/>
              </a:lnSpc>
            </a:pPr>
            <a:r>
              <a:rPr lang="en-US" sz="2368">
                <a:solidFill>
                  <a:srgbClr val="A81620"/>
                </a:solidFill>
                <a:latin typeface="Finger Paint"/>
              </a:rPr>
              <a:t>Meets client </a:t>
            </a:r>
          </a:p>
          <a:p>
            <a:pPr algn="ctr">
              <a:lnSpc>
                <a:spcPts val="3315"/>
              </a:lnSpc>
              <a:spcBef>
                <a:spcPct val="0"/>
              </a:spcBef>
            </a:pPr>
            <a:r>
              <a:rPr lang="en-US" sz="2368">
                <a:solidFill>
                  <a:srgbClr val="A81620"/>
                </a:solidFill>
                <a:latin typeface="Finger Paint"/>
              </a:rPr>
              <a:t>expectations.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2723518" y="5536067"/>
            <a:ext cx="4263292" cy="851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55"/>
              </a:lnSpc>
              <a:spcBef>
                <a:spcPct val="0"/>
              </a:spcBef>
            </a:pPr>
            <a:r>
              <a:rPr lang="en-US" sz="2468">
                <a:solidFill>
                  <a:srgbClr val="A81620"/>
                </a:solidFill>
                <a:latin typeface="Finger Paint"/>
              </a:rPr>
              <a:t>Resolves conflicts efficiently.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3285493" y="8497201"/>
            <a:ext cx="4263292" cy="851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55"/>
              </a:lnSpc>
            </a:pPr>
            <a:r>
              <a:rPr lang="en-US" sz="2468">
                <a:solidFill>
                  <a:srgbClr val="A81620"/>
                </a:solidFill>
                <a:latin typeface="Finger Paint"/>
              </a:rPr>
              <a:t>Builds long-term </a:t>
            </a:r>
          </a:p>
          <a:p>
            <a:pPr algn="ctr">
              <a:lnSpc>
                <a:spcPts val="3455"/>
              </a:lnSpc>
              <a:spcBef>
                <a:spcPct val="0"/>
              </a:spcBef>
            </a:pPr>
            <a:r>
              <a:rPr lang="en-US" sz="2468">
                <a:solidFill>
                  <a:srgbClr val="A81620"/>
                </a:solidFill>
                <a:latin typeface="Finger Paint"/>
              </a:rPr>
              <a:t>trust.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-3" y="-34987"/>
            <a:ext cx="18288001" cy="4221681"/>
          </a:xfrm>
          <a:custGeom>
            <a:avLst/>
            <a:gdLst/>
            <a:ahLst/>
            <a:cxnLst/>
            <a:rect l="l" t="t" r="r" b="b"/>
            <a:pathLst>
              <a:path w="20699168" h="6002759">
                <a:moveTo>
                  <a:pt x="20699168" y="6002759"/>
                </a:moveTo>
                <a:lnTo>
                  <a:pt x="0" y="6002759"/>
                </a:lnTo>
                <a:lnTo>
                  <a:pt x="0" y="0"/>
                </a:lnTo>
                <a:lnTo>
                  <a:pt x="20699168" y="0"/>
                </a:lnTo>
                <a:lnTo>
                  <a:pt x="20699168" y="600275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3" name="Group 3"/>
          <p:cNvGrpSpPr/>
          <p:nvPr/>
        </p:nvGrpSpPr>
        <p:grpSpPr>
          <a:xfrm>
            <a:off x="287236" y="2032994"/>
            <a:ext cx="4221680" cy="4264542"/>
            <a:chOff x="0" y="-57150"/>
            <a:chExt cx="5628906" cy="5686056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5628906" cy="5628906"/>
              <a:chOff x="0" y="0"/>
              <a:chExt cx="812800" cy="812800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A2000B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76200" y="114300"/>
                <a:ext cx="660400" cy="6223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400"/>
                  </a:lnSpc>
                </a:pPr>
                <a:endParaRPr/>
              </a:p>
            </p:txBody>
          </p:sp>
        </p:grpSp>
        <p:sp>
          <p:nvSpPr>
            <p:cNvPr id="7" name="Freeform 7"/>
            <p:cNvSpPr/>
            <p:nvPr/>
          </p:nvSpPr>
          <p:spPr>
            <a:xfrm>
              <a:off x="2286725" y="1373866"/>
              <a:ext cx="1300947" cy="1291189"/>
            </a:xfrm>
            <a:custGeom>
              <a:avLst/>
              <a:gdLst/>
              <a:ahLst/>
              <a:cxnLst/>
              <a:rect l="l" t="t" r="r" b="b"/>
              <a:pathLst>
                <a:path w="1300946" h="1291189">
                  <a:moveTo>
                    <a:pt x="0" y="0"/>
                  </a:moveTo>
                  <a:lnTo>
                    <a:pt x="1300946" y="0"/>
                  </a:lnTo>
                  <a:lnTo>
                    <a:pt x="1300946" y="1291189"/>
                  </a:lnTo>
                  <a:lnTo>
                    <a:pt x="0" y="129118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856204" y="-57150"/>
              <a:ext cx="3637122" cy="1354816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4059"/>
                </a:lnSpc>
              </a:pPr>
              <a:r>
                <a:rPr lang="en-US" sz="2899" u="sng" dirty="0">
                  <a:solidFill>
                    <a:srgbClr val="FFFFFF"/>
                  </a:solidFill>
                  <a:latin typeface="Canva Sans Bold"/>
                </a:rPr>
                <a:t>Active Listening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210357" y="2655542"/>
              <a:ext cx="5208191" cy="5156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59"/>
                </a:lnSpc>
              </a:pPr>
              <a:r>
                <a:rPr lang="en-US" sz="2399" dirty="0">
                  <a:solidFill>
                    <a:srgbClr val="FFFFFF"/>
                  </a:solidFill>
                  <a:latin typeface="Finger Paint"/>
                </a:rPr>
                <a:t>Ensures comprehension.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450989" y="3676646"/>
              <a:ext cx="2726928" cy="51562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359"/>
                </a:lnSpc>
              </a:pPr>
              <a:r>
                <a:rPr lang="en-US" sz="2399">
                  <a:solidFill>
                    <a:srgbClr val="FFFFFF"/>
                  </a:solidFill>
                  <a:latin typeface="Finger Paint"/>
                </a:rPr>
                <a:t>Builds trust.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953172" y="5924913"/>
            <a:ext cx="4221680" cy="422168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564026" y="2448011"/>
            <a:ext cx="4221680" cy="4221680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560406" y="5728149"/>
            <a:ext cx="4221680" cy="422168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1421703" y="5891610"/>
            <a:ext cx="2439195" cy="778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</a:pPr>
            <a:r>
              <a:rPr lang="en-US" sz="2899" u="sng">
                <a:solidFill>
                  <a:srgbClr val="FFFFFF"/>
                </a:solidFill>
                <a:latin typeface="Canva Sans Bold"/>
              </a:rPr>
              <a:t>Adaptability: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3621316" y="2174803"/>
            <a:ext cx="4221680" cy="4221680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114300"/>
              <a:ext cx="660400" cy="622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4083831" y="6446221"/>
            <a:ext cx="1776202" cy="1458706"/>
          </a:xfrm>
          <a:custGeom>
            <a:avLst/>
            <a:gdLst/>
            <a:ahLst/>
            <a:cxnLst/>
            <a:rect l="l" t="t" r="r" b="b"/>
            <a:pathLst>
              <a:path w="1776202" h="1458706">
                <a:moveTo>
                  <a:pt x="0" y="0"/>
                </a:moveTo>
                <a:lnTo>
                  <a:pt x="1776203" y="0"/>
                </a:lnTo>
                <a:lnTo>
                  <a:pt x="1776203" y="1458706"/>
                </a:lnTo>
                <a:lnTo>
                  <a:pt x="0" y="145870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5" name="Freeform 25"/>
          <p:cNvSpPr/>
          <p:nvPr/>
        </p:nvSpPr>
        <p:spPr>
          <a:xfrm>
            <a:off x="8237038" y="3351564"/>
            <a:ext cx="848368" cy="1349293"/>
          </a:xfrm>
          <a:custGeom>
            <a:avLst/>
            <a:gdLst/>
            <a:ahLst/>
            <a:cxnLst/>
            <a:rect l="l" t="t" r="r" b="b"/>
            <a:pathLst>
              <a:path w="848368" h="1349293">
                <a:moveTo>
                  <a:pt x="0" y="0"/>
                </a:moveTo>
                <a:lnTo>
                  <a:pt x="848368" y="0"/>
                </a:lnTo>
                <a:lnTo>
                  <a:pt x="848368" y="1349293"/>
                </a:lnTo>
                <a:lnTo>
                  <a:pt x="0" y="134929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6" name="Freeform 26"/>
          <p:cNvSpPr/>
          <p:nvPr/>
        </p:nvSpPr>
        <p:spPr>
          <a:xfrm>
            <a:off x="15040598" y="2791079"/>
            <a:ext cx="1484700" cy="1395618"/>
          </a:xfrm>
          <a:custGeom>
            <a:avLst/>
            <a:gdLst/>
            <a:ahLst/>
            <a:cxnLst/>
            <a:rect l="l" t="t" r="r" b="b"/>
            <a:pathLst>
              <a:path w="1484700" h="1395618">
                <a:moveTo>
                  <a:pt x="0" y="0"/>
                </a:moveTo>
                <a:lnTo>
                  <a:pt x="1484699" y="0"/>
                </a:lnTo>
                <a:lnTo>
                  <a:pt x="1484699" y="1395618"/>
                </a:lnTo>
                <a:lnTo>
                  <a:pt x="0" y="1395618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7" name="Freeform 27"/>
          <p:cNvSpPr/>
          <p:nvPr/>
        </p:nvSpPr>
        <p:spPr>
          <a:xfrm>
            <a:off x="11993734" y="6515308"/>
            <a:ext cx="1291522" cy="1364884"/>
          </a:xfrm>
          <a:custGeom>
            <a:avLst/>
            <a:gdLst/>
            <a:ahLst/>
            <a:cxnLst/>
            <a:rect l="l" t="t" r="r" b="b"/>
            <a:pathLst>
              <a:path w="1291522" h="1364884">
                <a:moveTo>
                  <a:pt x="0" y="0"/>
                </a:moveTo>
                <a:lnTo>
                  <a:pt x="1291522" y="0"/>
                </a:lnTo>
                <a:lnTo>
                  <a:pt x="1291522" y="1364884"/>
                </a:lnTo>
                <a:lnTo>
                  <a:pt x="0" y="1364884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28" name="TextBox 28"/>
          <p:cNvSpPr txBox="1"/>
          <p:nvPr/>
        </p:nvSpPr>
        <p:spPr>
          <a:xfrm>
            <a:off x="7204133" y="2532867"/>
            <a:ext cx="2921073" cy="1016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</a:pPr>
            <a:r>
              <a:rPr lang="en-US" sz="2899" u="sng" dirty="0">
                <a:solidFill>
                  <a:srgbClr val="FFFFFF"/>
                </a:solidFill>
                <a:latin typeface="Canva Sans Bold"/>
              </a:rPr>
              <a:t>Nonverbal </a:t>
            </a:r>
          </a:p>
          <a:p>
            <a:pPr algn="ctr">
              <a:lnSpc>
                <a:spcPts val="4059"/>
              </a:lnSpc>
            </a:pPr>
            <a:r>
              <a:rPr lang="en-US" sz="2899" u="sng" dirty="0">
                <a:solidFill>
                  <a:srgbClr val="FFFFFF"/>
                </a:solidFill>
                <a:latin typeface="Canva Sans Bold"/>
              </a:rPr>
              <a:t>Cues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711598" y="4249470"/>
            <a:ext cx="3906143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>
                <a:solidFill>
                  <a:srgbClr val="FFFFFF"/>
                </a:solidFill>
                <a:latin typeface="Finger Paint"/>
              </a:rPr>
              <a:t>Conveys emotions.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204133" y="4944004"/>
            <a:ext cx="2921073" cy="1234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FFFFFF"/>
                </a:solidFill>
                <a:latin typeface="Finger Paint"/>
              </a:rPr>
              <a:t>Complements verbal communication.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715690" y="8134699"/>
            <a:ext cx="3906143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FFFFFF"/>
                </a:solidFill>
                <a:latin typeface="Finger Paint"/>
              </a:rPr>
              <a:t>Responds to changes.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26244" y="8824012"/>
            <a:ext cx="3474203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FFFFFF"/>
                </a:solidFill>
                <a:latin typeface="Finger Paint"/>
              </a:rPr>
              <a:t>Enhances problem-solving.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868980" y="2236478"/>
            <a:ext cx="1827934" cy="652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</a:pPr>
            <a:r>
              <a:rPr lang="en-US" sz="2899" u="sng">
                <a:solidFill>
                  <a:srgbClr val="FFFFFF"/>
                </a:solidFill>
                <a:latin typeface="Canva Sans Bold"/>
              </a:rPr>
              <a:t>Empathy: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3829875" y="4524115"/>
            <a:ext cx="3906143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FFFFFF"/>
                </a:solidFill>
                <a:latin typeface="Finger Paint"/>
              </a:rPr>
              <a:t>Fosters relationships.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4376256" y="5041588"/>
            <a:ext cx="2883044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FFFFFF"/>
                </a:solidFill>
                <a:latin typeface="Finger Paint"/>
              </a:rPr>
              <a:t>Supports colleagues.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86926" y="174625"/>
            <a:ext cx="11866487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FFFFFF"/>
                </a:solidFill>
                <a:latin typeface="Finger Paint"/>
              </a:rPr>
              <a:t>Essential Communication Skills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324757" y="6008170"/>
            <a:ext cx="1294350" cy="57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59"/>
              </a:lnSpc>
            </a:pPr>
            <a:r>
              <a:rPr lang="en-US" sz="2899" u="sng">
                <a:solidFill>
                  <a:srgbClr val="FFFFFF"/>
                </a:solidFill>
                <a:latin typeface="Canva Sans Bold"/>
              </a:rPr>
              <a:t>Clarity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018861" y="7842092"/>
            <a:ext cx="3906143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FFFFFF"/>
                </a:solidFill>
                <a:latin typeface="Finger Paint"/>
              </a:rPr>
              <a:t>Prevents errors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505914" y="8700679"/>
            <a:ext cx="3205684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 dirty="0">
                <a:solidFill>
                  <a:srgbClr val="FFFFFF"/>
                </a:solidFill>
                <a:latin typeface="Finger Paint"/>
              </a:rPr>
              <a:t>Enhances information flow.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5296051" y="-41919"/>
            <a:ext cx="2967091" cy="10304673"/>
            <a:chOff x="0" y="0"/>
            <a:chExt cx="5630329" cy="83481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630291" cy="8348091"/>
            </a:xfrm>
            <a:custGeom>
              <a:avLst/>
              <a:gdLst/>
              <a:ahLst/>
              <a:cxnLst/>
              <a:rect l="l" t="t" r="r" b="b"/>
              <a:pathLst>
                <a:path w="5630291" h="8348091">
                  <a:moveTo>
                    <a:pt x="5630291" y="0"/>
                  </a:moveTo>
                  <a:lnTo>
                    <a:pt x="237109" y="76200"/>
                  </a:lnTo>
                  <a:lnTo>
                    <a:pt x="897509" y="1591691"/>
                  </a:lnTo>
                  <a:lnTo>
                    <a:pt x="279400" y="2937891"/>
                  </a:lnTo>
                  <a:lnTo>
                    <a:pt x="101600" y="3149600"/>
                  </a:lnTo>
                  <a:lnTo>
                    <a:pt x="0" y="4038600"/>
                  </a:lnTo>
                  <a:lnTo>
                    <a:pt x="279400" y="5096891"/>
                  </a:lnTo>
                  <a:lnTo>
                    <a:pt x="677291" y="7027291"/>
                  </a:lnTo>
                  <a:lnTo>
                    <a:pt x="592582" y="7509891"/>
                  </a:lnTo>
                  <a:lnTo>
                    <a:pt x="744982" y="8348091"/>
                  </a:lnTo>
                  <a:lnTo>
                    <a:pt x="5630291" y="8348091"/>
                  </a:lnTo>
                  <a:lnTo>
                    <a:pt x="5630291" y="0"/>
                  </a:lnTo>
                  <a:close/>
                </a:path>
              </a:pathLst>
            </a:custGeom>
            <a:solidFill>
              <a:srgbClr val="CF1A26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4" name="Freeform 4"/>
          <p:cNvSpPr/>
          <p:nvPr/>
        </p:nvSpPr>
        <p:spPr>
          <a:xfrm>
            <a:off x="12365585" y="-41918"/>
            <a:ext cx="5568606" cy="10328918"/>
          </a:xfrm>
          <a:custGeom>
            <a:avLst/>
            <a:gdLst/>
            <a:ahLst/>
            <a:cxnLst/>
            <a:rect l="l" t="t" r="r" b="b"/>
            <a:pathLst>
              <a:path w="5568606" h="11785410">
                <a:moveTo>
                  <a:pt x="0" y="0"/>
                </a:moveTo>
                <a:lnTo>
                  <a:pt x="5568606" y="0"/>
                </a:lnTo>
                <a:lnTo>
                  <a:pt x="5568606" y="11785411"/>
                </a:lnTo>
                <a:lnTo>
                  <a:pt x="0" y="1178541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6" name="Group 6"/>
          <p:cNvGrpSpPr/>
          <p:nvPr/>
        </p:nvGrpSpPr>
        <p:grpSpPr>
          <a:xfrm>
            <a:off x="12493993" y="2012255"/>
            <a:ext cx="5794007" cy="701763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997481" y="2515754"/>
            <a:ext cx="4747331" cy="6010639"/>
            <a:chOff x="0" y="0"/>
            <a:chExt cx="6350000" cy="634997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/>
              <a:stretch>
                <a:fillRect l="-36715" r="-13377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302" y="-53128"/>
            <a:ext cx="2949729" cy="10452359"/>
            <a:chOff x="0" y="0"/>
            <a:chExt cx="4241800" cy="68072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41800" cy="6807200"/>
            </a:xfrm>
            <a:custGeom>
              <a:avLst/>
              <a:gdLst/>
              <a:ahLst/>
              <a:cxnLst/>
              <a:rect l="l" t="t" r="r" b="b"/>
              <a:pathLst>
                <a:path w="4241800" h="6807200">
                  <a:moveTo>
                    <a:pt x="0" y="0"/>
                  </a:moveTo>
                  <a:lnTo>
                    <a:pt x="0" y="6807200"/>
                  </a:lnTo>
                  <a:lnTo>
                    <a:pt x="3412109" y="6807200"/>
                  </a:lnTo>
                  <a:lnTo>
                    <a:pt x="3623818" y="5689600"/>
                  </a:lnTo>
                  <a:lnTo>
                    <a:pt x="3920109" y="4097909"/>
                  </a:lnTo>
                  <a:lnTo>
                    <a:pt x="4241800" y="2540000"/>
                  </a:lnTo>
                  <a:lnTo>
                    <a:pt x="3970909" y="2328291"/>
                  </a:lnTo>
                  <a:lnTo>
                    <a:pt x="4064000" y="0"/>
                  </a:lnTo>
                  <a:close/>
                </a:path>
              </a:pathLst>
            </a:custGeom>
            <a:solidFill>
              <a:srgbClr val="CF1A26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hu-HU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494328" y="1429858"/>
            <a:ext cx="4666272" cy="1435990"/>
            <a:chOff x="0" y="0"/>
            <a:chExt cx="1454948" cy="44774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54948" cy="447743"/>
            </a:xfrm>
            <a:custGeom>
              <a:avLst/>
              <a:gdLst/>
              <a:ahLst/>
              <a:cxnLst/>
              <a:rect l="l" t="t" r="r" b="b"/>
              <a:pathLst>
                <a:path w="1454948" h="447743">
                  <a:moveTo>
                    <a:pt x="0" y="0"/>
                  </a:moveTo>
                  <a:lnTo>
                    <a:pt x="1454948" y="0"/>
                  </a:lnTo>
                  <a:lnTo>
                    <a:pt x="1454948" y="447743"/>
                  </a:lnTo>
                  <a:lnTo>
                    <a:pt x="0" y="447743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38100"/>
              <a:ext cx="1454948" cy="409643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 flipH="1">
            <a:off x="-18177" y="-41918"/>
            <a:ext cx="4407780" cy="10452360"/>
          </a:xfrm>
          <a:custGeom>
            <a:avLst/>
            <a:gdLst/>
            <a:ahLst/>
            <a:cxnLst/>
            <a:rect l="l" t="t" r="r" b="b"/>
            <a:pathLst>
              <a:path w="5568606" h="11785410">
                <a:moveTo>
                  <a:pt x="5568606" y="0"/>
                </a:moveTo>
                <a:lnTo>
                  <a:pt x="0" y="0"/>
                </a:lnTo>
                <a:lnTo>
                  <a:pt x="0" y="11785410"/>
                </a:lnTo>
                <a:lnTo>
                  <a:pt x="5568606" y="11785410"/>
                </a:lnTo>
                <a:lnTo>
                  <a:pt x="5568606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8" name="Group 18"/>
          <p:cNvGrpSpPr/>
          <p:nvPr/>
        </p:nvGrpSpPr>
        <p:grpSpPr>
          <a:xfrm>
            <a:off x="-33443" y="1993690"/>
            <a:ext cx="5006158" cy="7017638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340101" y="2497190"/>
            <a:ext cx="4314970" cy="6010639"/>
            <a:chOff x="0" y="0"/>
            <a:chExt cx="6350000" cy="634997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/>
              <a:stretch>
                <a:fillRect l="-15945" r="-73179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4655070" y="1483935"/>
            <a:ext cx="3451920" cy="528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Finger Paint"/>
              </a:rPr>
              <a:t>Active Listening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601627" y="2104695"/>
            <a:ext cx="5159983" cy="717995"/>
            <a:chOff x="0" y="0"/>
            <a:chExt cx="1608888" cy="223872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608888" cy="223872"/>
            </a:xfrm>
            <a:custGeom>
              <a:avLst/>
              <a:gdLst/>
              <a:ahLst/>
              <a:cxnLst/>
              <a:rect l="l" t="t" r="r" b="b"/>
              <a:pathLst>
                <a:path w="1608888" h="223872">
                  <a:moveTo>
                    <a:pt x="0" y="0"/>
                  </a:moveTo>
                  <a:lnTo>
                    <a:pt x="1608888" y="0"/>
                  </a:lnTo>
                  <a:lnTo>
                    <a:pt x="1608888" y="223872"/>
                  </a:lnTo>
                  <a:lnTo>
                    <a:pt x="0" y="223872"/>
                  </a:lnTo>
                  <a:close/>
                </a:path>
              </a:pathLst>
            </a:custGeom>
            <a:solidFill>
              <a:srgbClr val="040606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38100"/>
              <a:ext cx="1608888" cy="185772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4759796" y="2206874"/>
            <a:ext cx="4894516" cy="8818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192"/>
              </a:lnSpc>
            </a:pPr>
            <a:r>
              <a:rPr lang="en-US" sz="2280" dirty="0">
                <a:solidFill>
                  <a:srgbClr val="FFFFFF"/>
                </a:solidFill>
                <a:latin typeface="Finger Paint"/>
              </a:rPr>
              <a:t>Manager understanding team.</a:t>
            </a:r>
          </a:p>
          <a:p>
            <a:pPr algn="ctr">
              <a:lnSpc>
                <a:spcPts val="4020"/>
              </a:lnSpc>
            </a:pPr>
            <a:endParaRPr lang="en-US" sz="2280" dirty="0">
              <a:solidFill>
                <a:srgbClr val="FFFFFF"/>
              </a:solidFill>
              <a:latin typeface="Finger Paint"/>
            </a:endParaRPr>
          </a:p>
        </p:txBody>
      </p:sp>
      <p:grpSp>
        <p:nvGrpSpPr>
          <p:cNvPr id="28" name="Group 28"/>
          <p:cNvGrpSpPr/>
          <p:nvPr/>
        </p:nvGrpSpPr>
        <p:grpSpPr>
          <a:xfrm>
            <a:off x="7485678" y="3088694"/>
            <a:ext cx="4666272" cy="1435990"/>
            <a:chOff x="0" y="0"/>
            <a:chExt cx="1454948" cy="447743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454948" cy="447743"/>
            </a:xfrm>
            <a:custGeom>
              <a:avLst/>
              <a:gdLst/>
              <a:ahLst/>
              <a:cxnLst/>
              <a:rect l="l" t="t" r="r" b="b"/>
              <a:pathLst>
                <a:path w="1454948" h="447743">
                  <a:moveTo>
                    <a:pt x="0" y="0"/>
                  </a:moveTo>
                  <a:lnTo>
                    <a:pt x="1454948" y="0"/>
                  </a:lnTo>
                  <a:lnTo>
                    <a:pt x="1454948" y="447743"/>
                  </a:lnTo>
                  <a:lnTo>
                    <a:pt x="0" y="447743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38100"/>
              <a:ext cx="1454948" cy="409643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991966" y="3607675"/>
            <a:ext cx="5159983" cy="717995"/>
            <a:chOff x="0" y="0"/>
            <a:chExt cx="1608888" cy="223872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608888" cy="223872"/>
            </a:xfrm>
            <a:custGeom>
              <a:avLst/>
              <a:gdLst/>
              <a:ahLst/>
              <a:cxnLst/>
              <a:rect l="l" t="t" r="r" b="b"/>
              <a:pathLst>
                <a:path w="1608888" h="223872">
                  <a:moveTo>
                    <a:pt x="0" y="0"/>
                  </a:moveTo>
                  <a:lnTo>
                    <a:pt x="1608888" y="0"/>
                  </a:lnTo>
                  <a:lnTo>
                    <a:pt x="1608888" y="223872"/>
                  </a:lnTo>
                  <a:lnTo>
                    <a:pt x="0" y="223872"/>
                  </a:lnTo>
                  <a:close/>
                </a:path>
              </a:pathLst>
            </a:custGeom>
            <a:solidFill>
              <a:srgbClr val="040606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38100"/>
              <a:ext cx="1608888" cy="185772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6892070" y="3692558"/>
            <a:ext cx="5473516" cy="5108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020"/>
              </a:lnSpc>
            </a:pPr>
            <a:r>
              <a:rPr lang="en-US" sz="2871" dirty="0">
                <a:solidFill>
                  <a:srgbClr val="FFFFFF"/>
                </a:solidFill>
                <a:latin typeface="Finger Paint"/>
              </a:rPr>
              <a:t>Successful project emails.</a:t>
            </a:r>
          </a:p>
        </p:txBody>
      </p:sp>
      <p:grpSp>
        <p:nvGrpSpPr>
          <p:cNvPr id="35" name="Group 35"/>
          <p:cNvGrpSpPr/>
          <p:nvPr/>
        </p:nvGrpSpPr>
        <p:grpSpPr>
          <a:xfrm>
            <a:off x="5364667" y="4955598"/>
            <a:ext cx="4666272" cy="1435990"/>
            <a:chOff x="0" y="0"/>
            <a:chExt cx="1454948" cy="447743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454948" cy="447743"/>
            </a:xfrm>
            <a:custGeom>
              <a:avLst/>
              <a:gdLst/>
              <a:ahLst/>
              <a:cxnLst/>
              <a:rect l="l" t="t" r="r" b="b"/>
              <a:pathLst>
                <a:path w="1454948" h="447743">
                  <a:moveTo>
                    <a:pt x="0" y="0"/>
                  </a:moveTo>
                  <a:lnTo>
                    <a:pt x="1454948" y="0"/>
                  </a:lnTo>
                  <a:lnTo>
                    <a:pt x="1454948" y="447743"/>
                  </a:lnTo>
                  <a:lnTo>
                    <a:pt x="0" y="447743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38100"/>
              <a:ext cx="1454948" cy="409643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471966" y="5588957"/>
            <a:ext cx="5159983" cy="717995"/>
            <a:chOff x="0" y="0"/>
            <a:chExt cx="1608888" cy="223872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1608888" cy="223872"/>
            </a:xfrm>
            <a:custGeom>
              <a:avLst/>
              <a:gdLst/>
              <a:ahLst/>
              <a:cxnLst/>
              <a:rect l="l" t="t" r="r" b="b"/>
              <a:pathLst>
                <a:path w="1608888" h="223872">
                  <a:moveTo>
                    <a:pt x="0" y="0"/>
                  </a:moveTo>
                  <a:lnTo>
                    <a:pt x="1608888" y="0"/>
                  </a:lnTo>
                  <a:lnTo>
                    <a:pt x="1608888" y="223872"/>
                  </a:lnTo>
                  <a:lnTo>
                    <a:pt x="0" y="223872"/>
                  </a:lnTo>
                  <a:close/>
                </a:path>
              </a:pathLst>
            </a:custGeom>
            <a:solidFill>
              <a:srgbClr val="040606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38100"/>
              <a:ext cx="1608888" cy="185772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759796" y="5732614"/>
            <a:ext cx="6172853" cy="363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</a:pPr>
            <a:r>
              <a:rPr lang="en-US" sz="2171">
                <a:solidFill>
                  <a:srgbClr val="FFFFFF"/>
                </a:solidFill>
                <a:latin typeface="Finger Paint"/>
              </a:rPr>
              <a:t>Positive customer interactions.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7865267" y="6867557"/>
            <a:ext cx="4666272" cy="1435990"/>
            <a:chOff x="0" y="0"/>
            <a:chExt cx="1454948" cy="447743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454948" cy="447743"/>
            </a:xfrm>
            <a:custGeom>
              <a:avLst/>
              <a:gdLst/>
              <a:ahLst/>
              <a:cxnLst/>
              <a:rect l="l" t="t" r="r" b="b"/>
              <a:pathLst>
                <a:path w="1454948" h="447743">
                  <a:moveTo>
                    <a:pt x="0" y="0"/>
                  </a:moveTo>
                  <a:lnTo>
                    <a:pt x="1454948" y="0"/>
                  </a:lnTo>
                  <a:lnTo>
                    <a:pt x="1454948" y="447743"/>
                  </a:lnTo>
                  <a:lnTo>
                    <a:pt x="0" y="447743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38100"/>
              <a:ext cx="1454948" cy="409643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371556" y="7386538"/>
            <a:ext cx="5159983" cy="717995"/>
            <a:chOff x="0" y="0"/>
            <a:chExt cx="1608888" cy="223872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608888" cy="223872"/>
            </a:xfrm>
            <a:custGeom>
              <a:avLst/>
              <a:gdLst/>
              <a:ahLst/>
              <a:cxnLst/>
              <a:rect l="l" t="t" r="r" b="b"/>
              <a:pathLst>
                <a:path w="1608888" h="223872">
                  <a:moveTo>
                    <a:pt x="0" y="0"/>
                  </a:moveTo>
                  <a:lnTo>
                    <a:pt x="1608888" y="0"/>
                  </a:lnTo>
                  <a:lnTo>
                    <a:pt x="1608888" y="223872"/>
                  </a:lnTo>
                  <a:lnTo>
                    <a:pt x="0" y="223872"/>
                  </a:lnTo>
                  <a:close/>
                </a:path>
              </a:pathLst>
            </a:custGeom>
            <a:solidFill>
              <a:srgbClr val="040606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38100"/>
              <a:ext cx="1608888" cy="185772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7913712" y="7471421"/>
            <a:ext cx="4617826" cy="491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20"/>
              </a:lnSpc>
            </a:pPr>
            <a:r>
              <a:rPr lang="en-US" sz="2871">
                <a:solidFill>
                  <a:srgbClr val="FFFFFF"/>
                </a:solidFill>
                <a:latin typeface="Finger Paint"/>
              </a:rPr>
              <a:t>Supporting colleagues</a:t>
            </a:r>
          </a:p>
        </p:txBody>
      </p:sp>
      <p:grpSp>
        <p:nvGrpSpPr>
          <p:cNvPr id="49" name="Group 49"/>
          <p:cNvGrpSpPr/>
          <p:nvPr/>
        </p:nvGrpSpPr>
        <p:grpSpPr>
          <a:xfrm>
            <a:off x="4304676" y="8540663"/>
            <a:ext cx="4666272" cy="1435990"/>
            <a:chOff x="0" y="0"/>
            <a:chExt cx="1454948" cy="447743"/>
          </a:xfrm>
        </p:grpSpPr>
        <p:sp>
          <p:nvSpPr>
            <p:cNvPr id="50" name="Freeform 50"/>
            <p:cNvSpPr/>
            <p:nvPr/>
          </p:nvSpPr>
          <p:spPr>
            <a:xfrm>
              <a:off x="0" y="0"/>
              <a:ext cx="1454948" cy="447743"/>
            </a:xfrm>
            <a:custGeom>
              <a:avLst/>
              <a:gdLst/>
              <a:ahLst/>
              <a:cxnLst/>
              <a:rect l="l" t="t" r="r" b="b"/>
              <a:pathLst>
                <a:path w="1454948" h="447743">
                  <a:moveTo>
                    <a:pt x="0" y="0"/>
                  </a:moveTo>
                  <a:lnTo>
                    <a:pt x="1454948" y="0"/>
                  </a:lnTo>
                  <a:lnTo>
                    <a:pt x="1454948" y="447743"/>
                  </a:lnTo>
                  <a:lnTo>
                    <a:pt x="0" y="447743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38100"/>
              <a:ext cx="1454948" cy="409643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4411975" y="9174021"/>
            <a:ext cx="5159983" cy="717995"/>
            <a:chOff x="0" y="0"/>
            <a:chExt cx="1608888" cy="223872"/>
          </a:xfrm>
        </p:grpSpPr>
        <p:sp>
          <p:nvSpPr>
            <p:cNvPr id="53" name="Freeform 53"/>
            <p:cNvSpPr/>
            <p:nvPr/>
          </p:nvSpPr>
          <p:spPr>
            <a:xfrm>
              <a:off x="0" y="0"/>
              <a:ext cx="1608888" cy="223872"/>
            </a:xfrm>
            <a:custGeom>
              <a:avLst/>
              <a:gdLst/>
              <a:ahLst/>
              <a:cxnLst/>
              <a:rect l="l" t="t" r="r" b="b"/>
              <a:pathLst>
                <a:path w="1608888" h="223872">
                  <a:moveTo>
                    <a:pt x="0" y="0"/>
                  </a:moveTo>
                  <a:lnTo>
                    <a:pt x="1608888" y="0"/>
                  </a:lnTo>
                  <a:lnTo>
                    <a:pt x="1608888" y="223872"/>
                  </a:lnTo>
                  <a:lnTo>
                    <a:pt x="0" y="223872"/>
                  </a:lnTo>
                  <a:close/>
                </a:path>
              </a:pathLst>
            </a:custGeom>
            <a:solidFill>
              <a:srgbClr val="040606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38100"/>
              <a:ext cx="1608888" cy="185772"/>
            </a:xfrm>
            <a:prstGeom prst="rect">
              <a:avLst/>
            </a:prstGeom>
          </p:spPr>
          <p:txBody>
            <a:bodyPr lIns="42910" tIns="42910" rIns="42910" bIns="4291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55" name="TextBox 55"/>
          <p:cNvSpPr txBox="1"/>
          <p:nvPr/>
        </p:nvSpPr>
        <p:spPr>
          <a:xfrm>
            <a:off x="4494328" y="9207598"/>
            <a:ext cx="4617826" cy="7449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0"/>
              </a:lnSpc>
            </a:pPr>
            <a:r>
              <a:rPr lang="en-US" sz="2171">
                <a:solidFill>
                  <a:srgbClr val="FFFFFF"/>
                </a:solidFill>
                <a:latin typeface="Finger Paint"/>
              </a:rPr>
              <a:t>Adjusting communication styles.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9734202" y="3060212"/>
            <a:ext cx="1848198" cy="5559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dirty="0">
                <a:solidFill>
                  <a:srgbClr val="FFFFFF"/>
                </a:solidFill>
                <a:latin typeface="Finger Paint"/>
              </a:rPr>
              <a:t>Clarity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5531859" y="5004705"/>
            <a:ext cx="3941174" cy="5559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dirty="0">
                <a:solidFill>
                  <a:srgbClr val="FFFFFF"/>
                </a:solidFill>
                <a:latin typeface="Finger Paint"/>
              </a:rPr>
              <a:t>Nonverbal Cues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9825058" y="6848693"/>
            <a:ext cx="1885950" cy="528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Finger Paint"/>
              </a:rPr>
              <a:t>Empathy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4724845" y="8669753"/>
            <a:ext cx="2828925" cy="528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FFFFFF"/>
                </a:solidFill>
                <a:latin typeface="Finger Paint"/>
              </a:rPr>
              <a:t>Adaptability: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457846" y="38103"/>
            <a:ext cx="6253162" cy="795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79"/>
              </a:lnSpc>
            </a:pPr>
            <a:r>
              <a:rPr lang="en-US" sz="4699">
                <a:solidFill>
                  <a:srgbClr val="FFFFFF"/>
                </a:solidFill>
                <a:latin typeface="Canva Sans Bold"/>
              </a:rPr>
              <a:t>Real-World Scenarios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6256921"/>
            <a:ext cx="18313890" cy="4054641"/>
          </a:xfrm>
          <a:custGeom>
            <a:avLst/>
            <a:gdLst/>
            <a:ahLst/>
            <a:cxnLst/>
            <a:rect l="l" t="t" r="r" b="b"/>
            <a:pathLst>
              <a:path w="20699168" h="6002759">
                <a:moveTo>
                  <a:pt x="0" y="0"/>
                </a:moveTo>
                <a:lnTo>
                  <a:pt x="20699168" y="0"/>
                </a:lnTo>
                <a:lnTo>
                  <a:pt x="20699168" y="6002758"/>
                </a:lnTo>
                <a:lnTo>
                  <a:pt x="0" y="600275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3" name="Freeform 3"/>
          <p:cNvSpPr/>
          <p:nvPr/>
        </p:nvSpPr>
        <p:spPr>
          <a:xfrm>
            <a:off x="-946179" y="1028700"/>
            <a:ext cx="8908399" cy="8908399"/>
          </a:xfrm>
          <a:custGeom>
            <a:avLst/>
            <a:gdLst/>
            <a:ahLst/>
            <a:cxnLst/>
            <a:rect l="l" t="t" r="r" b="b"/>
            <a:pathLst>
              <a:path w="8908399" h="8908399">
                <a:moveTo>
                  <a:pt x="0" y="0"/>
                </a:moveTo>
                <a:lnTo>
                  <a:pt x="8908399" y="0"/>
                </a:lnTo>
                <a:lnTo>
                  <a:pt x="8908399" y="8908399"/>
                </a:lnTo>
                <a:lnTo>
                  <a:pt x="0" y="89083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4" name="Freeform 4"/>
          <p:cNvSpPr/>
          <p:nvPr/>
        </p:nvSpPr>
        <p:spPr>
          <a:xfrm>
            <a:off x="10375879" y="1463451"/>
            <a:ext cx="8908399" cy="8908399"/>
          </a:xfrm>
          <a:custGeom>
            <a:avLst/>
            <a:gdLst/>
            <a:ahLst/>
            <a:cxnLst/>
            <a:rect l="l" t="t" r="r" b="b"/>
            <a:pathLst>
              <a:path w="8908399" h="8908399">
                <a:moveTo>
                  <a:pt x="0" y="0"/>
                </a:moveTo>
                <a:lnTo>
                  <a:pt x="8908399" y="0"/>
                </a:lnTo>
                <a:lnTo>
                  <a:pt x="8908399" y="8908399"/>
                </a:lnTo>
                <a:lnTo>
                  <a:pt x="0" y="89083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5" name="Group 5"/>
          <p:cNvGrpSpPr/>
          <p:nvPr/>
        </p:nvGrpSpPr>
        <p:grpSpPr>
          <a:xfrm>
            <a:off x="10784" y="2388435"/>
            <a:ext cx="6681299" cy="6681299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1632591" y="2577001"/>
            <a:ext cx="6681299" cy="668129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C1823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4984318" y="1147701"/>
            <a:ext cx="8908399" cy="8908399"/>
          </a:xfrm>
          <a:custGeom>
            <a:avLst/>
            <a:gdLst/>
            <a:ahLst/>
            <a:cxnLst/>
            <a:rect l="l" t="t" r="r" b="b"/>
            <a:pathLst>
              <a:path w="8908399" h="8908399">
                <a:moveTo>
                  <a:pt x="0" y="0"/>
                </a:moveTo>
                <a:lnTo>
                  <a:pt x="8908399" y="0"/>
                </a:lnTo>
                <a:lnTo>
                  <a:pt x="8908399" y="8908399"/>
                </a:lnTo>
                <a:lnTo>
                  <a:pt x="0" y="890839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2" name="Group 12"/>
          <p:cNvGrpSpPr/>
          <p:nvPr/>
        </p:nvGrpSpPr>
        <p:grpSpPr>
          <a:xfrm>
            <a:off x="5813599" y="2523765"/>
            <a:ext cx="6681299" cy="6681299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E17E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534913" y="4982675"/>
            <a:ext cx="3143016" cy="3244403"/>
          </a:xfrm>
          <a:custGeom>
            <a:avLst/>
            <a:gdLst/>
            <a:ahLst/>
            <a:cxnLst/>
            <a:rect l="l" t="t" r="r" b="b"/>
            <a:pathLst>
              <a:path w="3143016" h="3244403">
                <a:moveTo>
                  <a:pt x="0" y="0"/>
                </a:moveTo>
                <a:lnTo>
                  <a:pt x="3143015" y="0"/>
                </a:lnTo>
                <a:lnTo>
                  <a:pt x="3143015" y="3244404"/>
                </a:lnTo>
                <a:lnTo>
                  <a:pt x="0" y="32444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6" name="Freeform 16"/>
          <p:cNvSpPr/>
          <p:nvPr/>
        </p:nvSpPr>
        <p:spPr>
          <a:xfrm>
            <a:off x="7962220" y="5482899"/>
            <a:ext cx="2778735" cy="3012179"/>
          </a:xfrm>
          <a:custGeom>
            <a:avLst/>
            <a:gdLst/>
            <a:ahLst/>
            <a:cxnLst/>
            <a:rect l="l" t="t" r="r" b="b"/>
            <a:pathLst>
              <a:path w="2778735" h="3012179">
                <a:moveTo>
                  <a:pt x="0" y="0"/>
                </a:moveTo>
                <a:lnTo>
                  <a:pt x="2778735" y="0"/>
                </a:lnTo>
                <a:lnTo>
                  <a:pt x="2778735" y="3012179"/>
                </a:lnTo>
                <a:lnTo>
                  <a:pt x="0" y="3012179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7" name="Freeform 17"/>
          <p:cNvSpPr/>
          <p:nvPr/>
        </p:nvSpPr>
        <p:spPr>
          <a:xfrm>
            <a:off x="13892717" y="5482899"/>
            <a:ext cx="2671680" cy="2812295"/>
          </a:xfrm>
          <a:custGeom>
            <a:avLst/>
            <a:gdLst/>
            <a:ahLst/>
            <a:cxnLst/>
            <a:rect l="l" t="t" r="r" b="b"/>
            <a:pathLst>
              <a:path w="2671680" h="2812295">
                <a:moveTo>
                  <a:pt x="0" y="0"/>
                </a:moveTo>
                <a:lnTo>
                  <a:pt x="2671681" y="0"/>
                </a:lnTo>
                <a:lnTo>
                  <a:pt x="2671681" y="2812296"/>
                </a:lnTo>
                <a:lnTo>
                  <a:pt x="0" y="281229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8" name="TextBox 18"/>
          <p:cNvSpPr txBox="1"/>
          <p:nvPr/>
        </p:nvSpPr>
        <p:spPr>
          <a:xfrm>
            <a:off x="4071961" y="174625"/>
            <a:ext cx="10758117" cy="85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>
                <a:solidFill>
                  <a:srgbClr val="A2000B"/>
                </a:solidFill>
                <a:latin typeface="Finger Paint"/>
              </a:rPr>
              <a:t>Teamwork Issue and Resolution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816233" y="2725005"/>
            <a:ext cx="2481791" cy="533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9"/>
              </a:lnSpc>
            </a:pPr>
            <a:r>
              <a:rPr lang="en-US" sz="3772" u="sng">
                <a:solidFill>
                  <a:srgbClr val="000000"/>
                </a:solidFill>
                <a:latin typeface="Finger Paint"/>
              </a:rPr>
              <a:t>Issue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96957" y="3678991"/>
            <a:ext cx="5120344" cy="10575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9"/>
              </a:lnSpc>
            </a:pPr>
            <a:r>
              <a:rPr lang="en-US" sz="3772">
                <a:solidFill>
                  <a:srgbClr val="000000"/>
                </a:solidFill>
                <a:latin typeface="Finger Paint"/>
              </a:rPr>
              <a:t>Description and challenges.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711058" y="3296791"/>
            <a:ext cx="2865884" cy="533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9"/>
              </a:lnSpc>
            </a:pPr>
            <a:r>
              <a:rPr lang="en-US" sz="3772" u="sng">
                <a:solidFill>
                  <a:srgbClr val="000000"/>
                </a:solidFill>
                <a:latin typeface="Finger Paint"/>
              </a:rPr>
              <a:t>Strategies: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892717" y="3296791"/>
            <a:ext cx="2481791" cy="5336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9"/>
              </a:lnSpc>
            </a:pPr>
            <a:r>
              <a:rPr lang="en-US" sz="3772" u="sng">
                <a:solidFill>
                  <a:srgbClr val="000000"/>
                </a:solidFill>
                <a:latin typeface="Finger Paint"/>
              </a:rPr>
              <a:t>Lessons: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94077" y="4226821"/>
            <a:ext cx="5120344" cy="10575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9"/>
              </a:lnSpc>
            </a:pPr>
            <a:r>
              <a:rPr lang="en-US" sz="3772">
                <a:solidFill>
                  <a:srgbClr val="000000"/>
                </a:solidFill>
                <a:latin typeface="Finger Paint"/>
              </a:rPr>
              <a:t>Active listening, clarity, empathy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573441" y="4085939"/>
            <a:ext cx="5120344" cy="10575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9"/>
              </a:lnSpc>
            </a:pPr>
            <a:r>
              <a:rPr lang="en-US" sz="3772">
                <a:solidFill>
                  <a:srgbClr val="000000"/>
                </a:solidFill>
                <a:latin typeface="Finger Paint"/>
              </a:rPr>
              <a:t>Growth and resolution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9"/>
          <p:cNvGrpSpPr/>
          <p:nvPr/>
        </p:nvGrpSpPr>
        <p:grpSpPr>
          <a:xfrm>
            <a:off x="8917457" y="2660613"/>
            <a:ext cx="4832410" cy="4744585"/>
            <a:chOff x="0" y="0"/>
            <a:chExt cx="812800" cy="79802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798028"/>
            </a:xfrm>
            <a:custGeom>
              <a:avLst/>
              <a:gdLst/>
              <a:ahLst/>
              <a:cxnLst/>
              <a:rect l="l" t="t" r="r" b="b"/>
              <a:pathLst>
                <a:path w="812800" h="798028">
                  <a:moveTo>
                    <a:pt x="406400" y="0"/>
                  </a:moveTo>
                  <a:cubicBezTo>
                    <a:pt x="181951" y="0"/>
                    <a:pt x="0" y="178645"/>
                    <a:pt x="0" y="399014"/>
                  </a:cubicBezTo>
                  <a:cubicBezTo>
                    <a:pt x="0" y="619383"/>
                    <a:pt x="181951" y="798028"/>
                    <a:pt x="406400" y="798028"/>
                  </a:cubicBezTo>
                  <a:cubicBezTo>
                    <a:pt x="630849" y="798028"/>
                    <a:pt x="812800" y="619383"/>
                    <a:pt x="812800" y="399014"/>
                  </a:cubicBezTo>
                  <a:cubicBezTo>
                    <a:pt x="812800" y="178645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112915"/>
              <a:ext cx="660400" cy="610298"/>
            </a:xfrm>
            <a:prstGeom prst="rect">
              <a:avLst/>
            </a:prstGeom>
          </p:spPr>
          <p:txBody>
            <a:bodyPr lIns="46340" tIns="46340" rIns="46340" bIns="4634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2" name="Freeform 2"/>
          <p:cNvSpPr/>
          <p:nvPr/>
        </p:nvSpPr>
        <p:spPr>
          <a:xfrm flipH="1" flipV="1">
            <a:off x="-2" y="-18509"/>
            <a:ext cx="18288002" cy="4205203"/>
          </a:xfrm>
          <a:custGeom>
            <a:avLst/>
            <a:gdLst/>
            <a:ahLst/>
            <a:cxnLst/>
            <a:rect l="l" t="t" r="r" b="b"/>
            <a:pathLst>
              <a:path w="20699168" h="6002759">
                <a:moveTo>
                  <a:pt x="20699168" y="6002759"/>
                </a:moveTo>
                <a:lnTo>
                  <a:pt x="0" y="6002759"/>
                </a:lnTo>
                <a:lnTo>
                  <a:pt x="0" y="0"/>
                </a:lnTo>
                <a:lnTo>
                  <a:pt x="20699168" y="0"/>
                </a:lnTo>
                <a:lnTo>
                  <a:pt x="20699168" y="6002759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3" name="Group 3"/>
          <p:cNvGrpSpPr/>
          <p:nvPr/>
        </p:nvGrpSpPr>
        <p:grpSpPr>
          <a:xfrm>
            <a:off x="64307" y="2833100"/>
            <a:ext cx="4939607" cy="4744585"/>
            <a:chOff x="0" y="0"/>
            <a:chExt cx="6586142" cy="6326113"/>
          </a:xfrm>
        </p:grpSpPr>
        <p:grpSp>
          <p:nvGrpSpPr>
            <p:cNvPr id="4" name="Group 4"/>
            <p:cNvGrpSpPr/>
            <p:nvPr/>
          </p:nvGrpSpPr>
          <p:grpSpPr>
            <a:xfrm>
              <a:off x="53395" y="0"/>
              <a:ext cx="6443213" cy="6326113"/>
              <a:chOff x="0" y="0"/>
              <a:chExt cx="812800" cy="798028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812800" cy="79802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798028">
                    <a:moveTo>
                      <a:pt x="406400" y="0"/>
                    </a:moveTo>
                    <a:cubicBezTo>
                      <a:pt x="181951" y="0"/>
                      <a:pt x="0" y="178645"/>
                      <a:pt x="0" y="399014"/>
                    </a:cubicBezTo>
                    <a:cubicBezTo>
                      <a:pt x="0" y="619383"/>
                      <a:pt x="181951" y="798028"/>
                      <a:pt x="406400" y="798028"/>
                    </a:cubicBezTo>
                    <a:cubicBezTo>
                      <a:pt x="630849" y="798028"/>
                      <a:pt x="812800" y="619383"/>
                      <a:pt x="812800" y="399014"/>
                    </a:cubicBezTo>
                    <a:cubicBezTo>
                      <a:pt x="812800" y="178645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A2000B"/>
              </a:solid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76200" y="112915"/>
                <a:ext cx="660400" cy="610298"/>
              </a:xfrm>
              <a:prstGeom prst="rect">
                <a:avLst/>
              </a:prstGeom>
            </p:spPr>
            <p:txBody>
              <a:bodyPr lIns="46340" tIns="46340" rIns="46340" bIns="46340" rtlCol="0" anchor="ctr"/>
              <a:lstStyle/>
              <a:p>
                <a:pPr algn="ctr">
                  <a:lnSpc>
                    <a:spcPts val="2400"/>
                  </a:lnSpc>
                </a:pPr>
                <a:endParaRPr/>
              </a:p>
            </p:txBody>
          </p:sp>
        </p:grpSp>
        <p:grpSp>
          <p:nvGrpSpPr>
            <p:cNvPr id="7" name="Group 7"/>
            <p:cNvGrpSpPr>
              <a:grpSpLocks noChangeAspect="1"/>
            </p:cNvGrpSpPr>
            <p:nvPr/>
          </p:nvGrpSpPr>
          <p:grpSpPr>
            <a:xfrm>
              <a:off x="657857" y="1579221"/>
              <a:ext cx="5272886" cy="3705081"/>
              <a:chOff x="0" y="0"/>
              <a:chExt cx="4572000" cy="3212592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-40875" y="-15335"/>
                <a:ext cx="4793771" cy="3267781"/>
              </a:xfrm>
              <a:custGeom>
                <a:avLst/>
                <a:gdLst/>
                <a:ahLst/>
                <a:cxnLst/>
                <a:rect l="l" t="t" r="r" b="b"/>
                <a:pathLst>
                  <a:path w="4793771" h="3267781">
                    <a:moveTo>
                      <a:pt x="3758476" y="2388987"/>
                    </a:moveTo>
                    <a:cubicBezTo>
                      <a:pt x="3777145" y="2379652"/>
                      <a:pt x="3795601" y="2369892"/>
                      <a:pt x="3813797" y="2359622"/>
                    </a:cubicBezTo>
                    <a:cubicBezTo>
                      <a:pt x="4346006" y="2059225"/>
                      <a:pt x="4793771" y="1415561"/>
                      <a:pt x="4539726" y="792606"/>
                    </a:cubicBezTo>
                    <a:cubicBezTo>
                      <a:pt x="4416115" y="489497"/>
                      <a:pt x="4124250" y="253294"/>
                      <a:pt x="3798022" y="226479"/>
                    </a:cubicBezTo>
                    <a:cubicBezTo>
                      <a:pt x="3416210" y="195095"/>
                      <a:pt x="3057000" y="433700"/>
                      <a:pt x="2673902" y="434869"/>
                    </a:cubicBezTo>
                    <a:cubicBezTo>
                      <a:pt x="2150947" y="436467"/>
                      <a:pt x="1697967" y="0"/>
                      <a:pt x="1175295" y="17260"/>
                    </a:cubicBezTo>
                    <a:cubicBezTo>
                      <a:pt x="926093" y="25490"/>
                      <a:pt x="686885" y="141037"/>
                      <a:pt x="505621" y="312257"/>
                    </a:cubicBezTo>
                    <a:cubicBezTo>
                      <a:pt x="324357" y="483477"/>
                      <a:pt x="198176" y="707277"/>
                      <a:pt x="117968" y="943375"/>
                    </a:cubicBezTo>
                    <a:cubicBezTo>
                      <a:pt x="33113" y="1193148"/>
                      <a:pt x="0" y="1477082"/>
                      <a:pt x="114600" y="1714681"/>
                    </a:cubicBezTo>
                    <a:cubicBezTo>
                      <a:pt x="225927" y="1945498"/>
                      <a:pt x="455959" y="2093480"/>
                      <a:pt x="684103" y="2210167"/>
                    </a:cubicBezTo>
                    <a:cubicBezTo>
                      <a:pt x="912247" y="2326854"/>
                      <a:pt x="1155656" y="2428529"/>
                      <a:pt x="1335979" y="2610604"/>
                    </a:cubicBezTo>
                    <a:cubicBezTo>
                      <a:pt x="1526733" y="2803211"/>
                      <a:pt x="1646549" y="3083819"/>
                      <a:pt x="1897397" y="3186566"/>
                    </a:cubicBezTo>
                    <a:cubicBezTo>
                      <a:pt x="2095678" y="3267781"/>
                      <a:pt x="2326648" y="3211079"/>
                      <a:pt x="2512645" y="3104699"/>
                    </a:cubicBezTo>
                    <a:cubicBezTo>
                      <a:pt x="2698634" y="2998322"/>
                      <a:pt x="2853882" y="2846534"/>
                      <a:pt x="3026221" y="2719221"/>
                    </a:cubicBezTo>
                    <a:cubicBezTo>
                      <a:pt x="3243833" y="2558464"/>
                      <a:pt x="3518795" y="2508816"/>
                      <a:pt x="3758476" y="2388987"/>
                    </a:cubicBezTo>
                    <a:close/>
                  </a:path>
                </a:pathLst>
              </a:custGeom>
              <a:blipFill>
                <a:blip r:embed="rId5"/>
                <a:stretch>
                  <a:fillRect l="-2960" r="-2960"/>
                </a:stretch>
              </a:blipFill>
            </p:spPr>
            <p:txBody>
              <a:bodyPr/>
              <a:lstStyle/>
              <a:p>
                <a:endParaRPr lang="hu-HU"/>
              </a:p>
            </p:txBody>
          </p:sp>
          <p:sp>
            <p:nvSpPr>
              <p:cNvPr id="9" name="Freeform 9"/>
              <p:cNvSpPr/>
              <p:nvPr/>
            </p:nvSpPr>
            <p:spPr>
              <a:xfrm>
                <a:off x="0" y="0"/>
                <a:ext cx="4572000" cy="3212592"/>
              </a:xfrm>
              <a:custGeom>
                <a:avLst/>
                <a:gdLst/>
                <a:ahLst/>
                <a:cxnLst/>
                <a:rect l="l" t="t" r="r" b="b"/>
                <a:pathLst>
                  <a:path w="4572000" h="3212592">
                    <a:moveTo>
                      <a:pt x="4572000" y="3212592"/>
                    </a:moveTo>
                    <a:lnTo>
                      <a:pt x="0" y="3212592"/>
                    </a:lnTo>
                    <a:lnTo>
                      <a:pt x="0" y="0"/>
                    </a:lnTo>
                    <a:lnTo>
                      <a:pt x="4572000" y="0"/>
                    </a:lnTo>
                    <a:lnTo>
                      <a:pt x="4572000" y="3212592"/>
                    </a:lnTo>
                    <a:close/>
                  </a:path>
                </a:pathLst>
              </a:custGeom>
              <a:blipFill>
                <a:blip r:embed="rId6"/>
                <a:stretch>
                  <a:fillRect l="-11" r="-11"/>
                </a:stretch>
              </a:blipFill>
            </p:spPr>
            <p:txBody>
              <a:bodyPr/>
              <a:lstStyle/>
              <a:p>
                <a:endParaRPr lang="hu-HU"/>
              </a:p>
            </p:txBody>
          </p:sp>
        </p:grpSp>
        <p:sp>
          <p:nvSpPr>
            <p:cNvPr id="10" name="TextBox 10"/>
            <p:cNvSpPr txBox="1"/>
            <p:nvPr/>
          </p:nvSpPr>
          <p:spPr>
            <a:xfrm>
              <a:off x="657857" y="78928"/>
              <a:ext cx="5270429" cy="17101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32"/>
                </a:lnSpc>
              </a:pPr>
              <a:r>
                <a:rPr lang="en-US" sz="3166" u="sng">
                  <a:solidFill>
                    <a:srgbClr val="FFFFFF"/>
                  </a:solidFill>
                  <a:latin typeface="Finger Paint"/>
                </a:rPr>
                <a:t>Conflict Resolution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2933075"/>
              <a:ext cx="6586142" cy="33300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171"/>
                </a:lnSpc>
              </a:pPr>
              <a:r>
                <a:rPr lang="en-US" sz="2979" dirty="0">
                  <a:solidFill>
                    <a:srgbClr val="FFFFFF"/>
                  </a:solidFill>
                  <a:latin typeface="Finger Paint"/>
                </a:rPr>
                <a:t>Techniques for resolving conflicts.</a:t>
              </a:r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3485988" y="8552657"/>
            <a:ext cx="3205684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399">
                <a:solidFill>
                  <a:srgbClr val="FFFFFF"/>
                </a:solidFill>
                <a:latin typeface="Finger Paint"/>
              </a:rPr>
              <a:t>Enhances information flow.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433097" y="5309960"/>
            <a:ext cx="4832410" cy="4744585"/>
            <a:chOff x="0" y="0"/>
            <a:chExt cx="812800" cy="79802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798028"/>
            </a:xfrm>
            <a:custGeom>
              <a:avLst/>
              <a:gdLst/>
              <a:ahLst/>
              <a:cxnLst/>
              <a:rect l="l" t="t" r="r" b="b"/>
              <a:pathLst>
                <a:path w="812800" h="798028">
                  <a:moveTo>
                    <a:pt x="406400" y="0"/>
                  </a:moveTo>
                  <a:cubicBezTo>
                    <a:pt x="181951" y="0"/>
                    <a:pt x="0" y="178645"/>
                    <a:pt x="0" y="399014"/>
                  </a:cubicBezTo>
                  <a:cubicBezTo>
                    <a:pt x="0" y="619383"/>
                    <a:pt x="181951" y="798028"/>
                    <a:pt x="406400" y="798028"/>
                  </a:cubicBezTo>
                  <a:cubicBezTo>
                    <a:pt x="630849" y="798028"/>
                    <a:pt x="812800" y="619383"/>
                    <a:pt x="812800" y="399014"/>
                  </a:cubicBezTo>
                  <a:cubicBezTo>
                    <a:pt x="812800" y="178645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112915"/>
              <a:ext cx="660400" cy="610298"/>
            </a:xfrm>
            <a:prstGeom prst="rect">
              <a:avLst/>
            </a:prstGeom>
          </p:spPr>
          <p:txBody>
            <a:bodyPr lIns="46340" tIns="46340" rIns="46340" bIns="4634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16" name="Group 16"/>
          <p:cNvGrpSpPr>
            <a:grpSpLocks noChangeAspect="1"/>
          </p:cNvGrpSpPr>
          <p:nvPr/>
        </p:nvGrpSpPr>
        <p:grpSpPr>
          <a:xfrm>
            <a:off x="4886443" y="6494376"/>
            <a:ext cx="3954664" cy="2778811"/>
            <a:chOff x="0" y="0"/>
            <a:chExt cx="4572000" cy="3212592"/>
          </a:xfrm>
        </p:grpSpPr>
        <p:sp>
          <p:nvSpPr>
            <p:cNvPr id="17" name="Freeform 17"/>
            <p:cNvSpPr/>
            <p:nvPr/>
          </p:nvSpPr>
          <p:spPr>
            <a:xfrm>
              <a:off x="-40875" y="-15335"/>
              <a:ext cx="4793771" cy="3267781"/>
            </a:xfrm>
            <a:custGeom>
              <a:avLst/>
              <a:gdLst/>
              <a:ahLst/>
              <a:cxnLst/>
              <a:rect l="l" t="t" r="r" b="b"/>
              <a:pathLst>
                <a:path w="4793771" h="3267781">
                  <a:moveTo>
                    <a:pt x="3758476" y="2388987"/>
                  </a:moveTo>
                  <a:cubicBezTo>
                    <a:pt x="3777145" y="2379652"/>
                    <a:pt x="3795601" y="2369892"/>
                    <a:pt x="3813797" y="2359622"/>
                  </a:cubicBezTo>
                  <a:cubicBezTo>
                    <a:pt x="4346006" y="2059225"/>
                    <a:pt x="4793771" y="1415561"/>
                    <a:pt x="4539726" y="792606"/>
                  </a:cubicBezTo>
                  <a:cubicBezTo>
                    <a:pt x="4416115" y="489497"/>
                    <a:pt x="4124250" y="253294"/>
                    <a:pt x="3798022" y="226479"/>
                  </a:cubicBezTo>
                  <a:cubicBezTo>
                    <a:pt x="3416210" y="195095"/>
                    <a:pt x="3057000" y="433700"/>
                    <a:pt x="2673902" y="434869"/>
                  </a:cubicBezTo>
                  <a:cubicBezTo>
                    <a:pt x="2150947" y="436467"/>
                    <a:pt x="1697967" y="0"/>
                    <a:pt x="1175295" y="17260"/>
                  </a:cubicBezTo>
                  <a:cubicBezTo>
                    <a:pt x="926093" y="25490"/>
                    <a:pt x="686885" y="141037"/>
                    <a:pt x="505621" y="312257"/>
                  </a:cubicBezTo>
                  <a:cubicBezTo>
                    <a:pt x="324357" y="483477"/>
                    <a:pt x="198176" y="707277"/>
                    <a:pt x="117968" y="943375"/>
                  </a:cubicBezTo>
                  <a:cubicBezTo>
                    <a:pt x="33113" y="1193148"/>
                    <a:pt x="0" y="1477082"/>
                    <a:pt x="114600" y="1714681"/>
                  </a:cubicBezTo>
                  <a:cubicBezTo>
                    <a:pt x="225927" y="1945498"/>
                    <a:pt x="455959" y="2093480"/>
                    <a:pt x="684103" y="2210167"/>
                  </a:cubicBezTo>
                  <a:cubicBezTo>
                    <a:pt x="912247" y="2326854"/>
                    <a:pt x="1155656" y="2428529"/>
                    <a:pt x="1335979" y="2610604"/>
                  </a:cubicBezTo>
                  <a:cubicBezTo>
                    <a:pt x="1526733" y="2803211"/>
                    <a:pt x="1646549" y="3083819"/>
                    <a:pt x="1897397" y="3186566"/>
                  </a:cubicBezTo>
                  <a:cubicBezTo>
                    <a:pt x="2095678" y="3267781"/>
                    <a:pt x="2326648" y="3211079"/>
                    <a:pt x="2512645" y="3104699"/>
                  </a:cubicBezTo>
                  <a:cubicBezTo>
                    <a:pt x="2698634" y="2998322"/>
                    <a:pt x="2853882" y="2846534"/>
                    <a:pt x="3026221" y="2719221"/>
                  </a:cubicBezTo>
                  <a:cubicBezTo>
                    <a:pt x="3243833" y="2558464"/>
                    <a:pt x="3518795" y="2508816"/>
                    <a:pt x="3758476" y="2388987"/>
                  </a:cubicBezTo>
                  <a:close/>
                </a:path>
              </a:pathLst>
            </a:custGeom>
            <a:blipFill>
              <a:blip r:embed="rId7"/>
              <a:stretch>
                <a:fillRect t="-10564" b="-10564"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18" name="Freeform 18"/>
            <p:cNvSpPr/>
            <p:nvPr/>
          </p:nvSpPr>
          <p:spPr>
            <a:xfrm>
              <a:off x="0" y="0"/>
              <a:ext cx="4572000" cy="3212592"/>
            </a:xfrm>
            <a:custGeom>
              <a:avLst/>
              <a:gdLst/>
              <a:ahLst/>
              <a:cxnLst/>
              <a:rect l="l" t="t" r="r" b="b"/>
              <a:pathLst>
                <a:path w="4572000" h="3212592">
                  <a:moveTo>
                    <a:pt x="4572000" y="3212592"/>
                  </a:moveTo>
                  <a:lnTo>
                    <a:pt x="0" y="3212592"/>
                  </a:lnTo>
                  <a:lnTo>
                    <a:pt x="0" y="0"/>
                  </a:lnTo>
                  <a:lnTo>
                    <a:pt x="4572000" y="0"/>
                  </a:lnTo>
                  <a:lnTo>
                    <a:pt x="4572000" y="3212592"/>
                  </a:lnTo>
                  <a:close/>
                </a:path>
              </a:pathLst>
            </a:custGeom>
            <a:blipFill>
              <a:blip r:embed="rId6"/>
              <a:stretch>
                <a:fillRect l="-11" r="-11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grpSp>
        <p:nvGrpSpPr>
          <p:cNvPr id="22" name="Group 22"/>
          <p:cNvGrpSpPr>
            <a:grpSpLocks noChangeAspect="1"/>
          </p:cNvGrpSpPr>
          <p:nvPr/>
        </p:nvGrpSpPr>
        <p:grpSpPr>
          <a:xfrm>
            <a:off x="9287599" y="3681604"/>
            <a:ext cx="3954664" cy="2778811"/>
            <a:chOff x="0" y="0"/>
            <a:chExt cx="4572000" cy="3212592"/>
          </a:xfrm>
        </p:grpSpPr>
        <p:sp>
          <p:nvSpPr>
            <p:cNvPr id="23" name="Freeform 23"/>
            <p:cNvSpPr/>
            <p:nvPr/>
          </p:nvSpPr>
          <p:spPr>
            <a:xfrm>
              <a:off x="-40875" y="-15335"/>
              <a:ext cx="4793771" cy="3267781"/>
            </a:xfrm>
            <a:custGeom>
              <a:avLst/>
              <a:gdLst/>
              <a:ahLst/>
              <a:cxnLst/>
              <a:rect l="l" t="t" r="r" b="b"/>
              <a:pathLst>
                <a:path w="4793771" h="3267781">
                  <a:moveTo>
                    <a:pt x="3758476" y="2388987"/>
                  </a:moveTo>
                  <a:cubicBezTo>
                    <a:pt x="3777145" y="2379652"/>
                    <a:pt x="3795601" y="2369892"/>
                    <a:pt x="3813797" y="2359622"/>
                  </a:cubicBezTo>
                  <a:cubicBezTo>
                    <a:pt x="4346006" y="2059225"/>
                    <a:pt x="4793771" y="1415561"/>
                    <a:pt x="4539726" y="792606"/>
                  </a:cubicBezTo>
                  <a:cubicBezTo>
                    <a:pt x="4416115" y="489497"/>
                    <a:pt x="4124250" y="253294"/>
                    <a:pt x="3798022" y="226479"/>
                  </a:cubicBezTo>
                  <a:cubicBezTo>
                    <a:pt x="3416210" y="195095"/>
                    <a:pt x="3057000" y="433700"/>
                    <a:pt x="2673902" y="434869"/>
                  </a:cubicBezTo>
                  <a:cubicBezTo>
                    <a:pt x="2150947" y="436467"/>
                    <a:pt x="1697967" y="0"/>
                    <a:pt x="1175295" y="17260"/>
                  </a:cubicBezTo>
                  <a:cubicBezTo>
                    <a:pt x="926093" y="25490"/>
                    <a:pt x="686885" y="141037"/>
                    <a:pt x="505621" y="312257"/>
                  </a:cubicBezTo>
                  <a:cubicBezTo>
                    <a:pt x="324357" y="483477"/>
                    <a:pt x="198176" y="707277"/>
                    <a:pt x="117968" y="943375"/>
                  </a:cubicBezTo>
                  <a:cubicBezTo>
                    <a:pt x="33113" y="1193148"/>
                    <a:pt x="0" y="1477082"/>
                    <a:pt x="114600" y="1714681"/>
                  </a:cubicBezTo>
                  <a:cubicBezTo>
                    <a:pt x="225927" y="1945498"/>
                    <a:pt x="455959" y="2093480"/>
                    <a:pt x="684103" y="2210167"/>
                  </a:cubicBezTo>
                  <a:cubicBezTo>
                    <a:pt x="912247" y="2326854"/>
                    <a:pt x="1155656" y="2428529"/>
                    <a:pt x="1335979" y="2610604"/>
                  </a:cubicBezTo>
                  <a:cubicBezTo>
                    <a:pt x="1526733" y="2803211"/>
                    <a:pt x="1646549" y="3083819"/>
                    <a:pt x="1897397" y="3186566"/>
                  </a:cubicBezTo>
                  <a:cubicBezTo>
                    <a:pt x="2095678" y="3267781"/>
                    <a:pt x="2326648" y="3211079"/>
                    <a:pt x="2512645" y="3104699"/>
                  </a:cubicBezTo>
                  <a:cubicBezTo>
                    <a:pt x="2698634" y="2998322"/>
                    <a:pt x="2853882" y="2846534"/>
                    <a:pt x="3026221" y="2719221"/>
                  </a:cubicBezTo>
                  <a:cubicBezTo>
                    <a:pt x="3243833" y="2558464"/>
                    <a:pt x="3518795" y="2508816"/>
                    <a:pt x="3758476" y="2388987"/>
                  </a:cubicBezTo>
                  <a:close/>
                </a:path>
              </a:pathLst>
            </a:custGeom>
            <a:blipFill>
              <a:blip r:embed="rId8"/>
              <a:stretch>
                <a:fillRect l="-2662" r="-2662"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24" name="Freeform 24"/>
            <p:cNvSpPr/>
            <p:nvPr/>
          </p:nvSpPr>
          <p:spPr>
            <a:xfrm>
              <a:off x="0" y="0"/>
              <a:ext cx="4572000" cy="3212592"/>
            </a:xfrm>
            <a:custGeom>
              <a:avLst/>
              <a:gdLst/>
              <a:ahLst/>
              <a:cxnLst/>
              <a:rect l="l" t="t" r="r" b="b"/>
              <a:pathLst>
                <a:path w="4572000" h="3212592">
                  <a:moveTo>
                    <a:pt x="4572000" y="3212592"/>
                  </a:moveTo>
                  <a:lnTo>
                    <a:pt x="0" y="3212592"/>
                  </a:lnTo>
                  <a:lnTo>
                    <a:pt x="0" y="0"/>
                  </a:lnTo>
                  <a:lnTo>
                    <a:pt x="4572000" y="0"/>
                  </a:lnTo>
                  <a:lnTo>
                    <a:pt x="4572000" y="3212592"/>
                  </a:lnTo>
                  <a:close/>
                </a:path>
              </a:pathLst>
            </a:custGeom>
            <a:blipFill>
              <a:blip r:embed="rId6"/>
              <a:stretch>
                <a:fillRect l="-11" r="-11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0060541" y="5682553"/>
            <a:ext cx="3064665" cy="15958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171"/>
              </a:lnSpc>
            </a:pPr>
            <a:r>
              <a:rPr lang="en-US" sz="2979" dirty="0">
                <a:solidFill>
                  <a:srgbClr val="FFFFFF"/>
                </a:solidFill>
                <a:latin typeface="Finger Paint"/>
              </a:rPr>
              <a:t>Impact on project outcomes.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13092792" y="5312839"/>
            <a:ext cx="4832410" cy="4744585"/>
            <a:chOff x="0" y="0"/>
            <a:chExt cx="812800" cy="79802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798028"/>
            </a:xfrm>
            <a:custGeom>
              <a:avLst/>
              <a:gdLst/>
              <a:ahLst/>
              <a:cxnLst/>
              <a:rect l="l" t="t" r="r" b="b"/>
              <a:pathLst>
                <a:path w="812800" h="798028">
                  <a:moveTo>
                    <a:pt x="406400" y="0"/>
                  </a:moveTo>
                  <a:cubicBezTo>
                    <a:pt x="181951" y="0"/>
                    <a:pt x="0" y="178645"/>
                    <a:pt x="0" y="399014"/>
                  </a:cubicBezTo>
                  <a:cubicBezTo>
                    <a:pt x="0" y="619383"/>
                    <a:pt x="181951" y="798028"/>
                    <a:pt x="406400" y="798028"/>
                  </a:cubicBezTo>
                  <a:cubicBezTo>
                    <a:pt x="630849" y="798028"/>
                    <a:pt x="812800" y="619383"/>
                    <a:pt x="812800" y="399014"/>
                  </a:cubicBezTo>
                  <a:cubicBezTo>
                    <a:pt x="812800" y="178645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112915"/>
              <a:ext cx="660400" cy="610298"/>
            </a:xfrm>
            <a:prstGeom prst="rect">
              <a:avLst/>
            </a:prstGeom>
          </p:spPr>
          <p:txBody>
            <a:bodyPr lIns="46340" tIns="46340" rIns="46340" bIns="4634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grpSp>
        <p:nvGrpSpPr>
          <p:cNvPr id="29" name="Group 29"/>
          <p:cNvGrpSpPr>
            <a:grpSpLocks noChangeAspect="1"/>
          </p:cNvGrpSpPr>
          <p:nvPr/>
        </p:nvGrpSpPr>
        <p:grpSpPr>
          <a:xfrm>
            <a:off x="13505483" y="6960623"/>
            <a:ext cx="3954664" cy="2778811"/>
            <a:chOff x="0" y="0"/>
            <a:chExt cx="4572000" cy="3212592"/>
          </a:xfrm>
        </p:grpSpPr>
        <p:sp>
          <p:nvSpPr>
            <p:cNvPr id="30" name="Freeform 30"/>
            <p:cNvSpPr/>
            <p:nvPr/>
          </p:nvSpPr>
          <p:spPr>
            <a:xfrm>
              <a:off x="-40875" y="-15335"/>
              <a:ext cx="4793771" cy="3267781"/>
            </a:xfrm>
            <a:custGeom>
              <a:avLst/>
              <a:gdLst/>
              <a:ahLst/>
              <a:cxnLst/>
              <a:rect l="l" t="t" r="r" b="b"/>
              <a:pathLst>
                <a:path w="4793771" h="3267781">
                  <a:moveTo>
                    <a:pt x="3758476" y="2388987"/>
                  </a:moveTo>
                  <a:cubicBezTo>
                    <a:pt x="3777145" y="2379652"/>
                    <a:pt x="3795601" y="2369892"/>
                    <a:pt x="3813797" y="2359622"/>
                  </a:cubicBezTo>
                  <a:cubicBezTo>
                    <a:pt x="4346006" y="2059225"/>
                    <a:pt x="4793771" y="1415561"/>
                    <a:pt x="4539726" y="792606"/>
                  </a:cubicBezTo>
                  <a:cubicBezTo>
                    <a:pt x="4416115" y="489497"/>
                    <a:pt x="4124250" y="253294"/>
                    <a:pt x="3798022" y="226479"/>
                  </a:cubicBezTo>
                  <a:cubicBezTo>
                    <a:pt x="3416210" y="195095"/>
                    <a:pt x="3057000" y="433700"/>
                    <a:pt x="2673902" y="434869"/>
                  </a:cubicBezTo>
                  <a:cubicBezTo>
                    <a:pt x="2150947" y="436467"/>
                    <a:pt x="1697967" y="0"/>
                    <a:pt x="1175295" y="17260"/>
                  </a:cubicBezTo>
                  <a:cubicBezTo>
                    <a:pt x="926093" y="25490"/>
                    <a:pt x="686885" y="141037"/>
                    <a:pt x="505621" y="312257"/>
                  </a:cubicBezTo>
                  <a:cubicBezTo>
                    <a:pt x="324357" y="483477"/>
                    <a:pt x="198176" y="707277"/>
                    <a:pt x="117968" y="943375"/>
                  </a:cubicBezTo>
                  <a:cubicBezTo>
                    <a:pt x="33113" y="1193148"/>
                    <a:pt x="0" y="1477082"/>
                    <a:pt x="114600" y="1714681"/>
                  </a:cubicBezTo>
                  <a:cubicBezTo>
                    <a:pt x="225927" y="1945498"/>
                    <a:pt x="455959" y="2093480"/>
                    <a:pt x="684103" y="2210167"/>
                  </a:cubicBezTo>
                  <a:cubicBezTo>
                    <a:pt x="912247" y="2326854"/>
                    <a:pt x="1155656" y="2428529"/>
                    <a:pt x="1335979" y="2610604"/>
                  </a:cubicBezTo>
                  <a:cubicBezTo>
                    <a:pt x="1526733" y="2803211"/>
                    <a:pt x="1646549" y="3083819"/>
                    <a:pt x="1897397" y="3186566"/>
                  </a:cubicBezTo>
                  <a:cubicBezTo>
                    <a:pt x="2095678" y="3267781"/>
                    <a:pt x="2326648" y="3211079"/>
                    <a:pt x="2512645" y="3104699"/>
                  </a:cubicBezTo>
                  <a:cubicBezTo>
                    <a:pt x="2698634" y="2998322"/>
                    <a:pt x="2853882" y="2846534"/>
                    <a:pt x="3026221" y="2719221"/>
                  </a:cubicBezTo>
                  <a:cubicBezTo>
                    <a:pt x="3243833" y="2558464"/>
                    <a:pt x="3518795" y="2508816"/>
                    <a:pt x="3758476" y="2388987"/>
                  </a:cubicBezTo>
                  <a:close/>
                </a:path>
              </a:pathLst>
            </a:custGeom>
            <a:blipFill>
              <a:blip r:embed="rId9"/>
              <a:stretch>
                <a:fillRect l="-2662" r="-2662"/>
              </a:stretch>
            </a:blipFill>
          </p:spPr>
          <p:txBody>
            <a:bodyPr/>
            <a:lstStyle/>
            <a:p>
              <a:endParaRPr lang="hu-HU"/>
            </a:p>
          </p:txBody>
        </p:sp>
        <p:sp>
          <p:nvSpPr>
            <p:cNvPr id="31" name="Freeform 31"/>
            <p:cNvSpPr/>
            <p:nvPr/>
          </p:nvSpPr>
          <p:spPr>
            <a:xfrm>
              <a:off x="0" y="0"/>
              <a:ext cx="4572000" cy="3212592"/>
            </a:xfrm>
            <a:custGeom>
              <a:avLst/>
              <a:gdLst/>
              <a:ahLst/>
              <a:cxnLst/>
              <a:rect l="l" t="t" r="r" b="b"/>
              <a:pathLst>
                <a:path w="4572000" h="3212592">
                  <a:moveTo>
                    <a:pt x="4572000" y="3212592"/>
                  </a:moveTo>
                  <a:lnTo>
                    <a:pt x="0" y="3212592"/>
                  </a:lnTo>
                  <a:lnTo>
                    <a:pt x="0" y="0"/>
                  </a:lnTo>
                  <a:lnTo>
                    <a:pt x="4572000" y="0"/>
                  </a:lnTo>
                  <a:lnTo>
                    <a:pt x="4572000" y="3212592"/>
                  </a:lnTo>
                  <a:close/>
                </a:path>
              </a:pathLst>
            </a:custGeom>
            <a:blipFill>
              <a:blip r:embed="rId6"/>
              <a:stretch>
                <a:fillRect l="-11" r="-11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5186926" y="184150"/>
            <a:ext cx="11866487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79"/>
              </a:lnSpc>
              <a:spcBef>
                <a:spcPct val="0"/>
              </a:spcBef>
            </a:pPr>
            <a:r>
              <a:rPr lang="en-US" sz="4699">
                <a:solidFill>
                  <a:srgbClr val="FFFFFF"/>
                </a:solidFill>
                <a:latin typeface="Finger Paint"/>
              </a:rPr>
              <a:t>Application of Communication Skills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380550" y="5682553"/>
            <a:ext cx="2937502" cy="925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2"/>
              </a:lnSpc>
            </a:pPr>
            <a:r>
              <a:rPr lang="en-US" sz="3166" u="sng" dirty="0">
                <a:solidFill>
                  <a:srgbClr val="FFFFFF"/>
                </a:solidFill>
                <a:latin typeface="Finger Paint"/>
              </a:rPr>
              <a:t>Collaboration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873311" y="8660994"/>
            <a:ext cx="3979086" cy="1346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1"/>
              </a:lnSpc>
            </a:pPr>
            <a:r>
              <a:rPr lang="en-US" sz="2979">
                <a:solidFill>
                  <a:srgbClr val="FFFFFF"/>
                </a:solidFill>
                <a:latin typeface="Finger Paint"/>
              </a:rPr>
              <a:t>Enhancing teamwork.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60541" y="2932717"/>
            <a:ext cx="2893459" cy="11092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32"/>
              </a:lnSpc>
            </a:pPr>
            <a:r>
              <a:rPr lang="en-US" sz="3166" u="sng" dirty="0">
                <a:solidFill>
                  <a:srgbClr val="FFFFFF"/>
                </a:solidFill>
                <a:latin typeface="Finger Paint"/>
              </a:rPr>
              <a:t>Common Goals: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143937" y="5584943"/>
            <a:ext cx="4704862" cy="1765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2"/>
              </a:lnSpc>
            </a:pPr>
            <a:r>
              <a:rPr lang="en-US" sz="3166" u="sng" dirty="0">
                <a:solidFill>
                  <a:srgbClr val="FFFFFF"/>
                </a:solidFill>
                <a:latin typeface="Finger Paint"/>
              </a:rPr>
              <a:t>Continuous Improvement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310909" y="8635690"/>
            <a:ext cx="4370918" cy="1604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71"/>
              </a:lnSpc>
            </a:pPr>
            <a:r>
              <a:rPr lang="en-US" sz="2979">
                <a:solidFill>
                  <a:srgbClr val="FFFFFF"/>
                </a:solidFill>
                <a:latin typeface="Finger Paint"/>
              </a:rPr>
              <a:t>Feedback and reflection.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5598872"/>
            <a:ext cx="9144000" cy="6007404"/>
            <a:chOff x="0" y="0"/>
            <a:chExt cx="2408296" cy="158219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08296" cy="1582197"/>
            </a:xfrm>
            <a:custGeom>
              <a:avLst/>
              <a:gdLst/>
              <a:ahLst/>
              <a:cxnLst/>
              <a:rect l="l" t="t" r="r" b="b"/>
              <a:pathLst>
                <a:path w="2408296" h="1582197">
                  <a:moveTo>
                    <a:pt x="0" y="0"/>
                  </a:moveTo>
                  <a:lnTo>
                    <a:pt x="2408296" y="0"/>
                  </a:lnTo>
                  <a:lnTo>
                    <a:pt x="2408296" y="1582197"/>
                  </a:lnTo>
                  <a:lnTo>
                    <a:pt x="0" y="1582197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66675"/>
              <a:ext cx="2408296" cy="16488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5598872"/>
            <a:ext cx="9144000" cy="6007404"/>
            <a:chOff x="0" y="0"/>
            <a:chExt cx="2408296" cy="158219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408296" cy="1582197"/>
            </a:xfrm>
            <a:custGeom>
              <a:avLst/>
              <a:gdLst/>
              <a:ahLst/>
              <a:cxnLst/>
              <a:rect l="l" t="t" r="r" b="b"/>
              <a:pathLst>
                <a:path w="2408296" h="1582197">
                  <a:moveTo>
                    <a:pt x="0" y="0"/>
                  </a:moveTo>
                  <a:lnTo>
                    <a:pt x="2408296" y="0"/>
                  </a:lnTo>
                  <a:lnTo>
                    <a:pt x="2408296" y="1582197"/>
                  </a:lnTo>
                  <a:lnTo>
                    <a:pt x="0" y="1582197"/>
                  </a:ln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2408296" cy="16488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3993315"/>
            <a:ext cx="18288000" cy="1605557"/>
            <a:chOff x="0" y="0"/>
            <a:chExt cx="4816593" cy="42286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816592" cy="422863"/>
            </a:xfrm>
            <a:custGeom>
              <a:avLst/>
              <a:gdLst/>
              <a:ahLst/>
              <a:cxnLst/>
              <a:rect l="l" t="t" r="r" b="b"/>
              <a:pathLst>
                <a:path w="4816592" h="422863">
                  <a:moveTo>
                    <a:pt x="0" y="0"/>
                  </a:moveTo>
                  <a:lnTo>
                    <a:pt x="4816592" y="0"/>
                  </a:lnTo>
                  <a:lnTo>
                    <a:pt x="4816592" y="422863"/>
                  </a:lnTo>
                  <a:lnTo>
                    <a:pt x="0" y="422863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38100"/>
              <a:ext cx="4816593" cy="38476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514600" y="4670557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12" name="Freeform 12"/>
          <p:cNvSpPr/>
          <p:nvPr/>
        </p:nvSpPr>
        <p:spPr>
          <a:xfrm>
            <a:off x="11658600" y="4670557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3" name="Group 13"/>
          <p:cNvGrpSpPr/>
          <p:nvPr/>
        </p:nvGrpSpPr>
        <p:grpSpPr>
          <a:xfrm>
            <a:off x="3028950" y="5184907"/>
            <a:ext cx="3086100" cy="3086100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2172950" y="5184907"/>
            <a:ext cx="3086100" cy="3086100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250365" y="5406328"/>
            <a:ext cx="2643269" cy="2643259"/>
            <a:chOff x="0" y="0"/>
            <a:chExt cx="6350000" cy="634997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/>
              <a:stretch>
                <a:fillRect l="-17453" r="-17453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394365" y="5406328"/>
            <a:ext cx="2643269" cy="2643259"/>
            <a:chOff x="0" y="0"/>
            <a:chExt cx="6350000" cy="6349975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9144000" y="-448984"/>
            <a:ext cx="9144000" cy="4442299"/>
            <a:chOff x="0" y="0"/>
            <a:chExt cx="2408296" cy="158219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408296" cy="1582197"/>
            </a:xfrm>
            <a:custGeom>
              <a:avLst/>
              <a:gdLst/>
              <a:ahLst/>
              <a:cxnLst/>
              <a:rect l="l" t="t" r="r" b="b"/>
              <a:pathLst>
                <a:path w="2408296" h="1582197">
                  <a:moveTo>
                    <a:pt x="0" y="0"/>
                  </a:moveTo>
                  <a:lnTo>
                    <a:pt x="2408296" y="0"/>
                  </a:lnTo>
                  <a:lnTo>
                    <a:pt x="2408296" y="1582197"/>
                  </a:lnTo>
                  <a:lnTo>
                    <a:pt x="0" y="1582197"/>
                  </a:ln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66675"/>
              <a:ext cx="2408296" cy="16488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07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11658600" y="1127998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27" name="Group 27"/>
          <p:cNvGrpSpPr/>
          <p:nvPr/>
        </p:nvGrpSpPr>
        <p:grpSpPr>
          <a:xfrm>
            <a:off x="12172950" y="1642348"/>
            <a:ext cx="3086100" cy="3086100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2394365" y="1863769"/>
            <a:ext cx="2643269" cy="2643259"/>
            <a:chOff x="0" y="0"/>
            <a:chExt cx="6350000" cy="6349975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7"/>
              <a:stretch>
                <a:fillRect l="-30971" r="-30971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709813" y="8566282"/>
            <a:ext cx="5743802" cy="522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9"/>
              </a:lnSpc>
            </a:pPr>
            <a:r>
              <a:rPr lang="en-US" sz="3672">
                <a:solidFill>
                  <a:srgbClr val="FFFFFF"/>
                </a:solidFill>
                <a:latin typeface="Finger Paint"/>
              </a:rPr>
              <a:t>Team Dynamics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810011" y="867399"/>
            <a:ext cx="5743802" cy="405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39"/>
              </a:lnSpc>
            </a:pPr>
            <a:r>
              <a:rPr lang="en-US" sz="2672">
                <a:solidFill>
                  <a:srgbClr val="FFFFFF"/>
                </a:solidFill>
                <a:latin typeface="Poppins Bold"/>
              </a:rPr>
              <a:t>CEO Profile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-19427" y="1547098"/>
            <a:ext cx="9163427" cy="1739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4999">
                <a:solidFill>
                  <a:srgbClr val="000000"/>
                </a:solidFill>
                <a:latin typeface="Finger Paint"/>
              </a:rPr>
              <a:t>Impact on Organizational Success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097148" y="8631149"/>
            <a:ext cx="5743802" cy="522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9"/>
              </a:lnSpc>
            </a:pPr>
            <a:r>
              <a:rPr lang="en-US" sz="3672">
                <a:solidFill>
                  <a:srgbClr val="FFFFFF"/>
                </a:solidFill>
                <a:latin typeface="Finger Paint"/>
              </a:rPr>
              <a:t>Project Outcomes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447962" y="742455"/>
            <a:ext cx="6628886" cy="522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39"/>
              </a:lnSpc>
            </a:pPr>
            <a:r>
              <a:rPr lang="en-US" sz="3672">
                <a:solidFill>
                  <a:srgbClr val="FFFFFF"/>
                </a:solidFill>
                <a:latin typeface="Finger Paint"/>
              </a:rPr>
              <a:t>Continuous Improvement: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0" y="-448984"/>
            <a:ext cx="9144000" cy="944908"/>
            <a:chOff x="0" y="0"/>
            <a:chExt cx="2408296" cy="248865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2408296" cy="248865"/>
            </a:xfrm>
            <a:custGeom>
              <a:avLst/>
              <a:gdLst/>
              <a:ahLst/>
              <a:cxnLst/>
              <a:rect l="l" t="t" r="r" b="b"/>
              <a:pathLst>
                <a:path w="2408296" h="248865">
                  <a:moveTo>
                    <a:pt x="0" y="0"/>
                  </a:moveTo>
                  <a:lnTo>
                    <a:pt x="2408296" y="0"/>
                  </a:lnTo>
                  <a:lnTo>
                    <a:pt x="2408296" y="248865"/>
                  </a:lnTo>
                  <a:lnTo>
                    <a:pt x="0" y="24886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38100"/>
              <a:ext cx="2408296" cy="2107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00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262474" y="155575"/>
            <a:ext cx="7106027" cy="995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119"/>
              </a:lnSpc>
              <a:spcBef>
                <a:spcPct val="0"/>
              </a:spcBef>
            </a:pPr>
            <a:r>
              <a:rPr lang="en-US" sz="5799">
                <a:solidFill>
                  <a:srgbClr val="A2000B"/>
                </a:solidFill>
                <a:latin typeface="Finger Paint"/>
              </a:rPr>
              <a:t>Conclusion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1411409" y="0"/>
            <a:ext cx="8929017" cy="10306752"/>
            <a:chOff x="0" y="0"/>
            <a:chExt cx="7188200" cy="82973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188200" cy="8297291"/>
            </a:xfrm>
            <a:custGeom>
              <a:avLst/>
              <a:gdLst/>
              <a:ahLst/>
              <a:cxnLst/>
              <a:rect l="l" t="t" r="r" b="b"/>
              <a:pathLst>
                <a:path w="7188200" h="8297291">
                  <a:moveTo>
                    <a:pt x="0" y="0"/>
                  </a:moveTo>
                  <a:lnTo>
                    <a:pt x="0" y="8297291"/>
                  </a:lnTo>
                  <a:lnTo>
                    <a:pt x="7188200" y="8297291"/>
                  </a:lnTo>
                  <a:lnTo>
                    <a:pt x="7052691" y="7840091"/>
                  </a:lnTo>
                  <a:lnTo>
                    <a:pt x="6731000" y="6578600"/>
                  </a:lnTo>
                  <a:lnTo>
                    <a:pt x="6578600" y="5672709"/>
                  </a:lnTo>
                  <a:lnTo>
                    <a:pt x="6341491" y="4131818"/>
                  </a:lnTo>
                  <a:lnTo>
                    <a:pt x="5706491" y="2370709"/>
                  </a:lnTo>
                  <a:lnTo>
                    <a:pt x="5325491" y="1549400"/>
                  </a:lnTo>
                  <a:lnTo>
                    <a:pt x="4935982" y="1066800"/>
                  </a:lnTo>
                  <a:lnTo>
                    <a:pt x="3970782" y="0"/>
                  </a:lnTo>
                  <a:close/>
                </a:path>
              </a:pathLst>
            </a:custGeom>
            <a:blipFill>
              <a:blip r:embed="rId3"/>
              <a:stretch>
                <a:fillRect l="-36626" r="-36626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5" name="Freeform 5"/>
          <p:cNvSpPr/>
          <p:nvPr/>
        </p:nvSpPr>
        <p:spPr>
          <a:xfrm>
            <a:off x="-1417534" y="1514"/>
            <a:ext cx="6138825" cy="10306705"/>
          </a:xfrm>
          <a:custGeom>
            <a:avLst/>
            <a:gdLst/>
            <a:ahLst/>
            <a:cxnLst/>
            <a:rect l="l" t="t" r="r" b="b"/>
            <a:pathLst>
              <a:path w="6138825" h="17485376">
                <a:moveTo>
                  <a:pt x="0" y="0"/>
                </a:moveTo>
                <a:lnTo>
                  <a:pt x="6138824" y="0"/>
                </a:lnTo>
                <a:lnTo>
                  <a:pt x="6138824" y="17485376"/>
                </a:lnTo>
                <a:lnTo>
                  <a:pt x="0" y="174853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43128"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6" name="Freeform 6"/>
          <p:cNvSpPr/>
          <p:nvPr/>
        </p:nvSpPr>
        <p:spPr>
          <a:xfrm>
            <a:off x="3585357" y="0"/>
            <a:ext cx="3546118" cy="10306705"/>
          </a:xfrm>
          <a:custGeom>
            <a:avLst/>
            <a:gdLst/>
            <a:ahLst/>
            <a:cxnLst/>
            <a:rect l="l" t="t" r="r" b="b"/>
            <a:pathLst>
              <a:path w="3546118" h="16752231">
                <a:moveTo>
                  <a:pt x="0" y="0"/>
                </a:moveTo>
                <a:lnTo>
                  <a:pt x="3546118" y="0"/>
                </a:lnTo>
                <a:lnTo>
                  <a:pt x="3546118" y="16752231"/>
                </a:lnTo>
                <a:lnTo>
                  <a:pt x="0" y="167522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147775" b="-4376"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7" name="Freeform 7"/>
          <p:cNvSpPr/>
          <p:nvPr/>
        </p:nvSpPr>
        <p:spPr>
          <a:xfrm>
            <a:off x="8037630" y="710565"/>
            <a:ext cx="6461893" cy="6461893"/>
          </a:xfrm>
          <a:custGeom>
            <a:avLst/>
            <a:gdLst/>
            <a:ahLst/>
            <a:cxnLst/>
            <a:rect l="l" t="t" r="r" b="b"/>
            <a:pathLst>
              <a:path w="6461893" h="6461893">
                <a:moveTo>
                  <a:pt x="0" y="0"/>
                </a:moveTo>
                <a:lnTo>
                  <a:pt x="6461893" y="0"/>
                </a:lnTo>
                <a:lnTo>
                  <a:pt x="6461893" y="6461893"/>
                </a:lnTo>
                <a:lnTo>
                  <a:pt x="0" y="646189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8" name="Group 8"/>
          <p:cNvGrpSpPr/>
          <p:nvPr/>
        </p:nvGrpSpPr>
        <p:grpSpPr>
          <a:xfrm>
            <a:off x="8639166" y="1708722"/>
            <a:ext cx="4846419" cy="484641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205302" y="4537488"/>
            <a:ext cx="3714148" cy="766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0"/>
              </a:lnSpc>
            </a:pPr>
            <a:r>
              <a:rPr lang="en-US" sz="2736">
                <a:solidFill>
                  <a:srgbClr val="000000"/>
                </a:solidFill>
                <a:latin typeface="Finger Paint"/>
              </a:rPr>
              <a:t>Conflict resolution and teamwork.</a:t>
            </a:r>
          </a:p>
        </p:txBody>
      </p:sp>
      <p:sp>
        <p:nvSpPr>
          <p:cNvPr id="12" name="Freeform 12"/>
          <p:cNvSpPr/>
          <p:nvPr/>
        </p:nvSpPr>
        <p:spPr>
          <a:xfrm>
            <a:off x="12415054" y="4131932"/>
            <a:ext cx="6461893" cy="6461893"/>
          </a:xfrm>
          <a:custGeom>
            <a:avLst/>
            <a:gdLst/>
            <a:ahLst/>
            <a:cxnLst/>
            <a:rect l="l" t="t" r="r" b="b"/>
            <a:pathLst>
              <a:path w="6461893" h="6461893">
                <a:moveTo>
                  <a:pt x="0" y="0"/>
                </a:moveTo>
                <a:lnTo>
                  <a:pt x="6461893" y="0"/>
                </a:lnTo>
                <a:lnTo>
                  <a:pt x="6461893" y="6461893"/>
                </a:lnTo>
                <a:lnTo>
                  <a:pt x="0" y="646189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13" name="Group 13"/>
          <p:cNvGrpSpPr/>
          <p:nvPr/>
        </p:nvGrpSpPr>
        <p:grpSpPr>
          <a:xfrm>
            <a:off x="13016590" y="5130089"/>
            <a:ext cx="4846419" cy="4846419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A2000B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0041403" y="1941954"/>
            <a:ext cx="1800219" cy="356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0"/>
              </a:lnSpc>
            </a:pPr>
            <a:r>
              <a:rPr lang="en-US" sz="2536" u="sng">
                <a:solidFill>
                  <a:srgbClr val="000000"/>
                </a:solidFill>
                <a:latin typeface="Finger Paint"/>
              </a:rPr>
              <a:t>Summary: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084438" y="3175326"/>
            <a:ext cx="3714148" cy="7661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10"/>
              </a:lnSpc>
            </a:pPr>
            <a:r>
              <a:rPr lang="en-US" sz="2736">
                <a:solidFill>
                  <a:srgbClr val="000000"/>
                </a:solidFill>
                <a:latin typeface="Finger Paint"/>
              </a:rPr>
              <a:t>Importance and applications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915033" y="5746614"/>
            <a:ext cx="2785501" cy="3560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0"/>
              </a:lnSpc>
            </a:pPr>
            <a:r>
              <a:rPr lang="en-US" sz="2536" u="sng">
                <a:solidFill>
                  <a:srgbClr val="FFFFFF"/>
                </a:solidFill>
                <a:latin typeface="Finger Paint"/>
              </a:rPr>
              <a:t>Reinforcement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545152" y="7400978"/>
            <a:ext cx="3714148" cy="898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60"/>
              </a:lnSpc>
            </a:pPr>
            <a:r>
              <a:rPr lang="en-US" sz="3236">
                <a:solidFill>
                  <a:srgbClr val="FFFFFF"/>
                </a:solidFill>
                <a:latin typeface="Finger Paint"/>
              </a:rPr>
              <a:t>Significance for success.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24171" y="0"/>
            <a:ext cx="6410183" cy="10287000"/>
            <a:chOff x="0" y="0"/>
            <a:chExt cx="4241800" cy="68072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241800" cy="6807200"/>
            </a:xfrm>
            <a:custGeom>
              <a:avLst/>
              <a:gdLst/>
              <a:ahLst/>
              <a:cxnLst/>
              <a:rect l="l" t="t" r="r" b="b"/>
              <a:pathLst>
                <a:path w="4241800" h="6807200">
                  <a:moveTo>
                    <a:pt x="0" y="0"/>
                  </a:moveTo>
                  <a:lnTo>
                    <a:pt x="0" y="6807200"/>
                  </a:lnTo>
                  <a:lnTo>
                    <a:pt x="3412109" y="6807200"/>
                  </a:lnTo>
                  <a:lnTo>
                    <a:pt x="3623818" y="5689600"/>
                  </a:lnTo>
                  <a:lnTo>
                    <a:pt x="3920109" y="4097909"/>
                  </a:lnTo>
                  <a:lnTo>
                    <a:pt x="4241800" y="2540000"/>
                  </a:lnTo>
                  <a:lnTo>
                    <a:pt x="3970909" y="2328291"/>
                  </a:lnTo>
                  <a:lnTo>
                    <a:pt x="4064000" y="0"/>
                  </a:lnTo>
                  <a:close/>
                </a:path>
              </a:pathLst>
            </a:custGeom>
            <a:solidFill>
              <a:srgbClr val="CF1A26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4" name="Freeform 4"/>
          <p:cNvSpPr/>
          <p:nvPr/>
        </p:nvSpPr>
        <p:spPr>
          <a:xfrm flipH="1">
            <a:off x="829054" y="0"/>
            <a:ext cx="5568606" cy="10287000"/>
          </a:xfrm>
          <a:custGeom>
            <a:avLst/>
            <a:gdLst/>
            <a:ahLst/>
            <a:cxnLst/>
            <a:rect l="l" t="t" r="r" b="b"/>
            <a:pathLst>
              <a:path w="5568606" h="11785410">
                <a:moveTo>
                  <a:pt x="5568607" y="0"/>
                </a:moveTo>
                <a:lnTo>
                  <a:pt x="0" y="0"/>
                </a:lnTo>
                <a:lnTo>
                  <a:pt x="0" y="11785411"/>
                </a:lnTo>
                <a:lnTo>
                  <a:pt x="5568607" y="11785411"/>
                </a:lnTo>
                <a:lnTo>
                  <a:pt x="5568607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sp>
        <p:nvSpPr>
          <p:cNvPr id="5" name="TextBox 5"/>
          <p:cNvSpPr txBox="1"/>
          <p:nvPr/>
        </p:nvSpPr>
        <p:spPr>
          <a:xfrm>
            <a:off x="1515944" y="1774127"/>
            <a:ext cx="9522987" cy="836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6489"/>
              </a:lnSpc>
            </a:pPr>
            <a:r>
              <a:rPr lang="en-US" sz="5899">
                <a:solidFill>
                  <a:srgbClr val="A2000B"/>
                </a:solidFill>
                <a:latin typeface="Finger Paint"/>
              </a:rPr>
              <a:t>References</a:t>
            </a:r>
          </a:p>
        </p:txBody>
      </p:sp>
      <p:sp>
        <p:nvSpPr>
          <p:cNvPr id="6" name="Freeform 6"/>
          <p:cNvSpPr/>
          <p:nvPr/>
        </p:nvSpPr>
        <p:spPr>
          <a:xfrm>
            <a:off x="-774226" y="690486"/>
            <a:ext cx="9356850" cy="9356850"/>
          </a:xfrm>
          <a:custGeom>
            <a:avLst/>
            <a:gdLst/>
            <a:ahLst/>
            <a:cxnLst/>
            <a:rect l="l" t="t" r="r" b="b"/>
            <a:pathLst>
              <a:path w="9356850" h="9356850">
                <a:moveTo>
                  <a:pt x="0" y="0"/>
                </a:moveTo>
                <a:lnTo>
                  <a:pt x="9356850" y="0"/>
                </a:lnTo>
                <a:lnTo>
                  <a:pt x="9356850" y="9356851"/>
                </a:lnTo>
                <a:lnTo>
                  <a:pt x="0" y="935685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hu-HU"/>
          </a:p>
        </p:txBody>
      </p:sp>
      <p:grpSp>
        <p:nvGrpSpPr>
          <p:cNvPr id="7" name="Group 7"/>
          <p:cNvGrpSpPr/>
          <p:nvPr/>
        </p:nvGrpSpPr>
        <p:grpSpPr>
          <a:xfrm>
            <a:off x="395380" y="1860093"/>
            <a:ext cx="7017638" cy="701763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235"/>
            </a:solidFill>
          </p:spPr>
          <p:txBody>
            <a:bodyPr/>
            <a:lstStyle/>
            <a:p>
              <a:endParaRPr lang="hu-HU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8867" y="2363592"/>
            <a:ext cx="6010663" cy="6010639"/>
            <a:chOff x="0" y="0"/>
            <a:chExt cx="6350000" cy="634997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/>
              <a:stretch>
                <a:fillRect l="-25046" r="-25046"/>
              </a:stretch>
            </a:blipFill>
          </p:spPr>
          <p:txBody>
            <a:bodyPr/>
            <a:lstStyle/>
            <a:p>
              <a:endParaRPr lang="hu-HU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9785579" y="180975"/>
            <a:ext cx="8347475" cy="1283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653"/>
              </a:lnSpc>
            </a:pPr>
            <a:r>
              <a:rPr lang="en-US" sz="9653" spc="-289">
                <a:solidFill>
                  <a:srgbClr val="A2000B"/>
                </a:solidFill>
                <a:latin typeface="Finger Paint"/>
              </a:rPr>
              <a:t>THANK YOU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413017" y="2835051"/>
            <a:ext cx="10720036" cy="68935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Adler, R.B. and Elmhorst, J.M. (2018) Communicating at Work: Principles and Practices for Business and the Professions. 11th ed. New York: McGraw-Hill.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Clampitt, P.G. (2016) Communicating for Managerial Effectiveness: Challenges, Strategies, Solutions. 6th ed. Thousand Oaks: SAGE Publications.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Guffey, M.E. and Loewy, D. (2017) Essentials of Business Communication. 10th ed. Boston: Cengage Learning.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Harvard Business Review (2020) The Essential Guide to Communication Skills. Available at: </a:t>
            </a:r>
            <a:r>
              <a:rPr lang="en-US" sz="1599" u="sng">
                <a:solidFill>
                  <a:srgbClr val="A2000B"/>
                </a:solidFill>
                <a:latin typeface="Canva Sans Bold"/>
                <a:hlinkClick r:id="rId7" tooltip="https://hbr.org"/>
              </a:rPr>
              <a:t>Add a little bit of body text</a:t>
            </a:r>
            <a:r>
              <a:rPr lang="en-US" sz="1599">
                <a:solidFill>
                  <a:srgbClr val="A2000B"/>
                </a:solidFill>
                <a:latin typeface="Canva Sans Bold"/>
              </a:rPr>
              <a:t> (Accessed: 27 June 2024).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Robbins, S.P. and Judge, T.A. (2019) Organizational Behavior. 18th ed. Boston: Pearson Education.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Tannen, D. (2013) The Argument Culture: Stopping America’s War of Words. 1st ed. New York: Ballantine Books.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DeVito, J.A. (2015) The Interpersonal Communication Book. 14th ed. Boston: Pearson.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Brownell, J. (2012) Listening: Attitudes, Principles, and Skills. 5th ed. Boston: Pearson.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Goleman, D. (1995) Emotional Intelligence: Why It Can Matter More Than IQ. 1st ed. New York: Bantam Books.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Mehrabian, A. (2007) Nonverbal Communication. 1st ed. New Brunswick: Aldine Transaction.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Barker, L., Wahlers, K., Watson, K., and Kibler, R. (2013) Groups in Process: An Introduction to Small Group Communication. 10th ed. Boston: McGraw-Hill.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Conrad, C. and Poole, M.S. (2012) Strategic Organizational Communication: In a Global Economy. 7th ed. Malden: Wiley-Blackwell.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Knapp, M.L. and Hall, J.A. (2010) Nonverbal Communication in Human Interaction. 7th ed. Boston: Cengage Learning.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Schramm, W. (1954) The Process and Effects of Communication. Urbana: University of Illinois Press.</a:t>
            </a:r>
          </a:p>
          <a:p>
            <a:pPr marL="345439" lvl="1" indent="-172720" algn="ctr">
              <a:lnSpc>
                <a:spcPts val="2239"/>
              </a:lnSpc>
              <a:buFont typeface="Arial"/>
              <a:buChar char="•"/>
            </a:pPr>
            <a:r>
              <a:rPr lang="en-US" sz="1599">
                <a:solidFill>
                  <a:srgbClr val="A2000B"/>
                </a:solidFill>
                <a:latin typeface="Canva Sans Bold"/>
              </a:rPr>
              <a:t>Argyle, M. (1994) The Psychology of Interpersonal Behaviour. 5th ed. London: Penguin.</a:t>
            </a:r>
          </a:p>
          <a:p>
            <a:pPr algn="ctr">
              <a:lnSpc>
                <a:spcPts val="2239"/>
              </a:lnSpc>
            </a:pPr>
            <a:endParaRPr lang="en-US" sz="1599">
              <a:solidFill>
                <a:srgbClr val="A2000B"/>
              </a:solidFill>
              <a:latin typeface="Canva Sans 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1466</Words>
  <Application>Microsoft Office PowerPoint</Application>
  <PresentationFormat>Custom</PresentationFormat>
  <Paragraphs>128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Finger Paint</vt:lpstr>
      <vt:lpstr>Times New Roman</vt:lpstr>
      <vt:lpstr>Poppins Bold</vt:lpstr>
      <vt:lpstr>Poppins Ultra-Bold</vt:lpstr>
      <vt:lpstr>Calibri</vt:lpstr>
      <vt:lpstr>Arial</vt:lpstr>
      <vt:lpstr>Aptos</vt:lpstr>
      <vt:lpstr>Poppins Medium</vt:lpstr>
      <vt:lpstr>Canva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Skills in the Workplace</dc:title>
  <cp:lastModifiedBy>Bela Kobori</cp:lastModifiedBy>
  <cp:revision>4</cp:revision>
  <dcterms:created xsi:type="dcterms:W3CDTF">2006-08-16T00:00:00Z</dcterms:created>
  <dcterms:modified xsi:type="dcterms:W3CDTF">2024-06-30T00:28:25Z</dcterms:modified>
  <dc:identifier>DAGJdUGI4C8</dc:identifier>
</cp:coreProperties>
</file>