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6" r:id="rId5"/>
    <p:sldId id="271" r:id="rId6"/>
    <p:sldId id="272" r:id="rId7"/>
    <p:sldId id="273" r:id="rId8"/>
    <p:sldId id="275" r:id="rId9"/>
    <p:sldId id="274" r:id="rId10"/>
    <p:sldId id="276" r:id="rId11"/>
    <p:sldId id="278" r:id="rId12"/>
    <p:sldId id="279" r:id="rId13"/>
    <p:sldId id="280" r:id="rId14"/>
    <p:sldId id="281" r:id="rId15"/>
    <p:sldId id="28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1678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10/26/2023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10/26/2023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pic>
        <p:nvPicPr>
          <p:cNvPr id="21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US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10/26/2023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 descr="Book icon">
            <a:extLst>
              <a:ext uri="{FF2B5EF4-FFF2-40B4-BE49-F238E27FC236}">
                <a16:creationId xmlns:a16="http://schemas.microsoft.com/office/drawing/2014/main" id="{E26792AF-5D39-4A12-8EDD-CC09A60BD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4993" y="2961000"/>
            <a:ext cx="936000" cy="93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r>
              <a:rPr lang="en-US" dirty="0"/>
              <a:t>Research Proposal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Student Number: 1702984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 Identification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9716" y="2258707"/>
            <a:ext cx="9613861" cy="4114384"/>
          </a:xfrm>
        </p:spPr>
        <p:txBody>
          <a:bodyPr>
            <a:normAutofit/>
          </a:bodyPr>
          <a:lstStyle/>
          <a:p>
            <a:r>
              <a:rPr lang="en-US" b="1" dirty="0"/>
              <a:t>Chronic Diseases: </a:t>
            </a:r>
            <a:r>
              <a:rPr lang="en-US" dirty="0"/>
              <a:t>Conditions like diabetes, heart disease, and obesity are increasingly prevalent in many countries. According to the NH, six in ten adults in the United Kingdom have a chronic disease (</a:t>
            </a:r>
            <a:r>
              <a:rPr lang="en-US" dirty="0" err="1"/>
              <a:t>Darnton</a:t>
            </a:r>
            <a:r>
              <a:rPr lang="en-US" dirty="0"/>
              <a:t>-Hill et al., 2004).</a:t>
            </a:r>
          </a:p>
          <a:p>
            <a:r>
              <a:rPr lang="en-US" b="1" dirty="0"/>
              <a:t>Mental Health: </a:t>
            </a:r>
            <a:r>
              <a:rPr lang="en-US" dirty="0"/>
              <a:t>The WHO reports that approximately one in four people globally will be affected by mental disorders at some point in their lives (Organization, 2001).</a:t>
            </a:r>
          </a:p>
          <a:p>
            <a:r>
              <a:rPr lang="en-US" b="1" dirty="0"/>
              <a:t>Infectious Diseases: </a:t>
            </a:r>
            <a:r>
              <a:rPr lang="en-US" dirty="0"/>
              <a:t>Despite advances in medicine, infectious diseases like HIV, tuberculosis, and COVID-19 continue to pose serious health threats. For instance, there were approximately 1.5 million new HIV infections worldwide in 2020 (</a:t>
            </a:r>
            <a:r>
              <a:rPr lang="en-US" dirty="0" err="1"/>
              <a:t>Alene</a:t>
            </a:r>
            <a:r>
              <a:rPr lang="en-US" dirty="0"/>
              <a:t>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1195565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Proposed Research Title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600" dirty="0"/>
              <a:t>HIV Awareness Among Young Adults in Western Countries</a:t>
            </a:r>
          </a:p>
        </p:txBody>
      </p:sp>
    </p:spTree>
    <p:extLst>
      <p:ext uri="{BB962C8B-B14F-4D97-AF65-F5344CB8AC3E}">
        <p14:creationId xmlns:p14="http://schemas.microsoft.com/office/powerpoint/2010/main" val="2783461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Based Background to the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Early studies on HIV/AIDS focused on the epidemiology and virology of the disease, aiming to understand its mechanisms and how it spreads (Simon et al., 2006).</a:t>
            </a:r>
          </a:p>
          <a:p>
            <a:r>
              <a:rPr lang="en-US" dirty="0"/>
              <a:t>With advancements in antiretroviral therapies, the focus has shifted somewhat to issues of awareness, prevention, and social factors affecting the disease's spread (Broder, 2010).</a:t>
            </a:r>
          </a:p>
          <a:p>
            <a:r>
              <a:rPr lang="en-US" dirty="0"/>
              <a:t>Public awareness campaigns, educational programs, and healthcare initiatives have been shown to be effective tools for raising awareness and subsequently decreasing the rate of new infections (</a:t>
            </a:r>
            <a:r>
              <a:rPr lang="en-US" dirty="0" err="1"/>
              <a:t>Kakuma</a:t>
            </a:r>
            <a:r>
              <a:rPr lang="en-US" dirty="0"/>
              <a:t> et al., 2010). </a:t>
            </a:r>
          </a:p>
        </p:txBody>
      </p:sp>
    </p:spTree>
    <p:extLst>
      <p:ext uri="{BB962C8B-B14F-4D97-AF65-F5344CB8AC3E}">
        <p14:creationId xmlns:p14="http://schemas.microsoft.com/office/powerpoint/2010/main" val="2744927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Based Background to the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indicates that the level of HIV awareness varies considerably across different demographic groups (</a:t>
            </a:r>
            <a:r>
              <a:rPr lang="en-US" dirty="0" err="1"/>
              <a:t>Kakuma</a:t>
            </a:r>
            <a:r>
              <a:rPr lang="en-US" dirty="0"/>
              <a:t> et al., 2010). </a:t>
            </a:r>
          </a:p>
          <a:p>
            <a:r>
              <a:rPr lang="en-US" dirty="0"/>
              <a:t>While there has been a lot of research on HIV awareness among the general population, there is a noticeable gap when it comes to studies focusing specifically on young adults (Allen, 2001). </a:t>
            </a:r>
          </a:p>
          <a:p>
            <a:r>
              <a:rPr lang="en-US" dirty="0"/>
              <a:t>Given the existing gaps in research, especially concerning young adults in Western countries, there is a strong need for more focused, in-depth analysis.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00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Objectives and 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Research question</a:t>
            </a:r>
          </a:p>
          <a:p>
            <a:r>
              <a:rPr lang="en-US" dirty="0"/>
              <a:t>What is the level of HIV awareness among young adults in Western countries, and how does it vary according to sociodemographic factors such as age, gender, ethnicity, and sexual orientation?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Research Objectives</a:t>
            </a:r>
          </a:p>
          <a:p>
            <a:pPr lvl="0"/>
            <a:r>
              <a:rPr lang="en-US" dirty="0"/>
              <a:t>To determine the extent to which young adults in Western countries are aware of the modes of HIV transmission, prevention methods, and available testing and treatment services.</a:t>
            </a:r>
          </a:p>
          <a:p>
            <a:pPr lvl="0"/>
            <a:r>
              <a:rPr lang="en-US" dirty="0"/>
              <a:t>To identify sociodemographic factors associated with HIV awareness among young adults in Western countries.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928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Methodology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0926535"/>
              </p:ext>
            </p:extLst>
          </p:nvPr>
        </p:nvGraphicFramePr>
        <p:xfrm>
          <a:off x="1811466" y="2065192"/>
          <a:ext cx="9940041" cy="4678561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2857259">
                  <a:extLst>
                    <a:ext uri="{9D8B030D-6E8A-4147-A177-3AD203B41FA5}">
                      <a16:colId xmlns:a16="http://schemas.microsoft.com/office/drawing/2014/main" val="3352754869"/>
                    </a:ext>
                  </a:extLst>
                </a:gridCol>
                <a:gridCol w="7082782">
                  <a:extLst>
                    <a:ext uri="{9D8B030D-6E8A-4147-A177-3AD203B41FA5}">
                      <a16:colId xmlns:a16="http://schemas.microsoft.com/office/drawing/2014/main" val="3223660594"/>
                    </a:ext>
                  </a:extLst>
                </a:gridCol>
              </a:tblGrid>
              <a:tr h="35630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dirty="0"/>
                        <a:t>Research Component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dirty="0"/>
                        <a:t>Description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605938"/>
                  </a:ext>
                </a:extLst>
              </a:tr>
              <a:tr h="8016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dirty="0"/>
                        <a:t>Research Design</a:t>
                      </a:r>
                      <a:r>
                        <a:rPr lang="en-US" sz="1600" baseline="0" dirty="0"/>
                        <a:t> 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Qualitative Design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Aimed at exploring subjective experiences and understanding contextual factors.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0781191"/>
                  </a:ext>
                </a:extLst>
              </a:tr>
              <a:tr h="48620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Population (Study Participant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Young adults aged 18-35 in Western countries.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15857360"/>
                  </a:ext>
                </a:extLst>
              </a:tr>
              <a:tr h="3889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Sampling</a:t>
                      </a:r>
                      <a:r>
                        <a:rPr lang="en-US" sz="1600" baseline="0" dirty="0"/>
                        <a:t> 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Purposive Sampling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142650"/>
                  </a:ext>
                </a:extLst>
              </a:tr>
              <a:tr h="8016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Sample Size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30-50 participants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Adequate for qualitative analysis while maintaining a manageable scope for in-depth interviews.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0134886"/>
                  </a:ext>
                </a:extLst>
              </a:tr>
              <a:tr h="6868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Collection Instrument</a:t>
                      </a:r>
                      <a:endParaRPr lang="en-US" sz="1600" dirty="0"/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Interview Guide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list of predefined open-ended questions and follow-up probes.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610285"/>
                  </a:ext>
                </a:extLst>
              </a:tr>
              <a:tr h="110484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Collection Procedures</a:t>
                      </a:r>
                      <a:r>
                        <a:rPr lang="en-US" sz="1600" b="1" i="0" kern="1200" baseline="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Semi-structured Interviews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Face-to-face or online interviews to be conducted.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Open-ended questions to allow for expansive, detailed responses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21269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4814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Consideration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752633" y="2161725"/>
            <a:ext cx="9998874" cy="435939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Before conducting interviews or collecting data, participants will be given a comprehensive informed consent form detailing the objectives, methodology, and use of the research.</a:t>
            </a:r>
          </a:p>
          <a:p>
            <a:r>
              <a:rPr lang="en-US" dirty="0"/>
              <a:t>Participants' identities will remain confidential and any data collected will be </a:t>
            </a:r>
            <a:r>
              <a:rPr lang="en-US" dirty="0" err="1"/>
              <a:t>anonymised</a:t>
            </a:r>
            <a:r>
              <a:rPr lang="en-US" dirty="0"/>
              <a:t> to protect their privacy.</a:t>
            </a:r>
          </a:p>
          <a:p>
            <a:r>
              <a:rPr lang="en-US" dirty="0"/>
              <a:t>All data will be securely stored in encrypted formats, accessible only to the research team.</a:t>
            </a:r>
          </a:p>
          <a:p>
            <a:r>
              <a:rPr lang="en-US" dirty="0"/>
              <a:t>Special care will be taken when including participants who are considered part of a vulnerable population (</a:t>
            </a:r>
            <a:r>
              <a:rPr lang="en-US" dirty="0" err="1"/>
              <a:t>eg</a:t>
            </a:r>
            <a:r>
              <a:rPr lang="en-US" dirty="0"/>
              <a:t>. Minor &amp; HIV infected Person).</a:t>
            </a:r>
          </a:p>
          <a:p>
            <a:r>
              <a:rPr lang="en-US" dirty="0"/>
              <a:t>Ethical approval will be sought from the appropriate review boards before commencing the research.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979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Implication of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435939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study will help to target Public Health Campaigns</a:t>
            </a:r>
          </a:p>
          <a:p>
            <a:r>
              <a:rPr lang="en-US" dirty="0"/>
              <a:t>If a gap in knowledge is identified, educational institutions may consider revising their health curricula. </a:t>
            </a:r>
          </a:p>
          <a:p>
            <a:r>
              <a:rPr lang="en-US" dirty="0"/>
              <a:t>Findings can assist policymakers in directing resources more efficiently toward communities or age groups that are most at risk</a:t>
            </a:r>
          </a:p>
          <a:p>
            <a:r>
              <a:rPr lang="en-US" dirty="0"/>
              <a:t>Healthcare providers may be able to offer more personalized counseling services based on the findings. </a:t>
            </a:r>
          </a:p>
          <a:p>
            <a:r>
              <a:rPr lang="en-US" dirty="0"/>
              <a:t>Community organizations could use the data to engage in more effective outreach and education efforts</a:t>
            </a:r>
          </a:p>
          <a:p>
            <a:r>
              <a:rPr lang="en-US" dirty="0"/>
              <a:t>The research aims to fill an existing gap in academic literature, contributing valuable data and insights on HIV awareness among young adults in Western countries.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203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of Work and Time Schedule 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339958"/>
              </p:ext>
            </p:extLst>
          </p:nvPr>
        </p:nvGraphicFramePr>
        <p:xfrm>
          <a:off x="1782759" y="2128552"/>
          <a:ext cx="9968748" cy="4614776"/>
        </p:xfrm>
        <a:graphic>
          <a:graphicData uri="http://schemas.openxmlformats.org/drawingml/2006/table">
            <a:tbl>
              <a:tblPr firstRow="1" firstCol="1" bandRow="1"/>
              <a:tblGrid>
                <a:gridCol w="2370139">
                  <a:extLst>
                    <a:ext uri="{9D8B030D-6E8A-4147-A177-3AD203B41FA5}">
                      <a16:colId xmlns:a16="http://schemas.microsoft.com/office/drawing/2014/main" val="1242791450"/>
                    </a:ext>
                  </a:extLst>
                </a:gridCol>
                <a:gridCol w="1313220">
                  <a:extLst>
                    <a:ext uri="{9D8B030D-6E8A-4147-A177-3AD203B41FA5}">
                      <a16:colId xmlns:a16="http://schemas.microsoft.com/office/drawing/2014/main" val="3569287065"/>
                    </a:ext>
                  </a:extLst>
                </a:gridCol>
                <a:gridCol w="448142">
                  <a:extLst>
                    <a:ext uri="{9D8B030D-6E8A-4147-A177-3AD203B41FA5}">
                      <a16:colId xmlns:a16="http://schemas.microsoft.com/office/drawing/2014/main" val="3985213735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857024306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391715712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567698946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594315918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556182858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4239611720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52674379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568132189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564363537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144841057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113056132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033706794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044832742"/>
                    </a:ext>
                  </a:extLst>
                </a:gridCol>
              </a:tblGrid>
              <a:tr h="82419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6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Activity</a:t>
                      </a:r>
                      <a:endParaRPr lang="en-US" sz="32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23/10/23</a:t>
                      </a:r>
                      <a:endParaRPr lang="en-US" sz="20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30/10/23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06/11/23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13/11/23</a:t>
                      </a:r>
                      <a:endParaRPr lang="en-US" sz="20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20/11/23</a:t>
                      </a:r>
                      <a:endParaRPr lang="en-US" sz="20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27/11/23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04/12/23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11/12/23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18/12/23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25/12/23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01/01/24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08/01/24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15/01/24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22/01/24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29/01/24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9739647"/>
                  </a:ext>
                </a:extLst>
              </a:tr>
              <a:tr h="55731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Agreed meetings with the supervisor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3C0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29497489"/>
                  </a:ext>
                </a:extLst>
              </a:tr>
              <a:tr h="64274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Formulate research strategy, research design, and select methods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591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591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64729813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Project proposal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5590576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review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8802690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Design research instrument</a:t>
                      </a:r>
                      <a:endParaRPr lang="en-US" sz="16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8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8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6029641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6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3488457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processing and Analysis</a:t>
                      </a:r>
                      <a:endParaRPr lang="en-US" sz="16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6064717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Findings and discussion</a:t>
                      </a:r>
                      <a:endParaRPr lang="en-US" sz="16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549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549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5602776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First draft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83744156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Third draft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2247333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Submit dissertation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1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76198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2794" y="1858582"/>
            <a:ext cx="10568705" cy="414382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 err="1"/>
              <a:t>Alene</a:t>
            </a:r>
            <a:r>
              <a:rPr lang="en-US" sz="1400" dirty="0"/>
              <a:t>, K. A., </a:t>
            </a:r>
            <a:r>
              <a:rPr lang="en-US" sz="1400" dirty="0" err="1"/>
              <a:t>Wangdi</a:t>
            </a:r>
            <a:r>
              <a:rPr lang="en-US" sz="1400" dirty="0"/>
              <a:t>, K., &amp; Clements, A. C. A. (2020). Impact of the COVID-19 Pandemic on Tuberculosis Control: An Overview. </a:t>
            </a:r>
            <a:r>
              <a:rPr lang="en-US" sz="1400" i="1" dirty="0"/>
              <a:t>Tropical Medicine and Infectious Disease</a:t>
            </a:r>
            <a:r>
              <a:rPr lang="en-US" sz="1400" dirty="0"/>
              <a:t>, </a:t>
            </a:r>
            <a:r>
              <a:rPr lang="en-US" sz="1400" i="1" dirty="0"/>
              <a:t>5</a:t>
            </a:r>
            <a:r>
              <a:rPr lang="en-US" sz="1400" dirty="0"/>
              <a:t>(3), 123. https://doi.org/10.3390/tropicalmed5030123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/>
              <a:t>Allen, L. (2001). Closing Sex Education’s Knowledge/Practice Gap: The </a:t>
            </a:r>
            <a:r>
              <a:rPr lang="en-US" sz="1400" dirty="0" err="1"/>
              <a:t>reconceptualisation</a:t>
            </a:r>
            <a:r>
              <a:rPr lang="en-US" sz="1400" dirty="0"/>
              <a:t> of young people’s sexual knowledge. </a:t>
            </a:r>
            <a:r>
              <a:rPr lang="en-US" sz="1400" i="1" dirty="0"/>
              <a:t>Sex Education</a:t>
            </a:r>
            <a:r>
              <a:rPr lang="en-US" sz="1400" dirty="0"/>
              <a:t>, </a:t>
            </a:r>
            <a:r>
              <a:rPr lang="en-US" sz="1400" i="1" dirty="0"/>
              <a:t>1</a:t>
            </a:r>
            <a:r>
              <a:rPr lang="en-US" sz="1400" dirty="0"/>
              <a:t>(2), 109–122. https://doi.org/10.1080/14681810120052542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/>
              <a:t>Broder, S. (2010). The development of antiretroviral therapy and its impact on the HIV-1/AIDS pandemic. </a:t>
            </a:r>
            <a:r>
              <a:rPr lang="en-US" sz="1400" i="1" dirty="0"/>
              <a:t>Antiviral Research</a:t>
            </a:r>
            <a:r>
              <a:rPr lang="en-US" sz="1400" dirty="0"/>
              <a:t>, </a:t>
            </a:r>
            <a:r>
              <a:rPr lang="en-US" sz="1400" i="1" dirty="0"/>
              <a:t>85</a:t>
            </a:r>
            <a:r>
              <a:rPr lang="en-US" sz="1400" dirty="0"/>
              <a:t>(1), 1–18. https://doi.org/10.1016/j.antiviral.2009.10.002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 err="1"/>
              <a:t>Darnton</a:t>
            </a:r>
            <a:r>
              <a:rPr lang="en-US" sz="1400" dirty="0"/>
              <a:t>-Hill, I., Nishida, C., &amp; James, W. (2004). A life course approach to diet, nutrition and the prevention of chronic diseases. </a:t>
            </a:r>
            <a:r>
              <a:rPr lang="en-US" sz="1400" i="1" dirty="0"/>
              <a:t>Public Health Nutrition</a:t>
            </a:r>
            <a:r>
              <a:rPr lang="en-US" sz="1400" dirty="0"/>
              <a:t>, </a:t>
            </a:r>
            <a:r>
              <a:rPr lang="en-US" sz="1400" i="1" dirty="0"/>
              <a:t>7</a:t>
            </a:r>
            <a:r>
              <a:rPr lang="en-US" sz="1400" dirty="0"/>
              <a:t>(1a). https://doi.org/10.1079/phn2003584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 err="1"/>
              <a:t>Kakuma</a:t>
            </a:r>
            <a:r>
              <a:rPr lang="en-US" sz="1400" dirty="0"/>
              <a:t>, R., </a:t>
            </a:r>
            <a:r>
              <a:rPr lang="en-US" sz="1400" dirty="0" err="1"/>
              <a:t>Kleintjes</a:t>
            </a:r>
            <a:r>
              <a:rPr lang="en-US" sz="1400" dirty="0"/>
              <a:t>, S., Lund, C., Drew, N., Green, A., &amp; </a:t>
            </a:r>
            <a:r>
              <a:rPr lang="en-US" sz="1400" dirty="0" err="1"/>
              <a:t>Flisher</a:t>
            </a:r>
            <a:r>
              <a:rPr lang="en-US" sz="1400" dirty="0"/>
              <a:t>, A. (2010). Mental Health Stigma: What is being done to raise awareness and reduce stigma in South Africa? </a:t>
            </a:r>
            <a:r>
              <a:rPr lang="en-US" sz="1400" i="1" dirty="0"/>
              <a:t>African Journal of Psychiatry</a:t>
            </a:r>
            <a:r>
              <a:rPr lang="en-US" sz="1400" dirty="0"/>
              <a:t>, </a:t>
            </a:r>
            <a:r>
              <a:rPr lang="en-US" sz="1400" i="1" dirty="0"/>
              <a:t>13</a:t>
            </a:r>
            <a:r>
              <a:rPr lang="en-US" sz="1400" dirty="0"/>
              <a:t>(2). https://doi.org/10.4314/ajpsy.v13i2.54357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/>
              <a:t>Organization, W. H. (2001). The World Health Report 2001: Mental Health : New Understanding, New Hope. In </a:t>
            </a:r>
            <a:r>
              <a:rPr lang="en-US" sz="1400" i="1" dirty="0"/>
              <a:t>Google Books</a:t>
            </a:r>
            <a:r>
              <a:rPr lang="en-US" sz="1400" dirty="0"/>
              <a:t>. World Health Organization.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400" dirty="0"/>
              <a:t>Simon, V., Ho, D. D., &amp; </a:t>
            </a:r>
            <a:r>
              <a:rPr lang="en-US" sz="1400" dirty="0" err="1"/>
              <a:t>Abdool</a:t>
            </a:r>
            <a:r>
              <a:rPr lang="en-US" sz="1400" dirty="0"/>
              <a:t> Karim, Q. (2006). HIV/AIDS epidemiology, pathogenesis, prevention, and treatment. </a:t>
            </a:r>
            <a:r>
              <a:rPr lang="en-US" sz="1400" i="1" dirty="0"/>
              <a:t>The Lancet</a:t>
            </a:r>
            <a:r>
              <a:rPr lang="en-US" sz="1400" dirty="0"/>
              <a:t>, </a:t>
            </a:r>
            <a:r>
              <a:rPr lang="en-US" sz="1400" i="1" dirty="0"/>
              <a:t>368</a:t>
            </a:r>
            <a:r>
              <a:rPr lang="en-US" sz="1400" dirty="0"/>
              <a:t>(9534), 489–504. https://doi.org/10.1016/s0140-6736(06)69157-5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44332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US" sz="6600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04990668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421116_Reflection on learning_AAS_v5" id="{59B7BDFB-57AB-4529-979B-198FE99CC53E}" vid="{8B6E8B8A-CD93-411A-90DE-1F9807F38B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CF1D2AC-2735-457E-B639-07E13F9A629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B12AB9FA-5EE8-4111-B873-E09ACA2BC3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8699A2-1304-4DB0-887E-96D5B04746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Reflection on learning </Template>
  <TotalTime>0</TotalTime>
  <Words>1266</Words>
  <Application>Microsoft Office PowerPoint</Application>
  <PresentationFormat>Widescreen</PresentationFormat>
  <Paragraphs>258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Helvetica</vt:lpstr>
      <vt:lpstr>Trebuchet MS</vt:lpstr>
      <vt:lpstr>Berlin</vt:lpstr>
      <vt:lpstr>Research Proposal </vt:lpstr>
      <vt:lpstr>Problem Identification </vt:lpstr>
      <vt:lpstr>Proposed Research Title </vt:lpstr>
      <vt:lpstr>Literature Based Background to the Study</vt:lpstr>
      <vt:lpstr>Literature Based Background to the Study</vt:lpstr>
      <vt:lpstr>Research Objectives and Question </vt:lpstr>
      <vt:lpstr>Research Methodology </vt:lpstr>
      <vt:lpstr>Ethical Consideration </vt:lpstr>
      <vt:lpstr>Implication of Research </vt:lpstr>
      <vt:lpstr>Plan of Work and Time Schedule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2023-10-26T09:31:25Z</dcterms:created>
  <dcterms:modified xsi:type="dcterms:W3CDTF">2023-11-01T01:51:29Z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