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9" r:id="rId1"/>
  </p:sldMasterIdLst>
  <p:sldIdLst>
    <p:sldId id="256" r:id="rId2"/>
    <p:sldId id="257" r:id="rId3"/>
    <p:sldId id="263" r:id="rId4"/>
    <p:sldId id="258" r:id="rId5"/>
    <p:sldId id="259" r:id="rId6"/>
    <p:sldId id="260" r:id="rId7"/>
    <p:sldId id="262" r:id="rId8"/>
    <p:sldId id="261"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5C83DF-2FF4-44A4-9E7C-D0407C61EBA9}"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7ED432-C2E7-49EC-83CF-0E4A147D8FBF}" type="slidenum">
              <a:rPr lang="en-GB" smtClean="0"/>
              <a:t>‹#›</a:t>
            </a:fld>
            <a:endParaRPr lang="en-GB"/>
          </a:p>
        </p:txBody>
      </p:sp>
    </p:spTree>
    <p:extLst>
      <p:ext uri="{BB962C8B-B14F-4D97-AF65-F5344CB8AC3E}">
        <p14:creationId xmlns:p14="http://schemas.microsoft.com/office/powerpoint/2010/main" val="1603616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5C83DF-2FF4-44A4-9E7C-D0407C61EBA9}"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7ED432-C2E7-49EC-83CF-0E4A147D8FBF}" type="slidenum">
              <a:rPr lang="en-GB" smtClean="0"/>
              <a:t>‹#›</a:t>
            </a:fld>
            <a:endParaRPr lang="en-GB"/>
          </a:p>
        </p:txBody>
      </p:sp>
    </p:spTree>
    <p:extLst>
      <p:ext uri="{BB962C8B-B14F-4D97-AF65-F5344CB8AC3E}">
        <p14:creationId xmlns:p14="http://schemas.microsoft.com/office/powerpoint/2010/main" val="2255970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5C83DF-2FF4-44A4-9E7C-D0407C61EBA9}"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7ED432-C2E7-49EC-83CF-0E4A147D8FBF}" type="slidenum">
              <a:rPr lang="en-GB" smtClean="0"/>
              <a:t>‹#›</a:t>
            </a:fld>
            <a:endParaRPr lang="en-GB"/>
          </a:p>
        </p:txBody>
      </p:sp>
    </p:spTree>
    <p:extLst>
      <p:ext uri="{BB962C8B-B14F-4D97-AF65-F5344CB8AC3E}">
        <p14:creationId xmlns:p14="http://schemas.microsoft.com/office/powerpoint/2010/main" val="29031970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5C83DF-2FF4-44A4-9E7C-D0407C61EBA9}"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7ED432-C2E7-49EC-83CF-0E4A147D8FBF}" type="slidenum">
              <a:rPr lang="en-GB" smtClean="0"/>
              <a:t>‹#›</a:t>
            </a:fld>
            <a:endParaRPr lang="en-GB"/>
          </a:p>
        </p:txBody>
      </p:sp>
    </p:spTree>
    <p:extLst>
      <p:ext uri="{BB962C8B-B14F-4D97-AF65-F5344CB8AC3E}">
        <p14:creationId xmlns:p14="http://schemas.microsoft.com/office/powerpoint/2010/main" val="2435933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5C83DF-2FF4-44A4-9E7C-D0407C61EBA9}" type="datetimeFigureOut">
              <a:rPr lang="en-GB" smtClean="0"/>
              <a:t>11/05/2020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7ED432-C2E7-49EC-83CF-0E4A147D8FBF}" type="slidenum">
              <a:rPr lang="en-GB" smtClean="0"/>
              <a:t>‹#›</a:t>
            </a:fld>
            <a:endParaRPr lang="en-GB"/>
          </a:p>
        </p:txBody>
      </p:sp>
    </p:spTree>
    <p:extLst>
      <p:ext uri="{BB962C8B-B14F-4D97-AF65-F5344CB8AC3E}">
        <p14:creationId xmlns:p14="http://schemas.microsoft.com/office/powerpoint/2010/main" val="509933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5C83DF-2FF4-44A4-9E7C-D0407C61EBA9}" type="datetimeFigureOut">
              <a:rPr lang="en-GB" smtClean="0"/>
              <a:t>11/05/2020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7ED432-C2E7-49EC-83CF-0E4A147D8FBF}" type="slidenum">
              <a:rPr lang="en-GB" smtClean="0"/>
              <a:t>‹#›</a:t>
            </a:fld>
            <a:endParaRPr lang="en-GB"/>
          </a:p>
        </p:txBody>
      </p:sp>
    </p:spTree>
    <p:extLst>
      <p:ext uri="{BB962C8B-B14F-4D97-AF65-F5344CB8AC3E}">
        <p14:creationId xmlns:p14="http://schemas.microsoft.com/office/powerpoint/2010/main" val="3019077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5C83DF-2FF4-44A4-9E7C-D0407C61EBA9}" type="datetimeFigureOut">
              <a:rPr lang="en-GB" smtClean="0"/>
              <a:t>11/05/2020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7ED432-C2E7-49EC-83CF-0E4A147D8FBF}" type="slidenum">
              <a:rPr lang="en-GB" smtClean="0"/>
              <a:t>‹#›</a:t>
            </a:fld>
            <a:endParaRPr lang="en-GB"/>
          </a:p>
        </p:txBody>
      </p:sp>
    </p:spTree>
    <p:extLst>
      <p:ext uri="{BB962C8B-B14F-4D97-AF65-F5344CB8AC3E}">
        <p14:creationId xmlns:p14="http://schemas.microsoft.com/office/powerpoint/2010/main" val="133704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5C83DF-2FF4-44A4-9E7C-D0407C61EBA9}"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7ED432-C2E7-49EC-83CF-0E4A147D8FBF}" type="slidenum">
              <a:rPr lang="en-GB" smtClean="0"/>
              <a:t>‹#›</a:t>
            </a:fld>
            <a:endParaRPr lang="en-GB"/>
          </a:p>
        </p:txBody>
      </p:sp>
    </p:spTree>
    <p:extLst>
      <p:ext uri="{BB962C8B-B14F-4D97-AF65-F5344CB8AC3E}">
        <p14:creationId xmlns:p14="http://schemas.microsoft.com/office/powerpoint/2010/main" val="1746030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5C83DF-2FF4-44A4-9E7C-D0407C61EBA9}"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7ED432-C2E7-49EC-83CF-0E4A147D8FBF}" type="slidenum">
              <a:rPr lang="en-GB" smtClean="0"/>
              <a:t>‹#›</a:t>
            </a:fld>
            <a:endParaRPr lang="en-GB"/>
          </a:p>
        </p:txBody>
      </p:sp>
    </p:spTree>
    <p:extLst>
      <p:ext uri="{BB962C8B-B14F-4D97-AF65-F5344CB8AC3E}">
        <p14:creationId xmlns:p14="http://schemas.microsoft.com/office/powerpoint/2010/main" val="12147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5C83DF-2FF4-44A4-9E7C-D0407C61EBA9}"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7ED432-C2E7-49EC-83CF-0E4A147D8FBF}" type="slidenum">
              <a:rPr lang="en-GB" smtClean="0"/>
              <a:t>‹#›</a:t>
            </a:fld>
            <a:endParaRPr lang="en-GB"/>
          </a:p>
        </p:txBody>
      </p:sp>
    </p:spTree>
    <p:extLst>
      <p:ext uri="{BB962C8B-B14F-4D97-AF65-F5344CB8AC3E}">
        <p14:creationId xmlns:p14="http://schemas.microsoft.com/office/powerpoint/2010/main" val="349221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5C83DF-2FF4-44A4-9E7C-D0407C61EBA9}"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7ED432-C2E7-49EC-83CF-0E4A147D8FB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85836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5C83DF-2FF4-44A4-9E7C-D0407C61EBA9}"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7ED432-C2E7-49EC-83CF-0E4A147D8FBF}" type="slidenum">
              <a:rPr lang="en-GB" smtClean="0"/>
              <a:t>‹#›</a:t>
            </a:fld>
            <a:endParaRPr lang="en-GB"/>
          </a:p>
        </p:txBody>
      </p:sp>
    </p:spTree>
    <p:extLst>
      <p:ext uri="{BB962C8B-B14F-4D97-AF65-F5344CB8AC3E}">
        <p14:creationId xmlns:p14="http://schemas.microsoft.com/office/powerpoint/2010/main" val="13315954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5C83DF-2FF4-44A4-9E7C-D0407C61EBA9}"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7ED432-C2E7-49EC-83CF-0E4A147D8FB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3855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5C83DF-2FF4-44A4-9E7C-D0407C61EBA9}"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7ED432-C2E7-49EC-83CF-0E4A147D8FBF}" type="slidenum">
              <a:rPr lang="en-GB" smtClean="0"/>
              <a:t>‹#›</a:t>
            </a:fld>
            <a:endParaRPr lang="en-GB"/>
          </a:p>
        </p:txBody>
      </p:sp>
    </p:spTree>
    <p:extLst>
      <p:ext uri="{BB962C8B-B14F-4D97-AF65-F5344CB8AC3E}">
        <p14:creationId xmlns:p14="http://schemas.microsoft.com/office/powerpoint/2010/main" val="21226409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5C83DF-2FF4-44A4-9E7C-D0407C61EBA9}"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7ED432-C2E7-49EC-83CF-0E4A147D8FBF}" type="slidenum">
              <a:rPr lang="en-GB" smtClean="0"/>
              <a:t>‹#›</a:t>
            </a:fld>
            <a:endParaRPr lang="en-GB"/>
          </a:p>
        </p:txBody>
      </p:sp>
    </p:spTree>
    <p:extLst>
      <p:ext uri="{BB962C8B-B14F-4D97-AF65-F5344CB8AC3E}">
        <p14:creationId xmlns:p14="http://schemas.microsoft.com/office/powerpoint/2010/main" val="17139180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5C83DF-2FF4-44A4-9E7C-D0407C61EBA9}"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7ED432-C2E7-49EC-83CF-0E4A147D8FBF}" type="slidenum">
              <a:rPr lang="en-GB" smtClean="0"/>
              <a:t>‹#›</a:t>
            </a:fld>
            <a:endParaRPr lang="en-GB"/>
          </a:p>
        </p:txBody>
      </p:sp>
    </p:spTree>
    <p:extLst>
      <p:ext uri="{BB962C8B-B14F-4D97-AF65-F5344CB8AC3E}">
        <p14:creationId xmlns:p14="http://schemas.microsoft.com/office/powerpoint/2010/main" val="3126323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A5C83DF-2FF4-44A4-9E7C-D0407C61EBA9}" type="datetimeFigureOut">
              <a:rPr lang="en-GB" smtClean="0"/>
              <a:t>11/05/2020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A7ED432-C2E7-49EC-83CF-0E4A147D8FBF}" type="slidenum">
              <a:rPr lang="en-GB" smtClean="0"/>
              <a:t>‹#›</a:t>
            </a:fld>
            <a:endParaRPr lang="en-GB"/>
          </a:p>
        </p:txBody>
      </p:sp>
    </p:spTree>
    <p:extLst>
      <p:ext uri="{BB962C8B-B14F-4D97-AF65-F5344CB8AC3E}">
        <p14:creationId xmlns:p14="http://schemas.microsoft.com/office/powerpoint/2010/main" val="3813990087"/>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 id="2147483821" r:id="rId12"/>
    <p:sldLayoutId id="2147483822" r:id="rId13"/>
    <p:sldLayoutId id="2147483823" r:id="rId14"/>
    <p:sldLayoutId id="2147483824" r:id="rId15"/>
    <p:sldLayoutId id="214748382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209A5-4A69-4BE0-87E3-5D5544BBE6E2}"/>
              </a:ext>
            </a:extLst>
          </p:cNvPr>
          <p:cNvSpPr>
            <a:spLocks noGrp="1"/>
          </p:cNvSpPr>
          <p:nvPr>
            <p:ph type="ctrTitle"/>
          </p:nvPr>
        </p:nvSpPr>
        <p:spPr/>
        <p:txBody>
          <a:bodyPr/>
          <a:lstStyle/>
          <a:p>
            <a:r>
              <a:rPr lang="en-GB" dirty="0"/>
              <a:t>Rights to Action (2004)</a:t>
            </a:r>
          </a:p>
        </p:txBody>
      </p:sp>
      <p:sp>
        <p:nvSpPr>
          <p:cNvPr id="3" name="Subtitle 2">
            <a:extLst>
              <a:ext uri="{FF2B5EF4-FFF2-40B4-BE49-F238E27FC236}">
                <a16:creationId xmlns:a16="http://schemas.microsoft.com/office/drawing/2014/main" id="{F79AB6EE-58FB-4026-8256-1C681BA8040C}"/>
              </a:ext>
            </a:extLst>
          </p:cNvPr>
          <p:cNvSpPr>
            <a:spLocks noGrp="1"/>
          </p:cNvSpPr>
          <p:nvPr>
            <p:ph type="subTitle" idx="1"/>
          </p:nvPr>
        </p:nvSpPr>
        <p:spPr>
          <a:xfrm>
            <a:off x="818178" y="4917608"/>
            <a:ext cx="1925022" cy="1096899"/>
          </a:xfrm>
        </p:spPr>
        <p:txBody>
          <a:bodyPr/>
          <a:lstStyle/>
          <a:p>
            <a:r>
              <a:rPr lang="en-GB" dirty="0"/>
              <a:t>By Shannon Ready </a:t>
            </a:r>
          </a:p>
        </p:txBody>
      </p:sp>
    </p:spTree>
    <p:extLst>
      <p:ext uri="{BB962C8B-B14F-4D97-AF65-F5344CB8AC3E}">
        <p14:creationId xmlns:p14="http://schemas.microsoft.com/office/powerpoint/2010/main" val="20086602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CE2F6-210F-4B5B-B1AF-6B953EB0AA8C}"/>
              </a:ext>
            </a:extLst>
          </p:cNvPr>
          <p:cNvSpPr>
            <a:spLocks noGrp="1"/>
          </p:cNvSpPr>
          <p:nvPr>
            <p:ph type="title"/>
          </p:nvPr>
        </p:nvSpPr>
        <p:spPr/>
        <p:txBody>
          <a:bodyPr/>
          <a:lstStyle/>
          <a:p>
            <a:r>
              <a:rPr lang="en-GB" dirty="0"/>
              <a:t>About rights to Action </a:t>
            </a:r>
          </a:p>
        </p:txBody>
      </p:sp>
      <p:sp>
        <p:nvSpPr>
          <p:cNvPr id="3" name="Content Placeholder 2">
            <a:extLst>
              <a:ext uri="{FF2B5EF4-FFF2-40B4-BE49-F238E27FC236}">
                <a16:creationId xmlns:a16="http://schemas.microsoft.com/office/drawing/2014/main" id="{2C563823-FA76-467A-B482-376F7E9BD67A}"/>
              </a:ext>
            </a:extLst>
          </p:cNvPr>
          <p:cNvSpPr>
            <a:spLocks noGrp="1"/>
          </p:cNvSpPr>
          <p:nvPr>
            <p:ph idx="1"/>
          </p:nvPr>
        </p:nvSpPr>
        <p:spPr/>
        <p:txBody>
          <a:bodyPr/>
          <a:lstStyle/>
          <a:p>
            <a:r>
              <a:rPr lang="en-GB" dirty="0"/>
              <a:t>The rights to action was brought into place because the welsh government believed every child should have the opportunity to reach his or her potential. The children and young people make up to a quarter of the population in wales the welsh government understood that they are the future and for this reason they were committed to assisting children and young people who are disadvantaged. The children or young people are disadvantaged in many ways some have disabilities, some live in poverty and are deprived of their basic needs, some have illnesses themselves or a parent, some suffer neglect and abuse and some have family or community circumstances. </a:t>
            </a:r>
          </a:p>
        </p:txBody>
      </p:sp>
    </p:spTree>
    <p:extLst>
      <p:ext uri="{BB962C8B-B14F-4D97-AF65-F5344CB8AC3E}">
        <p14:creationId xmlns:p14="http://schemas.microsoft.com/office/powerpoint/2010/main" val="4159908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46586-1407-443E-A0EA-DC0CA24DE1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99649E5-C72C-446A-97A0-7994901B2DF1}"/>
              </a:ext>
            </a:extLst>
          </p:cNvPr>
          <p:cNvSpPr>
            <a:spLocks noGrp="1"/>
          </p:cNvSpPr>
          <p:nvPr>
            <p:ph idx="1"/>
          </p:nvPr>
        </p:nvSpPr>
        <p:spPr/>
        <p:txBody>
          <a:bodyPr>
            <a:normAutofit lnSpcReduction="10000"/>
          </a:bodyPr>
          <a:lstStyle/>
          <a:p>
            <a:r>
              <a:rPr lang="en-GB" dirty="0"/>
              <a:t>There were seven core aims set by the Welsh government. The seven core aims were:</a:t>
            </a:r>
          </a:p>
          <a:p>
            <a:r>
              <a:rPr lang="en-GB" dirty="0"/>
              <a:t>1. A flying start to life </a:t>
            </a:r>
          </a:p>
          <a:p>
            <a:r>
              <a:rPr lang="en-GB" dirty="0"/>
              <a:t>2. A comprehensive range of education, training and learning opportunities</a:t>
            </a:r>
          </a:p>
          <a:p>
            <a:r>
              <a:rPr lang="en-GB" dirty="0"/>
              <a:t>3. The best possible health, free from abuse, victimisation and exploitation</a:t>
            </a:r>
          </a:p>
          <a:p>
            <a:r>
              <a:rPr lang="en-GB" dirty="0"/>
              <a:t>4. Access to play, leisure, sporting and cultural activities</a:t>
            </a:r>
          </a:p>
          <a:p>
            <a:r>
              <a:rPr lang="en-GB" dirty="0"/>
              <a:t>5. Children and young people are treated with respect and have their race and cultural identity recognised </a:t>
            </a:r>
          </a:p>
          <a:p>
            <a:r>
              <a:rPr lang="en-GB" dirty="0"/>
              <a:t>6. A  safe home and community that supports physical and emotional wellbeing</a:t>
            </a:r>
          </a:p>
          <a:p>
            <a:r>
              <a:rPr lang="en-GB" dirty="0"/>
              <a:t>7. Children and young people not disadvantaged by poverty </a:t>
            </a:r>
          </a:p>
        </p:txBody>
      </p:sp>
    </p:spTree>
    <p:extLst>
      <p:ext uri="{BB962C8B-B14F-4D97-AF65-F5344CB8AC3E}">
        <p14:creationId xmlns:p14="http://schemas.microsoft.com/office/powerpoint/2010/main" val="439593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037A93C-3C4A-4808-A93F-7A90FD18FDEB}"/>
              </a:ext>
            </a:extLst>
          </p:cNvPr>
          <p:cNvSpPr>
            <a:spLocks noGrp="1"/>
          </p:cNvSpPr>
          <p:nvPr>
            <p:ph type="title"/>
          </p:nvPr>
        </p:nvSpPr>
        <p:spPr>
          <a:xfrm>
            <a:off x="643467" y="816638"/>
            <a:ext cx="3367359" cy="5224724"/>
          </a:xfrm>
        </p:spPr>
        <p:txBody>
          <a:bodyPr anchor="ctr">
            <a:normAutofit/>
          </a:bodyPr>
          <a:lstStyle/>
          <a:p>
            <a:r>
              <a:rPr lang="en-GB"/>
              <a:t>Children and young people not disadvantaged by poverty </a:t>
            </a:r>
          </a:p>
        </p:txBody>
      </p:sp>
      <p:sp>
        <p:nvSpPr>
          <p:cNvPr id="3" name="Content Placeholder 2">
            <a:extLst>
              <a:ext uri="{FF2B5EF4-FFF2-40B4-BE49-F238E27FC236}">
                <a16:creationId xmlns:a16="http://schemas.microsoft.com/office/drawing/2014/main" id="{C5D746F0-3A02-45D4-88F9-222E9BB33EA6}"/>
              </a:ext>
            </a:extLst>
          </p:cNvPr>
          <p:cNvSpPr>
            <a:spLocks noGrp="1"/>
          </p:cNvSpPr>
          <p:nvPr>
            <p:ph idx="1"/>
          </p:nvPr>
        </p:nvSpPr>
        <p:spPr>
          <a:xfrm>
            <a:off x="4654295" y="816638"/>
            <a:ext cx="4619706" cy="5224724"/>
          </a:xfrm>
        </p:spPr>
        <p:txBody>
          <a:bodyPr anchor="ctr">
            <a:normAutofit/>
          </a:bodyPr>
          <a:lstStyle/>
          <a:p>
            <a:pPr marL="0" indent="0">
              <a:buNone/>
            </a:pPr>
            <a:r>
              <a:rPr lang="en-GB" dirty="0"/>
              <a:t>I have chosen to speak about aim seven is children and young people not disadvantaged by poverty, the assembly government believes that no child should be at a disadvantage due to being born in to poverty. There was a child poverty task group that got set up which included, voluntary sector, a wide range of representatives and local government and children organisations. This group was put in place to make recommendations on a child poverty strategy and to make sure that policies and </a:t>
            </a:r>
            <a:r>
              <a:rPr lang="en-GB" dirty="0" err="1"/>
              <a:t>prgrammes</a:t>
            </a:r>
            <a:r>
              <a:rPr lang="en-GB" dirty="0"/>
              <a:t> are giving the best contribution to tackle child poverty. The group also made recommendations on measures that could be used to demonstrate how to deal with child poverty. </a:t>
            </a:r>
          </a:p>
        </p:txBody>
      </p:sp>
    </p:spTree>
    <p:extLst>
      <p:ext uri="{BB962C8B-B14F-4D97-AF65-F5344CB8AC3E}">
        <p14:creationId xmlns:p14="http://schemas.microsoft.com/office/powerpoint/2010/main" val="950504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63478-8C9E-434A-901C-C56DA691BD5B}"/>
              </a:ext>
            </a:extLst>
          </p:cNvPr>
          <p:cNvSpPr>
            <a:spLocks noGrp="1"/>
          </p:cNvSpPr>
          <p:nvPr>
            <p:ph type="title"/>
          </p:nvPr>
        </p:nvSpPr>
        <p:spPr>
          <a:xfrm>
            <a:off x="640079" y="2053641"/>
            <a:ext cx="3669161" cy="2760098"/>
          </a:xfrm>
        </p:spPr>
        <p:txBody>
          <a:bodyPr>
            <a:normAutofit/>
          </a:bodyPr>
          <a:lstStyle/>
          <a:p>
            <a:r>
              <a:rPr lang="en-GB">
                <a:solidFill>
                  <a:srgbClr val="FFFFFF"/>
                </a:solidFill>
              </a:rPr>
              <a:t>Communities first </a:t>
            </a:r>
          </a:p>
        </p:txBody>
      </p:sp>
      <p:sp>
        <p:nvSpPr>
          <p:cNvPr id="3" name="Content Placeholder 2">
            <a:extLst>
              <a:ext uri="{FF2B5EF4-FFF2-40B4-BE49-F238E27FC236}">
                <a16:creationId xmlns:a16="http://schemas.microsoft.com/office/drawing/2014/main" id="{9AEDE72D-9316-4B9C-9D8C-7496AE2EE7F4}"/>
              </a:ext>
            </a:extLst>
          </p:cNvPr>
          <p:cNvSpPr>
            <a:spLocks noGrp="1"/>
          </p:cNvSpPr>
          <p:nvPr>
            <p:ph idx="1"/>
          </p:nvPr>
        </p:nvSpPr>
        <p:spPr>
          <a:xfrm>
            <a:off x="1728124" y="725666"/>
            <a:ext cx="5306084" cy="5230634"/>
          </a:xfrm>
        </p:spPr>
        <p:txBody>
          <a:bodyPr anchor="ctr">
            <a:normAutofit fontScale="92500" lnSpcReduction="10000"/>
          </a:bodyPr>
          <a:lstStyle/>
          <a:p>
            <a:pPr marL="0" indent="0">
              <a:buNone/>
            </a:pPr>
            <a:r>
              <a:rPr lang="en-GB" sz="2200" dirty="0">
                <a:solidFill>
                  <a:srgbClr val="000000"/>
                </a:solidFill>
              </a:rPr>
              <a:t>The communities first programme was put in place to reduce poverty and improve the lives of people living in the most disadvantaged areas of wales. “ Each of the 142 communities first areas has already set up, or is in process of setting up partnership. These are made up of community groups and local people, statuary organisations such as health and local authorities, voluntary organisations and businesses, and decide the communities priorities for improving their areas.” each of the action plans ensured improvements were made for the children and young people and they were also given the opportunity to influence the services that effected them locally. </a:t>
            </a:r>
          </a:p>
        </p:txBody>
      </p:sp>
    </p:spTree>
    <p:extLst>
      <p:ext uri="{BB962C8B-B14F-4D97-AF65-F5344CB8AC3E}">
        <p14:creationId xmlns:p14="http://schemas.microsoft.com/office/powerpoint/2010/main" val="1045872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3B30F-C095-429D-A210-CF19649E6AFF}"/>
              </a:ext>
            </a:extLst>
          </p:cNvPr>
          <p:cNvSpPr>
            <a:spLocks noGrp="1"/>
          </p:cNvSpPr>
          <p:nvPr>
            <p:ph type="title"/>
          </p:nvPr>
        </p:nvSpPr>
        <p:spPr>
          <a:xfrm>
            <a:off x="686834" y="1153572"/>
            <a:ext cx="3200400" cy="4461163"/>
          </a:xfrm>
        </p:spPr>
        <p:txBody>
          <a:bodyPr>
            <a:normAutofit/>
          </a:bodyPr>
          <a:lstStyle/>
          <a:p>
            <a:r>
              <a:rPr lang="en-GB">
                <a:solidFill>
                  <a:srgbClr val="FFFFFF"/>
                </a:solidFill>
              </a:rPr>
              <a:t>Cymorth – the children and youth support fund</a:t>
            </a:r>
          </a:p>
        </p:txBody>
      </p:sp>
      <p:sp>
        <p:nvSpPr>
          <p:cNvPr id="3" name="Content Placeholder 2">
            <a:extLst>
              <a:ext uri="{FF2B5EF4-FFF2-40B4-BE49-F238E27FC236}">
                <a16:creationId xmlns:a16="http://schemas.microsoft.com/office/drawing/2014/main" id="{FF2D87FB-2024-4BFE-BE8D-A5C76FFB53EF}"/>
              </a:ext>
            </a:extLst>
          </p:cNvPr>
          <p:cNvSpPr>
            <a:spLocks noGrp="1"/>
          </p:cNvSpPr>
          <p:nvPr>
            <p:ph idx="1"/>
          </p:nvPr>
        </p:nvSpPr>
        <p:spPr>
          <a:xfrm>
            <a:off x="1398277" y="438944"/>
            <a:ext cx="6906491" cy="5585619"/>
          </a:xfrm>
        </p:spPr>
        <p:txBody>
          <a:bodyPr anchor="ctr">
            <a:normAutofit/>
          </a:bodyPr>
          <a:lstStyle/>
          <a:p>
            <a:pPr marL="0" indent="0">
              <a:buNone/>
            </a:pPr>
            <a:r>
              <a:rPr lang="en-GB" dirty="0"/>
              <a:t>Cymorth provided almost £40 million for the year of 2003-4 to improve the chances of a better life to people from disadvantaged areas. The type of things Cymorth provided were:</a:t>
            </a:r>
          </a:p>
          <a:p>
            <a:r>
              <a:rPr lang="en-GB" dirty="0"/>
              <a:t>Health improvement, for example drop in health advice service </a:t>
            </a:r>
          </a:p>
          <a:p>
            <a:r>
              <a:rPr lang="en-GB" dirty="0"/>
              <a:t>Family support for example teaching parenting skills</a:t>
            </a:r>
          </a:p>
          <a:p>
            <a:r>
              <a:rPr lang="en-GB" dirty="0"/>
              <a:t>Play and leisure, this incudes playgroups</a:t>
            </a:r>
          </a:p>
          <a:p>
            <a:r>
              <a:rPr lang="en-GB" dirty="0"/>
              <a:t>Empowerment, participation and active citizenship, this covers the cost of local children and youth forums </a:t>
            </a:r>
          </a:p>
          <a:p>
            <a:r>
              <a:rPr lang="en-GB" dirty="0"/>
              <a:t>Training, personal support and information for example support for young people not attending education  </a:t>
            </a:r>
          </a:p>
          <a:p>
            <a:r>
              <a:rPr lang="en-GB" dirty="0"/>
              <a:t>Developing childcare provision  </a:t>
            </a:r>
          </a:p>
        </p:txBody>
      </p:sp>
    </p:spTree>
    <p:extLst>
      <p:ext uri="{BB962C8B-B14F-4D97-AF65-F5344CB8AC3E}">
        <p14:creationId xmlns:p14="http://schemas.microsoft.com/office/powerpoint/2010/main" val="711205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2A104-7AAF-46DD-B02C-BB6E98943272}"/>
              </a:ext>
            </a:extLst>
          </p:cNvPr>
          <p:cNvSpPr>
            <a:spLocks noGrp="1"/>
          </p:cNvSpPr>
          <p:nvPr>
            <p:ph type="title"/>
          </p:nvPr>
        </p:nvSpPr>
        <p:spPr/>
        <p:txBody>
          <a:bodyPr/>
          <a:lstStyle/>
          <a:p>
            <a:r>
              <a:rPr lang="en-GB" dirty="0"/>
              <a:t>Barriers </a:t>
            </a:r>
          </a:p>
        </p:txBody>
      </p:sp>
      <p:sp>
        <p:nvSpPr>
          <p:cNvPr id="3" name="Content Placeholder 2">
            <a:extLst>
              <a:ext uri="{FF2B5EF4-FFF2-40B4-BE49-F238E27FC236}">
                <a16:creationId xmlns:a16="http://schemas.microsoft.com/office/drawing/2014/main" id="{1645254B-19BD-41BD-90FF-ECEC0BDB6F17}"/>
              </a:ext>
            </a:extLst>
          </p:cNvPr>
          <p:cNvSpPr>
            <a:spLocks noGrp="1"/>
          </p:cNvSpPr>
          <p:nvPr>
            <p:ph idx="1"/>
          </p:nvPr>
        </p:nvSpPr>
        <p:spPr/>
        <p:txBody>
          <a:bodyPr>
            <a:normAutofit fontScale="92500" lnSpcReduction="10000"/>
          </a:bodyPr>
          <a:lstStyle/>
          <a:p>
            <a:pPr marL="0" indent="0">
              <a:buNone/>
            </a:pPr>
            <a:r>
              <a:rPr lang="en-GB" dirty="0"/>
              <a:t>There are many barriers when it comes to poverty. One of the main barriers is once your born into poverty it is difficult to escape due to the fact everything you do or have includes having money. It is it proven that children with parents who have the best jobs will do better at education than those in poverty this is for many reasons as not being able to afford good nutrition or access to books and computers.</a:t>
            </a:r>
          </a:p>
          <a:p>
            <a:pPr marL="0" indent="0">
              <a:buNone/>
            </a:pPr>
            <a:r>
              <a:rPr lang="en-GB" dirty="0"/>
              <a:t>Not everyone who is in poverty was born in to it for some people it is a choice not to turn up to school and get a job and this may carry on down generations as for them this is their norm and mindset, this is something which has been attempted to tackle countless times. </a:t>
            </a:r>
          </a:p>
          <a:p>
            <a:pPr marL="0" indent="0">
              <a:buNone/>
            </a:pPr>
            <a:r>
              <a:rPr lang="en-GB" dirty="0"/>
              <a:t>Another barrier is substandard households or homelessness which is very common around wales</a:t>
            </a:r>
          </a:p>
          <a:p>
            <a:pPr marL="0" indent="0">
              <a:buNone/>
            </a:pPr>
            <a:r>
              <a:rPr lang="en-GB" dirty="0"/>
              <a:t>Another barrier to overcoming poverty is that if you live in a family with a income below 60% you are said to be living in poverty </a:t>
            </a:r>
          </a:p>
          <a:p>
            <a:pPr marL="0" indent="0">
              <a:buNone/>
            </a:pPr>
            <a:r>
              <a:rPr lang="en-GB" dirty="0"/>
              <a:t> </a:t>
            </a:r>
          </a:p>
        </p:txBody>
      </p:sp>
    </p:spTree>
    <p:extLst>
      <p:ext uri="{BB962C8B-B14F-4D97-AF65-F5344CB8AC3E}">
        <p14:creationId xmlns:p14="http://schemas.microsoft.com/office/powerpoint/2010/main" val="25885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BB13D-42C2-4572-8023-68346D99D314}"/>
              </a:ext>
            </a:extLst>
          </p:cNvPr>
          <p:cNvSpPr>
            <a:spLocks noGrp="1"/>
          </p:cNvSpPr>
          <p:nvPr>
            <p:ph type="title"/>
          </p:nvPr>
        </p:nvSpPr>
        <p:spPr/>
        <p:txBody>
          <a:bodyPr/>
          <a:lstStyle/>
          <a:p>
            <a:r>
              <a:rPr lang="en-GB" dirty="0"/>
              <a:t>Statistics </a:t>
            </a:r>
          </a:p>
        </p:txBody>
      </p:sp>
      <p:sp>
        <p:nvSpPr>
          <p:cNvPr id="3" name="Content Placeholder 2">
            <a:extLst>
              <a:ext uri="{FF2B5EF4-FFF2-40B4-BE49-F238E27FC236}">
                <a16:creationId xmlns:a16="http://schemas.microsoft.com/office/drawing/2014/main" id="{F3BC85C8-C4D6-4FD6-AA44-7064E3214B9A}"/>
              </a:ext>
            </a:extLst>
          </p:cNvPr>
          <p:cNvSpPr>
            <a:spLocks noGrp="1"/>
          </p:cNvSpPr>
          <p:nvPr>
            <p:ph idx="1"/>
          </p:nvPr>
        </p:nvSpPr>
        <p:spPr/>
        <p:txBody>
          <a:bodyPr/>
          <a:lstStyle/>
          <a:p>
            <a:pPr marL="0" indent="0">
              <a:buNone/>
            </a:pPr>
            <a:r>
              <a:rPr lang="en-GB" dirty="0"/>
              <a:t>“In retrospect, 2005 was when the UK economy was at its strongest. Unemployment in wales was never again lower than in 2005, when it was around 4.6%. The picture for child poverty was similar. In the UK the proportion of children living in household with less than 60% of the contemporary median was 29% in 2005, a level which has not since fallen.” </a:t>
            </a:r>
          </a:p>
          <a:p>
            <a:pPr marL="0" indent="0">
              <a:buNone/>
            </a:pPr>
            <a:r>
              <a:rPr lang="en-GB" dirty="0"/>
              <a:t>The latest figures show that although there is some progress made children in poverty in wales remains high we are now at 28%. </a:t>
            </a:r>
          </a:p>
          <a:p>
            <a:pPr marL="0" indent="0">
              <a:buNone/>
            </a:pPr>
            <a:r>
              <a:rPr lang="en-GB" dirty="0"/>
              <a:t>In the year 2010/11 to 2012/13 the numbers went up and there were about 200,000 children in wales in poverty which is sound 31%</a:t>
            </a:r>
          </a:p>
        </p:txBody>
      </p:sp>
    </p:spTree>
    <p:extLst>
      <p:ext uri="{BB962C8B-B14F-4D97-AF65-F5344CB8AC3E}">
        <p14:creationId xmlns:p14="http://schemas.microsoft.com/office/powerpoint/2010/main" val="3559427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08347-03A1-4346-B6E9-0D5E51EA8E52}"/>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F162B0DC-C990-461F-A494-CEE02B07EC49}"/>
              </a:ext>
            </a:extLst>
          </p:cNvPr>
          <p:cNvSpPr>
            <a:spLocks noGrp="1"/>
          </p:cNvSpPr>
          <p:nvPr>
            <p:ph idx="1"/>
          </p:nvPr>
        </p:nvSpPr>
        <p:spPr/>
        <p:txBody>
          <a:bodyPr/>
          <a:lstStyle/>
          <a:p>
            <a:pPr marL="0" indent="0">
              <a:buNone/>
            </a:pPr>
            <a:r>
              <a:rPr lang="en-GB" dirty="0"/>
              <a:t>As a conclusion you can see that the right to action (2004) has provided opportunities for many families in need for all various reasons. The poverty rate has had a peak around 2010 but since then dropped and back to 28%. The welsh government wanted a outcome of a reduced number of children and young people living in poverty but we still see thousands of people in poverty as it is so difficult to tackle poverty. However that was just one of the aims and there is much more access to play, education and a flying start to life which was some of their other aims. </a:t>
            </a:r>
          </a:p>
        </p:txBody>
      </p:sp>
    </p:spTree>
    <p:extLst>
      <p:ext uri="{BB962C8B-B14F-4D97-AF65-F5344CB8AC3E}">
        <p14:creationId xmlns:p14="http://schemas.microsoft.com/office/powerpoint/2010/main" val="2548060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BEEBF-403E-4F65-9E07-3762166BE3F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88D7F266-E6F2-468F-95D2-30ED6A1913D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067527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96</TotalTime>
  <Words>991</Words>
  <Application>Microsoft Office PowerPoint</Application>
  <PresentationFormat>Widescreen</PresentationFormat>
  <Paragraphs>37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Rights to Action (2004)</vt:lpstr>
      <vt:lpstr>About rights to Action </vt:lpstr>
      <vt:lpstr>PowerPoint Presentation</vt:lpstr>
      <vt:lpstr>Children and young people not disadvantaged by poverty </vt:lpstr>
      <vt:lpstr>Communities first </vt:lpstr>
      <vt:lpstr>Cymorth – the children and youth support fund</vt:lpstr>
      <vt:lpstr>Barriers </vt:lpstr>
      <vt:lpstr>Statistics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Rights to Action (2004)</dc:title>
  <dc:creator>Shannon Ready (1902526)</dc:creator>
  <cp:lastModifiedBy>Shannon Ready (1902526)</cp:lastModifiedBy>
  <cp:revision>11</cp:revision>
  <dcterms:created xsi:type="dcterms:W3CDTF">2020-05-11T16:11:47Z</dcterms:created>
  <dcterms:modified xsi:type="dcterms:W3CDTF">2020-05-11T17:48:40Z</dcterms:modified>
</cp:coreProperties>
</file>