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15"/>
  </p:notesMasterIdLst>
  <p:handoutMasterIdLst>
    <p:handoutMasterId r:id="rId16"/>
  </p:handoutMasterIdLst>
  <p:sldIdLst>
    <p:sldId id="1497" r:id="rId5"/>
    <p:sldId id="1514" r:id="rId6"/>
    <p:sldId id="1499" r:id="rId7"/>
    <p:sldId id="1516" r:id="rId8"/>
    <p:sldId id="1500" r:id="rId9"/>
    <p:sldId id="1502" r:id="rId10"/>
    <p:sldId id="1517" r:id="rId11"/>
    <p:sldId id="1518" r:id="rId12"/>
    <p:sldId id="1511" r:id="rId13"/>
    <p:sldId id="151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3EE601-FE02-4D4E-AD25-AAB32BBF954D}" v="1" dt="2026-03-20T11:31:33.154"/>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0079" autoAdjust="0"/>
  </p:normalViewPr>
  <p:slideViewPr>
    <p:cSldViewPr snapToGrid="0">
      <p:cViewPr varScale="1">
        <p:scale>
          <a:sx n="63" d="100"/>
          <a:sy n="63" d="100"/>
        </p:scale>
        <p:origin x="1020" y="60"/>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eren Nneoma Kucha (2423866)" userId="9bcb0d7e-3c2a-46df-a8f0-0e1a40f03d31" providerId="ADAL" clId="{431E04BD-8790-4C94-892F-348B71C97BD5}"/>
    <pc:docChg chg="undo custSel delSld modSld">
      <pc:chgData name="Iveren Nneoma Kucha (2423866)" userId="9bcb0d7e-3c2a-46df-a8f0-0e1a40f03d31" providerId="ADAL" clId="{431E04BD-8790-4C94-892F-348B71C97BD5}" dt="2026-03-20T11:31:33.147" v="11938"/>
      <pc:docMkLst>
        <pc:docMk/>
      </pc:docMkLst>
      <pc:sldChg chg="addSp modSp mod">
        <pc:chgData name="Iveren Nneoma Kucha (2423866)" userId="9bcb0d7e-3c2a-46df-a8f0-0e1a40f03d31" providerId="ADAL" clId="{431E04BD-8790-4C94-892F-348B71C97BD5}" dt="2026-03-20T11:31:33.147" v="11938"/>
        <pc:sldMkLst>
          <pc:docMk/>
          <pc:sldMk cId="1773831372" sldId="1497"/>
        </pc:sldMkLst>
        <pc:spChg chg="mod">
          <ac:chgData name="Iveren Nneoma Kucha (2423866)" userId="9bcb0d7e-3c2a-46df-a8f0-0e1a40f03d31" providerId="ADAL" clId="{431E04BD-8790-4C94-892F-348B71C97BD5}" dt="2026-03-20T11:07:58.048" v="11937" actId="20577"/>
          <ac:spMkLst>
            <pc:docMk/>
            <pc:sldMk cId="1773831372" sldId="1497"/>
            <ac:spMk id="2" creationId="{1F057989-07E4-B482-9F2A-EBF670F7FA92}"/>
          </ac:spMkLst>
        </pc:spChg>
        <pc:spChg chg="mod">
          <ac:chgData name="Iveren Nneoma Kucha (2423866)" userId="9bcb0d7e-3c2a-46df-a8f0-0e1a40f03d31" providerId="ADAL" clId="{431E04BD-8790-4C94-892F-348B71C97BD5}" dt="2026-03-17T10:15:48.424" v="36" actId="20577"/>
          <ac:spMkLst>
            <pc:docMk/>
            <pc:sldMk cId="1773831372" sldId="1497"/>
            <ac:spMk id="3" creationId="{363CF5F8-0028-8636-5006-5D5C52B32774}"/>
          </ac:spMkLst>
        </pc:spChg>
        <pc:picChg chg="add mod">
          <ac:chgData name="Iveren Nneoma Kucha (2423866)" userId="9bcb0d7e-3c2a-46df-a8f0-0e1a40f03d31" providerId="ADAL" clId="{431E04BD-8790-4C94-892F-348B71C97BD5}" dt="2026-03-20T11:31:33.147" v="11938"/>
          <ac:picMkLst>
            <pc:docMk/>
            <pc:sldMk cId="1773831372" sldId="1497"/>
            <ac:picMk id="7" creationId="{82182DA3-CF2E-CF5B-62F5-6AA65850265A}"/>
          </ac:picMkLst>
        </pc:picChg>
      </pc:sldChg>
      <pc:sldChg chg="addSp delSp modSp mod">
        <pc:chgData name="Iveren Nneoma Kucha (2423866)" userId="9bcb0d7e-3c2a-46df-a8f0-0e1a40f03d31" providerId="ADAL" clId="{431E04BD-8790-4C94-892F-348B71C97BD5}" dt="2026-03-20T11:31:33.147" v="11938"/>
        <pc:sldMkLst>
          <pc:docMk/>
          <pc:sldMk cId="1751885377" sldId="1499"/>
        </pc:sldMkLst>
        <pc:spChg chg="add mod">
          <ac:chgData name="Iveren Nneoma Kucha (2423866)" userId="9bcb0d7e-3c2a-46df-a8f0-0e1a40f03d31" providerId="ADAL" clId="{431E04BD-8790-4C94-892F-348B71C97BD5}" dt="2026-03-17T11:29:17.773" v="2641" actId="1076"/>
          <ac:spMkLst>
            <pc:docMk/>
            <pc:sldMk cId="1751885377" sldId="1499"/>
            <ac:spMk id="4" creationId="{46B36C1E-61AF-891A-F7F2-48A3B939BB15}"/>
          </ac:spMkLst>
        </pc:spChg>
        <pc:picChg chg="add mod">
          <ac:chgData name="Iveren Nneoma Kucha (2423866)" userId="9bcb0d7e-3c2a-46df-a8f0-0e1a40f03d31" providerId="ADAL" clId="{431E04BD-8790-4C94-892F-348B71C97BD5}" dt="2026-03-20T11:31:33.147" v="11938"/>
          <ac:picMkLst>
            <pc:docMk/>
            <pc:sldMk cId="1751885377" sldId="1499"/>
            <ac:picMk id="6" creationId="{5DEF8F87-6184-01A1-6DDF-15E180135C9A}"/>
          </ac:picMkLst>
        </pc:picChg>
      </pc:sldChg>
      <pc:sldChg chg="addSp modSp mod">
        <pc:chgData name="Iveren Nneoma Kucha (2423866)" userId="9bcb0d7e-3c2a-46df-a8f0-0e1a40f03d31" providerId="ADAL" clId="{431E04BD-8790-4C94-892F-348B71C97BD5}" dt="2026-03-20T11:31:33.147" v="11938"/>
        <pc:sldMkLst>
          <pc:docMk/>
          <pc:sldMk cId="948600294" sldId="1500"/>
        </pc:sldMkLst>
        <pc:spChg chg="mod">
          <ac:chgData name="Iveren Nneoma Kucha (2423866)" userId="9bcb0d7e-3c2a-46df-a8f0-0e1a40f03d31" providerId="ADAL" clId="{431E04BD-8790-4C94-892F-348B71C97BD5}" dt="2026-03-17T11:59:48.862" v="4336" actId="20577"/>
          <ac:spMkLst>
            <pc:docMk/>
            <pc:sldMk cId="948600294" sldId="1500"/>
            <ac:spMk id="2" creationId="{D1F5072A-5F3E-FB56-A498-3CACC2BCD40B}"/>
          </ac:spMkLst>
        </pc:spChg>
        <pc:spChg chg="mod">
          <ac:chgData name="Iveren Nneoma Kucha (2423866)" userId="9bcb0d7e-3c2a-46df-a8f0-0e1a40f03d31" providerId="ADAL" clId="{431E04BD-8790-4C94-892F-348B71C97BD5}" dt="2026-03-17T12:20:07.303" v="5034" actId="948"/>
          <ac:spMkLst>
            <pc:docMk/>
            <pc:sldMk cId="948600294" sldId="1500"/>
            <ac:spMk id="3" creationId="{017EDA3D-7A3B-89EE-20EE-3C585535263A}"/>
          </ac:spMkLst>
        </pc:spChg>
        <pc:picChg chg="add mod">
          <ac:chgData name="Iveren Nneoma Kucha (2423866)" userId="9bcb0d7e-3c2a-46df-a8f0-0e1a40f03d31" providerId="ADAL" clId="{431E04BD-8790-4C94-892F-348B71C97BD5}" dt="2026-03-20T11:31:33.147" v="11938"/>
          <ac:picMkLst>
            <pc:docMk/>
            <pc:sldMk cId="948600294" sldId="1500"/>
            <ac:picMk id="5" creationId="{6CFA47EB-EDFC-CD9F-B491-FCFF8AB2D4AE}"/>
          </ac:picMkLst>
        </pc:picChg>
      </pc:sldChg>
      <pc:sldChg chg="addSp modSp mod">
        <pc:chgData name="Iveren Nneoma Kucha (2423866)" userId="9bcb0d7e-3c2a-46df-a8f0-0e1a40f03d31" providerId="ADAL" clId="{431E04BD-8790-4C94-892F-348B71C97BD5}" dt="2026-03-20T11:31:33.147" v="11938"/>
        <pc:sldMkLst>
          <pc:docMk/>
          <pc:sldMk cId="1858387724" sldId="1502"/>
        </pc:sldMkLst>
        <pc:spChg chg="mod">
          <ac:chgData name="Iveren Nneoma Kucha (2423866)" userId="9bcb0d7e-3c2a-46df-a8f0-0e1a40f03d31" providerId="ADAL" clId="{431E04BD-8790-4C94-892F-348B71C97BD5}" dt="2026-03-17T12:48:05.852" v="6478" actId="14100"/>
          <ac:spMkLst>
            <pc:docMk/>
            <pc:sldMk cId="1858387724" sldId="1502"/>
            <ac:spMk id="2" creationId="{76A360D7-F74C-CD9E-C576-1CB8FFE8778E}"/>
          </ac:spMkLst>
        </pc:spChg>
        <pc:picChg chg="add mod">
          <ac:chgData name="Iveren Nneoma Kucha (2423866)" userId="9bcb0d7e-3c2a-46df-a8f0-0e1a40f03d31" providerId="ADAL" clId="{431E04BD-8790-4C94-892F-348B71C97BD5}" dt="2026-03-20T11:31:33.147" v="11938"/>
          <ac:picMkLst>
            <pc:docMk/>
            <pc:sldMk cId="1858387724" sldId="1502"/>
            <ac:picMk id="4" creationId="{7175EC01-B003-6D69-AB0B-2DC44407F0EC}"/>
          </ac:picMkLst>
        </pc:picChg>
      </pc:sldChg>
      <pc:sldChg chg="addSp modSp mod modNotesTx">
        <pc:chgData name="Iveren Nneoma Kucha (2423866)" userId="9bcb0d7e-3c2a-46df-a8f0-0e1a40f03d31" providerId="ADAL" clId="{431E04BD-8790-4C94-892F-348B71C97BD5}" dt="2026-03-20T11:31:33.147" v="11938"/>
        <pc:sldMkLst>
          <pc:docMk/>
          <pc:sldMk cId="2236553916" sldId="1511"/>
        </pc:sldMkLst>
        <pc:spChg chg="mod">
          <ac:chgData name="Iveren Nneoma Kucha (2423866)" userId="9bcb0d7e-3c2a-46df-a8f0-0e1a40f03d31" providerId="ADAL" clId="{431E04BD-8790-4C94-892F-348B71C97BD5}" dt="2026-03-20T10:46:04.585" v="11071" actId="20577"/>
          <ac:spMkLst>
            <pc:docMk/>
            <pc:sldMk cId="2236553916" sldId="1511"/>
            <ac:spMk id="2" creationId="{75676E2C-040E-4D92-F9F7-F61C47F4F152}"/>
          </ac:spMkLst>
        </pc:spChg>
        <pc:spChg chg="mod">
          <ac:chgData name="Iveren Nneoma Kucha (2423866)" userId="9bcb0d7e-3c2a-46df-a8f0-0e1a40f03d31" providerId="ADAL" clId="{431E04BD-8790-4C94-892F-348B71C97BD5}" dt="2026-03-17T14:10:38.932" v="8996" actId="20577"/>
          <ac:spMkLst>
            <pc:docMk/>
            <pc:sldMk cId="2236553916" sldId="1511"/>
            <ac:spMk id="3" creationId="{3C6EE18F-CF72-C06C-3020-B9FA4DEAB729}"/>
          </ac:spMkLst>
        </pc:spChg>
        <pc:picChg chg="add mod">
          <ac:chgData name="Iveren Nneoma Kucha (2423866)" userId="9bcb0d7e-3c2a-46df-a8f0-0e1a40f03d31" providerId="ADAL" clId="{431E04BD-8790-4C94-892F-348B71C97BD5}" dt="2026-03-20T11:31:33.147" v="11938"/>
          <ac:picMkLst>
            <pc:docMk/>
            <pc:sldMk cId="2236553916" sldId="1511"/>
            <ac:picMk id="5" creationId="{E87FC160-0DAF-B263-2CAB-9DFE6337C82A}"/>
          </ac:picMkLst>
        </pc:picChg>
      </pc:sldChg>
      <pc:sldChg chg="addSp delSp modSp mod modNotesTx">
        <pc:chgData name="Iveren Nneoma Kucha (2423866)" userId="9bcb0d7e-3c2a-46df-a8f0-0e1a40f03d31" providerId="ADAL" clId="{431E04BD-8790-4C94-892F-348B71C97BD5}" dt="2026-03-20T11:31:33.147" v="11938"/>
        <pc:sldMkLst>
          <pc:docMk/>
          <pc:sldMk cId="3272732094" sldId="1512"/>
        </pc:sldMkLst>
        <pc:spChg chg="mod">
          <ac:chgData name="Iveren Nneoma Kucha (2423866)" userId="9bcb0d7e-3c2a-46df-a8f0-0e1a40f03d31" providerId="ADAL" clId="{431E04BD-8790-4C94-892F-348B71C97BD5}" dt="2026-03-20T10:44:48.995" v="11050" actId="27636"/>
          <ac:spMkLst>
            <pc:docMk/>
            <pc:sldMk cId="3272732094" sldId="1512"/>
            <ac:spMk id="2" creationId="{29BA87EA-8BB3-79C6-656A-1A8ABD658D7E}"/>
          </ac:spMkLst>
        </pc:spChg>
        <pc:picChg chg="add mod">
          <ac:chgData name="Iveren Nneoma Kucha (2423866)" userId="9bcb0d7e-3c2a-46df-a8f0-0e1a40f03d31" providerId="ADAL" clId="{431E04BD-8790-4C94-892F-348B71C97BD5}" dt="2026-03-20T11:31:33.147" v="11938"/>
          <ac:picMkLst>
            <pc:docMk/>
            <pc:sldMk cId="3272732094" sldId="1512"/>
            <ac:picMk id="5" creationId="{AA1CE2D6-69CB-D777-7ACC-B5548741BAF5}"/>
          </ac:picMkLst>
        </pc:picChg>
      </pc:sldChg>
      <pc:sldChg chg="addSp modSp mod">
        <pc:chgData name="Iveren Nneoma Kucha (2423866)" userId="9bcb0d7e-3c2a-46df-a8f0-0e1a40f03d31" providerId="ADAL" clId="{431E04BD-8790-4C94-892F-348B71C97BD5}" dt="2026-03-20T11:31:33.147" v="11938"/>
        <pc:sldMkLst>
          <pc:docMk/>
          <pc:sldMk cId="2002021855" sldId="1514"/>
        </pc:sldMkLst>
        <pc:spChg chg="mod">
          <ac:chgData name="Iveren Nneoma Kucha (2423866)" userId="9bcb0d7e-3c2a-46df-a8f0-0e1a40f03d31" providerId="ADAL" clId="{431E04BD-8790-4C94-892F-348B71C97BD5}" dt="2026-03-17T10:44:16.486" v="1113" actId="20577"/>
          <ac:spMkLst>
            <pc:docMk/>
            <pc:sldMk cId="2002021855" sldId="1514"/>
            <ac:spMk id="2" creationId="{F31FB56E-1A01-8D29-F217-638F3BEF697B}"/>
          </ac:spMkLst>
        </pc:spChg>
        <pc:spChg chg="mod">
          <ac:chgData name="Iveren Nneoma Kucha (2423866)" userId="9bcb0d7e-3c2a-46df-a8f0-0e1a40f03d31" providerId="ADAL" clId="{431E04BD-8790-4C94-892F-348B71C97BD5}" dt="2026-03-17T14:36:27.001" v="10409" actId="20577"/>
          <ac:spMkLst>
            <pc:docMk/>
            <pc:sldMk cId="2002021855" sldId="1514"/>
            <ac:spMk id="3" creationId="{8DE9521F-CC42-235E-F804-B826A36205D1}"/>
          </ac:spMkLst>
        </pc:spChg>
        <pc:picChg chg="add mod">
          <ac:chgData name="Iveren Nneoma Kucha (2423866)" userId="9bcb0d7e-3c2a-46df-a8f0-0e1a40f03d31" providerId="ADAL" clId="{431E04BD-8790-4C94-892F-348B71C97BD5}" dt="2026-03-17T10:29:59.806" v="476" actId="571"/>
          <ac:picMkLst>
            <pc:docMk/>
            <pc:sldMk cId="2002021855" sldId="1514"/>
            <ac:picMk id="4" creationId="{29652156-7C4B-3D2B-5097-46E321BDD2FB}"/>
          </ac:picMkLst>
        </pc:picChg>
        <pc:picChg chg="add mod">
          <ac:chgData name="Iveren Nneoma Kucha (2423866)" userId="9bcb0d7e-3c2a-46df-a8f0-0e1a40f03d31" providerId="ADAL" clId="{431E04BD-8790-4C94-892F-348B71C97BD5}" dt="2026-03-17T10:30:22.455" v="480" actId="1076"/>
          <ac:picMkLst>
            <pc:docMk/>
            <pc:sldMk cId="2002021855" sldId="1514"/>
            <ac:picMk id="5" creationId="{5770C2D5-E421-BD31-08D3-65C8AC705D65}"/>
          </ac:picMkLst>
        </pc:picChg>
        <pc:picChg chg="add mod">
          <ac:chgData name="Iveren Nneoma Kucha (2423866)" userId="9bcb0d7e-3c2a-46df-a8f0-0e1a40f03d31" providerId="ADAL" clId="{431E04BD-8790-4C94-892F-348B71C97BD5}" dt="2026-03-17T10:30:51.530" v="481" actId="571"/>
          <ac:picMkLst>
            <pc:docMk/>
            <pc:sldMk cId="2002021855" sldId="1514"/>
            <ac:picMk id="6" creationId="{9E3BC56C-1A39-C9AF-6A06-7765511E2FE0}"/>
          </ac:picMkLst>
        </pc:picChg>
        <pc:picChg chg="add mod">
          <ac:chgData name="Iveren Nneoma Kucha (2423866)" userId="9bcb0d7e-3c2a-46df-a8f0-0e1a40f03d31" providerId="ADAL" clId="{431E04BD-8790-4C94-892F-348B71C97BD5}" dt="2026-03-17T10:31:33.284" v="490" actId="1076"/>
          <ac:picMkLst>
            <pc:docMk/>
            <pc:sldMk cId="2002021855" sldId="1514"/>
            <ac:picMk id="7" creationId="{CC8FE7A7-6B90-BF51-4923-F2161AD70D06}"/>
          </ac:picMkLst>
        </pc:picChg>
        <pc:picChg chg="add mod">
          <ac:chgData name="Iveren Nneoma Kucha (2423866)" userId="9bcb0d7e-3c2a-46df-a8f0-0e1a40f03d31" providerId="ADAL" clId="{431E04BD-8790-4C94-892F-348B71C97BD5}" dt="2026-03-20T11:31:33.147" v="11938"/>
          <ac:picMkLst>
            <pc:docMk/>
            <pc:sldMk cId="2002021855" sldId="1514"/>
            <ac:picMk id="11" creationId="{5B42660D-42F2-6DE5-58F3-83A6A863C9A4}"/>
          </ac:picMkLst>
        </pc:picChg>
        <pc:picChg chg="add mod">
          <ac:chgData name="Iveren Nneoma Kucha (2423866)" userId="9bcb0d7e-3c2a-46df-a8f0-0e1a40f03d31" providerId="ADAL" clId="{431E04BD-8790-4C94-892F-348B71C97BD5}" dt="2026-03-17T10:31:33.284" v="490" actId="1076"/>
          <ac:picMkLst>
            <pc:docMk/>
            <pc:sldMk cId="2002021855" sldId="1514"/>
            <ac:picMk id="1026" creationId="{C6E88E05-EBCB-8177-97D3-9598EAF6BF40}"/>
          </ac:picMkLst>
        </pc:picChg>
      </pc:sldChg>
      <pc:sldChg chg="addSp delSp modSp mod">
        <pc:chgData name="Iveren Nneoma Kucha (2423866)" userId="9bcb0d7e-3c2a-46df-a8f0-0e1a40f03d31" providerId="ADAL" clId="{431E04BD-8790-4C94-892F-348B71C97BD5}" dt="2026-03-20T11:31:33.147" v="11938"/>
        <pc:sldMkLst>
          <pc:docMk/>
          <pc:sldMk cId="2949280008" sldId="1516"/>
        </pc:sldMkLst>
        <pc:spChg chg="add mod">
          <ac:chgData name="Iveren Nneoma Kucha (2423866)" userId="9bcb0d7e-3c2a-46df-a8f0-0e1a40f03d31" providerId="ADAL" clId="{431E04BD-8790-4C94-892F-348B71C97BD5}" dt="2026-03-17T12:25:48.004" v="5325" actId="14100"/>
          <ac:spMkLst>
            <pc:docMk/>
            <pc:sldMk cId="2949280008" sldId="1516"/>
            <ac:spMk id="5" creationId="{D595B109-C603-D34F-F070-2E8AC710242D}"/>
          </ac:spMkLst>
        </pc:spChg>
        <pc:picChg chg="add mod">
          <ac:chgData name="Iveren Nneoma Kucha (2423866)" userId="9bcb0d7e-3c2a-46df-a8f0-0e1a40f03d31" providerId="ADAL" clId="{431E04BD-8790-4C94-892F-348B71C97BD5}" dt="2026-03-20T11:31:33.147" v="11938"/>
          <ac:picMkLst>
            <pc:docMk/>
            <pc:sldMk cId="2949280008" sldId="1516"/>
            <ac:picMk id="8" creationId="{18CA1345-E058-D2B9-26E2-977651CD51E3}"/>
          </ac:picMkLst>
        </pc:picChg>
      </pc:sldChg>
      <pc:sldChg chg="addSp delSp modSp mod">
        <pc:chgData name="Iveren Nneoma Kucha (2423866)" userId="9bcb0d7e-3c2a-46df-a8f0-0e1a40f03d31" providerId="ADAL" clId="{431E04BD-8790-4C94-892F-348B71C97BD5}" dt="2026-03-20T11:31:33.147" v="11938"/>
        <pc:sldMkLst>
          <pc:docMk/>
          <pc:sldMk cId="2123826751" sldId="1517"/>
        </pc:sldMkLst>
        <pc:spChg chg="mod">
          <ac:chgData name="Iveren Nneoma Kucha (2423866)" userId="9bcb0d7e-3c2a-46df-a8f0-0e1a40f03d31" providerId="ADAL" clId="{431E04BD-8790-4C94-892F-348B71C97BD5}" dt="2026-03-17T12:50:27.031" v="6573" actId="20577"/>
          <ac:spMkLst>
            <pc:docMk/>
            <pc:sldMk cId="2123826751" sldId="1517"/>
            <ac:spMk id="2" creationId="{A3B66960-6EB7-5543-D7E2-21C56C333DC6}"/>
          </ac:spMkLst>
        </pc:spChg>
        <pc:spChg chg="add mod">
          <ac:chgData name="Iveren Nneoma Kucha (2423866)" userId="9bcb0d7e-3c2a-46df-a8f0-0e1a40f03d31" providerId="ADAL" clId="{431E04BD-8790-4C94-892F-348B71C97BD5}" dt="2026-03-17T13:26:13.748" v="7809" actId="14100"/>
          <ac:spMkLst>
            <pc:docMk/>
            <pc:sldMk cId="2123826751" sldId="1517"/>
            <ac:spMk id="4" creationId="{A9834976-0A2B-E401-1927-D762D7E10E9F}"/>
          </ac:spMkLst>
        </pc:spChg>
        <pc:picChg chg="add mod">
          <ac:chgData name="Iveren Nneoma Kucha (2423866)" userId="9bcb0d7e-3c2a-46df-a8f0-0e1a40f03d31" providerId="ADAL" clId="{431E04BD-8790-4C94-892F-348B71C97BD5}" dt="2026-03-20T11:31:33.147" v="11938"/>
          <ac:picMkLst>
            <pc:docMk/>
            <pc:sldMk cId="2123826751" sldId="1517"/>
            <ac:picMk id="6" creationId="{E31C395B-8940-1097-2B0A-330A6DAEE690}"/>
          </ac:picMkLst>
        </pc:picChg>
      </pc:sldChg>
      <pc:sldChg chg="addSp delSp modSp mod">
        <pc:chgData name="Iveren Nneoma Kucha (2423866)" userId="9bcb0d7e-3c2a-46df-a8f0-0e1a40f03d31" providerId="ADAL" clId="{431E04BD-8790-4C94-892F-348B71C97BD5}" dt="2026-03-20T11:31:33.147" v="11938"/>
        <pc:sldMkLst>
          <pc:docMk/>
          <pc:sldMk cId="272877688" sldId="1518"/>
        </pc:sldMkLst>
        <pc:spChg chg="mod">
          <ac:chgData name="Iveren Nneoma Kucha (2423866)" userId="9bcb0d7e-3c2a-46df-a8f0-0e1a40f03d31" providerId="ADAL" clId="{431E04BD-8790-4C94-892F-348B71C97BD5}" dt="2026-03-17T14:09:26.829" v="8905" actId="20577"/>
          <ac:spMkLst>
            <pc:docMk/>
            <pc:sldMk cId="272877688" sldId="1518"/>
            <ac:spMk id="2" creationId="{23B37C75-23C9-17A3-16B6-ECD423E57259}"/>
          </ac:spMkLst>
        </pc:spChg>
        <pc:picChg chg="add mod">
          <ac:chgData name="Iveren Nneoma Kucha (2423866)" userId="9bcb0d7e-3c2a-46df-a8f0-0e1a40f03d31" providerId="ADAL" clId="{431E04BD-8790-4C94-892F-348B71C97BD5}" dt="2026-03-20T11:31:33.147" v="11938"/>
          <ac:picMkLst>
            <pc:docMk/>
            <pc:sldMk cId="272877688" sldId="1518"/>
            <ac:picMk id="7" creationId="{1F53494C-761E-4996-D96E-337384DD57F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3/17/2026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3/17/2026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sz="16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072742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REERENCE</a:t>
            </a:r>
          </a:p>
          <a:p>
            <a:r>
              <a:rPr lang="en-GB" sz="1100" dirty="0">
                <a:latin typeface="Arial" panose="020B0604020202020204" pitchFamily="34" charset="0"/>
                <a:cs typeface="Arial" panose="020B0604020202020204" pitchFamily="34" charset="0"/>
              </a:rPr>
              <a:t>National institute for health and care Excellence.(2025).Suspected cancer recognition and referral (NG12).</a:t>
            </a:r>
          </a:p>
          <a:p>
            <a:r>
              <a:rPr lang="en-GB" sz="1100" dirty="0">
                <a:latin typeface="Arial" panose="020B0604020202020204" pitchFamily="34" charset="0"/>
                <a:cs typeface="Arial" panose="020B0604020202020204" pitchFamily="34" charset="0"/>
              </a:rPr>
              <a:t>National Health Service. (2025). NHS Breast Screening Programme.</a:t>
            </a:r>
          </a:p>
          <a:p>
            <a:r>
              <a:rPr lang="en-GB" sz="1100" dirty="0" err="1">
                <a:latin typeface="Arial" panose="020B0604020202020204" pitchFamily="34" charset="0"/>
                <a:cs typeface="Arial" panose="020B0604020202020204" pitchFamily="34" charset="0"/>
              </a:rPr>
              <a:t>Reiche,E.M</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Nunes,S</a:t>
            </a:r>
            <a:r>
              <a:rPr lang="en-GB" sz="1100" dirty="0">
                <a:latin typeface="Arial" panose="020B0604020202020204" pitchFamily="34" charset="0"/>
                <a:cs typeface="Arial" panose="020B0604020202020204" pitchFamily="34" charset="0"/>
              </a:rPr>
              <a:t>. O., &amp;</a:t>
            </a:r>
            <a:r>
              <a:rPr lang="en-GB" sz="1100" dirty="0" err="1">
                <a:latin typeface="Arial" panose="020B0604020202020204" pitchFamily="34" charset="0"/>
                <a:cs typeface="Arial" panose="020B0604020202020204" pitchFamily="34" charset="0"/>
              </a:rPr>
              <a:t>Morimoto,H</a:t>
            </a:r>
            <a:r>
              <a:rPr lang="en-GB" sz="1100" dirty="0">
                <a:latin typeface="Arial" panose="020B0604020202020204" pitchFamily="34" charset="0"/>
                <a:cs typeface="Arial" panose="020B0604020202020204" pitchFamily="34" charset="0"/>
              </a:rPr>
              <a:t>. K. (2024). Stress, depression, the immune system, and cancer. The Lancet Oncology,5(10),617-625.</a:t>
            </a:r>
          </a:p>
          <a:p>
            <a:r>
              <a:rPr lang="en-GB" sz="1100" dirty="0">
                <a:latin typeface="Arial" panose="020B0604020202020204" pitchFamily="34" charset="0"/>
                <a:cs typeface="Arial" panose="020B0604020202020204" pitchFamily="34" charset="0"/>
              </a:rPr>
              <a:t>National Health Service. (2024). Breast cancer in women.</a:t>
            </a:r>
          </a:p>
          <a:p>
            <a:r>
              <a:rPr lang="en-GB" sz="1100" dirty="0">
                <a:latin typeface="Arial" panose="020B0604020202020204" pitchFamily="34" charset="0"/>
                <a:cs typeface="Arial" panose="020B0604020202020204" pitchFamily="34" charset="0"/>
              </a:rPr>
              <a:t>Cancer Research UK.( 2025). Breast cancer diagnosis.</a:t>
            </a:r>
          </a:p>
          <a:p>
            <a:r>
              <a:rPr lang="en-GB" sz="1100" dirty="0">
                <a:latin typeface="Arial" panose="020B0604020202020204" pitchFamily="34" charset="0"/>
                <a:cs typeface="Arial" panose="020B0604020202020204" pitchFamily="34" charset="0"/>
              </a:rPr>
              <a:t>Geeky Medics. (2024). Breast cancer.</a:t>
            </a:r>
          </a:p>
          <a:p>
            <a:r>
              <a:rPr lang="en-GB" sz="1100" dirty="0">
                <a:latin typeface="Arial" panose="020B0604020202020204" pitchFamily="34" charset="0"/>
                <a:cs typeface="Arial" panose="020B0604020202020204" pitchFamily="34" charset="0"/>
              </a:rPr>
              <a:t>Royal Marden NHS Foundation Trust (2022). Coping with the physical and mental side effects of breast cancer.</a:t>
            </a:r>
          </a:p>
          <a:p>
            <a:r>
              <a:rPr lang="en-GB" sz="1100" dirty="0">
                <a:latin typeface="Arial" panose="020B0604020202020204" pitchFamily="34" charset="0"/>
                <a:cs typeface="Arial" panose="020B0604020202020204" pitchFamily="34" charset="0"/>
              </a:rPr>
              <a:t>Cancer Research UK. (2025). Breast cancer spreads to other parts of the body.</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223266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Click icon to add picture</a:t>
            </a:r>
            <a:endParaRPr lang="en-US" dirty="0"/>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3/17/2026</a:t>
            </a:fld>
            <a:endParaRPr lang="en-US" dirty="0"/>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dirty="0"/>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9352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3/17/2026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0177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3/17/2026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9716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3/17/2026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860663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3/17/2026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3/17/2026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3/17/2026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75364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3/17/2026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3/17/2026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3/17/2026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3/17/2026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8192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3/17/2026</a:t>
            </a:fld>
            <a:endParaRPr lang="en-US" dirty="0"/>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05724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3/17/2026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2359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3/17/2026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1329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3/17/2026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7824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3/17/2026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4826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3/17/2026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65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3/17/2026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3/17/2026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8843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3/17/2026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6890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3/17/2026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9824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US"/>
              <a:t>Click to edit Master title style</a:t>
            </a:r>
            <a:endParaRPr lang="en-US" dirty="0"/>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3/17/2026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45870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114192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32231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2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39428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3/17/2026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63472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36238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864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646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7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5256648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371201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6829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2614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US"/>
              <a:t>Click to edit Master title style</a:t>
            </a:r>
            <a:endParaRPr lang="en-US" dirty="0"/>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51375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3/17/2026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21128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3/17/2026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83877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3/17/2026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7668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3/17/2026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3/17/2026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476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3/17/2026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08369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3/17/2026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52968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3/17/2026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3/17/2026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3/17/2026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031823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3/17/2026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269083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3/17/2026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543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3/17/2026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78191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3/17/2026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60693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3/17/2026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687596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3/17/2026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3/17/2026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dirty="0"/>
              <a:t>Click to edit Master </a:t>
            </a:r>
            <a:br>
              <a:rPr lang="en-US" dirty="0"/>
            </a:br>
            <a:r>
              <a:rPr lang="en-US" dirty="0"/>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3/17/2026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9.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19.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1.jpeg"/><Relationship Id="rId5" Type="http://schemas.openxmlformats.org/officeDocument/2006/relationships/image" Target="../media/image10.jpeg"/><Relationship Id="rId4" Type="http://schemas.openxmlformats.org/officeDocument/2006/relationships/image" Target="../media/image20.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9.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9.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9.png"/><Relationship Id="rId4" Type="http://schemas.openxmlformats.org/officeDocument/2006/relationships/image" Target="../media/image2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9.png"/><Relationship Id="rId4" Type="http://schemas.openxmlformats.org/officeDocument/2006/relationships/notesSlide" Target="../notesSlides/notesSlide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9.png"/><Relationship Id="rId5" Type="http://schemas.openxmlformats.org/officeDocument/2006/relationships/image" Target="../media/image23.jpeg"/><Relationship Id="rId4" Type="http://schemas.openxmlformats.org/officeDocument/2006/relationships/notesSlide" Target="../notesSlides/notesSlid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868680" y="2118360"/>
            <a:ext cx="9748829" cy="3249471"/>
          </a:xfrm>
        </p:spPr>
        <p:txBody>
          <a:bodyPr>
            <a:normAutofit/>
          </a:bodyPr>
          <a:lstStyle/>
          <a:p>
            <a:r>
              <a:rPr lang="en-US" sz="2400" dirty="0">
                <a:latin typeface="Arial" panose="020B0604020202020204" pitchFamily="34" charset="0"/>
                <a:cs typeface="Arial" panose="020B0604020202020204" pitchFamily="34" charset="0"/>
              </a:rPr>
              <a:t>HEALTH AND SOCIAL CARE</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INTRODUCTION TO PHYSIOLOGY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BMHP5023</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COMPONENT 2 PRESENTATION</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IVEREN NNEOMA KUCHA</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STUDENT ID NUMBER</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2423866</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LECTURER- Parese Ahmed.</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23th march </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quarter" idx="13"/>
          </p:nvPr>
        </p:nvSpPr>
        <p:spPr>
          <a:xfrm>
            <a:off x="1346090" y="1726269"/>
            <a:ext cx="3024899" cy="547908"/>
          </a:xfrm>
        </p:spPr>
        <p:txBody>
          <a:bodyPr>
            <a:normAutofit fontScale="55000" lnSpcReduction="20000"/>
          </a:bodyPr>
          <a:lstStyle/>
          <a:p>
            <a:r>
              <a:rPr lang="en-US" dirty="0"/>
              <a:t>Presented by </a:t>
            </a:r>
            <a:r>
              <a:rPr lang="en-US" sz="2400" dirty="0">
                <a:latin typeface="Arial" panose="020B0604020202020204" pitchFamily="34" charset="0"/>
                <a:cs typeface="Arial" panose="020B0604020202020204" pitchFamily="34" charset="0"/>
              </a:rPr>
              <a:t>IVEREN NNEOMA KUCHA.</a:t>
            </a:r>
          </a:p>
        </p:txBody>
      </p:sp>
      <p:pic>
        <p:nvPicPr>
          <p:cNvPr id="7" name="Audio 6">
            <a:hlinkClick r:id="" action="ppaction://media"/>
            <a:extLst>
              <a:ext uri="{FF2B5EF4-FFF2-40B4-BE49-F238E27FC236}">
                <a16:creationId xmlns:a16="http://schemas.microsoft.com/office/drawing/2014/main" id="{82182DA3-CF2E-CF5B-62F5-6AA65850265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3831372"/>
      </p:ext>
    </p:extLst>
  </p:cSld>
  <p:clrMapOvr>
    <a:masterClrMapping/>
  </p:clrMapOvr>
  <mc:AlternateContent xmlns:mc="http://schemas.openxmlformats.org/markup-compatibility/2006">
    <mc:Choice xmlns:p14="http://schemas.microsoft.com/office/powerpoint/2010/main" Requires="p14">
      <p:transition spd="slow" p14:dur="2000" advTm="54652"/>
    </mc:Choice>
    <mc:Fallback>
      <p:transition spd="slow" advTm="54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B56E-1A01-8D29-F217-638F3BEF697B}"/>
              </a:ext>
            </a:extLst>
          </p:cNvPr>
          <p:cNvSpPr>
            <a:spLocks noGrp="1"/>
          </p:cNvSpPr>
          <p:nvPr>
            <p:ph type="title"/>
          </p:nvPr>
        </p:nvSpPr>
        <p:spPr>
          <a:xfrm>
            <a:off x="859536" y="907302"/>
            <a:ext cx="4361688" cy="1386965"/>
          </a:xfrm>
        </p:spPr>
        <p:txBody>
          <a:bodyPr/>
          <a:lstStyle/>
          <a:p>
            <a:r>
              <a:rPr lang="en-US" sz="2000" dirty="0">
                <a:latin typeface="Arial" panose="020B0604020202020204" pitchFamily="34" charset="0"/>
                <a:cs typeface="Arial" panose="020B0604020202020204" pitchFamily="34" charset="0"/>
              </a:rPr>
              <a:t>This is Sarah Johnson.</a:t>
            </a:r>
          </a:p>
        </p:txBody>
      </p:sp>
      <p:sp>
        <p:nvSpPr>
          <p:cNvPr id="3" name="Content Placeholder 2">
            <a:extLst>
              <a:ext uri="{FF2B5EF4-FFF2-40B4-BE49-F238E27FC236}">
                <a16:creationId xmlns:a16="http://schemas.microsoft.com/office/drawing/2014/main" id="{8DE9521F-CC42-235E-F804-B826A36205D1}"/>
              </a:ext>
            </a:extLst>
          </p:cNvPr>
          <p:cNvSpPr>
            <a:spLocks noGrp="1"/>
          </p:cNvSpPr>
          <p:nvPr>
            <p:ph sz="quarter" idx="14"/>
          </p:nvPr>
        </p:nvSpPr>
        <p:spPr>
          <a:xfrm>
            <a:off x="594360" y="1463040"/>
            <a:ext cx="4900395" cy="4670538"/>
          </a:xfrm>
        </p:spPr>
        <p:txBody>
          <a:bodyPr>
            <a:normAutofit fontScale="77500" lnSpcReduction="20000"/>
          </a:bodyPr>
          <a:lstStyle/>
          <a:p>
            <a:pPr marL="0" indent="0">
              <a:lnSpc>
                <a:spcPct val="150000"/>
              </a:lnSpc>
              <a:buNone/>
            </a:pPr>
            <a:r>
              <a:rPr lang="en-US" sz="2000" b="1" dirty="0">
                <a:latin typeface="Arial" panose="020B0604020202020204" pitchFamily="34" charset="0"/>
                <a:cs typeface="Arial" panose="020B0604020202020204" pitchFamily="34" charset="0"/>
              </a:rPr>
              <a:t>This is Sarah, she is 60 years old and has been a widow for 5 years, a retired teacher with 2 kids and 4 grandkids. Her hobbies are walking, reading and gardening. Sarah was diagnosed with breast cancer after her routine mammogram, and genetic testing showed a BRCA2 mutation in her family history. Was agreed by the specialist that treatment to commence with be lumpectomy, chemo, and hormone therapy. After receiving the heavy news, Sarah is focusing on family and staying positive to help in getting a good result, and her family are all standing by her as she starts this emotional journey of recovery.</a:t>
            </a:r>
          </a:p>
        </p:txBody>
      </p:sp>
      <p:pic>
        <p:nvPicPr>
          <p:cNvPr id="15" name="Picture Placeholder 14" descr="A white object on a white surface">
            <a:extLst>
              <a:ext uri="{FF2B5EF4-FFF2-40B4-BE49-F238E27FC236}">
                <a16:creationId xmlns:a16="http://schemas.microsoft.com/office/drawing/2014/main" id="{7270AD1A-8F9F-BF9D-AE26-986ADE7EF350}"/>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a:stretch/>
        </p:blipFill>
        <p:spPr>
          <a:xfrm>
            <a:off x="5749422" y="333756"/>
            <a:ext cx="6086539" cy="6190488"/>
          </a:xfrm>
        </p:spPr>
      </p:pic>
      <p:pic>
        <p:nvPicPr>
          <p:cNvPr id="4" name="Picture Placeholder 14" descr="A white object on a white surface">
            <a:extLst>
              <a:ext uri="{FF2B5EF4-FFF2-40B4-BE49-F238E27FC236}">
                <a16:creationId xmlns:a16="http://schemas.microsoft.com/office/drawing/2014/main" id="{29652156-7C4B-3D2B-5097-46E321BDD2FB}"/>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70370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5">
              <a:alphaModFix amt="70000"/>
              <a:extLst>
                <a:ext uri="{28A0092B-C50C-407E-A947-70E740481C1C}">
                  <a14:useLocalDpi xmlns:a14="http://schemas.microsoft.com/office/drawing/2010/main" val="0"/>
                </a:ext>
              </a:extLst>
            </a:blip>
            <a:stretch>
              <a:fillRect/>
            </a:stretch>
          </a:blipFill>
        </p:spPr>
      </p:pic>
      <p:pic>
        <p:nvPicPr>
          <p:cNvPr id="5" name="Picture Placeholder 14" descr="A white object on a white surface">
            <a:extLst>
              <a:ext uri="{FF2B5EF4-FFF2-40B4-BE49-F238E27FC236}">
                <a16:creationId xmlns:a16="http://schemas.microsoft.com/office/drawing/2014/main" id="{5770C2D5-E421-BD31-08D3-65C8AC705D65}"/>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947542" y="47091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5">
              <a:alphaModFix amt="70000"/>
              <a:extLst>
                <a:ext uri="{28A0092B-C50C-407E-A947-70E740481C1C}">
                  <a14:useLocalDpi xmlns:a14="http://schemas.microsoft.com/office/drawing/2010/main" val="0"/>
                </a:ext>
              </a:extLst>
            </a:blip>
            <a:stretch>
              <a:fillRect/>
            </a:stretch>
          </a:blipFill>
        </p:spPr>
      </p:pic>
      <p:pic>
        <p:nvPicPr>
          <p:cNvPr id="6" name="Picture Placeholder 14" descr="A white object on a white surface">
            <a:extLst>
              <a:ext uri="{FF2B5EF4-FFF2-40B4-BE49-F238E27FC236}">
                <a16:creationId xmlns:a16="http://schemas.microsoft.com/office/drawing/2014/main" id="{9E3BC56C-1A39-C9AF-6A06-7765511E2FE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901822" y="47091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5">
              <a:alphaModFix amt="70000"/>
              <a:extLst>
                <a:ext uri="{28A0092B-C50C-407E-A947-70E740481C1C}">
                  <a14:useLocalDpi xmlns:a14="http://schemas.microsoft.com/office/drawing/2010/main" val="0"/>
                </a:ext>
              </a:extLst>
            </a:blip>
            <a:stretch>
              <a:fillRect/>
            </a:stretch>
          </a:blipFill>
        </p:spPr>
      </p:pic>
      <p:pic>
        <p:nvPicPr>
          <p:cNvPr id="7" name="Picture Placeholder 14" descr="A white object on a white surface">
            <a:extLst>
              <a:ext uri="{FF2B5EF4-FFF2-40B4-BE49-F238E27FC236}">
                <a16:creationId xmlns:a16="http://schemas.microsoft.com/office/drawing/2014/main" id="{CC8FE7A7-6B90-BF51-4923-F2161AD70D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847555" y="-194953"/>
            <a:ext cx="6395281" cy="6504503"/>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5">
              <a:alphaModFix amt="70000"/>
              <a:extLst>
                <a:ext uri="{28A0092B-C50C-407E-A947-70E740481C1C}">
                  <a14:useLocalDpi xmlns:a14="http://schemas.microsoft.com/office/drawing/2010/main" val="0"/>
                </a:ext>
              </a:extLst>
            </a:blip>
            <a:stretch>
              <a:fillRect/>
            </a:stretch>
          </a:blipFill>
        </p:spPr>
      </p:pic>
      <p:pic>
        <p:nvPicPr>
          <p:cNvPr id="1026" name="Picture 2" descr="Woman with Breast Cancer in a Bright Room Stock Image - Image of ...">
            <a:extLst>
              <a:ext uri="{FF2B5EF4-FFF2-40B4-BE49-F238E27FC236}">
                <a16:creationId xmlns:a16="http://schemas.microsoft.com/office/drawing/2014/main" id="{C6E88E05-EBCB-8177-97D3-9598EAF6BF4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94755" y="-95631"/>
            <a:ext cx="7620000" cy="6619875"/>
          </a:xfrm>
          <a:prstGeom prst="rect">
            <a:avLst/>
          </a:prstGeom>
          <a:noFill/>
          <a:extLst>
            <a:ext uri="{909E8E84-426E-40DD-AFC4-6F175D3DCCD1}">
              <a14:hiddenFill xmlns:a14="http://schemas.microsoft.com/office/drawing/2010/main">
                <a:solidFill>
                  <a:srgbClr val="FFFFFF"/>
                </a:solidFill>
              </a14:hiddenFill>
            </a:ext>
          </a:extLst>
        </p:spPr>
      </p:pic>
      <p:pic>
        <p:nvPicPr>
          <p:cNvPr id="11" name="Audio 10">
            <a:hlinkClick r:id="" action="ppaction://media"/>
            <a:extLst>
              <a:ext uri="{FF2B5EF4-FFF2-40B4-BE49-F238E27FC236}">
                <a16:creationId xmlns:a16="http://schemas.microsoft.com/office/drawing/2014/main" id="{5B42660D-42F2-6DE5-58F3-83A6A863C9A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2021855"/>
      </p:ext>
    </p:extLst>
  </p:cSld>
  <p:clrMapOvr>
    <a:masterClrMapping/>
  </p:clrMapOvr>
  <mc:AlternateContent xmlns:mc="http://schemas.openxmlformats.org/markup-compatibility/2006">
    <mc:Choice xmlns:p14="http://schemas.microsoft.com/office/powerpoint/2010/main" Requires="p14">
      <p:transition spd="slow" p14:dur="2000" advTm="226242"/>
    </mc:Choice>
    <mc:Fallback>
      <p:transition spd="slow" advTm="226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B36C1E-61AF-891A-F7F2-48A3B939BB15}"/>
              </a:ext>
            </a:extLst>
          </p:cNvPr>
          <p:cNvSpPr>
            <a:spLocks noGrp="1"/>
          </p:cNvSpPr>
          <p:nvPr>
            <p:ph type="ctrTitle"/>
          </p:nvPr>
        </p:nvSpPr>
        <p:spPr>
          <a:xfrm>
            <a:off x="624840" y="670560"/>
            <a:ext cx="10942320" cy="5516880"/>
          </a:xfrm>
        </p:spPr>
        <p:txBody>
          <a:bodyPr/>
          <a:lstStyle/>
          <a:p>
            <a:pPr>
              <a:lnSpc>
                <a:spcPct val="150000"/>
              </a:lnSpc>
            </a:pPr>
            <a:r>
              <a:rPr lang="en-GB" sz="1600" dirty="0">
                <a:latin typeface="Arial" panose="020B0604020202020204" pitchFamily="34" charset="0"/>
                <a:cs typeface="Arial" panose="020B0604020202020204" pitchFamily="34" charset="0"/>
              </a:rPr>
              <a:t>INTRODUCTION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What is breast cancer? Breast cancer is a disease where the breast cells grow uncontrollably, which causes tumours that can spread to other parts of the body. It has been verified that it’s most common in the UK, with approximately 54,000 new cases of invasive disease and 7,000 new cases of pre-invasive disease being diagnosed annually. The exact cause of breast cancer has not been fully understood, but some factors have been seen as causes, which are age, gender, lifestyle factors, and medical conditions. genetic factors.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effects of breast cancer on the body part, which happens to be the breast, are a lump in the breast or swelling in the breast or armpit, as well a change in the size and shape of the breast, the occurrence of discharge from the breast nipple, puckering or dimpling of the skin, redness or a rash on or around the nipple, becoming inverted.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treatment for breast cancer includes surgery, chemotherapy, and radiation therapy. And hormone therapy can also cause physical side effects, such as pains, fatigue, nausea, hair loss and lymphedema in some people, as well as the development of high blood pressure and diabetes.</a:t>
            </a:r>
          </a:p>
        </p:txBody>
      </p:sp>
      <p:pic>
        <p:nvPicPr>
          <p:cNvPr id="6" name="Audio 5">
            <a:hlinkClick r:id="" action="ppaction://media"/>
            <a:extLst>
              <a:ext uri="{FF2B5EF4-FFF2-40B4-BE49-F238E27FC236}">
                <a16:creationId xmlns:a16="http://schemas.microsoft.com/office/drawing/2014/main" id="{5DEF8F87-6184-01A1-6DDF-15E180135C9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51885377"/>
      </p:ext>
    </p:extLst>
  </p:cSld>
  <p:clrMapOvr>
    <a:masterClrMapping/>
  </p:clrMapOvr>
  <mc:AlternateContent xmlns:mc="http://schemas.openxmlformats.org/markup-compatibility/2006">
    <mc:Choice xmlns:p14="http://schemas.microsoft.com/office/powerpoint/2010/main" Requires="p14">
      <p:transition spd="slow" p14:dur="2000" advTm="160877"/>
    </mc:Choice>
    <mc:Fallback>
      <p:transition spd="slow" advTm="160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51BC45-CAED-BB43-A297-009708D51D81}"/>
              </a:ext>
            </a:extLst>
          </p:cNvPr>
          <p:cNvSpPr>
            <a:spLocks noGrp="1"/>
          </p:cNvSpPr>
          <p:nvPr>
            <p:ph type="title"/>
          </p:nvPr>
        </p:nvSpPr>
        <p:spPr/>
        <p:txBody>
          <a:bodyPr/>
          <a:lstStyle/>
          <a:p>
            <a:r>
              <a:rPr lang="en-US" dirty="0"/>
              <a:t>Quote</a:t>
            </a:r>
          </a:p>
        </p:txBody>
      </p:sp>
      <p:sp>
        <p:nvSpPr>
          <p:cNvPr id="5" name="Content Placeholder 4">
            <a:extLst>
              <a:ext uri="{FF2B5EF4-FFF2-40B4-BE49-F238E27FC236}">
                <a16:creationId xmlns:a16="http://schemas.microsoft.com/office/drawing/2014/main" id="{D595B109-C603-D34F-F070-2E8AC710242D}"/>
              </a:ext>
            </a:extLst>
          </p:cNvPr>
          <p:cNvSpPr>
            <a:spLocks noGrp="1"/>
          </p:cNvSpPr>
          <p:nvPr>
            <p:ph sz="quarter" idx="13"/>
          </p:nvPr>
        </p:nvSpPr>
        <p:spPr>
          <a:xfrm>
            <a:off x="75578" y="121920"/>
            <a:ext cx="11781142" cy="6400800"/>
          </a:xfrm>
        </p:spPr>
        <p:txBody>
          <a:bodyPr/>
          <a:lstStyle/>
          <a:p>
            <a:r>
              <a:rPr lang="en-GB" sz="1600" dirty="0">
                <a:latin typeface="Arial" panose="020B0604020202020204" pitchFamily="34" charset="0"/>
                <a:cs typeface="Arial" panose="020B0604020202020204" pitchFamily="34" charset="0"/>
              </a:rPr>
              <a:t>Breast anatomy: </a:t>
            </a:r>
          </a:p>
          <a:p>
            <a:r>
              <a:rPr lang="en-GB" sz="1600" dirty="0">
                <a:latin typeface="Arial" panose="020B0604020202020204" pitchFamily="34" charset="0"/>
                <a:cs typeface="Arial" panose="020B0604020202020204" pitchFamily="34" charset="0"/>
              </a:rPr>
              <a:t>Location and structure</a:t>
            </a:r>
          </a:p>
          <a:p>
            <a:r>
              <a:rPr lang="en-GB" sz="1600" dirty="0">
                <a:latin typeface="Arial" panose="020B0604020202020204" pitchFamily="34" charset="0"/>
                <a:cs typeface="Arial" panose="020B0604020202020204" pitchFamily="34" charset="0"/>
              </a:rPr>
              <a:t>The breast is located on the anterior chest wall, spanning from the second to the sixth ribs and between the lateral border of the sternum and the midaxillary line. It mainly overlies the pectoralis major muscle and is separated from it by a layer of fascia. </a:t>
            </a:r>
          </a:p>
          <a:p>
            <a:pPr>
              <a:lnSpc>
                <a:spcPct val="150000"/>
              </a:lnSpc>
            </a:pPr>
            <a:r>
              <a:rPr lang="en-GB" sz="1600" dirty="0">
                <a:latin typeface="Arial" panose="020B0604020202020204" pitchFamily="34" charset="0"/>
                <a:cs typeface="Arial" panose="020B0604020202020204" pitchFamily="34" charset="0"/>
              </a:rPr>
              <a:t>The breast is composed of glandular tissue, adipose tissue, and connective tissue. WHERE THE GLANDULAR TISSUE IS THE FUNCTIONAL PART OF THE BREAST, WHICH IS RESPONSIBLE FOR THE PRODUCTION OF MILK. It consists of 15-20 lobes arranged radially around the nipple area. Whereas each lobe is divided into many smaller lobules, and each lobule contains numerous tiny alveoli where the production of milk takes place. These alveoli are connected to the nipple through ducts (NHS,2024). The adipose tissue fills the space between the glandular tissue and the connective tissue, which gives the breast its shape as well as size.</a:t>
            </a:r>
          </a:p>
          <a:p>
            <a:r>
              <a:rPr lang="en-GB" sz="1600" dirty="0">
                <a:latin typeface="Arial" panose="020B0604020202020204" pitchFamily="34" charset="0"/>
                <a:cs typeface="Arial" panose="020B0604020202020204" pitchFamily="34" charset="0"/>
              </a:rPr>
              <a:t>Blood supply</a:t>
            </a:r>
          </a:p>
          <a:p>
            <a:r>
              <a:rPr lang="en-GB" sz="1600" dirty="0">
                <a:latin typeface="Arial" panose="020B0604020202020204" pitchFamily="34" charset="0"/>
                <a:cs typeface="Arial" panose="020B0604020202020204" pitchFamily="34" charset="0"/>
              </a:rPr>
              <a:t>The blood supply of the breast is mainly provided by the internal thoracic artery, intercostal arteries, and branches of the axillary artery.</a:t>
            </a:r>
          </a:p>
          <a:p>
            <a:r>
              <a:rPr lang="en-GB" sz="1600" dirty="0">
                <a:latin typeface="Arial" panose="020B0604020202020204" pitchFamily="34" charset="0"/>
                <a:cs typeface="Arial" panose="020B0604020202020204" pitchFamily="34" charset="0"/>
              </a:rPr>
              <a:t>Immune response</a:t>
            </a:r>
          </a:p>
          <a:p>
            <a:r>
              <a:rPr lang="en-GB" sz="1600" dirty="0">
                <a:latin typeface="Arial" panose="020B0604020202020204" pitchFamily="34" charset="0"/>
                <a:cs typeface="Arial" panose="020B0604020202020204" pitchFamily="34" charset="0"/>
              </a:rPr>
              <a:t>The lymphatic system’s primary role is to filter toxins and fight infection. Cancer cells can bypass these defence systems, whereby using the system as a pathway to reach other organs, e.g., lungs and liver (NHS,2024).</a:t>
            </a:r>
          </a:p>
        </p:txBody>
      </p:sp>
      <p:pic>
        <p:nvPicPr>
          <p:cNvPr id="8" name="Audio 7">
            <a:hlinkClick r:id="" action="ppaction://media"/>
            <a:extLst>
              <a:ext uri="{FF2B5EF4-FFF2-40B4-BE49-F238E27FC236}">
                <a16:creationId xmlns:a16="http://schemas.microsoft.com/office/drawing/2014/main" id="{18CA1345-E058-D2B9-26E2-977651CD51E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9280008"/>
      </p:ext>
    </p:extLst>
  </p:cSld>
  <p:clrMapOvr>
    <a:masterClrMapping/>
  </p:clrMapOvr>
  <mc:AlternateContent xmlns:mc="http://schemas.openxmlformats.org/markup-compatibility/2006">
    <mc:Choice xmlns:p14="http://schemas.microsoft.com/office/powerpoint/2010/main" Requires="p14">
      <p:transition spd="slow" p14:dur="2000" advTm="160472"/>
    </mc:Choice>
    <mc:Fallback>
      <p:transition spd="slow" advTm="160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072A-5F3E-FB56-A498-3CACC2BCD40B}"/>
              </a:ext>
            </a:extLst>
          </p:cNvPr>
          <p:cNvSpPr>
            <a:spLocks noGrp="1"/>
          </p:cNvSpPr>
          <p:nvPr>
            <p:ph type="title"/>
          </p:nvPr>
        </p:nvSpPr>
        <p:spPr>
          <a:xfrm>
            <a:off x="612648" y="907302"/>
            <a:ext cx="4361688" cy="1649694"/>
          </a:xfrm>
        </p:spPr>
        <p:txBody>
          <a:bodyPr>
            <a:normAutofit/>
          </a:bodyPr>
          <a:lstStyle/>
          <a:p>
            <a:pPr>
              <a:lnSpc>
                <a:spcPct val="150000"/>
              </a:lnSpc>
            </a:pPr>
            <a:r>
              <a:rPr lang="en-US" sz="2000" dirty="0">
                <a:latin typeface="Arial" panose="020B0604020202020204" pitchFamily="34" charset="0"/>
                <a:cs typeface="Arial" panose="020B0604020202020204" pitchFamily="34" charset="0"/>
              </a:rPr>
              <a:t>BREAST PHYSIOLOGY.</a:t>
            </a:r>
          </a:p>
        </p:txBody>
      </p:sp>
      <p:sp>
        <p:nvSpPr>
          <p:cNvPr id="3" name="Text Placeholder 2">
            <a:extLst>
              <a:ext uri="{FF2B5EF4-FFF2-40B4-BE49-F238E27FC236}">
                <a16:creationId xmlns:a16="http://schemas.microsoft.com/office/drawing/2014/main" id="{017EDA3D-7A3B-89EE-20EE-3C585535263A}"/>
              </a:ext>
            </a:extLst>
          </p:cNvPr>
          <p:cNvSpPr>
            <a:spLocks noGrp="1"/>
          </p:cNvSpPr>
          <p:nvPr>
            <p:ph type="body" sz="half" idx="2"/>
          </p:nvPr>
        </p:nvSpPr>
        <p:spPr>
          <a:xfrm>
            <a:off x="396240" y="1722120"/>
            <a:ext cx="5387372" cy="4937759"/>
          </a:xfrm>
        </p:spPr>
        <p:txBody>
          <a:bodyPr anchor="t">
            <a:normAutofit/>
          </a:bodyPr>
          <a:lstStyle/>
          <a:p>
            <a:pPr>
              <a:lnSpc>
                <a:spcPct val="150000"/>
              </a:lnSpc>
            </a:pPr>
            <a:r>
              <a:rPr lang="en-US" sz="1600" dirty="0">
                <a:latin typeface="Arial" panose="020B0604020202020204" pitchFamily="34" charset="0"/>
                <a:cs typeface="Arial" panose="020B0604020202020204" pitchFamily="34" charset="0"/>
              </a:rPr>
              <a:t>The breast tissue undergoes regular changes during a woman’s menstrual cycle, pregnancy, and </a:t>
            </a:r>
            <a:r>
              <a:rPr lang="en-US" sz="1600" dirty="0" err="1">
                <a:latin typeface="Arial" panose="020B0604020202020204" pitchFamily="34" charset="0"/>
                <a:cs typeface="Arial" panose="020B0604020202020204" pitchFamily="34" charset="0"/>
              </a:rPr>
              <a:t>menopause.NICE</a:t>
            </a:r>
            <a:r>
              <a:rPr lang="en-US" sz="1600" dirty="0">
                <a:latin typeface="Arial" panose="020B0604020202020204" pitchFamily="34" charset="0"/>
                <a:cs typeface="Arial" panose="020B0604020202020204" pitchFamily="34" charset="0"/>
              </a:rPr>
              <a:t> (2023). Highlights that prolonged exposure to high levels of estrogen, due to early puberty or late menopause, can increase the risk of cellular mutation within these tissues.</a:t>
            </a:r>
          </a:p>
          <a:p>
            <a:pPr>
              <a:lnSpc>
                <a:spcPct val="150000"/>
              </a:lnSpc>
            </a:pPr>
            <a:r>
              <a:rPr lang="en-US" sz="1600" dirty="0">
                <a:latin typeface="Arial" panose="020B0604020202020204" pitchFamily="34" charset="0"/>
                <a:cs typeface="Arial" panose="020B0604020202020204" pitchFamily="34" charset="0"/>
              </a:rPr>
              <a:t>Where cancer cells break away from the primary tumour in the breast, find their way travelling through the lymphatic vessels to these nodes, this is the reason why the clinical assessment usually involves checking the axilla (armpit)for swelling or lumps (NICE,2023).</a:t>
            </a:r>
          </a:p>
        </p:txBody>
      </p:sp>
      <p:pic>
        <p:nvPicPr>
          <p:cNvPr id="11" name="Picture Placeholder 10" descr="A white paper figure in the air">
            <a:extLst>
              <a:ext uri="{FF2B5EF4-FFF2-40B4-BE49-F238E27FC236}">
                <a16:creationId xmlns:a16="http://schemas.microsoft.com/office/drawing/2014/main" id="{75885EE0-9135-0E4E-6ED4-37F31FB81161}"/>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rcRect/>
          <a:stretch/>
        </p:blipFill>
        <p:spPr>
          <a:xfrm>
            <a:off x="6071625" y="862357"/>
            <a:ext cx="5170964" cy="5170964"/>
          </a:xfrm>
        </p:spPr>
      </p:pic>
      <p:pic>
        <p:nvPicPr>
          <p:cNvPr id="5" name="Audio 4">
            <a:hlinkClick r:id="" action="ppaction://media"/>
            <a:extLst>
              <a:ext uri="{FF2B5EF4-FFF2-40B4-BE49-F238E27FC236}">
                <a16:creationId xmlns:a16="http://schemas.microsoft.com/office/drawing/2014/main" id="{6CFA47EB-EDFC-CD9F-B491-FCFF8AB2D4A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8600294"/>
      </p:ext>
    </p:extLst>
  </p:cSld>
  <p:clrMapOvr>
    <a:masterClrMapping/>
  </p:clrMapOvr>
  <mc:AlternateContent xmlns:mc="http://schemas.openxmlformats.org/markup-compatibility/2006">
    <mc:Choice xmlns:p14="http://schemas.microsoft.com/office/powerpoint/2010/main" Requires="p14">
      <p:transition spd="slow" p14:dur="2000" advTm="81371"/>
    </mc:Choice>
    <mc:Fallback>
      <p:transition spd="slow" advTm="81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60D7-F74C-CD9E-C576-1CB8FFE8778E}"/>
              </a:ext>
            </a:extLst>
          </p:cNvPr>
          <p:cNvSpPr>
            <a:spLocks noGrp="1"/>
          </p:cNvSpPr>
          <p:nvPr>
            <p:ph type="ctrTitle"/>
          </p:nvPr>
        </p:nvSpPr>
        <p:spPr>
          <a:xfrm>
            <a:off x="441960" y="-822960"/>
            <a:ext cx="10154459" cy="7528560"/>
          </a:xfrm>
        </p:spPr>
        <p:txBody>
          <a:bodyPr/>
          <a:lstStyle/>
          <a:p>
            <a:pPr>
              <a:lnSpc>
                <a:spcPct val="150000"/>
              </a:lnSpc>
            </a:pPr>
            <a:r>
              <a:rPr lang="en-US" sz="1600" dirty="0">
                <a:latin typeface="Arial" panose="020B0604020202020204" pitchFamily="34" charset="0"/>
                <a:cs typeface="Arial" panose="020B0604020202020204" pitchFamily="34" charset="0"/>
              </a:rPr>
              <a:t>Understanding the condition-</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Breast cancer is known as a disease in which abnormal breast cells grow uncontrollably, often starting in the milk ducts or lobules. There is a possibility that it can spread through other parts of the body by the lymphatic system or bloodstream, affecting multiple body parts. Breast cancer often metastasises to the bones, affecting about 70% of advanced cases being realized. There can be cases where cancer cells can colonise the bone marrow, disrupting normal bone structure and functions. Chemotherapy and hormone therapy can also weaken the bones.</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MECHANISM IMPACT- There are cases where breast cancer can spread to the lungs, causing tumours which can disrupt normal lung function, damage to the lungs can lead to scarring and reduce the lungs’ capacity, which can result in a dry cough and finding it difficult to breath.</a:t>
            </a:r>
          </a:p>
        </p:txBody>
      </p:sp>
      <p:pic>
        <p:nvPicPr>
          <p:cNvPr id="4" name="Audio 3">
            <a:hlinkClick r:id="" action="ppaction://media"/>
            <a:extLst>
              <a:ext uri="{FF2B5EF4-FFF2-40B4-BE49-F238E27FC236}">
                <a16:creationId xmlns:a16="http://schemas.microsoft.com/office/drawing/2014/main" id="{7175EC01-B003-6D69-AB0B-2DC44407F0E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8387724"/>
      </p:ext>
    </p:extLst>
  </p:cSld>
  <p:clrMapOvr>
    <a:masterClrMapping/>
  </p:clrMapOvr>
  <mc:AlternateContent xmlns:mc="http://schemas.openxmlformats.org/markup-compatibility/2006">
    <mc:Choice xmlns:p14="http://schemas.microsoft.com/office/powerpoint/2010/main" Requires="p14">
      <p:transition spd="slow" p14:dur="2000" advTm="108888"/>
    </mc:Choice>
    <mc:Fallback>
      <p:transition spd="slow" advTm="108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6960-6EB7-5543-D7E2-21C56C333DC6}"/>
              </a:ext>
            </a:extLst>
          </p:cNvPr>
          <p:cNvSpPr>
            <a:spLocks noGrp="1"/>
          </p:cNvSpPr>
          <p:nvPr>
            <p:ph type="title"/>
          </p:nvPr>
        </p:nvSpPr>
        <p:spPr>
          <a:xfrm>
            <a:off x="860893" y="907303"/>
            <a:ext cx="10465073" cy="1132258"/>
          </a:xfrm>
        </p:spPr>
        <p:txBody>
          <a:bodyPr/>
          <a:lstStyle/>
          <a:p>
            <a:pPr>
              <a:lnSpc>
                <a:spcPct val="150000"/>
              </a:lnSpc>
            </a:pPr>
            <a:r>
              <a:rPr lang="en-US" sz="2000" dirty="0">
                <a:latin typeface="Arial" panose="020B0604020202020204" pitchFamily="34" charset="0"/>
                <a:cs typeface="Arial" panose="020B0604020202020204" pitchFamily="34" charset="0"/>
              </a:rPr>
              <a:t>Functional, structural and physiological impact of breast cancer:</a:t>
            </a:r>
          </a:p>
        </p:txBody>
      </p:sp>
      <p:sp>
        <p:nvSpPr>
          <p:cNvPr id="4" name="Content Placeholder 3">
            <a:extLst>
              <a:ext uri="{FF2B5EF4-FFF2-40B4-BE49-F238E27FC236}">
                <a16:creationId xmlns:a16="http://schemas.microsoft.com/office/drawing/2014/main" id="{A9834976-0A2B-E401-1927-D762D7E10E9F}"/>
              </a:ext>
            </a:extLst>
          </p:cNvPr>
          <p:cNvSpPr>
            <a:spLocks noGrp="1"/>
          </p:cNvSpPr>
          <p:nvPr>
            <p:ph idx="1"/>
          </p:nvPr>
        </p:nvSpPr>
        <p:spPr>
          <a:xfrm>
            <a:off x="335280" y="1706881"/>
            <a:ext cx="10990687" cy="5151120"/>
          </a:xfrm>
        </p:spPr>
        <p:txBody>
          <a:bodyPr>
            <a:normAutofit/>
          </a:bodyPr>
          <a:lstStyle/>
          <a:p>
            <a:pPr marL="0" indent="0">
              <a:lnSpc>
                <a:spcPct val="150000"/>
              </a:lnSpc>
              <a:buNone/>
            </a:pPr>
            <a:r>
              <a:rPr lang="en-GB" sz="1600" dirty="0">
                <a:latin typeface="Arial" panose="020B0604020202020204" pitchFamily="34" charset="0"/>
                <a:cs typeface="Arial" panose="020B0604020202020204" pitchFamily="34" charset="0"/>
              </a:rPr>
              <a:t>Breast cancer affects the body at structural, functional, and physiological levels, both locally and systemically, with impacts often exacerbated by treatment. Below is a breakdown of the NHS and NICE guidance:</a:t>
            </a:r>
          </a:p>
          <a:p>
            <a:pPr marL="0" indent="0">
              <a:lnSpc>
                <a:spcPct val="150000"/>
              </a:lnSpc>
              <a:buNone/>
            </a:pPr>
            <a:r>
              <a:rPr lang="en-GB" sz="1600" dirty="0">
                <a:latin typeface="Arial" panose="020B0604020202020204" pitchFamily="34" charset="0"/>
                <a:cs typeface="Arial" panose="020B0604020202020204" pitchFamily="34" charset="0"/>
              </a:rPr>
              <a:t>The structural changes involve physical alterations to the tissues, organs, and the body as a whole, which are caused by tumour growth, metastasis, or treatment involved. </a:t>
            </a:r>
          </a:p>
          <a:p>
            <a:pPr marL="0" indent="0">
              <a:lnSpc>
                <a:spcPct val="150000"/>
              </a:lnSpc>
              <a:buNone/>
            </a:pPr>
            <a:r>
              <a:rPr lang="en-GB" sz="1600" dirty="0">
                <a:latin typeface="Arial" panose="020B0604020202020204" pitchFamily="34" charset="0"/>
                <a:cs typeface="Arial" panose="020B0604020202020204" pitchFamily="34" charset="0"/>
              </a:rPr>
              <a:t>Skin and Nipple Alterations: This is a process where there is inflammation in the breast, which can cause ‘peau d’ orange’ due to lymphatic blockage. Tumours near the nipple can cause inversion, discharge or ulceration.</a:t>
            </a:r>
          </a:p>
          <a:p>
            <a:pPr marL="0" indent="0">
              <a:lnSpc>
                <a:spcPct val="150000"/>
              </a:lnSpc>
              <a:buNone/>
            </a:pPr>
            <a:r>
              <a:rPr lang="en-GB" sz="1600" b="1" dirty="0">
                <a:latin typeface="Arial" panose="020B0604020202020204" pitchFamily="34" charset="0"/>
                <a:cs typeface="Arial" panose="020B0604020202020204" pitchFamily="34" charset="0"/>
              </a:rPr>
              <a:t>FUNCTIONAL IMPACT-</a:t>
            </a:r>
            <a:r>
              <a:rPr lang="en-GB" sz="1600" dirty="0">
                <a:latin typeface="Arial" panose="020B0604020202020204" pitchFamily="34" charset="0"/>
                <a:cs typeface="Arial" panose="020B0604020202020204" pitchFamily="34" charset="0"/>
              </a:rPr>
              <a:t> This refers to impairments in the ability of tissues, organs or systems to perform their normal roles. UPPER LIMB FUNCTION: Axillary surgery or radiation can cause shoulder stiffness, reduced range of motion or weakness, which could affect the daily activities of the patient, things like dressing up, carrying objects. A structured exercise can help reduce the pain by 30% in a post-surgical patient.</a:t>
            </a:r>
          </a:p>
          <a:p>
            <a:pPr marL="0" indent="0">
              <a:lnSpc>
                <a:spcPct val="150000"/>
              </a:lnSpc>
              <a:buNone/>
            </a:pPr>
            <a:endParaRPr lang="en-GB" sz="1600" b="1"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E31C395B-8940-1097-2B0A-330A6DAEE69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23826751"/>
      </p:ext>
    </p:extLst>
  </p:cSld>
  <p:clrMapOvr>
    <a:masterClrMapping/>
  </p:clrMapOvr>
  <mc:AlternateContent xmlns:mc="http://schemas.openxmlformats.org/markup-compatibility/2006">
    <mc:Choice xmlns:p14="http://schemas.microsoft.com/office/powerpoint/2010/main" Requires="p14">
      <p:transition spd="slow" p14:dur="2000" advTm="1348"/>
    </mc:Choice>
    <mc:Fallback>
      <p:transition spd="slow" advTm="1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37C75-23C9-17A3-16B6-ECD423E57259}"/>
              </a:ext>
            </a:extLst>
          </p:cNvPr>
          <p:cNvSpPr>
            <a:spLocks noGrp="1"/>
          </p:cNvSpPr>
          <p:nvPr>
            <p:ph type="title"/>
          </p:nvPr>
        </p:nvSpPr>
        <p:spPr>
          <a:xfrm>
            <a:off x="594360" y="762000"/>
            <a:ext cx="7925175" cy="6096000"/>
          </a:xfrm>
        </p:spPr>
        <p:txBody>
          <a:bodyPr>
            <a:noAutofit/>
          </a:bodyPr>
          <a:lstStyle/>
          <a:p>
            <a:pPr marL="342900" indent="-342900">
              <a:lnSpc>
                <a:spcPct val="150000"/>
              </a:lnSpc>
              <a:buFont typeface="Wingdings" panose="05000000000000000000" pitchFamily="2" charset="2"/>
              <a:buChar char="§"/>
            </a:pPr>
            <a:r>
              <a:rPr lang="en-US" sz="1600" b="1" dirty="0">
                <a:latin typeface="Arial" panose="020B0604020202020204" pitchFamily="34" charset="0"/>
                <a:cs typeface="Arial" panose="020B0604020202020204" pitchFamily="34" charset="0"/>
              </a:rPr>
              <a:t>PHYSIOLOGICAL IMPACT-</a:t>
            </a: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Physiological </a:t>
            </a:r>
            <a:r>
              <a:rPr lang="en-US" sz="1600" dirty="0">
                <a:latin typeface="Arial" panose="020B0604020202020204" pitchFamily="34" charset="0"/>
                <a:cs typeface="Arial" panose="020B0604020202020204" pitchFamily="34" charset="0"/>
              </a:rPr>
              <a:t>changes involve disruption to the biochemical, hormonal, and cellular processes that regulate body functions.</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Some changes can be hormonal and metabolic </a:t>
            </a:r>
            <a:br>
              <a:rPr lang="en-US" sz="16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Circulatory</a:t>
            </a:r>
            <a:r>
              <a:rPr lang="en-US" sz="1600" dirty="0">
                <a:latin typeface="Arial" panose="020B0604020202020204" pitchFamily="34" charset="0"/>
                <a:cs typeface="Arial" panose="020B0604020202020204" pitchFamily="34" charset="0"/>
              </a:rPr>
              <a:t> changes, tumour angiogenesis (formation of new blood vessels), hand over nutrients to cancer cells, but can also cause abnormal blood flow, which could increase the risk of blood clots or blocked vessels as well. </a:t>
            </a:r>
            <a:br>
              <a:rPr lang="en-US" sz="16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Energy Metabolism: </a:t>
            </a:r>
            <a:r>
              <a:rPr lang="en-US" sz="1600" dirty="0">
                <a:latin typeface="Arial" panose="020B0604020202020204" pitchFamily="34" charset="0"/>
                <a:cs typeface="Arial" panose="020B0604020202020204" pitchFamily="34" charset="0"/>
              </a:rPr>
              <a:t>This reduces mitochondrial content and function in muscle cells, impairing ATP production, contributing to fatigue and weakness in the body.</a:t>
            </a:r>
            <a:br>
              <a:rPr lang="en-US" sz="16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BONE PHYSIOLOGY: </a:t>
            </a:r>
            <a:r>
              <a:rPr lang="en-US" sz="1600" dirty="0">
                <a:latin typeface="Arial" panose="020B0604020202020204" pitchFamily="34" charset="0"/>
                <a:cs typeface="Arial" panose="020B0604020202020204" pitchFamily="34" charset="0"/>
              </a:rPr>
              <a:t>Estrogen deprivation increases bone turnover, while bone metastases release calcium into the bloodstream, which could cause hypercalcemia symptoms, which could increase fatigue, confusion, nausea, as well as blood pressure and diabetes.</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endParaRPr lang="en-US" sz="1600" b="1" dirty="0">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1F53494C-761E-4996-D96E-337384DD57F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877688"/>
      </p:ext>
    </p:extLst>
  </p:cSld>
  <p:clrMapOvr>
    <a:masterClrMapping/>
  </p:clrMapOvr>
  <mc:AlternateContent xmlns:mc="http://schemas.openxmlformats.org/markup-compatibility/2006">
    <mc:Choice xmlns:p14="http://schemas.microsoft.com/office/powerpoint/2010/main" Requires="p14">
      <p:transition spd="slow" p14:dur="2000" advTm="1320"/>
    </mc:Choice>
    <mc:Fallback>
      <p:transition spd="slow" advTm="1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76E2C-040E-4D92-F9F7-F61C47F4F152}"/>
              </a:ext>
            </a:extLst>
          </p:cNvPr>
          <p:cNvSpPr>
            <a:spLocks noGrp="1"/>
          </p:cNvSpPr>
          <p:nvPr>
            <p:ph type="title"/>
          </p:nvPr>
        </p:nvSpPr>
        <p:spPr>
          <a:xfrm>
            <a:off x="411481" y="990600"/>
            <a:ext cx="11433386" cy="4120242"/>
          </a:xfrm>
        </p:spPr>
        <p:txBody>
          <a:bodyPr/>
          <a:lstStyle/>
          <a:p>
            <a:pPr>
              <a:lnSpc>
                <a:spcPct val="150000"/>
              </a:lnSpc>
            </a:pPr>
            <a:r>
              <a:rPr lang="en-US" sz="1600" b="1" dirty="0">
                <a:latin typeface="Arial" panose="020B0604020202020204" pitchFamily="34" charset="0"/>
                <a:cs typeface="Arial" panose="020B0604020202020204" pitchFamily="34" charset="0"/>
              </a:rPr>
              <a:t>DIAGNOSIS</a:t>
            </a:r>
            <a:r>
              <a:rPr lang="en-US" sz="1600" dirty="0">
                <a:latin typeface="Arial" panose="020B0604020202020204" pitchFamily="34" charset="0"/>
                <a:cs typeface="Arial" panose="020B0604020202020204" pitchFamily="34" charset="0"/>
              </a:rPr>
              <a:t>-  Breast cancer follows a structured approach combining clinical assessment, imaging, and tissue analysis with clear criteria to confirm the disease and guide the treatment process.</a:t>
            </a:r>
            <a:br>
              <a:rPr lang="en-US" sz="16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Pathophysiology</a:t>
            </a:r>
            <a:r>
              <a:rPr lang="en-US" sz="1600" dirty="0">
                <a:latin typeface="Arial" panose="020B0604020202020204" pitchFamily="34" charset="0"/>
                <a:cs typeface="Arial" panose="020B0604020202020204" pitchFamily="34" charset="0"/>
              </a:rPr>
              <a:t>- Breast cancer arises from a complex interplay of biology and, to a lesser extent. With psychological factors, Most breast cancer starts in the epithelial cells of the milk ducts in 75%cases.</a:t>
            </a:r>
            <a:br>
              <a:rPr lang="en-US" sz="16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EVIDENCE-BASED RECOMMENDATION-</a:t>
            </a:r>
            <a:r>
              <a:rPr lang="en-US" sz="1600" dirty="0">
                <a:latin typeface="Arial" panose="020B0604020202020204" pitchFamily="34" charset="0"/>
                <a:cs typeface="Arial" panose="020B0604020202020204" pitchFamily="34" charset="0"/>
              </a:rPr>
              <a:t> Care is delivered by a specialised MDT, e.g., surgeons, medical oncologist, radiation oncologist, clinical nurse specialist(CNS). Every patient is assigned a named CNS or equivalent key worker for continuous support through the treatment follow-up. Symptomatic patients are referred by GPs to designated breast clinics as well as the NHS BREAST SCREENING PROGRAMME(NHSBSP). HIGH RISK PATIENTS(e.g., BRCA CARRIERS) ARE REFERRED FOR ENHANCED SCREENING THROUGH GENETICS SERVICE OR TREATING CLINICIANS. WHILE BREAST-CONSERVING SURGERY(BCS) OR MASTECTOMY IS OFFERED BASED ON TUMOR SIZE, LOCATION AND INDIVIDUAL PREFERENCE.</a:t>
            </a:r>
            <a:endParaRPr lang="en-US" sz="1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6EE18F-CF72-C06C-3020-B9FA4DEAB729}"/>
              </a:ext>
            </a:extLst>
          </p:cNvPr>
          <p:cNvSpPr>
            <a:spLocks noGrp="1"/>
          </p:cNvSpPr>
          <p:nvPr>
            <p:ph sz="quarter" idx="14"/>
          </p:nvPr>
        </p:nvSpPr>
        <p:spPr>
          <a:xfrm>
            <a:off x="5484133" y="5480958"/>
            <a:ext cx="6360733" cy="744158"/>
          </a:xfrm>
        </p:spPr>
        <p:txBody>
          <a:bodyPr/>
          <a:lstStyle/>
          <a:p>
            <a:r>
              <a:rPr lang="en-US" dirty="0"/>
              <a:t> </a:t>
            </a:r>
          </a:p>
        </p:txBody>
      </p:sp>
      <p:pic>
        <p:nvPicPr>
          <p:cNvPr id="5" name="Audio 4">
            <a:hlinkClick r:id="" action="ppaction://media"/>
            <a:extLst>
              <a:ext uri="{FF2B5EF4-FFF2-40B4-BE49-F238E27FC236}">
                <a16:creationId xmlns:a16="http://schemas.microsoft.com/office/drawing/2014/main" id="{E87FC160-0DAF-B263-2CAB-9DFE6337C82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6553916"/>
      </p:ext>
    </p:extLst>
  </p:cSld>
  <p:clrMapOvr>
    <a:masterClrMapping/>
  </p:clrMapOvr>
  <mc:AlternateContent xmlns:mc="http://schemas.openxmlformats.org/markup-compatibility/2006">
    <mc:Choice xmlns:p14="http://schemas.microsoft.com/office/powerpoint/2010/main" Requires="p14">
      <p:transition spd="slow" p14:dur="2000" advTm="1261"/>
    </mc:Choice>
    <mc:Fallback>
      <p:transition spd="slow" advTm="1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A87EA-8BB3-79C6-656A-1A8ABD658D7E}"/>
              </a:ext>
            </a:extLst>
          </p:cNvPr>
          <p:cNvSpPr>
            <a:spLocks noGrp="1"/>
          </p:cNvSpPr>
          <p:nvPr>
            <p:ph type="ctrTitle"/>
          </p:nvPr>
        </p:nvSpPr>
        <p:spPr>
          <a:xfrm>
            <a:off x="7105860" y="907303"/>
            <a:ext cx="4222117" cy="3697488"/>
          </a:xfrm>
        </p:spPr>
        <p:txBody>
          <a:bodyPr>
            <a:normAutofit/>
          </a:bodyPr>
          <a:lstStyle/>
          <a:p>
            <a:pPr>
              <a:lnSpc>
                <a:spcPct val="150000"/>
              </a:lnSpc>
            </a:pPr>
            <a:r>
              <a:rPr lang="en-US" sz="1100" dirty="0">
                <a:latin typeface="Arial" panose="020B0604020202020204" pitchFamily="34" charset="0"/>
                <a:cs typeface="Arial" panose="020B0604020202020204" pitchFamily="34" charset="0"/>
              </a:rPr>
              <a:t>REFERNCE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Mayo clinic.(2025). Inflammatory breast cancer.</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National Institute for Health and Care Excellence. (2025). Early and locally advanced breast cancer: diagnosis and management(ng101).</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National Institute for Health and Care Excellence (NICE) (2023) scenario: suspected breast cancer.</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Department of Health and Social Care.(2025). Protocols for the surveillance of women at higher risk of developing breast cancer.</a:t>
            </a:r>
            <a:br>
              <a:rPr lang="en-US"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pic>
        <p:nvPicPr>
          <p:cNvPr id="18" name="Picture Placeholder 17" descr="White objects on a white surface">
            <a:extLst>
              <a:ext uri="{FF2B5EF4-FFF2-40B4-BE49-F238E27FC236}">
                <a16:creationId xmlns:a16="http://schemas.microsoft.com/office/drawing/2014/main" id="{2DF43209-08B5-4410-CE46-63D3FC420156}"/>
              </a:ext>
            </a:extLst>
          </p:cNvPr>
          <p:cNvPicPr>
            <a:picLocks noGrp="1" noChangeAspect="1"/>
          </p:cNvPicPr>
          <p:nvPr>
            <p:ph type="pic" sz="quarter" idx="14"/>
          </p:nvPr>
        </p:nvPicPr>
        <p:blipFill>
          <a:blip r:embed="rId5" cstate="screen">
            <a:extLst>
              <a:ext uri="{28A0092B-C50C-407E-A947-70E740481C1C}">
                <a14:useLocalDpi xmlns:a14="http://schemas.microsoft.com/office/drawing/2010/main"/>
              </a:ext>
            </a:extLst>
          </a:blip>
          <a:srcRect/>
          <a:stretch/>
        </p:blipFill>
        <p:spPr>
          <a:xfrm>
            <a:off x="358140" y="333756"/>
            <a:ext cx="6226810" cy="6190488"/>
          </a:xfrm>
        </p:spPr>
      </p:pic>
      <p:pic>
        <p:nvPicPr>
          <p:cNvPr id="5" name="Audio 4">
            <a:hlinkClick r:id="" action="ppaction://media"/>
            <a:extLst>
              <a:ext uri="{FF2B5EF4-FFF2-40B4-BE49-F238E27FC236}">
                <a16:creationId xmlns:a16="http://schemas.microsoft.com/office/drawing/2014/main" id="{AA1CE2D6-69CB-D777-7ACC-B5548741BAF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2732094"/>
      </p:ext>
    </p:extLst>
  </p:cSld>
  <p:clrMapOvr>
    <a:masterClrMapping/>
  </p:clrMapOvr>
  <mc:AlternateContent xmlns:mc="http://schemas.openxmlformats.org/markup-compatibility/2006">
    <mc:Choice xmlns:p14="http://schemas.microsoft.com/office/powerpoint/2010/main" Requires="p14">
      <p:transition spd="slow" p14:dur="2000" advTm="123993"/>
    </mc:Choice>
    <mc:Fallback>
      <p:transition spd="slow" advTm="123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86e330863b09e94a64a74f2d6b449e45">
  <xsd:schema xmlns:xsd="http://www.w3.org/2001/XMLSchema" xmlns:xs="http://www.w3.org/2001/XMLSchema" xmlns:p="http://schemas.microsoft.com/office/2006/metadata/properties" xmlns:ns3="ccfc14db-0f45-423b-b2f5-752f8f8a0ada" targetNamespace="http://schemas.microsoft.com/office/2006/metadata/properties" ma:root="true" ma:fieldsID="293d94ff4b1458afeba5dc165792fefa"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782DA7-86C0-4A84-A860-11A1E6E3FB6B}">
  <ds:schemaRefs>
    <ds:schemaRef ds:uri="http://schemas.microsoft.com/office/2006/documentManagement/types"/>
    <ds:schemaRef ds:uri="http://purl.org/dc/terms/"/>
    <ds:schemaRef ds:uri="ccfc14db-0f45-423b-b2f5-752f8f8a0ada"/>
    <ds:schemaRef ds:uri="http://www.w3.org/XML/1998/namespace"/>
    <ds:schemaRef ds:uri="http://purl.org/dc/elements/1.1/"/>
    <ds:schemaRef ds:uri="http://schemas.microsoft.com/office/2006/metadata/properties"/>
    <ds:schemaRef ds:uri="http://purl.org/dc/dcmityp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6DE22039-5D89-4193-AF0B-0415D05C8B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{D4BE3103-39B1-4EE2-9996-B0BD8D99A5B5}f4c2fa09-5552-4190-875c-1979579583e2-TFc553d604-a3b6-4c52-b2ed-3a769335c0fd_win32</Template>
  <TotalTime>4397</TotalTime>
  <Words>1638</Words>
  <Application>Microsoft Office PowerPoint</Application>
  <PresentationFormat>Widescreen</PresentationFormat>
  <Paragraphs>38</Paragraphs>
  <Slides>10</Slides>
  <Notes>2</Notes>
  <HiddenSlides>0</HiddenSlides>
  <MMClips>10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Lora</vt:lpstr>
      <vt:lpstr>Playfair Display Black</vt:lpstr>
      <vt:lpstr>Poppins Light</vt:lpstr>
      <vt:lpstr>Wingdings</vt:lpstr>
      <vt:lpstr>Gradient Circle</vt:lpstr>
      <vt:lpstr>HEALTH AND SOCIAL CARE INTRODUCTION TO PHYSIOLOGY  BMHP5023 COMPONENT 2 PRESENTATION IVEREN NNEOMA KUCHA STUDENT ID NUMBER 2423866 LECTURER- Parese Ahmed. 23th march  </vt:lpstr>
      <vt:lpstr>This is Sarah Johnson.</vt:lpstr>
      <vt:lpstr>INTRODUCTION What is breast cancer? Breast cancer is a disease where the breast cells grow uncontrollably, which causes tumours that can spread to other parts of the body. It has been verified that it’s most common in the UK, with approximately 54,000 new cases of invasive disease and 7,000 new cases of pre-invasive disease being diagnosed annually. The exact cause of breast cancer has not been fully understood, but some factors have been seen as causes, which are age, gender, lifestyle factors, and medical conditions. genetic factors.  effects of breast cancer on the body part, which happens to be the breast, are a lump in the breast or swelling in the breast or armpit, as well a change in the size and shape of the breast, the occurrence of discharge from the breast nipple, puckering or dimpling of the skin, redness or a rash on or around the nipple, becoming inverted.  The treatment for breast cancer includes surgery, chemotherapy, and radiation therapy. And hormone therapy can also cause physical side effects, such as pains, fatigue, nausea, hair loss and lymphedema in some people, as well as the development of high blood pressure and diabetes.</vt:lpstr>
      <vt:lpstr>Quote</vt:lpstr>
      <vt:lpstr>BREAST PHYSIOLOGY.</vt:lpstr>
      <vt:lpstr>Understanding the condition- Breast cancer is known as a disease in which abnormal breast cells grow uncontrollably, often starting in the milk ducts or lobules. There is a possibility that it can spread through other parts of the body by the lymphatic system or bloodstream, affecting multiple body parts. Breast cancer often metastasises to the bones, affecting about 70% of advanced cases being realized. There can be cases where cancer cells can colonise the bone marrow, disrupting normal bone structure and functions. Chemotherapy and hormone therapy can also weaken the bones.  MECHANISM IMPACT- There are cases where breast cancer can spread to the lungs, causing tumours which can disrupt normal lung function, damage to the lungs can lead to scarring and reduce the lungs’ capacity, which can result in a dry cough and finding it difficult to breath.</vt:lpstr>
      <vt:lpstr>Functional, structural and physiological impact of breast cancer:</vt:lpstr>
      <vt:lpstr>PHYSIOLOGICAL IMPACT- Physiological changes involve disruption to the biochemical, hormonal, and cellular processes that regulate body functions. Some changes can be hormonal and metabolic  Circulatory changes, tumour angiogenesis (formation of new blood vessels), hand over nutrients to cancer cells, but can also cause abnormal blood flow, which could increase the risk of blood clots or blocked vessels as well.  Energy Metabolism: This reduces mitochondrial content and function in muscle cells, impairing ATP production, contributing to fatigue and weakness in the body. BONE PHYSIOLOGY: Estrogen deprivation increases bone turnover, while bone metastases release calcium into the bloodstream, which could cause hypercalcemia symptoms, which could increase fatigue, confusion, nausea, as well as blood pressure and diabetes.      </vt:lpstr>
      <vt:lpstr>DIAGNOSIS-  Breast cancer follows a structured approach combining clinical assessment, imaging, and tissue analysis with clear criteria to confirm the disease and guide the treatment process. Pathophysiology- Breast cancer arises from a complex interplay of biology and, to a lesser extent. With psychological factors, Most breast cancer starts in the epithelial cells of the milk ducts in 75%cases. EVIDENCE-BASED RECOMMENDATION- Care is delivered by a specialised MDT, e.g., surgeons, medical oncologist, radiation oncologist, clinical nurse specialist(CNS). Every patient is assigned a named CNS or equivalent key worker for continuous support through the treatment follow-up. Symptomatic patients are referred by GPs to designated breast clinics as well as the NHS BREAST SCREENING PROGRAMME(NHSBSP). HIGH RISK PATIENTS(e.g., BRCA CARRIERS) ARE REFERRED FOR ENHANCED SCREENING THROUGH GENETICS SERVICE OR TREATING CLINICIANS. WHILE BREAST-CONSERVING SURGERY(BCS) OR MASTECTOMY IS OFFERED BASED ON TUMOR SIZE, LOCATION AND INDIVIDUAL PREFERENCE.</vt:lpstr>
      <vt:lpstr>REFERNCE Mayo clinic.(2025). Inflammatory breast cancer. National Institute for Health and Care Excellence. (2025). Early and locally advanced breast cancer: diagnosis and management(ng101). National Institute for Health and Care Excellence (NICE) (2023) scenario: suspected breast cancer. Department of Health and Social Care.(2025). Protocols for the surveillance of women at higher risk of developing breast cancer.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Iveren Nneoma Kucha (2423866)</dc:creator>
  <cp:lastModifiedBy>Iveren Nneoma Kucha (2423866)</cp:lastModifiedBy>
  <cp:revision>1</cp:revision>
  <dcterms:created xsi:type="dcterms:W3CDTF">2026-03-17T10:13:50Z</dcterms:created>
  <dcterms:modified xsi:type="dcterms:W3CDTF">2026-03-20T11:31:40Z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y fmtid="{D5CDD505-2E9C-101B-9397-08002B2CF9AE}" pid="3" name="MediaServiceImageTags">
    <vt:lpwstr/>
  </property>
</Properties>
</file>