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charts/chart2.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sldIdLst>
    <p:sldId id="265" r:id="rId5"/>
    <p:sldId id="256" r:id="rId6"/>
    <p:sldId id="257" r:id="rId7"/>
    <p:sldId id="258" r:id="rId8"/>
    <p:sldId id="259" r:id="rId9"/>
    <p:sldId id="260" r:id="rId10"/>
    <p:sldId id="261" r:id="rId11"/>
    <p:sldId id="262" r:id="rId12"/>
    <p:sldId id="263" r:id="rId13"/>
    <p:sldId id="264"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3"/>
    <p:restoredTop sz="73626"/>
  </p:normalViewPr>
  <p:slideViewPr>
    <p:cSldViewPr snapToGrid="0" snapToObjects="1">
      <p:cViewPr varScale="1">
        <p:scale>
          <a:sx n="105" d="100"/>
          <a:sy n="105" d="100"/>
        </p:scale>
        <p:origin x="724"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Cases (k)</c:v>
                </c:pt>
              </c:strCache>
            </c:strRef>
          </c:tx>
          <c:spPr>
            <a:solidFill>
              <a:srgbClr val="274B8A"/>
            </a:solidFill>
            <a:effectLst/>
          </c:spPr>
          <c:invertIfNegative val="0"/>
          <c:cat>
            <c:strRef>
              <c:f>Sheet1!$A$2:$A$4</c:f>
              <c:strCache>
                <c:ptCount val="3"/>
                <c:pt idx="0">
                  <c:v>Malpractice claims</c:v>
                </c:pt>
                <c:pt idx="1">
                  <c:v>Failures</c:v>
                </c:pt>
                <c:pt idx="2">
                  <c:v>Preventable deaths</c:v>
                </c:pt>
              </c:strCache>
            </c:strRef>
          </c:cat>
          <c:val>
            <c:numRef>
              <c:f>Sheet1!$B$2:$B$4</c:f>
              <c:numCache>
                <c:formatCode>General</c:formatCode>
                <c:ptCount val="3"/>
                <c:pt idx="0">
                  <c:v>23</c:v>
                </c:pt>
                <c:pt idx="1">
                  <c:v>7</c:v>
                </c:pt>
                <c:pt idx="2">
                  <c:v>2</c:v>
                </c:pt>
              </c:numCache>
            </c:numRef>
          </c:val>
          <c:extLst>
            <c:ext xmlns:c16="http://schemas.microsoft.com/office/drawing/2014/chart" uri="{C3380CC4-5D6E-409C-BE32-E72D297353CC}">
              <c16:uniqueId val="{00000000-325B-7745-8018-BA90F932647B}"/>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25"/>
          <c:min val="0"/>
        </c:scaling>
        <c:delete val="0"/>
        <c:axPos val="l"/>
        <c:majorGridlines>
          <c:spPr>
            <a:ln w="12700" cap="flat">
              <a:solidFill>
                <a:srgbClr val="888888"/>
              </a:solidFill>
              <a:prstDash val="solid"/>
              <a:round/>
            </a:ln>
          </c:spPr>
        </c:majorGridlines>
        <c:title>
          <c:tx>
            <c:rich>
              <a:bodyPr/>
              <a:lstStyle/>
              <a:p>
                <a:pPr>
                  <a:defRPr b="0" i="0" u="none" strike="noStrike">
                    <a:solidFill>
                      <a:srgbClr val="000000"/>
                    </a:solidFill>
                    <a:latin typeface="Arial"/>
                  </a:defRPr>
                </a:pPr>
                <a:r>
                  <a:rPr lang="en-US" b="0" i="0" u="none" strike="noStrike">
                    <a:solidFill>
                      <a:srgbClr val="000000"/>
                    </a:solidFill>
                    <a:latin typeface="Arial"/>
                  </a:rPr>
                  <a:t>Number (thousands)</a:t>
                </a:r>
              </a:p>
            </c:rich>
          </c:tx>
          <c:overlay val="0"/>
        </c:title>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majorUnit val="5"/>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scatterChart>
        <c:scatterStyle val="lineMarker"/>
        <c:varyColors val="0"/>
        <c:dLbls>
          <c:showLegendKey val="0"/>
          <c:showVal val="0"/>
          <c:showCatName val="0"/>
          <c:showSerName val="0"/>
          <c:showPercent val="0"/>
          <c:showBubbleSize val="0"/>
        </c:dLbls>
        <c:axId val="2094734554"/>
        <c:axId val="2094734552"/>
      </c:scatterChart>
      <c:valAx>
        <c:axId val="2094734554"/>
        <c:scaling>
          <c:orientation val="minMax"/>
          <c:max val="110"/>
          <c:min val="0"/>
        </c:scaling>
        <c:delete val="0"/>
        <c:axPos val="b"/>
        <c:majorGridlines>
          <c:spPr>
            <a:ln w="12700" cap="flat">
              <a:solidFill>
                <a:srgbClr val="D9D9D9"/>
              </a:solidFill>
              <a:prstDash val="solid"/>
              <a:round/>
            </a:ln>
          </c:spPr>
        </c:majorGridlines>
        <c:numFmt formatCode="General" sourceLinked="1"/>
        <c:majorTickMark val="none"/>
        <c:minorTickMark val="none"/>
        <c:tickLblPos val="nextTo"/>
        <c:spPr>
          <a:ln w="12700" cap="flat">
            <a:solidFill>
              <a:srgbClr val="888888"/>
            </a:solidFill>
            <a:prstDash val="solid"/>
            <a:round/>
          </a:ln>
        </c:spPr>
        <c:txPr>
          <a:bodyPr/>
          <a:lstStyle/>
          <a:p>
            <a:pPr>
              <a:defRPr sz="1200" b="0" i="0" u="none" strike="noStrike">
                <a:solidFill>
                  <a:srgbClr val="0E2233"/>
                </a:solidFill>
                <a:latin typeface="Arial"/>
              </a:defRPr>
            </a:pPr>
            <a:endParaRPr lang="en-US"/>
          </a:p>
        </c:txPr>
        <c:crossAx val="2094734552"/>
        <c:crosses val="autoZero"/>
        <c:crossBetween val="midCat"/>
        <c:majorUnit val="20"/>
      </c:valAx>
      <c:valAx>
        <c:axId val="2094734552"/>
        <c:scaling>
          <c:orientation val="minMax"/>
          <c:max val="100"/>
          <c:min val="0"/>
        </c:scaling>
        <c:delete val="0"/>
        <c:axPos val="l"/>
        <c:majorGridlines>
          <c:spPr>
            <a:ln w="12700" cap="flat">
              <a:solidFill>
                <a:srgbClr val="D9D9D9"/>
              </a:solidFill>
              <a:prstDash val="solid"/>
              <a:round/>
            </a:ln>
          </c:spPr>
        </c:majorGridlines>
        <c:numFmt formatCode="General" sourceLinked="0"/>
        <c:majorTickMark val="none"/>
        <c:minorTickMark val="none"/>
        <c:tickLblPos val="nextTo"/>
        <c:spPr>
          <a:ln w="12700" cap="flat">
            <a:solidFill>
              <a:srgbClr val="888888"/>
            </a:solidFill>
            <a:prstDash val="solid"/>
            <a:round/>
          </a:ln>
        </c:spPr>
        <c:txPr>
          <a:bodyPr/>
          <a:lstStyle/>
          <a:p>
            <a:pPr>
              <a:defRPr sz="1200" b="0" i="0" u="none" strike="noStrike">
                <a:solidFill>
                  <a:srgbClr val="0E2233"/>
                </a:solidFill>
                <a:latin typeface="Arial"/>
              </a:defRPr>
            </a:pPr>
            <a:endParaRPr lang="en-US"/>
          </a:p>
        </c:txPr>
        <c:crossAx val="2094734554"/>
        <c:crosses val="autoZero"/>
        <c:crossBetween val="midCat"/>
        <c:majorUnit val="20"/>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56030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Welcome to our health and social care communication presentation. We discuss communication: what it is, why it matters, how it affects teamwork, an organized model for practice, and an actual example. An action plan will follow personal development reflection. Communication is essential to safe treatment, compassionate relationships, and collaborative teamwork in health and social care. Patients may be misdiagnosed or treated without proper communication. Communication breakdowns cause substantial medical errors and malpractice lawsuits, according to research. We can improve patient outcomes, teamwork, and safety by improving communication. Define communication and its value to start our discussion (Moss, 2020).</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slide describes communication and states its importance in health and social care. Communication is communicating meaning and information, not just talking. Clinically, that includes obtaining a good history, communicating test results, discussing treatment options, and ensuring patients and family understand their care. To accommodate expanding demand and keep patients safe, the WHO recommends coordinated and integrated communication across services. The UN also recommends better communication to boost emergency response and resilience. Clear communication boosts patient satisfaction and treatment adherence, research reveals. Conversely, inadequate communication can cause errors, misdiagnosis, and harm. Practitioners must realize that communication is essential for safe, compassionate, and successful care (Available at https://pmc.ncbi.nlm.nih.gov/articles/PMC4758389/ Accessed, 2026).</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Poor communication has significant effects. Incomplete or confusing information during shift changes can lead to drug errors or test delays. Over 7,000 of 23,000 medical malpractice lawsuits were caused by communication problems, costing $1.7 billion and causing nearly 2,000 needless deaths. These numbers show considerable financial and human cost. According to the Joint Commission, 80% of significant medical errors are caused by caregiver misunderstanding. Investigations and interventions are delayed by miscommunication, increasing harm. Patients may receive erroneous therapy due to poor documentation. Understanding these effects and fixing communication gaps can reduce errors, expenses, and deaths (Sharkiya, 2023).</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Both communication and teamwork are interdependent. Effective communication and teamwork were strongly correlated with a coefficient of 0.925 in a Peruvian hospital nurse research. Teamwork improves greatly as communication quality improves. Effective communication conveys company culture, inspires workers, and resolves conflicts. Teams with good communication are more cohesive, trustworthy, and productive, according to research. Poor verbal or telephone instructions might lead to errors, hence the WHO recommends organised forms and documentation. International research link communication skills to nursing quality. We boost our performance, teamwork, and patient outcomes by improving communication (My Learning Cloud, 2025).</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SBAR—Situation, Background, Assessment, Recommendation—is a structured communication tool introduced in this slide. The aviation-based SBAR concept has been widely applied in healthcare to increase patient safety. Clinicians can organise and convey information consistently with its shared mental model. First, describe the current circumstance. Next, include a brief history, drugs, allergies, and context. Explain what's incorrect or your worries. Finally, suggest an action or request the next step. SBAR eliminates communication errors and ensures important topics are covered. It promotes brevity and clarity, making communication easier for the recipient. We'll see this structure in action on the next slide (NHS England, 2022).</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slide shows a clinical application of SBAR. The nurse reports that Mr. Ahmed, a post-operative patient, has suffered hypotension and shortness of breath. Calling the doctor immediately, she uses SBAR. She explains the patient's vital signs and symptoms. She discusses his operation, meds, and history. In her assessment, she worries about internal bleeding or pulmonary embolism. She advises the doctor to examine the patient immediately and get haemoglobin and imaging. The physician perceives urgency and acts promptly due to the brief and structured information. SBAR preserves details and improves patient safety, especially during handovers and crises (Ali, 2024).</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Reflection and practice improve communication skills. Practice active listening and empathy. This includes letting patients talk, acknowledging their sentiments, and responding respectfully. Diversity requires cultural competence; learn about cultural norms to avoid misunderstandings. Colleagues and mentors can spot blind spots. Accept and use constructive criticism. Attend workshops, role-plays, and simulations to practise communication skills and reinforce SBAR frameworks. Record each interaction and evaluate strengths and weaknesses. Practicing mindfulness techniques like deep breathing can help control emotions in stressful situations. Setting goals and tracking success keeps communication a priority for professional development (Araujo, 2024).</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Communication is essential to safe and compassionate health and social care. Misdiagnosis, delays, and injury can occur without good communication. Communication improves teamwork and results, according to research. Structured technologies like SBAR make exchanging important information easy. Regular model use promotes collaboration and safety. Personal development requires training, feedback, introspection, empathy, cultural competency, and attentive listening in every contact. Making communication a professional priority improves patient experiences, strengthens teams, and makes health and social care safer and more compassionate (Bernard, 2025).</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pmc.ncbi.nlm.nih.gov/articles/PMC11857919/#:~:text=The%20World%20Health%20Organization%20,24"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www.hipaajournal.com/effects-of-poor-communication-in-healthcare/#:~:text=Communication%20failures%20most%20commonly%20occur,may%20negatively%20affect%20patient%20outcomes" TargetMode="Externa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hyperlink" Target="https://pmc.ncbi.nlm.nih.gov/articles/PMC11857919/#:~:text=motivation%2C%20and%20facilitation%20of%20teamwork,The"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svg"/><Relationship Id="rId11" Type="http://schemas.openxmlformats.org/officeDocument/2006/relationships/hyperlink" Target="https://www.ihi.org/library/tools/sbar-tool-situation-background-assessment-recommendation#:~:text=The%20SBAR%20%28Situation,team%20about%20a%20patient%27s%20condition" TargetMode="External"/><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3.svg"/><Relationship Id="rId11" Type="http://schemas.openxmlformats.org/officeDocument/2006/relationships/hyperlink" Target="https://www.ihi.org/library/tools/sbar-tool-situation-background-assessment-recommendation#:~:text=The%20SBAR%20%28Situation,team%20about%20a%20patient%27s%20condition" TargetMode="External"/><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3.png"/><Relationship Id="rId18" Type="http://schemas.openxmlformats.org/officeDocument/2006/relationships/image" Target="../media/image22.png"/><Relationship Id="rId3" Type="http://schemas.openxmlformats.org/officeDocument/2006/relationships/image" Target="../media/image18.png"/><Relationship Id="rId7" Type="http://schemas.openxmlformats.org/officeDocument/2006/relationships/image" Target="../media/image12.png"/><Relationship Id="rId12" Type="http://schemas.openxmlformats.org/officeDocument/2006/relationships/image" Target="../media/image8.svg"/><Relationship Id="rId17" Type="http://schemas.openxmlformats.org/officeDocument/2006/relationships/hyperlink" Target="https://pmc.ncbi.nlm.nih.gov/articles/PMC11857919/#:~:text=The%20World%20Health%20Organization%20,24" TargetMode="External"/><Relationship Id="rId2" Type="http://schemas.openxmlformats.org/officeDocument/2006/relationships/notesSlide" Target="../notesSlides/notesSlide7.xml"/><Relationship Id="rId16" Type="http://schemas.openxmlformats.org/officeDocument/2006/relationships/image" Target="../media/image17.svg"/><Relationship Id="rId1" Type="http://schemas.openxmlformats.org/officeDocument/2006/relationships/slideLayout" Target="../slideLayouts/slideLayout1.xml"/><Relationship Id="rId6" Type="http://schemas.openxmlformats.org/officeDocument/2006/relationships/image" Target="../media/image6.svg"/><Relationship Id="rId11" Type="http://schemas.openxmlformats.org/officeDocument/2006/relationships/image" Target="../media/image7.png"/><Relationship Id="rId5" Type="http://schemas.openxmlformats.org/officeDocument/2006/relationships/image" Target="../media/image5.png"/><Relationship Id="rId1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9.svg"/><Relationship Id="rId9" Type="http://schemas.openxmlformats.org/officeDocument/2006/relationships/image" Target="../media/image20.png"/><Relationship Id="rId1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hyperlink" Target="https://www.hipaajournal.com/effects-of-poor-communication-in-healthcare/#:~:text=Medical%20safety%20experts%20at%20CRICO,between%20caregivers%20during%20patient%20handovers" TargetMode="External"/><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8" Type="http://schemas.openxmlformats.org/officeDocument/2006/relationships/hyperlink" Target="https://www.england.nhs.uk/wp-content/uploads/2021/07/SQW-NHS-England-Improving-communications-report-30June.pdf" TargetMode="External"/><Relationship Id="rId13" Type="http://schemas.openxmlformats.org/officeDocument/2006/relationships/hyperlink" Target="https://reviewofconphil.com/index.php/journal/article/view/216" TargetMode="External"/><Relationship Id="rId18" Type="http://schemas.openxmlformats.org/officeDocument/2006/relationships/hyperlink" Target="https://www.springerpub.com/health-communication-for-health-care-professionals-9780826124418.html" TargetMode="External"/><Relationship Id="rId3" Type="http://schemas.openxmlformats.org/officeDocument/2006/relationships/hyperlink" Target="https://books.google.com/books/about/How_to_Communicate_Effectively_in_Health.html?id=EvJ3swEACAAJ" TargetMode="External"/><Relationship Id="rId21" Type="http://schemas.openxmlformats.org/officeDocument/2006/relationships/hyperlink" Target="https://eprints.worc.ac.uk/13878/3/Binder1.pdf" TargetMode="External"/><Relationship Id="rId7" Type="http://schemas.openxmlformats.org/officeDocument/2006/relationships/hyperlink" Target="https://pmc.ncbi.nlm.nih.gov/articles/PMC10464255/" TargetMode="External"/><Relationship Id="rId12" Type="http://schemas.openxmlformats.org/officeDocument/2006/relationships/hyperlink" Target="https://pmc.ncbi.nlm.nih.gov/articles/PMC10562187/" TargetMode="External"/><Relationship Id="rId17" Type="http://schemas.openxmlformats.org/officeDocument/2006/relationships/hyperlink" Target="https://pmc.ncbi.nlm.nih.gov/articles/PMC7910528/" TargetMode="External"/><Relationship Id="rId2" Type="http://schemas.openxmlformats.org/officeDocument/2006/relationships/hyperlink" Target="https://uk.sagepub.com/en-gb/eur/communication-skills-in-nursing-health-and-social-care/book265641" TargetMode="External"/><Relationship Id="rId16" Type="http://schemas.openxmlformats.org/officeDocument/2006/relationships/hyperlink" Target="https://uk.hfonline.org/promoting-effective-communication-in-health-and-social-care/" TargetMode="External"/><Relationship Id="rId20" Type="http://schemas.openxmlformats.org/officeDocument/2006/relationships/hyperlink" Target="https://books.google.com/books/about/Effective_Communication.html?id=_BkQBQAAQBAJ" TargetMode="External"/><Relationship Id="rId1" Type="http://schemas.openxmlformats.org/officeDocument/2006/relationships/slideLayout" Target="../slideLayouts/slideLayout1.xml"/><Relationship Id="rId6" Type="http://schemas.openxmlformats.org/officeDocument/2006/relationships/hyperlink" Target="https://bcphr.org/23-article-ratna/" TargetMode="External"/><Relationship Id="rId11" Type="http://schemas.openxmlformats.org/officeDocument/2006/relationships/hyperlink" Target="https://www.scie.org.uk/providing-care/dignity-in-care/communication/" TargetMode="External"/><Relationship Id="rId5" Type="http://schemas.openxmlformats.org/officeDocument/2006/relationships/hyperlink" Target="https://pmc.ncbi.nlm.nih.gov/articles/PMC4758389/" TargetMode="External"/><Relationship Id="rId15" Type="http://schemas.openxmlformats.org/officeDocument/2006/relationships/hyperlink" Target="https://uk.bookshop.org/p/books/communication-skills-in-nursing-health-and-social-care-bernard-moss/4106777" TargetMode="External"/><Relationship Id="rId10" Type="http://schemas.openxmlformats.org/officeDocument/2006/relationships/hyperlink" Target="https://www.cheshire-epaige.nhs.uk/wp-content/uploads/2022/10/Articles-on-Effective-Communication.pdf" TargetMode="External"/><Relationship Id="rId19" Type="http://schemas.openxmlformats.org/officeDocument/2006/relationships/hyperlink" Target="https://pmc.ncbi.nlm.nih.gov/articles/PMC12272926/" TargetMode="External"/><Relationship Id="rId4" Type="http://schemas.openxmlformats.org/officeDocument/2006/relationships/hyperlink" Target="https://shop.elsevier.com/books/effective-communication-for-health-professionals/elsevier-inc/978-0-323-62545-6" TargetMode="External"/><Relationship Id="rId9" Type="http://schemas.openxmlformats.org/officeDocument/2006/relationships/hyperlink" Target="https://mylearningcloud.org.uk/effective-communication-health-and-social-care/" TargetMode="External"/><Relationship Id="rId14" Type="http://schemas.openxmlformats.org/officeDocument/2006/relationships/hyperlink" Target="https://www.iosrjournals.org/iosr-jhss/papers/Vol.29-Issue9/Ser-8/H2909084753.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51435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51435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71696B9-11D3-4046-D4D0-AEF23E3AF833}"/>
              </a:ext>
            </a:extLst>
          </p:cNvPr>
          <p:cNvSpPr txBox="1"/>
          <p:nvPr/>
        </p:nvSpPr>
        <p:spPr>
          <a:xfrm>
            <a:off x="1143002" y="1499711"/>
            <a:ext cx="6858000" cy="207302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200" kern="1200">
                <a:solidFill>
                  <a:schemeClr val="tx1"/>
                </a:solidFill>
                <a:latin typeface="+mj-lt"/>
                <a:ea typeface="+mj-ea"/>
                <a:cs typeface="+mj-cs"/>
              </a:rPr>
              <a:t> LCHS4009 COMPONENT 1</a:t>
            </a:r>
          </a:p>
          <a:p>
            <a:pPr algn="ctr">
              <a:lnSpc>
                <a:spcPct val="90000"/>
              </a:lnSpc>
              <a:spcBef>
                <a:spcPct val="0"/>
              </a:spcBef>
              <a:spcAft>
                <a:spcPts val="600"/>
              </a:spcAft>
            </a:pPr>
            <a:r>
              <a:rPr lang="en-US" sz="4200" kern="1200">
                <a:solidFill>
                  <a:schemeClr val="tx1"/>
                </a:solidFill>
                <a:latin typeface="+mj-lt"/>
                <a:ea typeface="+mj-ea"/>
                <a:cs typeface="+mj-cs"/>
              </a:rPr>
              <a:t>STUDENT NUMBER: 2428428</a:t>
            </a:r>
          </a:p>
          <a:p>
            <a:pPr algn="ctr">
              <a:lnSpc>
                <a:spcPct val="90000"/>
              </a:lnSpc>
              <a:spcBef>
                <a:spcPct val="0"/>
              </a:spcBef>
              <a:spcAft>
                <a:spcPts val="600"/>
              </a:spcAft>
            </a:pPr>
            <a:r>
              <a:rPr lang="en-US" sz="4200" kern="1200">
                <a:solidFill>
                  <a:schemeClr val="tx1"/>
                </a:solidFill>
                <a:latin typeface="+mj-lt"/>
                <a:ea typeface="+mj-ea"/>
                <a:cs typeface="+mj-cs"/>
              </a:rPr>
              <a:t>RONALDO CRISTEA</a:t>
            </a:r>
          </a:p>
        </p:txBody>
      </p:sp>
      <p:sp>
        <p:nvSpPr>
          <p:cNvPr id="15" name="Rectangle 14">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4143589"/>
            <a:ext cx="3566160" cy="205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9711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1828800"/>
            <a:ext cx="5029200" cy="1371600"/>
          </a:xfrm>
          <a:prstGeom prst="rect">
            <a:avLst/>
          </a:prstGeom>
          <a:noFill/>
          <a:ln/>
        </p:spPr>
        <p:txBody>
          <a:bodyPr wrap="square" rtlCol="0" anchor="ctr"/>
          <a:lstStyle/>
          <a:p>
            <a:pPr marL="0" indent="0" algn="l">
              <a:buNone/>
            </a:pPr>
            <a:r>
              <a:rPr lang="en-US" sz="4000" b="1" dirty="0">
                <a:solidFill>
                  <a:srgbClr val="0A2E61"/>
                </a:solidFill>
                <a:latin typeface="Arial" pitchFamily="34" charset="0"/>
                <a:ea typeface="Arial" pitchFamily="34" charset="-122"/>
                <a:cs typeface="Arial" pitchFamily="34" charset="-120"/>
              </a:rPr>
              <a:t>Effective Communication</a:t>
            </a:r>
            <a:endParaRPr lang="en-US" sz="4000" dirty="0"/>
          </a:p>
          <a:p>
            <a:pPr marL="0" indent="0" algn="l">
              <a:buNone/>
            </a:pPr>
            <a:r>
              <a:rPr lang="en-US" sz="2400" i="1" dirty="0">
                <a:solidFill>
                  <a:srgbClr val="274B8A"/>
                </a:solidFill>
                <a:latin typeface="Arial" pitchFamily="34" charset="0"/>
                <a:ea typeface="Arial" pitchFamily="34" charset="-122"/>
                <a:cs typeface="Arial" pitchFamily="34" charset="-120"/>
              </a:rPr>
              <a:t>In Health &amp; Social Care</a:t>
            </a:r>
            <a:endParaRPr lang="en-US" sz="4000" dirty="0"/>
          </a:p>
        </p:txBody>
      </p:sp>
      <p:sp>
        <p:nvSpPr>
          <p:cNvPr id="3" name="Text 1"/>
          <p:cNvSpPr/>
          <p:nvPr/>
        </p:nvSpPr>
        <p:spPr>
          <a:xfrm>
            <a:off x="457200" y="3291840"/>
            <a:ext cx="5029200" cy="365760"/>
          </a:xfrm>
          <a:prstGeom prst="rect">
            <a:avLst/>
          </a:prstGeom>
          <a:noFill/>
          <a:ln/>
        </p:spPr>
        <p:txBody>
          <a:bodyPr wrap="square" rtlCol="0" anchor="ctr"/>
          <a:lstStyle/>
          <a:p>
            <a:pPr marL="0" indent="0">
              <a:buNone/>
            </a:pPr>
            <a:r>
              <a:rPr lang="en-US" sz="1400" dirty="0">
                <a:solidFill>
                  <a:srgbClr val="8A8A8A"/>
                </a:solidFill>
                <a:latin typeface="Arial" pitchFamily="34" charset="0"/>
                <a:ea typeface="Arial" pitchFamily="34" charset="-122"/>
                <a:cs typeface="Arial" pitchFamily="34" charset="-120"/>
              </a:rPr>
              <a:t>Exploring importance, models &amp; practice</a:t>
            </a:r>
            <a:endParaRPr lang="en-US" sz="1400" dirty="0"/>
          </a:p>
        </p:txBody>
      </p:sp>
      <p:sp>
        <p:nvSpPr>
          <p:cNvPr id="4" name="Text 2"/>
          <p:cNvSpPr/>
          <p:nvPr/>
        </p:nvSpPr>
        <p:spPr>
          <a:xfrm>
            <a:off x="457200" y="4389120"/>
            <a:ext cx="5029200" cy="274320"/>
          </a:xfrm>
          <a:prstGeom prst="rect">
            <a:avLst/>
          </a:prstGeom>
          <a:noFill/>
          <a:ln/>
        </p:spPr>
        <p:txBody>
          <a:bodyPr wrap="square" rtlCol="0" anchor="ctr"/>
          <a:lstStyle/>
          <a:p>
            <a:pPr marL="0" indent="0">
              <a:buNone/>
            </a:pPr>
            <a:r>
              <a:rPr lang="en-US" sz="1200" dirty="0">
                <a:solidFill>
                  <a:srgbClr val="8A8A8A"/>
                </a:solidFill>
                <a:latin typeface="Arial" pitchFamily="34" charset="0"/>
                <a:ea typeface="Arial" pitchFamily="34" charset="-122"/>
                <a:cs typeface="Arial" pitchFamily="34" charset="-120"/>
              </a:rPr>
              <a:t>23 Feb 2026</a:t>
            </a:r>
            <a:endParaRPr lang="en-US" sz="1200" dirty="0"/>
          </a:p>
        </p:txBody>
      </p:sp>
      <p:sp>
        <p:nvSpPr>
          <p:cNvPr id="5" name="Shape 3"/>
          <p:cNvSpPr/>
          <p:nvPr/>
        </p:nvSpPr>
        <p:spPr>
          <a:xfrm>
            <a:off x="5943600" y="1554480"/>
            <a:ext cx="2926080" cy="3017520"/>
          </a:xfrm>
          <a:prstGeom prst="roundRect">
            <a:avLst>
              <a:gd name="adj" fmla="val 3125"/>
            </a:avLst>
          </a:prstGeom>
          <a:solidFill>
            <a:srgbClr val="8DA9D1"/>
          </a:solidFill>
          <a:ln w="12700">
            <a:solidFill>
              <a:srgbClr val="8DA9D1"/>
            </a:solidFill>
            <a:prstDash val="solid"/>
          </a:ln>
        </p:spPr>
        <p:txBody>
          <a:bodyPr/>
          <a:lstStyle/>
          <a:p>
            <a:endParaRPr/>
          </a:p>
        </p:txBody>
      </p:sp>
      <p:pic>
        <p:nvPicPr>
          <p:cNvPr id="6"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03720" y="2194560"/>
            <a:ext cx="914400" cy="914400"/>
          </a:xfrm>
          <a:prstGeom prst="rect">
            <a:avLst/>
          </a:prstGeom>
        </p:spPr>
      </p:pic>
      <p:pic>
        <p:nvPicPr>
          <p:cNvPr id="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35240" y="3383280"/>
            <a:ext cx="548640" cy="54864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274320"/>
            <a:ext cx="5943600" cy="731520"/>
          </a:xfrm>
          <a:prstGeom prst="rect">
            <a:avLst/>
          </a:prstGeom>
          <a:noFill/>
          <a:ln/>
        </p:spPr>
        <p:txBody>
          <a:bodyPr wrap="square" rtlCol="0" anchor="ctr"/>
          <a:lstStyle/>
          <a:p>
            <a:pPr marL="0" indent="0">
              <a:buNone/>
            </a:pPr>
            <a:r>
              <a:rPr lang="en-US" sz="2400" b="1" dirty="0">
                <a:solidFill>
                  <a:srgbClr val="0A2E61"/>
                </a:solidFill>
              </a:rPr>
              <a:t>What is communication?</a:t>
            </a:r>
            <a:endParaRPr lang="en-US" sz="2400" dirty="0"/>
          </a:p>
        </p:txBody>
      </p:sp>
      <p:sp>
        <p:nvSpPr>
          <p:cNvPr id="3" name="Text 1"/>
          <p:cNvSpPr/>
          <p:nvPr/>
        </p:nvSpPr>
        <p:spPr>
          <a:xfrm>
            <a:off x="457200" y="1280160"/>
            <a:ext cx="5943600" cy="3383280"/>
          </a:xfrm>
          <a:prstGeom prst="rect">
            <a:avLst/>
          </a:prstGeom>
          <a:noFill/>
          <a:ln/>
        </p:spPr>
        <p:txBody>
          <a:bodyPr wrap="square" rtlCol="0" anchor="ctr"/>
          <a:lstStyle/>
          <a:p>
            <a:pPr>
              <a:lnSpc>
                <a:spcPts val="1600"/>
              </a:lnSpc>
            </a:pPr>
            <a:r>
              <a:rPr lang="en-US" sz="1200" dirty="0">
                <a:solidFill>
                  <a:srgbClr val="0E2233"/>
                </a:solidFill>
              </a:rPr>
              <a:t>Health professionals and patients communicate.</a:t>
            </a:r>
            <a:endParaRPr lang="en-US" sz="1200" dirty="0"/>
          </a:p>
          <a:p>
            <a:pPr>
              <a:lnSpc>
                <a:spcPts val="1600"/>
              </a:lnSpc>
            </a:pPr>
            <a:r>
              <a:rPr lang="en-US" sz="1200" dirty="0">
                <a:solidFill>
                  <a:srgbClr val="0E2233"/>
                </a:solidFill>
              </a:rPr>
              <a:t>Clinicians can acquire complete histories to guarantee accurate diagnosis and therapy (Pavilion Publishing and Media, 2017).</a:t>
            </a:r>
            <a:endParaRPr lang="en-US" sz="1200" dirty="0"/>
          </a:p>
          <a:p>
            <a:pPr>
              <a:lnSpc>
                <a:spcPts val="1600"/>
              </a:lnSpc>
            </a:pPr>
            <a:r>
              <a:rPr lang="en-US" sz="1200" dirty="0">
                <a:solidFill>
                  <a:srgbClr val="0E2233"/>
                </a:solidFill>
              </a:rPr>
              <a:t>To satisfy rising demand and improve patient safety, the WHO recommends integrated and coordinated communication (Tamparo, 2020).</a:t>
            </a:r>
            <a:endParaRPr lang="en-US" sz="1200" dirty="0"/>
          </a:p>
          <a:p>
            <a:pPr>
              <a:lnSpc>
                <a:spcPts val="1600"/>
              </a:lnSpc>
            </a:pPr>
            <a:r>
              <a:rPr lang="en-US" sz="1200" dirty="0">
                <a:solidFill>
                  <a:srgbClr val="0E2233"/>
                </a:solidFill>
              </a:rPr>
              <a:t>Health emergencies require better risk communication, according to the UN.</a:t>
            </a:r>
            <a:endParaRPr lang="en-US" sz="1200" dirty="0"/>
          </a:p>
          <a:p>
            <a:pPr>
              <a:lnSpc>
                <a:spcPts val="1600"/>
              </a:lnSpc>
            </a:pPr>
            <a:r>
              <a:rPr lang="en-US" sz="1200" dirty="0">
                <a:solidFill>
                  <a:srgbClr val="0E2233"/>
                </a:solidFill>
              </a:rPr>
              <a:t>Clear communication improves patient satisfaction and adherence to treatment.</a:t>
            </a:r>
            <a:endParaRPr lang="en-US" sz="1200" dirty="0"/>
          </a:p>
          <a:p>
            <a:pPr>
              <a:lnSpc>
                <a:spcPts val="1600"/>
              </a:lnSpc>
            </a:pPr>
            <a:r>
              <a:rPr lang="en-US" sz="1200" dirty="0">
                <a:solidFill>
                  <a:srgbClr val="0E2233"/>
                </a:solidFill>
              </a:rPr>
              <a:t>Good interpersonal communication allows people to share ideas and influence each other (Ha, 2015).</a:t>
            </a:r>
            <a:endParaRPr lang="en-US" sz="1200" dirty="0"/>
          </a:p>
          <a:p>
            <a:pPr>
              <a:lnSpc>
                <a:spcPts val="1600"/>
              </a:lnSpc>
            </a:pPr>
            <a:r>
              <a:rPr lang="en-US" sz="1200" dirty="0">
                <a:solidFill>
                  <a:srgbClr val="0E2233"/>
                </a:solidFill>
              </a:rPr>
              <a:t>Poor communication can lead to errors, misdiagnosis and adverse events.</a:t>
            </a:r>
            <a:endParaRPr lang="en-US" sz="1200" dirty="0"/>
          </a:p>
          <a:p>
            <a:pPr>
              <a:lnSpc>
                <a:spcPts val="1600"/>
              </a:lnSpc>
            </a:pPr>
            <a:r>
              <a:rPr lang="en-US" sz="1200" dirty="0">
                <a:solidFill>
                  <a:srgbClr val="0E2233"/>
                </a:solidFill>
              </a:rPr>
              <a:t>Communication is essential for safe and compassionate treatment.</a:t>
            </a:r>
            <a:endParaRPr lang="en-US" sz="1200"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766560" y="1554480"/>
            <a:ext cx="1097280" cy="1097280"/>
          </a:xfrm>
          <a:prstGeom prst="rect">
            <a:avLst/>
          </a:prstGeom>
        </p:spPr>
      </p:pic>
      <p:pic>
        <p:nvPicPr>
          <p:cNvPr id="5"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06640" y="2834640"/>
            <a:ext cx="731520" cy="731520"/>
          </a:xfrm>
          <a:prstGeom prst="rect">
            <a:avLst/>
          </a:prstGeom>
        </p:spPr>
      </p:pic>
      <p:sp>
        <p:nvSpPr>
          <p:cNvPr id="6" name="Text 2"/>
          <p:cNvSpPr/>
          <p:nvPr/>
        </p:nvSpPr>
        <p:spPr>
          <a:xfrm>
            <a:off x="457200" y="4823460"/>
            <a:ext cx="7772400" cy="228600"/>
          </a:xfrm>
          <a:prstGeom prst="rect">
            <a:avLst/>
          </a:prstGeom>
          <a:noFill/>
          <a:ln/>
        </p:spPr>
        <p:txBody>
          <a:bodyPr wrap="square" rtlCol="0" anchor="ctr"/>
          <a:lstStyle/>
          <a:p>
            <a:pPr marL="0" indent="0">
              <a:buNone/>
            </a:pPr>
            <a:r>
              <a:rPr lang="en-US" sz="600" u="sng" dirty="0">
                <a:solidFill>
                  <a:srgbClr val="0A2E61"/>
                </a:solidFill>
                <a:hlinkClick r:id="rId7"/>
              </a:rPr>
              <a:t>[1] [2]</a:t>
            </a:r>
            <a:endParaRPr lang="en-US" sz="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274320"/>
            <a:ext cx="5943600" cy="731520"/>
          </a:xfrm>
          <a:prstGeom prst="rect">
            <a:avLst/>
          </a:prstGeom>
          <a:noFill/>
          <a:ln/>
        </p:spPr>
        <p:txBody>
          <a:bodyPr wrap="square" rtlCol="0" anchor="ctr"/>
          <a:lstStyle/>
          <a:p>
            <a:pPr marL="0" indent="0">
              <a:buNone/>
            </a:pPr>
            <a:r>
              <a:rPr lang="en-US" sz="2400" b="1" dirty="0">
                <a:solidFill>
                  <a:srgbClr val="0A2E61"/>
                </a:solidFill>
              </a:rPr>
              <a:t>Impact of Poor Communication</a:t>
            </a:r>
            <a:endParaRPr lang="en-US" sz="2400" dirty="0"/>
          </a:p>
        </p:txBody>
      </p:sp>
      <p:sp>
        <p:nvSpPr>
          <p:cNvPr id="3" name="Text 1"/>
          <p:cNvSpPr/>
          <p:nvPr/>
        </p:nvSpPr>
        <p:spPr>
          <a:xfrm>
            <a:off x="457200" y="1097280"/>
            <a:ext cx="5303520" cy="3566160"/>
          </a:xfrm>
          <a:prstGeom prst="rect">
            <a:avLst/>
          </a:prstGeom>
          <a:noFill/>
          <a:ln/>
        </p:spPr>
        <p:txBody>
          <a:bodyPr wrap="square" rtlCol="0" anchor="ctr"/>
          <a:lstStyle/>
          <a:p>
            <a:pPr>
              <a:lnSpc>
                <a:spcPts val="1600"/>
              </a:lnSpc>
            </a:pPr>
            <a:r>
              <a:rPr lang="en-US" sz="1200" dirty="0">
                <a:solidFill>
                  <a:srgbClr val="0E2233"/>
                </a:solidFill>
              </a:rPr>
              <a:t>Handovers with incomplete or confusing information raise error risk.</a:t>
            </a:r>
            <a:endParaRPr lang="en-US" sz="1200" dirty="0"/>
          </a:p>
          <a:p>
            <a:pPr>
              <a:lnSpc>
                <a:spcPts val="1600"/>
              </a:lnSpc>
            </a:pPr>
            <a:r>
              <a:rPr lang="en-US" sz="1200" dirty="0">
                <a:solidFill>
                  <a:srgbClr val="0E2233"/>
                </a:solidFill>
              </a:rPr>
              <a:t>Over 7,000 of 23,000 malpractice claims were due to communication errors (Ratna, 2019).</a:t>
            </a:r>
            <a:endParaRPr lang="en-US" sz="1200" dirty="0"/>
          </a:p>
          <a:p>
            <a:pPr>
              <a:lnSpc>
                <a:spcPts val="1600"/>
              </a:lnSpc>
            </a:pPr>
            <a:r>
              <a:rPr lang="en-US" sz="1200" dirty="0">
                <a:solidFill>
                  <a:srgbClr val="0E2233"/>
                </a:solidFill>
              </a:rPr>
              <a:t>Mistakes cost $1.7 billion in malpractice expenses and caused over 2,000 unnecessary deaths (Available at https://bcphr.org/23-article-ratna/ Accessed, 2026).</a:t>
            </a:r>
            <a:endParaRPr lang="en-US" sz="1200" dirty="0"/>
          </a:p>
          <a:p>
            <a:pPr>
              <a:lnSpc>
                <a:spcPts val="1600"/>
              </a:lnSpc>
            </a:pPr>
            <a:r>
              <a:rPr lang="en-US" sz="1200" dirty="0">
                <a:solidFill>
                  <a:srgbClr val="0E2233"/>
                </a:solidFill>
              </a:rPr>
              <a:t>Eighty percent of significant medical errors result from caregiver misunderstanding.</a:t>
            </a:r>
            <a:endParaRPr lang="en-US" sz="1200" dirty="0"/>
          </a:p>
          <a:p>
            <a:pPr>
              <a:lnSpc>
                <a:spcPts val="1600"/>
              </a:lnSpc>
            </a:pPr>
            <a:r>
              <a:rPr lang="en-US" sz="1200" dirty="0">
                <a:solidFill>
                  <a:srgbClr val="0E2233"/>
                </a:solidFill>
              </a:rPr>
              <a:t>Miscommunication delays tests and treatments, causing needless problems.</a:t>
            </a:r>
            <a:endParaRPr lang="en-US" sz="1200" dirty="0"/>
          </a:p>
          <a:p>
            <a:pPr>
              <a:lnSpc>
                <a:spcPts val="1600"/>
              </a:lnSpc>
            </a:pPr>
            <a:r>
              <a:rPr lang="en-US" sz="1200" dirty="0">
                <a:solidFill>
                  <a:srgbClr val="0E2233"/>
                </a:solidFill>
              </a:rPr>
              <a:t>Symptom documentation errors might lead to incorrect treatments or drugs.</a:t>
            </a:r>
            <a:endParaRPr lang="en-US" sz="1200" dirty="0"/>
          </a:p>
          <a:p>
            <a:pPr>
              <a:lnSpc>
                <a:spcPts val="1600"/>
              </a:lnSpc>
            </a:pPr>
            <a:r>
              <a:rPr lang="en-US" sz="1200" dirty="0">
                <a:solidFill>
                  <a:srgbClr val="0E2233"/>
                </a:solidFill>
              </a:rPr>
              <a:t>Communication failures raise malpractice risk and financial costs.</a:t>
            </a:r>
            <a:endParaRPr lang="en-US" sz="1200" dirty="0"/>
          </a:p>
          <a:p>
            <a:pPr>
              <a:lnSpc>
                <a:spcPts val="1600"/>
              </a:lnSpc>
            </a:pPr>
            <a:r>
              <a:rPr lang="en-US" sz="1200" dirty="0">
                <a:solidFill>
                  <a:srgbClr val="0E2233"/>
                </a:solidFill>
              </a:rPr>
              <a:t>Improving communication can dramatically reduce errors and save lives.</a:t>
            </a:r>
            <a:endParaRPr lang="en-US" sz="1200" dirty="0"/>
          </a:p>
        </p:txBody>
      </p:sp>
      <p:graphicFrame>
        <p:nvGraphicFramePr>
          <p:cNvPr id="4" name="Chart 0"/>
          <p:cNvGraphicFramePr/>
          <p:nvPr/>
        </p:nvGraphicFramePr>
        <p:xfrm>
          <a:off x="5989320" y="1188720"/>
          <a:ext cx="2743200" cy="22860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989320" y="3657600"/>
            <a:ext cx="2743200" cy="457200"/>
          </a:xfrm>
          <a:prstGeom prst="rect">
            <a:avLst/>
          </a:prstGeom>
          <a:noFill/>
          <a:ln/>
        </p:spPr>
        <p:txBody>
          <a:bodyPr wrap="square" rtlCol="0" anchor="ctr"/>
          <a:lstStyle/>
          <a:p>
            <a:pPr marL="0" indent="0" algn="ctr">
              <a:buNone/>
            </a:pPr>
            <a:r>
              <a:rPr lang="en-US" sz="800" dirty="0">
                <a:solidFill>
                  <a:srgbClr val="8A8A8A"/>
                </a:solidFill>
              </a:rPr>
              <a:t>Data: Malpractice claims (23k), communication failures (7k), deaths (2k)</a:t>
            </a:r>
            <a:endParaRPr lang="en-US" sz="800" dirty="0"/>
          </a:p>
        </p:txBody>
      </p:sp>
      <p:sp>
        <p:nvSpPr>
          <p:cNvPr id="6" name="Text 3"/>
          <p:cNvSpPr/>
          <p:nvPr/>
        </p:nvSpPr>
        <p:spPr>
          <a:xfrm>
            <a:off x="457200" y="4823460"/>
            <a:ext cx="8229600" cy="228600"/>
          </a:xfrm>
          <a:prstGeom prst="rect">
            <a:avLst/>
          </a:prstGeom>
          <a:noFill/>
          <a:ln/>
        </p:spPr>
        <p:txBody>
          <a:bodyPr wrap="square" rtlCol="0" anchor="ctr"/>
          <a:lstStyle/>
          <a:p>
            <a:pPr marL="0" indent="0">
              <a:buNone/>
            </a:pPr>
            <a:r>
              <a:rPr lang="en-US" sz="600" u="sng" dirty="0">
                <a:solidFill>
                  <a:srgbClr val="0A2E61"/>
                </a:solidFill>
                <a:hlinkClick r:id="rId4"/>
              </a:rPr>
              <a:t>[1] [2]</a:t>
            </a:r>
            <a:endParaRPr lang="en-US" sz="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274320"/>
            <a:ext cx="7315200" cy="731520"/>
          </a:xfrm>
          <a:prstGeom prst="rect">
            <a:avLst/>
          </a:prstGeom>
          <a:noFill/>
          <a:ln/>
        </p:spPr>
        <p:txBody>
          <a:bodyPr wrap="square" rtlCol="0" anchor="ctr"/>
          <a:lstStyle/>
          <a:p>
            <a:pPr marL="0" indent="0">
              <a:buNone/>
            </a:pPr>
            <a:r>
              <a:rPr lang="en-US" sz="2400" b="1" dirty="0">
                <a:solidFill>
                  <a:srgbClr val="0A2E61"/>
                </a:solidFill>
              </a:rPr>
              <a:t>Communication &amp; Teamwork</a:t>
            </a:r>
            <a:endParaRPr lang="en-US" sz="2400" dirty="0"/>
          </a:p>
        </p:txBody>
      </p:sp>
      <p:sp>
        <p:nvSpPr>
          <p:cNvPr id="3" name="Text 1"/>
          <p:cNvSpPr/>
          <p:nvPr/>
        </p:nvSpPr>
        <p:spPr>
          <a:xfrm>
            <a:off x="457200" y="1097280"/>
            <a:ext cx="5029200" cy="3566160"/>
          </a:xfrm>
          <a:prstGeom prst="rect">
            <a:avLst/>
          </a:prstGeom>
          <a:noFill/>
          <a:ln/>
        </p:spPr>
        <p:txBody>
          <a:bodyPr wrap="square" rtlCol="0" anchor="ctr"/>
          <a:lstStyle/>
          <a:p>
            <a:pPr>
              <a:lnSpc>
                <a:spcPts val="1600"/>
              </a:lnSpc>
            </a:pPr>
            <a:r>
              <a:rPr lang="en-US" sz="1200" dirty="0">
                <a:solidFill>
                  <a:srgbClr val="0E2233"/>
                </a:solidFill>
              </a:rPr>
              <a:t>The Peruvian study demonstrated a substantial positive association (0.925, p&lt;0.01) between efficient communication and teamwork among nurses (p e073178 Available at, 2026).</a:t>
            </a:r>
            <a:endParaRPr lang="en-US" sz="1200" dirty="0"/>
          </a:p>
          <a:p>
            <a:pPr>
              <a:lnSpc>
                <a:spcPts val="1600"/>
              </a:lnSpc>
            </a:pPr>
            <a:r>
              <a:rPr lang="en-US" sz="1200" dirty="0">
                <a:solidFill>
                  <a:srgbClr val="0E2233"/>
                </a:solidFill>
              </a:rPr>
              <a:t>Effective communication strengthens organisational culture and motivates staff.</a:t>
            </a:r>
            <a:endParaRPr lang="en-US" sz="1200" dirty="0"/>
          </a:p>
          <a:p>
            <a:pPr>
              <a:lnSpc>
                <a:spcPts val="1600"/>
              </a:lnSpc>
            </a:pPr>
            <a:r>
              <a:rPr lang="en-US" sz="1200" dirty="0">
                <a:solidFill>
                  <a:srgbClr val="0E2233"/>
                </a:solidFill>
              </a:rPr>
              <a:t>It enhances collaboration, mutual trust and conflict resolution within teams.</a:t>
            </a:r>
            <a:endParaRPr lang="en-US" sz="1200" dirty="0"/>
          </a:p>
          <a:p>
            <a:pPr>
              <a:lnSpc>
                <a:spcPts val="1600"/>
              </a:lnSpc>
            </a:pPr>
            <a:r>
              <a:rPr lang="en-US" sz="1200" dirty="0">
                <a:solidFill>
                  <a:srgbClr val="0E2233"/>
                </a:solidFill>
              </a:rPr>
              <a:t>Poor verbal or telephone instructions might cause errors, hence WHO recommends legal formats (Healthcare Safety Investigation Branch, 2021).</a:t>
            </a:r>
            <a:endParaRPr lang="en-US" sz="1200" dirty="0"/>
          </a:p>
          <a:p>
            <a:pPr>
              <a:lnSpc>
                <a:spcPts val="1600"/>
              </a:lnSpc>
            </a:pPr>
            <a:r>
              <a:rPr lang="en-US" sz="1200" dirty="0">
                <a:solidFill>
                  <a:srgbClr val="0E2233"/>
                </a:solidFill>
              </a:rPr>
              <a:t>International studies link communication skills to nursing care quality.</a:t>
            </a:r>
            <a:endParaRPr lang="en-US" sz="1200" dirty="0"/>
          </a:p>
          <a:p>
            <a:pPr>
              <a:lnSpc>
                <a:spcPts val="1600"/>
              </a:lnSpc>
            </a:pPr>
            <a:r>
              <a:rPr lang="en-US" sz="1200" dirty="0">
                <a:solidFill>
                  <a:srgbClr val="0E2233"/>
                </a:solidFill>
              </a:rPr>
              <a:t>Effective communication improves patient outcomes and teamwork.</a:t>
            </a:r>
            <a:endParaRPr lang="en-US" sz="1200" dirty="0"/>
          </a:p>
          <a:p>
            <a:pPr>
              <a:lnSpc>
                <a:spcPts val="1600"/>
              </a:lnSpc>
            </a:pPr>
            <a:r>
              <a:rPr lang="en-US" sz="1200" dirty="0">
                <a:solidFill>
                  <a:srgbClr val="0E2233"/>
                </a:solidFill>
              </a:rPr>
              <a:t>Feedback mechanisms and open dialogue foster continuous improvement.</a:t>
            </a:r>
            <a:endParaRPr lang="en-US" sz="1200" dirty="0"/>
          </a:p>
          <a:p>
            <a:pPr>
              <a:lnSpc>
                <a:spcPts val="1600"/>
              </a:lnSpc>
            </a:pPr>
            <a:r>
              <a:rPr lang="en-US" sz="1200" dirty="0">
                <a:solidFill>
                  <a:srgbClr val="0E2233"/>
                </a:solidFill>
              </a:rPr>
              <a:t>Communication is personal and team-building.</a:t>
            </a:r>
            <a:endParaRPr lang="en-US" sz="1200" dirty="0"/>
          </a:p>
        </p:txBody>
      </p:sp>
      <p:graphicFrame>
        <p:nvGraphicFramePr>
          <p:cNvPr id="4" name="Chart 0"/>
          <p:cNvGraphicFramePr/>
          <p:nvPr/>
        </p:nvGraphicFramePr>
        <p:xfrm>
          <a:off x="5715000" y="1371600"/>
          <a:ext cx="2743200" cy="22860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 2"/>
          <p:cNvSpPr/>
          <p:nvPr/>
        </p:nvSpPr>
        <p:spPr>
          <a:xfrm>
            <a:off x="5715000" y="3749040"/>
            <a:ext cx="2743200" cy="365760"/>
          </a:xfrm>
          <a:prstGeom prst="rect">
            <a:avLst/>
          </a:prstGeom>
          <a:noFill/>
          <a:ln/>
        </p:spPr>
        <p:txBody>
          <a:bodyPr wrap="square" rtlCol="0" anchor="ctr"/>
          <a:lstStyle/>
          <a:p>
            <a:pPr marL="0" indent="0" algn="ctr">
              <a:buNone/>
            </a:pPr>
            <a:r>
              <a:rPr lang="en-US" sz="800" dirty="0">
                <a:solidFill>
                  <a:srgbClr val="8A8A8A"/>
                </a:solidFill>
              </a:rPr>
              <a:t>Simulated illustration of strong positive correlation</a:t>
            </a:r>
            <a:endParaRPr lang="en-US" sz="800" dirty="0"/>
          </a:p>
        </p:txBody>
      </p:sp>
      <p:sp>
        <p:nvSpPr>
          <p:cNvPr id="6" name="Text 3"/>
          <p:cNvSpPr/>
          <p:nvPr/>
        </p:nvSpPr>
        <p:spPr>
          <a:xfrm>
            <a:off x="457200" y="4823460"/>
            <a:ext cx="8229600" cy="228600"/>
          </a:xfrm>
          <a:prstGeom prst="rect">
            <a:avLst/>
          </a:prstGeom>
          <a:noFill/>
          <a:ln/>
        </p:spPr>
        <p:txBody>
          <a:bodyPr wrap="square" rtlCol="0" anchor="ctr"/>
          <a:lstStyle/>
          <a:p>
            <a:pPr marL="0" indent="0">
              <a:buNone/>
            </a:pPr>
            <a:r>
              <a:rPr lang="en-US" sz="600" u="sng" dirty="0">
                <a:solidFill>
                  <a:srgbClr val="0A2E61"/>
                </a:solidFill>
                <a:hlinkClick r:id="rId4"/>
              </a:rPr>
              <a:t>[1] [2]</a:t>
            </a:r>
            <a:endParaRPr lang="en-US" sz="600" dirty="0"/>
          </a:p>
        </p:txBody>
      </p:sp>
      <p:pic>
        <p:nvPicPr>
          <p:cNvPr id="1026" name="Picture 2" descr="The Importance of Effective Communication in Nursing | USAHS">
            <a:extLst>
              <a:ext uri="{FF2B5EF4-FFF2-40B4-BE49-F238E27FC236}">
                <a16:creationId xmlns:a16="http://schemas.microsoft.com/office/drawing/2014/main" id="{DC1F1BF0-EF00-C68E-B058-2AFDB02E4B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6400" y="166437"/>
            <a:ext cx="3421125" cy="349116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274320"/>
            <a:ext cx="5029200" cy="731520"/>
          </a:xfrm>
          <a:prstGeom prst="rect">
            <a:avLst/>
          </a:prstGeom>
          <a:noFill/>
          <a:ln/>
        </p:spPr>
        <p:txBody>
          <a:bodyPr wrap="square" rtlCol="0" anchor="ctr"/>
          <a:lstStyle/>
          <a:p>
            <a:pPr marL="0" indent="0">
              <a:buNone/>
            </a:pPr>
            <a:r>
              <a:rPr lang="en-US" sz="2400" b="1" dirty="0">
                <a:solidFill>
                  <a:srgbClr val="0A2E61"/>
                </a:solidFill>
              </a:rPr>
              <a:t>Structured Model: SBAR</a:t>
            </a:r>
            <a:endParaRPr lang="en-US" sz="2400" dirty="0"/>
          </a:p>
        </p:txBody>
      </p:sp>
      <p:sp>
        <p:nvSpPr>
          <p:cNvPr id="3" name="Shape 1"/>
          <p:cNvSpPr/>
          <p:nvPr/>
        </p:nvSpPr>
        <p:spPr>
          <a:xfrm>
            <a:off x="457200" y="1188720"/>
            <a:ext cx="2103120" cy="1828800"/>
          </a:xfrm>
          <a:prstGeom prst="roundRect">
            <a:avLst>
              <a:gd name="adj" fmla="val 5000"/>
            </a:avLst>
          </a:prstGeom>
          <a:solidFill>
            <a:srgbClr val="8DA9D1"/>
          </a:solidFill>
          <a:ln w="12700">
            <a:solidFill>
              <a:srgbClr val="8DA9D1"/>
            </a:solidFill>
            <a:prstDash val="solid"/>
          </a:ln>
        </p:spPr>
        <p:txBody>
          <a:bodyPr/>
          <a:lstStyle/>
          <a:p>
            <a:endParaRPr/>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8640" y="1325880"/>
            <a:ext cx="457200" cy="457200"/>
          </a:xfrm>
          <a:prstGeom prst="rect">
            <a:avLst/>
          </a:prstGeom>
        </p:spPr>
      </p:pic>
      <p:sp>
        <p:nvSpPr>
          <p:cNvPr id="5" name="Text 2"/>
          <p:cNvSpPr/>
          <p:nvPr/>
        </p:nvSpPr>
        <p:spPr>
          <a:xfrm>
            <a:off x="1051560" y="1298448"/>
            <a:ext cx="1508760" cy="365760"/>
          </a:xfrm>
          <a:prstGeom prst="rect">
            <a:avLst/>
          </a:prstGeom>
          <a:noFill/>
          <a:ln/>
        </p:spPr>
        <p:txBody>
          <a:bodyPr wrap="square" rtlCol="0" anchor="ctr"/>
          <a:lstStyle/>
          <a:p>
            <a:pPr marL="0" indent="0">
              <a:buNone/>
            </a:pPr>
            <a:r>
              <a:rPr lang="en-US" sz="1100" b="1" dirty="0">
                <a:solidFill>
                  <a:srgbClr val="0A2E61"/>
                </a:solidFill>
              </a:rPr>
              <a:t>S: Situation</a:t>
            </a:r>
            <a:endParaRPr lang="en-US" sz="1100" dirty="0"/>
          </a:p>
        </p:txBody>
      </p:sp>
      <p:sp>
        <p:nvSpPr>
          <p:cNvPr id="6" name="Text 3"/>
          <p:cNvSpPr/>
          <p:nvPr/>
        </p:nvSpPr>
        <p:spPr>
          <a:xfrm>
            <a:off x="548640" y="1828800"/>
            <a:ext cx="1920240" cy="1097280"/>
          </a:xfrm>
          <a:prstGeom prst="rect">
            <a:avLst/>
          </a:prstGeom>
          <a:noFill/>
          <a:ln/>
        </p:spPr>
        <p:txBody>
          <a:bodyPr wrap="square" rtlCol="0" anchor="ctr"/>
          <a:lstStyle/>
          <a:p>
            <a:pPr marL="0" indent="0">
              <a:buNone/>
            </a:pPr>
            <a:r>
              <a:rPr lang="en-US" sz="900" dirty="0">
                <a:solidFill>
                  <a:srgbClr val="0E2233"/>
                </a:solidFill>
              </a:rPr>
              <a:t>State the immediate problem or concern clearly and concisely.</a:t>
            </a:r>
            <a:endParaRPr lang="en-US" sz="900" dirty="0"/>
          </a:p>
        </p:txBody>
      </p:sp>
      <p:sp>
        <p:nvSpPr>
          <p:cNvPr id="7" name="Shape 4"/>
          <p:cNvSpPr/>
          <p:nvPr/>
        </p:nvSpPr>
        <p:spPr>
          <a:xfrm>
            <a:off x="2651760" y="1188720"/>
            <a:ext cx="2103120" cy="1828800"/>
          </a:xfrm>
          <a:prstGeom prst="roundRect">
            <a:avLst>
              <a:gd name="adj" fmla="val 5000"/>
            </a:avLst>
          </a:prstGeom>
          <a:solidFill>
            <a:srgbClr val="8DA9D1"/>
          </a:solidFill>
          <a:ln w="12700">
            <a:solidFill>
              <a:srgbClr val="8DA9D1"/>
            </a:solidFill>
            <a:prstDash val="solid"/>
          </a:ln>
        </p:spPr>
        <p:txBody>
          <a:bodyPr/>
          <a:lstStyle/>
          <a:p>
            <a:endParaRPr/>
          </a:p>
        </p:txBody>
      </p:sp>
      <p:pic>
        <p:nvPicPr>
          <p:cNvPr id="8"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743200" y="1325880"/>
            <a:ext cx="457200" cy="457200"/>
          </a:xfrm>
          <a:prstGeom prst="rect">
            <a:avLst/>
          </a:prstGeom>
        </p:spPr>
      </p:pic>
      <p:sp>
        <p:nvSpPr>
          <p:cNvPr id="9" name="Text 5"/>
          <p:cNvSpPr/>
          <p:nvPr/>
        </p:nvSpPr>
        <p:spPr>
          <a:xfrm>
            <a:off x="3246120" y="1298448"/>
            <a:ext cx="1508760" cy="365760"/>
          </a:xfrm>
          <a:prstGeom prst="rect">
            <a:avLst/>
          </a:prstGeom>
          <a:noFill/>
          <a:ln/>
        </p:spPr>
        <p:txBody>
          <a:bodyPr wrap="square" rtlCol="0" anchor="ctr"/>
          <a:lstStyle/>
          <a:p>
            <a:pPr marL="0" indent="0">
              <a:buNone/>
            </a:pPr>
            <a:r>
              <a:rPr lang="en-US" sz="1100" b="1" dirty="0">
                <a:solidFill>
                  <a:srgbClr val="0A2E61"/>
                </a:solidFill>
              </a:rPr>
              <a:t>B: Background</a:t>
            </a:r>
            <a:endParaRPr lang="en-US" sz="1100" dirty="0"/>
          </a:p>
        </p:txBody>
      </p:sp>
      <p:sp>
        <p:nvSpPr>
          <p:cNvPr id="10" name="Text 6"/>
          <p:cNvSpPr/>
          <p:nvPr/>
        </p:nvSpPr>
        <p:spPr>
          <a:xfrm>
            <a:off x="2743200" y="1828800"/>
            <a:ext cx="1920240" cy="1097280"/>
          </a:xfrm>
          <a:prstGeom prst="rect">
            <a:avLst/>
          </a:prstGeom>
          <a:noFill/>
          <a:ln/>
        </p:spPr>
        <p:txBody>
          <a:bodyPr wrap="square" rtlCol="0" anchor="ctr"/>
          <a:lstStyle/>
          <a:p>
            <a:pPr marL="0" indent="0">
              <a:buNone/>
            </a:pPr>
            <a:r>
              <a:rPr lang="en-US" sz="900" dirty="0">
                <a:solidFill>
                  <a:srgbClr val="0E2233"/>
                </a:solidFill>
              </a:rPr>
              <a:t>Provide relevant history, context, medications and treatments.</a:t>
            </a:r>
            <a:endParaRPr lang="en-US" sz="900" dirty="0"/>
          </a:p>
        </p:txBody>
      </p:sp>
      <p:sp>
        <p:nvSpPr>
          <p:cNvPr id="11" name="Shape 7"/>
          <p:cNvSpPr/>
          <p:nvPr/>
        </p:nvSpPr>
        <p:spPr>
          <a:xfrm>
            <a:off x="4846320" y="1188720"/>
            <a:ext cx="2103120" cy="1828800"/>
          </a:xfrm>
          <a:prstGeom prst="roundRect">
            <a:avLst>
              <a:gd name="adj" fmla="val 5000"/>
            </a:avLst>
          </a:prstGeom>
          <a:solidFill>
            <a:srgbClr val="8DA9D1"/>
          </a:solidFill>
          <a:ln w="12700">
            <a:solidFill>
              <a:srgbClr val="8DA9D1"/>
            </a:solidFill>
            <a:prstDash val="solid"/>
          </a:ln>
        </p:spPr>
        <p:txBody>
          <a:bodyPr/>
          <a:lstStyle/>
          <a:p>
            <a:endParaRPr/>
          </a:p>
        </p:txBody>
      </p:sp>
      <p:pic>
        <p:nvPicPr>
          <p:cNvPr id="12"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937760" y="1325880"/>
            <a:ext cx="457200" cy="457200"/>
          </a:xfrm>
          <a:prstGeom prst="rect">
            <a:avLst/>
          </a:prstGeom>
        </p:spPr>
      </p:pic>
      <p:sp>
        <p:nvSpPr>
          <p:cNvPr id="13" name="Text 8"/>
          <p:cNvSpPr/>
          <p:nvPr/>
        </p:nvSpPr>
        <p:spPr>
          <a:xfrm>
            <a:off x="5440680" y="1298448"/>
            <a:ext cx="1508760" cy="365760"/>
          </a:xfrm>
          <a:prstGeom prst="rect">
            <a:avLst/>
          </a:prstGeom>
          <a:noFill/>
          <a:ln/>
        </p:spPr>
        <p:txBody>
          <a:bodyPr wrap="square" rtlCol="0" anchor="ctr"/>
          <a:lstStyle/>
          <a:p>
            <a:pPr marL="0" indent="0">
              <a:buNone/>
            </a:pPr>
            <a:r>
              <a:rPr lang="en-US" sz="1100" b="1" dirty="0">
                <a:solidFill>
                  <a:srgbClr val="0A2E61"/>
                </a:solidFill>
              </a:rPr>
              <a:t>A: Assessment</a:t>
            </a:r>
            <a:endParaRPr lang="en-US" sz="1100" dirty="0"/>
          </a:p>
        </p:txBody>
      </p:sp>
      <p:sp>
        <p:nvSpPr>
          <p:cNvPr id="14" name="Text 9"/>
          <p:cNvSpPr/>
          <p:nvPr/>
        </p:nvSpPr>
        <p:spPr>
          <a:xfrm>
            <a:off x="4937760" y="1828800"/>
            <a:ext cx="1920240" cy="1097280"/>
          </a:xfrm>
          <a:prstGeom prst="rect">
            <a:avLst/>
          </a:prstGeom>
          <a:noFill/>
          <a:ln/>
        </p:spPr>
        <p:txBody>
          <a:bodyPr wrap="square" rtlCol="0" anchor="ctr"/>
          <a:lstStyle/>
          <a:p>
            <a:pPr marL="0" indent="0">
              <a:buNone/>
            </a:pPr>
            <a:r>
              <a:rPr lang="en-US" sz="900" dirty="0">
                <a:solidFill>
                  <a:srgbClr val="0E2233"/>
                </a:solidFill>
              </a:rPr>
              <a:t>Offer your analysis or concern about the situation.</a:t>
            </a:r>
            <a:endParaRPr lang="en-US" sz="900" dirty="0"/>
          </a:p>
        </p:txBody>
      </p:sp>
      <p:sp>
        <p:nvSpPr>
          <p:cNvPr id="15" name="Shape 10"/>
          <p:cNvSpPr/>
          <p:nvPr/>
        </p:nvSpPr>
        <p:spPr>
          <a:xfrm>
            <a:off x="7040880" y="1188720"/>
            <a:ext cx="2103120" cy="1828800"/>
          </a:xfrm>
          <a:prstGeom prst="roundRect">
            <a:avLst>
              <a:gd name="adj" fmla="val 5000"/>
            </a:avLst>
          </a:prstGeom>
          <a:solidFill>
            <a:srgbClr val="8DA9D1"/>
          </a:solidFill>
          <a:ln w="12700">
            <a:solidFill>
              <a:srgbClr val="8DA9D1"/>
            </a:solidFill>
            <a:prstDash val="solid"/>
          </a:ln>
        </p:spPr>
        <p:txBody>
          <a:bodyPr/>
          <a:lstStyle/>
          <a:p>
            <a:endParaRPr/>
          </a:p>
        </p:txBody>
      </p:sp>
      <p:pic>
        <p:nvPicPr>
          <p:cNvPr id="16"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7132320" y="1325880"/>
            <a:ext cx="457200" cy="457200"/>
          </a:xfrm>
          <a:prstGeom prst="rect">
            <a:avLst/>
          </a:prstGeom>
        </p:spPr>
      </p:pic>
      <p:sp>
        <p:nvSpPr>
          <p:cNvPr id="17" name="Text 11"/>
          <p:cNvSpPr/>
          <p:nvPr/>
        </p:nvSpPr>
        <p:spPr>
          <a:xfrm>
            <a:off x="7635240" y="1298448"/>
            <a:ext cx="1508760" cy="365760"/>
          </a:xfrm>
          <a:prstGeom prst="rect">
            <a:avLst/>
          </a:prstGeom>
          <a:noFill/>
          <a:ln/>
        </p:spPr>
        <p:txBody>
          <a:bodyPr wrap="square" rtlCol="0" anchor="ctr"/>
          <a:lstStyle/>
          <a:p>
            <a:pPr marL="0" indent="0">
              <a:buNone/>
            </a:pPr>
            <a:r>
              <a:rPr lang="en-US" sz="1100" b="1" dirty="0">
                <a:solidFill>
                  <a:srgbClr val="0A2E61"/>
                </a:solidFill>
              </a:rPr>
              <a:t>R: Recommendation</a:t>
            </a:r>
            <a:endParaRPr lang="en-US" sz="1100" dirty="0"/>
          </a:p>
        </p:txBody>
      </p:sp>
      <p:sp>
        <p:nvSpPr>
          <p:cNvPr id="18" name="Text 12"/>
          <p:cNvSpPr/>
          <p:nvPr/>
        </p:nvSpPr>
        <p:spPr>
          <a:xfrm>
            <a:off x="7132320" y="1828800"/>
            <a:ext cx="1920240" cy="1097280"/>
          </a:xfrm>
          <a:prstGeom prst="rect">
            <a:avLst/>
          </a:prstGeom>
          <a:noFill/>
          <a:ln/>
        </p:spPr>
        <p:txBody>
          <a:bodyPr wrap="square" rtlCol="0" anchor="ctr"/>
          <a:lstStyle/>
          <a:p>
            <a:pPr marL="0" indent="0">
              <a:buNone/>
            </a:pPr>
            <a:r>
              <a:rPr lang="en-US" sz="900" dirty="0">
                <a:solidFill>
                  <a:srgbClr val="0E2233"/>
                </a:solidFill>
              </a:rPr>
              <a:t>Request a specific action or outline the next steps.</a:t>
            </a:r>
            <a:endParaRPr lang="en-US" sz="900" dirty="0"/>
          </a:p>
        </p:txBody>
      </p:sp>
      <p:sp>
        <p:nvSpPr>
          <p:cNvPr id="19" name="Text 13"/>
          <p:cNvSpPr/>
          <p:nvPr/>
        </p:nvSpPr>
        <p:spPr>
          <a:xfrm>
            <a:off x="457200" y="3383280"/>
            <a:ext cx="8229600" cy="1828800"/>
          </a:xfrm>
          <a:prstGeom prst="rect">
            <a:avLst/>
          </a:prstGeom>
          <a:noFill/>
          <a:ln/>
        </p:spPr>
        <p:txBody>
          <a:bodyPr wrap="square" rtlCol="0" anchor="ctr"/>
          <a:lstStyle/>
          <a:p>
            <a:pPr>
              <a:lnSpc>
                <a:spcPts val="1400"/>
              </a:lnSpc>
            </a:pPr>
            <a:r>
              <a:rPr lang="en-US" sz="1000" dirty="0">
                <a:solidFill>
                  <a:srgbClr val="0E2233"/>
                </a:solidFill>
              </a:rPr>
              <a:t>SBAR stands for Situation, Background, Assessment and Recommendation.</a:t>
            </a:r>
            <a:endParaRPr lang="en-US" sz="1000" dirty="0"/>
          </a:p>
          <a:p>
            <a:pPr>
              <a:lnSpc>
                <a:spcPts val="1400"/>
              </a:lnSpc>
            </a:pPr>
            <a:r>
              <a:rPr lang="en-US" sz="1000" dirty="0">
                <a:solidFill>
                  <a:srgbClr val="0E2233"/>
                </a:solidFill>
              </a:rPr>
              <a:t>Its straightforward structure conveys vital information fast.</a:t>
            </a:r>
            <a:endParaRPr lang="en-US" sz="1000" dirty="0"/>
          </a:p>
          <a:p>
            <a:pPr>
              <a:lnSpc>
                <a:spcPts val="1400"/>
              </a:lnSpc>
            </a:pPr>
            <a:r>
              <a:rPr lang="en-US" sz="1000" dirty="0">
                <a:solidFill>
                  <a:srgbClr val="0E2233"/>
                </a:solidFill>
              </a:rPr>
              <a:t>Situation: clearly state the immediate problem or concern.</a:t>
            </a:r>
            <a:endParaRPr lang="en-US" sz="1000" dirty="0"/>
          </a:p>
          <a:p>
            <a:pPr>
              <a:lnSpc>
                <a:spcPts val="1400"/>
              </a:lnSpc>
            </a:pPr>
            <a:r>
              <a:rPr lang="en-US" sz="1000" dirty="0">
                <a:solidFill>
                  <a:srgbClr val="0E2233"/>
                </a:solidFill>
              </a:rPr>
              <a:t>Background: summarise relevant history, medications and context.</a:t>
            </a:r>
            <a:endParaRPr lang="en-US" sz="1000" dirty="0"/>
          </a:p>
          <a:p>
            <a:pPr>
              <a:lnSpc>
                <a:spcPts val="1400"/>
              </a:lnSpc>
            </a:pPr>
            <a:r>
              <a:rPr lang="en-US" sz="1000" dirty="0">
                <a:solidFill>
                  <a:srgbClr val="0E2233"/>
                </a:solidFill>
              </a:rPr>
              <a:t>Share your assessment, thoughts, and concerns.</a:t>
            </a:r>
            <a:endParaRPr lang="en-US" sz="1000" dirty="0"/>
          </a:p>
          <a:p>
            <a:pPr>
              <a:lnSpc>
                <a:spcPts val="1400"/>
              </a:lnSpc>
            </a:pPr>
            <a:r>
              <a:rPr lang="en-US" sz="1000" dirty="0">
                <a:solidFill>
                  <a:srgbClr val="0E2233"/>
                </a:solidFill>
              </a:rPr>
              <a:t>Recommendation: request specific actions or propose the next steps.</a:t>
            </a:r>
            <a:endParaRPr lang="en-US" sz="1000" dirty="0"/>
          </a:p>
          <a:p>
            <a:pPr>
              <a:lnSpc>
                <a:spcPts val="1400"/>
              </a:lnSpc>
            </a:pPr>
            <a:r>
              <a:rPr lang="en-US" sz="1000" dirty="0">
                <a:solidFill>
                  <a:srgbClr val="0E2233"/>
                </a:solidFill>
              </a:rPr>
              <a:t>SBAR preserves crucial facts and increases safety.</a:t>
            </a:r>
            <a:endParaRPr lang="en-US" sz="1000" dirty="0"/>
          </a:p>
          <a:p>
            <a:pPr>
              <a:lnSpc>
                <a:spcPts val="1400"/>
              </a:lnSpc>
            </a:pPr>
            <a:r>
              <a:rPr lang="en-US" sz="1000" dirty="0">
                <a:solidFill>
                  <a:srgbClr val="0E2233"/>
                </a:solidFill>
              </a:rPr>
              <a:t>SBAR is widely used to enhance efficiency and shared understanding.</a:t>
            </a:r>
            <a:endParaRPr lang="en-US" sz="1000" dirty="0"/>
          </a:p>
        </p:txBody>
      </p:sp>
      <p:sp>
        <p:nvSpPr>
          <p:cNvPr id="20" name="Text 14"/>
          <p:cNvSpPr/>
          <p:nvPr/>
        </p:nvSpPr>
        <p:spPr>
          <a:xfrm>
            <a:off x="457200" y="4823460"/>
            <a:ext cx="8229600" cy="228600"/>
          </a:xfrm>
          <a:prstGeom prst="rect">
            <a:avLst/>
          </a:prstGeom>
          <a:noFill/>
          <a:ln/>
        </p:spPr>
        <p:txBody>
          <a:bodyPr wrap="square" rtlCol="0" anchor="ctr"/>
          <a:lstStyle/>
          <a:p>
            <a:pPr marL="0" indent="0">
              <a:buNone/>
            </a:pPr>
            <a:r>
              <a:rPr lang="en-US" sz="600" u="sng" dirty="0">
                <a:solidFill>
                  <a:srgbClr val="0A2E61"/>
                </a:solidFill>
                <a:hlinkClick r:id="rId11"/>
              </a:rPr>
              <a:t>[1]</a:t>
            </a:r>
            <a:endParaRPr lang="en-US" sz="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274320"/>
            <a:ext cx="5943600" cy="731520"/>
          </a:xfrm>
          <a:prstGeom prst="rect">
            <a:avLst/>
          </a:prstGeom>
          <a:noFill/>
          <a:ln/>
        </p:spPr>
        <p:txBody>
          <a:bodyPr wrap="square" rtlCol="0" anchor="ctr"/>
          <a:lstStyle/>
          <a:p>
            <a:pPr marL="0" indent="0">
              <a:buNone/>
            </a:pPr>
            <a:r>
              <a:rPr lang="en-US" sz="2400" b="1" dirty="0">
                <a:solidFill>
                  <a:srgbClr val="0A2E61"/>
                </a:solidFill>
              </a:rPr>
              <a:t>Applying SBAR in Practice</a:t>
            </a:r>
            <a:endParaRPr lang="en-US" sz="2400" dirty="0"/>
          </a:p>
        </p:txBody>
      </p:sp>
      <p:sp>
        <p:nvSpPr>
          <p:cNvPr id="3" name="Shape 1"/>
          <p:cNvSpPr/>
          <p:nvPr/>
        </p:nvSpPr>
        <p:spPr>
          <a:xfrm>
            <a:off x="457200" y="1097280"/>
            <a:ext cx="1897380" cy="1097280"/>
          </a:xfrm>
          <a:prstGeom prst="roundRect">
            <a:avLst>
              <a:gd name="adj" fmla="val 4167"/>
            </a:avLst>
          </a:prstGeom>
          <a:solidFill>
            <a:srgbClr val="8DA9D1"/>
          </a:solidFill>
          <a:ln w="12700">
            <a:solidFill>
              <a:srgbClr val="8DA9D1"/>
            </a:solidFill>
            <a:prstDash val="solid"/>
          </a:ln>
        </p:spPr>
        <p:txBody>
          <a:bodyPr/>
          <a:lstStyle/>
          <a:p>
            <a:endParaRPr/>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8640" y="1188720"/>
            <a:ext cx="365760" cy="365760"/>
          </a:xfrm>
          <a:prstGeom prst="rect">
            <a:avLst/>
          </a:prstGeom>
        </p:spPr>
      </p:pic>
      <p:sp>
        <p:nvSpPr>
          <p:cNvPr id="5" name="Text 2"/>
          <p:cNvSpPr/>
          <p:nvPr/>
        </p:nvSpPr>
        <p:spPr>
          <a:xfrm>
            <a:off x="960120" y="1143000"/>
            <a:ext cx="1394460" cy="228600"/>
          </a:xfrm>
          <a:prstGeom prst="rect">
            <a:avLst/>
          </a:prstGeom>
          <a:noFill/>
          <a:ln/>
        </p:spPr>
        <p:txBody>
          <a:bodyPr wrap="square" rtlCol="0" anchor="ctr"/>
          <a:lstStyle/>
          <a:p>
            <a:pPr marL="0" indent="0">
              <a:buNone/>
            </a:pPr>
            <a:r>
              <a:rPr lang="en-US" sz="1000" b="1" dirty="0">
                <a:solidFill>
                  <a:srgbClr val="0A2E61"/>
                </a:solidFill>
              </a:rPr>
              <a:t>Situation</a:t>
            </a:r>
            <a:endParaRPr lang="en-US" sz="1000" dirty="0"/>
          </a:p>
        </p:txBody>
      </p:sp>
      <p:sp>
        <p:nvSpPr>
          <p:cNvPr id="6" name="Text 3"/>
          <p:cNvSpPr/>
          <p:nvPr/>
        </p:nvSpPr>
        <p:spPr>
          <a:xfrm>
            <a:off x="548640" y="1417320"/>
            <a:ext cx="1805940" cy="731520"/>
          </a:xfrm>
          <a:prstGeom prst="rect">
            <a:avLst/>
          </a:prstGeom>
          <a:noFill/>
          <a:ln/>
        </p:spPr>
        <p:txBody>
          <a:bodyPr wrap="square" rtlCol="0" anchor="ctr"/>
          <a:lstStyle/>
          <a:p>
            <a:pPr marL="0" indent="0">
              <a:buNone/>
            </a:pPr>
            <a:r>
              <a:rPr lang="en-US" sz="850" dirty="0">
                <a:solidFill>
                  <a:srgbClr val="0E2233"/>
                </a:solidFill>
              </a:rPr>
              <a:t>Mr. Ahmed is breathless and has 90/60 blood pressure.</a:t>
            </a:r>
            <a:endParaRPr lang="en-US" sz="850" dirty="0"/>
          </a:p>
        </p:txBody>
      </p:sp>
      <p:sp>
        <p:nvSpPr>
          <p:cNvPr id="7" name="Shape 4"/>
          <p:cNvSpPr/>
          <p:nvPr/>
        </p:nvSpPr>
        <p:spPr>
          <a:xfrm>
            <a:off x="2446020" y="1645920"/>
            <a:ext cx="91440" cy="0"/>
          </a:xfrm>
          <a:prstGeom prst="line">
            <a:avLst/>
          </a:prstGeom>
          <a:noFill/>
          <a:ln w="12700">
            <a:solidFill>
              <a:srgbClr val="274B8A"/>
            </a:solidFill>
            <a:prstDash val="solid"/>
          </a:ln>
        </p:spPr>
        <p:txBody>
          <a:bodyPr/>
          <a:lstStyle/>
          <a:p>
            <a:endParaRPr/>
          </a:p>
        </p:txBody>
      </p:sp>
      <p:sp>
        <p:nvSpPr>
          <p:cNvPr id="8" name="Shape 5"/>
          <p:cNvSpPr/>
          <p:nvPr/>
        </p:nvSpPr>
        <p:spPr>
          <a:xfrm>
            <a:off x="2537460" y="1097280"/>
            <a:ext cx="1897380" cy="1097280"/>
          </a:xfrm>
          <a:prstGeom prst="roundRect">
            <a:avLst>
              <a:gd name="adj" fmla="val 4167"/>
            </a:avLst>
          </a:prstGeom>
          <a:solidFill>
            <a:srgbClr val="8DA9D1"/>
          </a:solidFill>
          <a:ln w="12700">
            <a:solidFill>
              <a:srgbClr val="8DA9D1"/>
            </a:solidFill>
            <a:prstDash val="solid"/>
          </a:ln>
        </p:spPr>
        <p:txBody>
          <a:bodyPr/>
          <a:lstStyle/>
          <a:p>
            <a:endParaRPr/>
          </a:p>
        </p:txBody>
      </p:sp>
      <p:pic>
        <p:nvPicPr>
          <p:cNvPr id="9"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2628900" y="1188720"/>
            <a:ext cx="365760" cy="365760"/>
          </a:xfrm>
          <a:prstGeom prst="rect">
            <a:avLst/>
          </a:prstGeom>
        </p:spPr>
      </p:pic>
      <p:sp>
        <p:nvSpPr>
          <p:cNvPr id="10" name="Text 6"/>
          <p:cNvSpPr/>
          <p:nvPr/>
        </p:nvSpPr>
        <p:spPr>
          <a:xfrm>
            <a:off x="3040380" y="1143000"/>
            <a:ext cx="1394460" cy="228600"/>
          </a:xfrm>
          <a:prstGeom prst="rect">
            <a:avLst/>
          </a:prstGeom>
          <a:noFill/>
          <a:ln/>
        </p:spPr>
        <p:txBody>
          <a:bodyPr wrap="square" rtlCol="0" anchor="ctr"/>
          <a:lstStyle/>
          <a:p>
            <a:pPr marL="0" indent="0">
              <a:buNone/>
            </a:pPr>
            <a:r>
              <a:rPr lang="en-US" sz="1000" b="1" dirty="0">
                <a:solidFill>
                  <a:srgbClr val="0A2E61"/>
                </a:solidFill>
              </a:rPr>
              <a:t>Background</a:t>
            </a:r>
            <a:endParaRPr lang="en-US" sz="1000" dirty="0"/>
          </a:p>
        </p:txBody>
      </p:sp>
      <p:sp>
        <p:nvSpPr>
          <p:cNvPr id="11" name="Text 7"/>
          <p:cNvSpPr/>
          <p:nvPr/>
        </p:nvSpPr>
        <p:spPr>
          <a:xfrm>
            <a:off x="2628900" y="1417320"/>
            <a:ext cx="1805940" cy="731520"/>
          </a:xfrm>
          <a:prstGeom prst="rect">
            <a:avLst/>
          </a:prstGeom>
          <a:noFill/>
          <a:ln/>
        </p:spPr>
        <p:txBody>
          <a:bodyPr wrap="square" rtlCol="0" anchor="ctr"/>
          <a:lstStyle/>
          <a:p>
            <a:pPr marL="0" indent="0">
              <a:buNone/>
            </a:pPr>
            <a:r>
              <a:rPr lang="en-US" sz="850" dirty="0">
                <a:solidFill>
                  <a:srgbClr val="0E2233"/>
                </a:solidFill>
              </a:rPr>
              <a:t>He has hypertension, IV fluids, and knee surgery this morning.</a:t>
            </a:r>
            <a:endParaRPr lang="en-US" sz="850" dirty="0"/>
          </a:p>
        </p:txBody>
      </p:sp>
      <p:sp>
        <p:nvSpPr>
          <p:cNvPr id="12" name="Shape 8"/>
          <p:cNvSpPr/>
          <p:nvPr/>
        </p:nvSpPr>
        <p:spPr>
          <a:xfrm>
            <a:off x="4526280" y="1645920"/>
            <a:ext cx="91440" cy="0"/>
          </a:xfrm>
          <a:prstGeom prst="line">
            <a:avLst/>
          </a:prstGeom>
          <a:noFill/>
          <a:ln w="12700">
            <a:solidFill>
              <a:srgbClr val="274B8A"/>
            </a:solidFill>
            <a:prstDash val="solid"/>
          </a:ln>
        </p:spPr>
        <p:txBody>
          <a:bodyPr/>
          <a:lstStyle/>
          <a:p>
            <a:endParaRPr/>
          </a:p>
        </p:txBody>
      </p:sp>
      <p:sp>
        <p:nvSpPr>
          <p:cNvPr id="13" name="Shape 9"/>
          <p:cNvSpPr/>
          <p:nvPr/>
        </p:nvSpPr>
        <p:spPr>
          <a:xfrm>
            <a:off x="4617720" y="1097280"/>
            <a:ext cx="1897380" cy="1097280"/>
          </a:xfrm>
          <a:prstGeom prst="roundRect">
            <a:avLst>
              <a:gd name="adj" fmla="val 4167"/>
            </a:avLst>
          </a:prstGeom>
          <a:solidFill>
            <a:srgbClr val="8DA9D1"/>
          </a:solidFill>
          <a:ln w="12700">
            <a:solidFill>
              <a:srgbClr val="8DA9D1"/>
            </a:solidFill>
            <a:prstDash val="solid"/>
          </a:ln>
        </p:spPr>
        <p:txBody>
          <a:bodyPr/>
          <a:lstStyle/>
          <a:p>
            <a:endParaRPr/>
          </a:p>
        </p:txBody>
      </p:sp>
      <p:pic>
        <p:nvPicPr>
          <p:cNvPr id="14"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709160" y="1188720"/>
            <a:ext cx="365760" cy="365760"/>
          </a:xfrm>
          <a:prstGeom prst="rect">
            <a:avLst/>
          </a:prstGeom>
        </p:spPr>
      </p:pic>
      <p:sp>
        <p:nvSpPr>
          <p:cNvPr id="15" name="Text 10"/>
          <p:cNvSpPr/>
          <p:nvPr/>
        </p:nvSpPr>
        <p:spPr>
          <a:xfrm>
            <a:off x="5120640" y="1143000"/>
            <a:ext cx="1394460" cy="228600"/>
          </a:xfrm>
          <a:prstGeom prst="rect">
            <a:avLst/>
          </a:prstGeom>
          <a:noFill/>
          <a:ln/>
        </p:spPr>
        <p:txBody>
          <a:bodyPr wrap="square" rtlCol="0" anchor="ctr"/>
          <a:lstStyle/>
          <a:p>
            <a:pPr marL="0" indent="0">
              <a:buNone/>
            </a:pPr>
            <a:r>
              <a:rPr lang="en-US" sz="1000" b="1" dirty="0">
                <a:solidFill>
                  <a:srgbClr val="0A2E61"/>
                </a:solidFill>
              </a:rPr>
              <a:t>Assessment</a:t>
            </a:r>
            <a:endParaRPr lang="en-US" sz="1000" dirty="0"/>
          </a:p>
        </p:txBody>
      </p:sp>
      <p:sp>
        <p:nvSpPr>
          <p:cNvPr id="16" name="Text 11"/>
          <p:cNvSpPr/>
          <p:nvPr/>
        </p:nvSpPr>
        <p:spPr>
          <a:xfrm>
            <a:off x="4709160" y="1417320"/>
            <a:ext cx="1805940" cy="731520"/>
          </a:xfrm>
          <a:prstGeom prst="rect">
            <a:avLst/>
          </a:prstGeom>
          <a:noFill/>
          <a:ln/>
        </p:spPr>
        <p:txBody>
          <a:bodyPr wrap="square" rtlCol="0" anchor="ctr"/>
          <a:lstStyle/>
          <a:p>
            <a:pPr marL="0" indent="0">
              <a:buNone/>
            </a:pPr>
            <a:r>
              <a:rPr lang="en-US" sz="850" dirty="0">
                <a:solidFill>
                  <a:srgbClr val="0E2233"/>
                </a:solidFill>
              </a:rPr>
              <a:t>I worry about internal bleeding or pulmonary embolism.</a:t>
            </a:r>
            <a:endParaRPr lang="en-US" sz="850" dirty="0"/>
          </a:p>
        </p:txBody>
      </p:sp>
      <p:sp>
        <p:nvSpPr>
          <p:cNvPr id="17" name="Shape 12"/>
          <p:cNvSpPr/>
          <p:nvPr/>
        </p:nvSpPr>
        <p:spPr>
          <a:xfrm>
            <a:off x="6606540" y="1645920"/>
            <a:ext cx="91440" cy="0"/>
          </a:xfrm>
          <a:prstGeom prst="line">
            <a:avLst/>
          </a:prstGeom>
          <a:noFill/>
          <a:ln w="12700">
            <a:solidFill>
              <a:srgbClr val="274B8A"/>
            </a:solidFill>
            <a:prstDash val="solid"/>
          </a:ln>
        </p:spPr>
        <p:txBody>
          <a:bodyPr/>
          <a:lstStyle/>
          <a:p>
            <a:endParaRPr/>
          </a:p>
        </p:txBody>
      </p:sp>
      <p:sp>
        <p:nvSpPr>
          <p:cNvPr id="18" name="Shape 13"/>
          <p:cNvSpPr/>
          <p:nvPr/>
        </p:nvSpPr>
        <p:spPr>
          <a:xfrm>
            <a:off x="6697980" y="1097280"/>
            <a:ext cx="1897380" cy="1097280"/>
          </a:xfrm>
          <a:prstGeom prst="roundRect">
            <a:avLst>
              <a:gd name="adj" fmla="val 4167"/>
            </a:avLst>
          </a:prstGeom>
          <a:solidFill>
            <a:srgbClr val="8DA9D1"/>
          </a:solidFill>
          <a:ln w="12700">
            <a:solidFill>
              <a:srgbClr val="8DA9D1"/>
            </a:solidFill>
            <a:prstDash val="solid"/>
          </a:ln>
        </p:spPr>
        <p:txBody>
          <a:bodyPr/>
          <a:lstStyle/>
          <a:p>
            <a:endParaRPr/>
          </a:p>
        </p:txBody>
      </p:sp>
      <p:pic>
        <p:nvPicPr>
          <p:cNvPr id="19"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789420" y="1188720"/>
            <a:ext cx="365760" cy="365760"/>
          </a:xfrm>
          <a:prstGeom prst="rect">
            <a:avLst/>
          </a:prstGeom>
        </p:spPr>
      </p:pic>
      <p:sp>
        <p:nvSpPr>
          <p:cNvPr id="20" name="Text 14"/>
          <p:cNvSpPr/>
          <p:nvPr/>
        </p:nvSpPr>
        <p:spPr>
          <a:xfrm>
            <a:off x="7200900" y="1143000"/>
            <a:ext cx="1394460" cy="228600"/>
          </a:xfrm>
          <a:prstGeom prst="rect">
            <a:avLst/>
          </a:prstGeom>
          <a:noFill/>
          <a:ln/>
        </p:spPr>
        <p:txBody>
          <a:bodyPr wrap="square" rtlCol="0" anchor="ctr"/>
          <a:lstStyle/>
          <a:p>
            <a:pPr marL="0" indent="0">
              <a:buNone/>
            </a:pPr>
            <a:r>
              <a:rPr lang="en-US" sz="1000" b="1" dirty="0">
                <a:solidFill>
                  <a:srgbClr val="0A2E61"/>
                </a:solidFill>
              </a:rPr>
              <a:t>Recommendation</a:t>
            </a:r>
            <a:endParaRPr lang="en-US" sz="1000" dirty="0"/>
          </a:p>
        </p:txBody>
      </p:sp>
      <p:sp>
        <p:nvSpPr>
          <p:cNvPr id="21" name="Text 15"/>
          <p:cNvSpPr/>
          <p:nvPr/>
        </p:nvSpPr>
        <p:spPr>
          <a:xfrm>
            <a:off x="6789420" y="1417320"/>
            <a:ext cx="1805940" cy="731520"/>
          </a:xfrm>
          <a:prstGeom prst="rect">
            <a:avLst/>
          </a:prstGeom>
          <a:noFill/>
          <a:ln/>
        </p:spPr>
        <p:txBody>
          <a:bodyPr wrap="square" rtlCol="0" anchor="ctr"/>
          <a:lstStyle/>
          <a:p>
            <a:pPr marL="0" indent="0">
              <a:buNone/>
            </a:pPr>
            <a:r>
              <a:rPr lang="en-US" sz="850" dirty="0">
                <a:solidFill>
                  <a:srgbClr val="0E2233"/>
                </a:solidFill>
              </a:rPr>
              <a:t>Please evaluate him promptly and obtain a chest X-ray and haemoglobin test (SCIE, 2023).</a:t>
            </a:r>
            <a:endParaRPr lang="en-US" sz="850" dirty="0"/>
          </a:p>
        </p:txBody>
      </p:sp>
      <p:sp>
        <p:nvSpPr>
          <p:cNvPr id="22" name="Text 16"/>
          <p:cNvSpPr/>
          <p:nvPr/>
        </p:nvSpPr>
        <p:spPr>
          <a:xfrm>
            <a:off x="457200" y="2377440"/>
            <a:ext cx="8229600" cy="2377440"/>
          </a:xfrm>
          <a:prstGeom prst="rect">
            <a:avLst/>
          </a:prstGeom>
          <a:noFill/>
          <a:ln/>
        </p:spPr>
        <p:txBody>
          <a:bodyPr wrap="square" rtlCol="0" anchor="ctr"/>
          <a:lstStyle/>
          <a:p>
            <a:pPr>
              <a:lnSpc>
                <a:spcPts val="1400"/>
              </a:lnSpc>
            </a:pPr>
            <a:r>
              <a:rPr lang="en-US" sz="1050" dirty="0">
                <a:solidFill>
                  <a:srgbClr val="0E2233"/>
                </a:solidFill>
              </a:rPr>
              <a:t>Nurses see fast blood pressure decline and shortness of breath.</a:t>
            </a:r>
            <a:endParaRPr lang="en-US" sz="1050" dirty="0"/>
          </a:p>
          <a:p>
            <a:pPr>
              <a:lnSpc>
                <a:spcPts val="1400"/>
              </a:lnSpc>
            </a:pPr>
            <a:r>
              <a:rPr lang="en-US" sz="1050" dirty="0">
                <a:solidFill>
                  <a:srgbClr val="0E2233"/>
                </a:solidFill>
              </a:rPr>
              <a:t>She phones the doctor and structures her message with SBAR.</a:t>
            </a:r>
            <a:endParaRPr lang="en-US" sz="1050" dirty="0"/>
          </a:p>
          <a:p>
            <a:pPr>
              <a:lnSpc>
                <a:spcPts val="1400"/>
              </a:lnSpc>
            </a:pPr>
            <a:r>
              <a:rPr lang="en-US" sz="1050" dirty="0">
                <a:solidFill>
                  <a:srgbClr val="0E2233"/>
                </a:solidFill>
              </a:rPr>
              <a:t>She briefly describes the acute problem and vital signs in Situation (Adams, 2023).</a:t>
            </a:r>
            <a:endParaRPr lang="en-US" sz="1050" dirty="0"/>
          </a:p>
          <a:p>
            <a:pPr>
              <a:lnSpc>
                <a:spcPts val="1400"/>
              </a:lnSpc>
            </a:pPr>
            <a:r>
              <a:rPr lang="en-US" sz="1050" dirty="0">
                <a:solidFill>
                  <a:srgbClr val="0E2233"/>
                </a:solidFill>
              </a:rPr>
              <a:t>She summarises the patient's surgery, meds, and history during Background.</a:t>
            </a:r>
            <a:endParaRPr lang="en-US" sz="1050" dirty="0"/>
          </a:p>
          <a:p>
            <a:pPr>
              <a:lnSpc>
                <a:spcPts val="1400"/>
              </a:lnSpc>
            </a:pPr>
            <a:r>
              <a:rPr lang="en-US" sz="1050" dirty="0">
                <a:solidFill>
                  <a:srgbClr val="0E2233"/>
                </a:solidFill>
              </a:rPr>
              <a:t>She mentions internal bleeding and lung embolism for Assessment.</a:t>
            </a:r>
            <a:endParaRPr lang="en-US" sz="1050" dirty="0"/>
          </a:p>
          <a:p>
            <a:pPr>
              <a:lnSpc>
                <a:spcPts val="1400"/>
              </a:lnSpc>
            </a:pPr>
            <a:r>
              <a:rPr lang="en-US" sz="1050" dirty="0">
                <a:solidFill>
                  <a:srgbClr val="0E2233"/>
                </a:solidFill>
              </a:rPr>
              <a:t>In the Recommendation stage, she demands prompt assessment, blood testing, and a chest X-ray (Available at https://pmc.ncbi.nlm.nih.gov/articles/PMC10562187/ Accessed, 2026).</a:t>
            </a:r>
            <a:endParaRPr lang="en-US" sz="1050" dirty="0"/>
          </a:p>
          <a:p>
            <a:pPr>
              <a:lnSpc>
                <a:spcPts val="1400"/>
              </a:lnSpc>
            </a:pPr>
            <a:r>
              <a:rPr lang="en-US" sz="1050" dirty="0">
                <a:solidFill>
                  <a:srgbClr val="0E2233"/>
                </a:solidFill>
              </a:rPr>
              <a:t>Physician recognises information, realising urgency and essential steps.</a:t>
            </a:r>
            <a:endParaRPr lang="en-US" sz="1050" dirty="0"/>
          </a:p>
          <a:p>
            <a:pPr>
              <a:lnSpc>
                <a:spcPts val="1400"/>
              </a:lnSpc>
            </a:pPr>
            <a:r>
              <a:rPr lang="en-US" sz="1050" dirty="0">
                <a:solidFill>
                  <a:srgbClr val="0E2233"/>
                </a:solidFill>
              </a:rPr>
              <a:t>This systematic method clarifies, reduces errors, and expedites treatments.</a:t>
            </a:r>
            <a:endParaRPr lang="en-US" sz="1050" dirty="0"/>
          </a:p>
        </p:txBody>
      </p:sp>
      <p:sp>
        <p:nvSpPr>
          <p:cNvPr id="23" name="Text 17"/>
          <p:cNvSpPr/>
          <p:nvPr/>
        </p:nvSpPr>
        <p:spPr>
          <a:xfrm>
            <a:off x="457200" y="4823460"/>
            <a:ext cx="8229600" cy="228600"/>
          </a:xfrm>
          <a:prstGeom prst="rect">
            <a:avLst/>
          </a:prstGeom>
          <a:noFill/>
          <a:ln/>
        </p:spPr>
        <p:txBody>
          <a:bodyPr wrap="square" rtlCol="0" anchor="ctr"/>
          <a:lstStyle/>
          <a:p>
            <a:pPr marL="0" indent="0">
              <a:buNone/>
            </a:pPr>
            <a:r>
              <a:rPr lang="en-US" sz="600" u="sng" dirty="0">
                <a:solidFill>
                  <a:srgbClr val="0A2E61"/>
                </a:solidFill>
                <a:hlinkClick r:id="rId11"/>
              </a:rPr>
              <a:t>[1] [2]</a:t>
            </a:r>
            <a:endParaRPr lang="en-US" sz="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274320"/>
            <a:ext cx="5943600" cy="731520"/>
          </a:xfrm>
          <a:prstGeom prst="rect">
            <a:avLst/>
          </a:prstGeom>
          <a:noFill/>
          <a:ln/>
        </p:spPr>
        <p:txBody>
          <a:bodyPr wrap="square" rtlCol="0" anchor="ctr"/>
          <a:lstStyle/>
          <a:p>
            <a:pPr marL="0" indent="0">
              <a:buNone/>
            </a:pPr>
            <a:r>
              <a:rPr lang="en-US" sz="2400" b="1" dirty="0">
                <a:solidFill>
                  <a:srgbClr val="0A2E61"/>
                </a:solidFill>
              </a:rPr>
              <a:t>Reflection &amp; Skill Development</a:t>
            </a:r>
            <a:endParaRPr lang="en-US" sz="240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7200" y="1097280"/>
            <a:ext cx="320040" cy="320040"/>
          </a:xfrm>
          <a:prstGeom prst="rect">
            <a:avLst/>
          </a:prstGeom>
        </p:spPr>
      </p:pic>
      <p:sp>
        <p:nvSpPr>
          <p:cNvPr id="4" name="Text 1"/>
          <p:cNvSpPr/>
          <p:nvPr/>
        </p:nvSpPr>
        <p:spPr>
          <a:xfrm>
            <a:off x="868680" y="1097280"/>
            <a:ext cx="3657600" cy="457200"/>
          </a:xfrm>
          <a:prstGeom prst="rect">
            <a:avLst/>
          </a:prstGeom>
          <a:noFill/>
          <a:ln/>
        </p:spPr>
        <p:txBody>
          <a:bodyPr wrap="square" rtlCol="0" anchor="ctr"/>
          <a:lstStyle/>
          <a:p>
            <a:pPr marL="0" indent="0">
              <a:buNone/>
            </a:pPr>
            <a:r>
              <a:rPr lang="en-US" sz="1050" dirty="0">
                <a:solidFill>
                  <a:srgbClr val="0E2233"/>
                </a:solidFill>
              </a:rPr>
              <a:t>Practise active listening and empathy to understand patients’ perspectives.</a:t>
            </a:r>
            <a:endParaRPr lang="en-US" sz="1050" dirty="0"/>
          </a:p>
        </p:txBody>
      </p:sp>
      <p:pic>
        <p:nvPicPr>
          <p:cNvPr id="5"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57200" y="1600200"/>
            <a:ext cx="320040" cy="320040"/>
          </a:xfrm>
          <a:prstGeom prst="rect">
            <a:avLst/>
          </a:prstGeom>
        </p:spPr>
      </p:pic>
      <p:sp>
        <p:nvSpPr>
          <p:cNvPr id="6" name="Text 2"/>
          <p:cNvSpPr/>
          <p:nvPr/>
        </p:nvSpPr>
        <p:spPr>
          <a:xfrm>
            <a:off x="868680" y="1600200"/>
            <a:ext cx="3657600" cy="457200"/>
          </a:xfrm>
          <a:prstGeom prst="rect">
            <a:avLst/>
          </a:prstGeom>
          <a:noFill/>
          <a:ln/>
        </p:spPr>
        <p:txBody>
          <a:bodyPr wrap="square" rtlCol="0" anchor="ctr"/>
          <a:lstStyle/>
          <a:p>
            <a:pPr marL="0" indent="0">
              <a:buNone/>
            </a:pPr>
            <a:r>
              <a:rPr lang="en-US" sz="1050" dirty="0">
                <a:solidFill>
                  <a:srgbClr val="0E2233"/>
                </a:solidFill>
              </a:rPr>
              <a:t>Develop cultural competence to communicate effectively with diverse populations.</a:t>
            </a:r>
            <a:endParaRPr lang="en-US" sz="1050" dirty="0"/>
          </a:p>
        </p:txBody>
      </p:sp>
      <p:pic>
        <p:nvPicPr>
          <p:cNvPr id="7"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57200" y="2103120"/>
            <a:ext cx="320040" cy="320040"/>
          </a:xfrm>
          <a:prstGeom prst="rect">
            <a:avLst/>
          </a:prstGeom>
        </p:spPr>
      </p:pic>
      <p:sp>
        <p:nvSpPr>
          <p:cNvPr id="8" name="Text 3"/>
          <p:cNvSpPr/>
          <p:nvPr/>
        </p:nvSpPr>
        <p:spPr>
          <a:xfrm>
            <a:off x="868680" y="2103120"/>
            <a:ext cx="3657600" cy="457200"/>
          </a:xfrm>
          <a:prstGeom prst="rect">
            <a:avLst/>
          </a:prstGeom>
          <a:noFill/>
          <a:ln/>
        </p:spPr>
        <p:txBody>
          <a:bodyPr wrap="square" rtlCol="0" anchor="ctr"/>
          <a:lstStyle/>
          <a:p>
            <a:pPr marL="0" indent="0">
              <a:buNone/>
            </a:pPr>
            <a:r>
              <a:rPr lang="en-US" sz="1050" dirty="0">
                <a:solidFill>
                  <a:srgbClr val="0E2233"/>
                </a:solidFill>
              </a:rPr>
              <a:t>Improve your communication with regular feedback from coworkers and mentors.</a:t>
            </a:r>
            <a:endParaRPr lang="en-US" sz="1050" dirty="0"/>
          </a:p>
        </p:txBody>
      </p:sp>
      <p:pic>
        <p:nvPicPr>
          <p:cNvPr id="9"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57200" y="2606040"/>
            <a:ext cx="320040" cy="320040"/>
          </a:xfrm>
          <a:prstGeom prst="rect">
            <a:avLst/>
          </a:prstGeom>
        </p:spPr>
      </p:pic>
      <p:sp>
        <p:nvSpPr>
          <p:cNvPr id="10" name="Text 4"/>
          <p:cNvSpPr/>
          <p:nvPr/>
        </p:nvSpPr>
        <p:spPr>
          <a:xfrm>
            <a:off x="868680" y="2606040"/>
            <a:ext cx="3657600" cy="457200"/>
          </a:xfrm>
          <a:prstGeom prst="rect">
            <a:avLst/>
          </a:prstGeom>
          <a:noFill/>
          <a:ln/>
        </p:spPr>
        <p:txBody>
          <a:bodyPr wrap="square" rtlCol="0" anchor="ctr"/>
          <a:lstStyle/>
          <a:p>
            <a:pPr marL="0" indent="0">
              <a:buNone/>
            </a:pPr>
            <a:r>
              <a:rPr lang="en-US" sz="1050" dirty="0">
                <a:solidFill>
                  <a:srgbClr val="0E2233"/>
                </a:solidFill>
              </a:rPr>
              <a:t>Practice SBAR frameworks in training, workshops, and simulations.</a:t>
            </a:r>
            <a:endParaRPr lang="en-US" sz="1050" dirty="0"/>
          </a:p>
        </p:txBody>
      </p:sp>
      <p:pic>
        <p:nvPicPr>
          <p:cNvPr id="11"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72000" y="1097280"/>
            <a:ext cx="320040" cy="320040"/>
          </a:xfrm>
          <a:prstGeom prst="rect">
            <a:avLst/>
          </a:prstGeom>
        </p:spPr>
      </p:pic>
      <p:sp>
        <p:nvSpPr>
          <p:cNvPr id="12" name="Text 5"/>
          <p:cNvSpPr/>
          <p:nvPr/>
        </p:nvSpPr>
        <p:spPr>
          <a:xfrm>
            <a:off x="4983480" y="1097280"/>
            <a:ext cx="3657600" cy="457200"/>
          </a:xfrm>
          <a:prstGeom prst="rect">
            <a:avLst/>
          </a:prstGeom>
          <a:noFill/>
          <a:ln/>
        </p:spPr>
        <p:txBody>
          <a:bodyPr wrap="square" rtlCol="0" anchor="ctr"/>
          <a:lstStyle/>
          <a:p>
            <a:pPr marL="0" indent="0">
              <a:buNone/>
            </a:pPr>
            <a:r>
              <a:rPr lang="en-US" sz="1050" dirty="0">
                <a:solidFill>
                  <a:srgbClr val="0E2233"/>
                </a:solidFill>
              </a:rPr>
              <a:t>Record encounters and evaluate what worked and what may be improved (Available at https://reviewofconphil.com/index.php/journal/article/view/216 Accessed, 2026).</a:t>
            </a:r>
            <a:endParaRPr lang="en-US" sz="1050" dirty="0"/>
          </a:p>
        </p:txBody>
      </p:sp>
      <p:pic>
        <p:nvPicPr>
          <p:cNvPr id="13" name="Image 5" descr="preencoded.png"/>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4572000" y="1600200"/>
            <a:ext cx="320040" cy="320040"/>
          </a:xfrm>
          <a:prstGeom prst="rect">
            <a:avLst/>
          </a:prstGeom>
        </p:spPr>
      </p:pic>
      <p:sp>
        <p:nvSpPr>
          <p:cNvPr id="14" name="Text 6"/>
          <p:cNvSpPr/>
          <p:nvPr/>
        </p:nvSpPr>
        <p:spPr>
          <a:xfrm>
            <a:off x="4983480" y="1600200"/>
            <a:ext cx="3657600" cy="457200"/>
          </a:xfrm>
          <a:prstGeom prst="rect">
            <a:avLst/>
          </a:prstGeom>
          <a:noFill/>
          <a:ln/>
        </p:spPr>
        <p:txBody>
          <a:bodyPr wrap="square" rtlCol="0" anchor="ctr"/>
          <a:lstStyle/>
          <a:p>
            <a:pPr marL="0" indent="0">
              <a:buNone/>
            </a:pPr>
            <a:r>
              <a:rPr lang="en-US" sz="1050" dirty="0">
                <a:solidFill>
                  <a:srgbClr val="0E2233"/>
                </a:solidFill>
              </a:rPr>
              <a:t>Use mindfulness techniques to manage emotions during high‑stress interactions.</a:t>
            </a:r>
            <a:endParaRPr lang="en-US" sz="1050" dirty="0"/>
          </a:p>
        </p:txBody>
      </p:sp>
      <p:pic>
        <p:nvPicPr>
          <p:cNvPr id="15" name="Image 6" descr="preencoded.png"/>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4572000" y="2103120"/>
            <a:ext cx="320040" cy="320040"/>
          </a:xfrm>
          <a:prstGeom prst="rect">
            <a:avLst/>
          </a:prstGeom>
        </p:spPr>
      </p:pic>
      <p:sp>
        <p:nvSpPr>
          <p:cNvPr id="16" name="Text 7"/>
          <p:cNvSpPr/>
          <p:nvPr/>
        </p:nvSpPr>
        <p:spPr>
          <a:xfrm>
            <a:off x="4983480" y="2103120"/>
            <a:ext cx="3657600" cy="457200"/>
          </a:xfrm>
          <a:prstGeom prst="rect">
            <a:avLst/>
          </a:prstGeom>
          <a:noFill/>
          <a:ln/>
        </p:spPr>
        <p:txBody>
          <a:bodyPr wrap="square" rtlCol="0" anchor="ctr"/>
          <a:lstStyle/>
          <a:p>
            <a:pPr marL="0" indent="0">
              <a:buNone/>
            </a:pPr>
            <a:r>
              <a:rPr lang="en-US" sz="1050" dirty="0">
                <a:solidFill>
                  <a:srgbClr val="0E2233"/>
                </a:solidFill>
              </a:rPr>
              <a:t>Set specific goals for your communication development and track progress.</a:t>
            </a:r>
            <a:endParaRPr lang="en-US" sz="1050" dirty="0"/>
          </a:p>
        </p:txBody>
      </p:sp>
      <p:pic>
        <p:nvPicPr>
          <p:cNvPr id="17" name="Image 7"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572000" y="2606040"/>
            <a:ext cx="320040" cy="320040"/>
          </a:xfrm>
          <a:prstGeom prst="rect">
            <a:avLst/>
          </a:prstGeom>
        </p:spPr>
      </p:pic>
      <p:sp>
        <p:nvSpPr>
          <p:cNvPr id="18" name="Text 8"/>
          <p:cNvSpPr/>
          <p:nvPr/>
        </p:nvSpPr>
        <p:spPr>
          <a:xfrm>
            <a:off x="4983480" y="2606040"/>
            <a:ext cx="3657600" cy="457200"/>
          </a:xfrm>
          <a:prstGeom prst="rect">
            <a:avLst/>
          </a:prstGeom>
          <a:noFill/>
          <a:ln/>
        </p:spPr>
        <p:txBody>
          <a:bodyPr wrap="square" rtlCol="0" anchor="ctr"/>
          <a:lstStyle/>
          <a:p>
            <a:pPr marL="0" indent="0">
              <a:buNone/>
            </a:pPr>
            <a:r>
              <a:rPr lang="en-US" sz="1050" dirty="0">
                <a:solidFill>
                  <a:srgbClr val="0E2233"/>
                </a:solidFill>
              </a:rPr>
              <a:t>Embrace feedback and remain open to continuous learning and growth.</a:t>
            </a:r>
            <a:endParaRPr lang="en-US" sz="1050" dirty="0"/>
          </a:p>
        </p:txBody>
      </p:sp>
      <p:sp>
        <p:nvSpPr>
          <p:cNvPr id="19" name="Text 9"/>
          <p:cNvSpPr/>
          <p:nvPr/>
        </p:nvSpPr>
        <p:spPr>
          <a:xfrm>
            <a:off x="457200" y="4823460"/>
            <a:ext cx="8229600" cy="228600"/>
          </a:xfrm>
          <a:prstGeom prst="rect">
            <a:avLst/>
          </a:prstGeom>
          <a:noFill/>
          <a:ln/>
        </p:spPr>
        <p:txBody>
          <a:bodyPr wrap="square" rtlCol="0" anchor="ctr"/>
          <a:lstStyle/>
          <a:p>
            <a:pPr marL="0" indent="0">
              <a:buNone/>
            </a:pPr>
            <a:r>
              <a:rPr lang="en-US" sz="600" u="sng" dirty="0">
                <a:solidFill>
                  <a:srgbClr val="0A2E61"/>
                </a:solidFill>
                <a:hlinkClick r:id="rId17"/>
              </a:rPr>
              <a:t>[1] [2]</a:t>
            </a:r>
            <a:endParaRPr lang="en-US" sz="600" dirty="0"/>
          </a:p>
        </p:txBody>
      </p:sp>
      <p:pic>
        <p:nvPicPr>
          <p:cNvPr id="2050" name="Picture 2" descr="Effective communication in health care. | Download Scientific Diagram">
            <a:extLst>
              <a:ext uri="{FF2B5EF4-FFF2-40B4-BE49-F238E27FC236}">
                <a16:creationId xmlns:a16="http://schemas.microsoft.com/office/drawing/2014/main" id="{48A6019E-A44E-602E-75BA-59C3BE72CECC}"/>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545739" y="3268980"/>
            <a:ext cx="2372561" cy="14284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8FAFC"/>
        </a:solidFill>
        <a:effectLst/>
      </p:bgPr>
    </p:bg>
    <p:spTree>
      <p:nvGrpSpPr>
        <p:cNvPr id="1" name=""/>
        <p:cNvGrpSpPr/>
        <p:nvPr/>
      </p:nvGrpSpPr>
      <p:grpSpPr>
        <a:xfrm>
          <a:off x="0" y="0"/>
          <a:ext cx="0" cy="0"/>
          <a:chOff x="0" y="0"/>
          <a:chExt cx="0" cy="0"/>
        </a:xfrm>
      </p:grpSpPr>
      <p:sp>
        <p:nvSpPr>
          <p:cNvPr id="2" name="Text 0"/>
          <p:cNvSpPr/>
          <p:nvPr/>
        </p:nvSpPr>
        <p:spPr>
          <a:xfrm>
            <a:off x="457200" y="274320"/>
            <a:ext cx="5943600" cy="731520"/>
          </a:xfrm>
          <a:prstGeom prst="rect">
            <a:avLst/>
          </a:prstGeom>
          <a:noFill/>
          <a:ln/>
        </p:spPr>
        <p:txBody>
          <a:bodyPr wrap="square" rtlCol="0" anchor="ctr"/>
          <a:lstStyle/>
          <a:p>
            <a:pPr marL="0" indent="0">
              <a:buNone/>
            </a:pPr>
            <a:r>
              <a:rPr lang="en-US" sz="2400" b="1" dirty="0">
                <a:solidFill>
                  <a:srgbClr val="0A2E61"/>
                </a:solidFill>
              </a:rPr>
              <a:t>Conclusion &amp; Action Plan</a:t>
            </a:r>
            <a:endParaRPr lang="en-US" sz="2400" dirty="0"/>
          </a:p>
        </p:txBody>
      </p:sp>
      <p:sp>
        <p:nvSpPr>
          <p:cNvPr id="3" name="Text 1"/>
          <p:cNvSpPr/>
          <p:nvPr/>
        </p:nvSpPr>
        <p:spPr>
          <a:xfrm>
            <a:off x="457200" y="1005840"/>
            <a:ext cx="5943600" cy="3474720"/>
          </a:xfrm>
          <a:prstGeom prst="rect">
            <a:avLst/>
          </a:prstGeom>
          <a:noFill/>
          <a:ln/>
        </p:spPr>
        <p:txBody>
          <a:bodyPr wrap="square" rtlCol="0" anchor="ctr"/>
          <a:lstStyle/>
          <a:p>
            <a:pPr>
              <a:lnSpc>
                <a:spcPts val="1600"/>
              </a:lnSpc>
            </a:pPr>
            <a:r>
              <a:rPr lang="en-US" sz="1200" dirty="0">
                <a:solidFill>
                  <a:srgbClr val="0E2233"/>
                </a:solidFill>
              </a:rPr>
              <a:t>Effective communication is fundamental to safe, compassionate and holistic care.</a:t>
            </a:r>
            <a:endParaRPr lang="en-US" sz="1200" dirty="0"/>
          </a:p>
          <a:p>
            <a:pPr>
              <a:lnSpc>
                <a:spcPts val="1600"/>
              </a:lnSpc>
            </a:pPr>
            <a:r>
              <a:rPr lang="en-US" sz="1200" dirty="0">
                <a:solidFill>
                  <a:srgbClr val="0E2233"/>
                </a:solidFill>
              </a:rPr>
              <a:t>Bad communication causes misdiagnosis, delays, and preventable harm, while excellent communication improves outcomes </a:t>
            </a:r>
          </a:p>
          <a:p>
            <a:pPr>
              <a:lnSpc>
                <a:spcPts val="1600"/>
              </a:lnSpc>
            </a:pPr>
            <a:r>
              <a:rPr lang="en-US" sz="1200" dirty="0">
                <a:solidFill>
                  <a:srgbClr val="0E2233"/>
                </a:solidFill>
              </a:rPr>
              <a:t>Research shows a strong correlation between communication and teamwork.</a:t>
            </a:r>
            <a:endParaRPr lang="en-US" sz="1200" dirty="0"/>
          </a:p>
          <a:p>
            <a:pPr>
              <a:lnSpc>
                <a:spcPts val="1600"/>
              </a:lnSpc>
            </a:pPr>
            <a:r>
              <a:rPr lang="en-US" sz="1200" dirty="0">
                <a:solidFill>
                  <a:srgbClr val="0E2233"/>
                </a:solidFill>
              </a:rPr>
              <a:t>Structured frameworks like SBAR clarify important information.</a:t>
            </a:r>
            <a:endParaRPr lang="en-US" sz="1200" dirty="0"/>
          </a:p>
          <a:p>
            <a:pPr>
              <a:lnSpc>
                <a:spcPts val="1600"/>
              </a:lnSpc>
            </a:pPr>
            <a:r>
              <a:rPr lang="en-US" sz="1200" dirty="0">
                <a:solidFill>
                  <a:srgbClr val="0E2233"/>
                </a:solidFill>
              </a:rPr>
              <a:t>Consistent communication models promote safety and collaboration.</a:t>
            </a:r>
            <a:endParaRPr lang="en-US" sz="1200" dirty="0"/>
          </a:p>
          <a:p>
            <a:pPr>
              <a:lnSpc>
                <a:spcPts val="1600"/>
              </a:lnSpc>
            </a:pPr>
            <a:r>
              <a:rPr lang="en-US" sz="1200" dirty="0">
                <a:solidFill>
                  <a:srgbClr val="0E2233"/>
                </a:solidFill>
              </a:rPr>
              <a:t>Attend training, seek feedback, and practise self-assessment to enhance abilities.</a:t>
            </a:r>
            <a:endParaRPr lang="en-US" sz="1200" dirty="0"/>
          </a:p>
          <a:p>
            <a:pPr>
              <a:lnSpc>
                <a:spcPts val="1600"/>
              </a:lnSpc>
            </a:pPr>
            <a:r>
              <a:rPr lang="en-US" sz="1200" dirty="0">
                <a:solidFill>
                  <a:srgbClr val="0E2233"/>
                </a:solidFill>
              </a:rPr>
              <a:t>Incorporate empathy, cultural sensitivity and active listening into every interaction.</a:t>
            </a:r>
            <a:endParaRPr lang="en-US" sz="1200" dirty="0"/>
          </a:p>
          <a:p>
            <a:pPr>
              <a:lnSpc>
                <a:spcPts val="1600"/>
              </a:lnSpc>
            </a:pPr>
            <a:r>
              <a:rPr lang="en-US" sz="1200" dirty="0">
                <a:solidFill>
                  <a:srgbClr val="0E2233"/>
                </a:solidFill>
              </a:rPr>
              <a:t>Prioritise communication to improve patient experiences and strengthen care teams.</a:t>
            </a:r>
            <a:endParaRPr lang="en-US" sz="1200" dirty="0"/>
          </a:p>
        </p:txBody>
      </p:sp>
      <p:sp>
        <p:nvSpPr>
          <p:cNvPr id="4" name="Shape 2"/>
          <p:cNvSpPr/>
          <p:nvPr/>
        </p:nvSpPr>
        <p:spPr>
          <a:xfrm>
            <a:off x="6400800" y="1005840"/>
            <a:ext cx="2103120" cy="2743200"/>
          </a:xfrm>
          <a:prstGeom prst="roundRect">
            <a:avLst>
              <a:gd name="adj" fmla="val 4348"/>
            </a:avLst>
          </a:prstGeom>
          <a:solidFill>
            <a:srgbClr val="8DA9D1"/>
          </a:solidFill>
          <a:ln w="12700">
            <a:solidFill>
              <a:srgbClr val="8DA9D1"/>
            </a:solidFill>
            <a:prstDash val="solid"/>
          </a:ln>
        </p:spPr>
        <p:txBody>
          <a:bodyPr/>
          <a:lstStyle/>
          <a:p>
            <a:endParaRPr/>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49440" y="1371600"/>
            <a:ext cx="914400" cy="914400"/>
          </a:xfrm>
          <a:prstGeom prst="rect">
            <a:avLst/>
          </a:prstGeom>
        </p:spPr>
      </p:pic>
      <p:sp>
        <p:nvSpPr>
          <p:cNvPr id="6" name="Text 3"/>
          <p:cNvSpPr/>
          <p:nvPr/>
        </p:nvSpPr>
        <p:spPr>
          <a:xfrm>
            <a:off x="6492240" y="2468880"/>
            <a:ext cx="2011680" cy="1280160"/>
          </a:xfrm>
          <a:prstGeom prst="rect">
            <a:avLst/>
          </a:prstGeom>
          <a:noFill/>
          <a:ln/>
        </p:spPr>
        <p:txBody>
          <a:bodyPr wrap="square" rtlCol="0" anchor="ctr"/>
          <a:lstStyle/>
          <a:p>
            <a:pPr marL="0" indent="0" algn="ctr">
              <a:buNone/>
            </a:pPr>
            <a:r>
              <a:rPr lang="en-US" sz="1400" b="1" dirty="0">
                <a:solidFill>
                  <a:srgbClr val="0A2E61"/>
                </a:solidFill>
              </a:rPr>
              <a:t>Take action</a:t>
            </a:r>
            <a:endParaRPr lang="en-US" sz="1400" dirty="0"/>
          </a:p>
          <a:p>
            <a:pPr marL="0" indent="0" algn="ctr">
              <a:buNone/>
            </a:pPr>
            <a:r>
              <a:rPr lang="en-US" sz="1000" dirty="0">
                <a:solidFill>
                  <a:srgbClr val="0E2233"/>
                </a:solidFill>
              </a:rPr>
              <a:t>Make communication your professional priority.</a:t>
            </a:r>
            <a:endParaRPr lang="en-US" sz="1400" dirty="0"/>
          </a:p>
        </p:txBody>
      </p:sp>
      <p:sp>
        <p:nvSpPr>
          <p:cNvPr id="7" name="Text 4"/>
          <p:cNvSpPr/>
          <p:nvPr/>
        </p:nvSpPr>
        <p:spPr>
          <a:xfrm>
            <a:off x="457200" y="4823460"/>
            <a:ext cx="8229600" cy="228600"/>
          </a:xfrm>
          <a:prstGeom prst="rect">
            <a:avLst/>
          </a:prstGeom>
          <a:noFill/>
          <a:ln/>
        </p:spPr>
        <p:txBody>
          <a:bodyPr wrap="square" rtlCol="0" anchor="ctr"/>
          <a:lstStyle/>
          <a:p>
            <a:pPr marL="0" indent="0">
              <a:buNone/>
            </a:pPr>
            <a:r>
              <a:rPr lang="en-US" sz="600" u="sng" dirty="0">
                <a:solidFill>
                  <a:srgbClr val="0A2E61"/>
                </a:solidFill>
                <a:hlinkClick r:id="rId5"/>
              </a:rPr>
              <a:t>[1] [2] [3]</a:t>
            </a:r>
            <a:endParaRPr lang="en-US" sz="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AC6A4C-7C39-4602-A708-912BE5C44C2D}"/>
              </a:ext>
            </a:extLst>
          </p:cNvPr>
          <p:cNvSpPr txBox="1"/>
          <p:nvPr/>
        </p:nvSpPr>
        <p:spPr>
          <a:xfrm>
            <a:off x="200524" y="734291"/>
            <a:ext cx="8735657" cy="3970318"/>
          </a:xfrm>
          <a:prstGeom prst="rect">
            <a:avLst/>
          </a:prstGeom>
          <a:noFill/>
        </p:spPr>
        <p:txBody>
          <a:bodyPr wrap="square">
            <a:spAutoFit/>
          </a:bodyPr>
          <a:lstStyle/>
          <a:p>
            <a:pPr algn="l"/>
            <a:r>
              <a:rPr lang="en-US" sz="700" b="1" i="0" dirty="0">
                <a:effectLst/>
                <a:latin typeface="pplxSerif"/>
              </a:rPr>
              <a:t>Books</a:t>
            </a:r>
            <a:endParaRPr lang="en-US" sz="700" b="0" i="0" dirty="0">
              <a:effectLst/>
              <a:latin typeface="pplxSerif"/>
            </a:endParaRPr>
          </a:p>
          <a:p>
            <a:pPr algn="l">
              <a:buFont typeface="Arial" panose="020B0604020202020204" pitchFamily="34" charset="0"/>
              <a:buChar char="•"/>
            </a:pPr>
            <a:r>
              <a:rPr lang="en-US" sz="700" b="0" i="0" dirty="0">
                <a:effectLst/>
                <a:latin typeface="pplxSerif"/>
              </a:rPr>
              <a:t>Moss, B. (2020) </a:t>
            </a:r>
            <a:r>
              <a:rPr lang="en-US" sz="700" b="0" i="1" dirty="0">
                <a:effectLst/>
                <a:latin typeface="pplxSerif"/>
              </a:rPr>
              <a:t>Communication skills in nursing, health and social care</a:t>
            </a:r>
            <a:r>
              <a:rPr lang="en-US" sz="700" b="0" i="0" dirty="0">
                <a:effectLst/>
                <a:latin typeface="pplxSerif"/>
              </a:rPr>
              <a:t>. London: SAGE Publications Ltd. Available at: </a:t>
            </a:r>
            <a:r>
              <a:rPr lang="en-US" sz="700" b="0" i="0" dirty="0">
                <a:effectLst/>
                <a:latin typeface="unset"/>
                <a:hlinkClick r:id="rId2"/>
              </a:rPr>
              <a:t>https://uk.sagepub.com/en-gb/eur/communication-skills-in-nursing-health-and-social-care/book265641</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Pavilion Publishing and Media Limited (2017) </a:t>
            </a:r>
            <a:r>
              <a:rPr lang="en-US" sz="700" b="0" i="1" dirty="0">
                <a:effectLst/>
                <a:latin typeface="pplxSerif"/>
              </a:rPr>
              <a:t>How to communicate effectively in health and social care: a practical guide for the caring professions</a:t>
            </a:r>
            <a:r>
              <a:rPr lang="en-US" sz="700" b="0" i="0" dirty="0">
                <a:effectLst/>
                <a:latin typeface="pplxSerif"/>
              </a:rPr>
              <a:t>. Shoreham-by-Sea: Pavilion Publishing and Media Ltd. Available at: </a:t>
            </a:r>
            <a:r>
              <a:rPr lang="en-US" sz="700" b="0" i="0" dirty="0">
                <a:effectLst/>
                <a:latin typeface="unset"/>
                <a:hlinkClick r:id="rId3"/>
              </a:rPr>
              <a:t>https://books.google.com/books/about/How_to_Communicate_Effectively_in_Health.html?id=EvJ3swEACAAJ</a:t>
            </a:r>
            <a:r>
              <a:rPr lang="en-US" sz="700" b="0" i="0" dirty="0">
                <a:effectLst/>
                <a:latin typeface="pplxSerif"/>
              </a:rPr>
              <a:t> (Accessed: 7 February 2026).​</a:t>
            </a:r>
          </a:p>
          <a:p>
            <a:pPr algn="l">
              <a:buFont typeface="Arial" panose="020B0604020202020204" pitchFamily="34" charset="0"/>
              <a:buChar char="•"/>
            </a:pPr>
            <a:r>
              <a:rPr lang="en-US" sz="700" b="0" i="0" dirty="0" err="1">
                <a:effectLst/>
                <a:latin typeface="pplxSerif"/>
              </a:rPr>
              <a:t>Tamparo</a:t>
            </a:r>
            <a:r>
              <a:rPr lang="en-US" sz="700" b="0" i="0" dirty="0">
                <a:effectLst/>
                <a:latin typeface="pplxSerif"/>
              </a:rPr>
              <a:t>, C.D. and </a:t>
            </a:r>
            <a:r>
              <a:rPr lang="en-US" sz="700" b="0" i="0" dirty="0" err="1">
                <a:effectLst/>
                <a:latin typeface="pplxSerif"/>
              </a:rPr>
              <a:t>D'Huyvetter</a:t>
            </a:r>
            <a:r>
              <a:rPr lang="en-US" sz="700" b="0" i="0" dirty="0">
                <a:effectLst/>
                <a:latin typeface="pplxSerif"/>
              </a:rPr>
              <a:t>, K.C. (2020) </a:t>
            </a:r>
            <a:r>
              <a:rPr lang="en-US" sz="700" b="0" i="1" dirty="0">
                <a:effectLst/>
                <a:latin typeface="pplxSerif"/>
              </a:rPr>
              <a:t>Effective communication for health professionals</a:t>
            </a:r>
            <a:r>
              <a:rPr lang="en-US" sz="700" b="0" i="0" dirty="0">
                <a:effectLst/>
                <a:latin typeface="pplxSerif"/>
              </a:rPr>
              <a:t>. 2nd </a:t>
            </a:r>
            <a:r>
              <a:rPr lang="en-US" sz="700" b="0" i="0" dirty="0" err="1">
                <a:effectLst/>
                <a:latin typeface="pplxSerif"/>
              </a:rPr>
              <a:t>edn</a:t>
            </a:r>
            <a:r>
              <a:rPr lang="en-US" sz="700" b="0" i="0" dirty="0">
                <a:effectLst/>
                <a:latin typeface="pplxSerif"/>
              </a:rPr>
              <a:t>. St. Louis, MO: Elsevier. Available at: </a:t>
            </a:r>
            <a:r>
              <a:rPr lang="en-US" sz="700" b="0" i="0" dirty="0">
                <a:effectLst/>
                <a:latin typeface="unset"/>
                <a:hlinkClick r:id="rId4"/>
              </a:rPr>
              <a:t>https://shop.elsevier.com/books/effective-communication-for-health-professionals/elsevier-inc/978-0-323-62545-6</a:t>
            </a:r>
            <a:r>
              <a:rPr lang="en-US" sz="700" b="0" i="0" dirty="0">
                <a:effectLst/>
                <a:latin typeface="pplxSerif"/>
              </a:rPr>
              <a:t> (Accessed: 7 February 2026).​</a:t>
            </a:r>
          </a:p>
          <a:p>
            <a:pPr algn="l"/>
            <a:r>
              <a:rPr lang="en-US" sz="700" b="1" i="0" dirty="0">
                <a:effectLst/>
                <a:latin typeface="pplxSerif"/>
              </a:rPr>
              <a:t>Journal Articles (Peer-Reviewed)</a:t>
            </a:r>
            <a:endParaRPr lang="en-US" sz="700" b="0" i="0" dirty="0">
              <a:effectLst/>
              <a:latin typeface="pplxSerif"/>
            </a:endParaRPr>
          </a:p>
          <a:p>
            <a:pPr algn="l">
              <a:buFont typeface="Arial" panose="020B0604020202020204" pitchFamily="34" charset="0"/>
              <a:buChar char="•"/>
            </a:pPr>
            <a:r>
              <a:rPr lang="en-US" sz="700" b="0" i="0" dirty="0">
                <a:effectLst/>
                <a:latin typeface="pplxSerif"/>
              </a:rPr>
              <a:t>Ha, J.F. and </a:t>
            </a:r>
            <a:r>
              <a:rPr lang="en-US" sz="700" b="0" i="0" dirty="0" err="1">
                <a:effectLst/>
                <a:latin typeface="pplxSerif"/>
              </a:rPr>
              <a:t>Longnecker</a:t>
            </a:r>
            <a:r>
              <a:rPr lang="en-US" sz="700" b="0" i="0" dirty="0">
                <a:effectLst/>
                <a:latin typeface="pplxSerif"/>
              </a:rPr>
              <a:t>, N. (2015) 'Communication in healthcare: a narrative review of the literature and practical recommendations', </a:t>
            </a:r>
            <a:r>
              <a:rPr lang="en-US" sz="700" b="0" i="1" dirty="0">
                <a:effectLst/>
                <a:latin typeface="pplxSerif"/>
              </a:rPr>
              <a:t>International Journal of Evidence-Based Healthcare</a:t>
            </a:r>
            <a:r>
              <a:rPr lang="en-US" sz="700" b="0" i="0" dirty="0">
                <a:effectLst/>
                <a:latin typeface="pplxSerif"/>
              </a:rPr>
              <a:t>, 13(3), pp. 125–134. Available at: </a:t>
            </a:r>
            <a:r>
              <a:rPr lang="en-US" sz="700" b="0" i="0" dirty="0">
                <a:effectLst/>
                <a:latin typeface="unset"/>
                <a:hlinkClick r:id="rId5"/>
              </a:rPr>
              <a:t>https://pmc.ncbi.nlm.nih.gov/articles/PMC4758389/</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Ratna, H. (2019) 'The importance of effective communication in healthcare practice', </a:t>
            </a:r>
            <a:r>
              <a:rPr lang="en-US" sz="700" b="0" i="1" dirty="0">
                <a:effectLst/>
                <a:latin typeface="pplxSerif"/>
              </a:rPr>
              <a:t>Harvard Public Health Review</a:t>
            </a:r>
            <a:r>
              <a:rPr lang="en-US" sz="700" b="0" i="0" dirty="0">
                <a:effectLst/>
                <a:latin typeface="pplxSerif"/>
              </a:rPr>
              <a:t>, p. 23. Available at: </a:t>
            </a:r>
            <a:r>
              <a:rPr lang="en-US" sz="700" b="0" i="0" dirty="0">
                <a:effectLst/>
                <a:latin typeface="unset"/>
                <a:hlinkClick r:id="rId6"/>
              </a:rPr>
              <a:t>https://bcphr.org/23-article-ratna/</a:t>
            </a:r>
            <a:r>
              <a:rPr lang="en-US" sz="700" b="0" i="0" dirty="0">
                <a:effectLst/>
                <a:latin typeface="pplxSerif"/>
              </a:rPr>
              <a:t> (Accessed: 7 February 2026).​</a:t>
            </a:r>
          </a:p>
          <a:p>
            <a:pPr algn="l">
              <a:buFont typeface="Arial" panose="020B0604020202020204" pitchFamily="34" charset="0"/>
              <a:buChar char="•"/>
            </a:pPr>
            <a:r>
              <a:rPr lang="en-US" sz="700" b="0" i="0" dirty="0" err="1">
                <a:effectLst/>
                <a:latin typeface="pplxSerif"/>
              </a:rPr>
              <a:t>Sharkiya</a:t>
            </a:r>
            <a:r>
              <a:rPr lang="en-US" sz="700" b="0" i="0" dirty="0">
                <a:effectLst/>
                <a:latin typeface="pplxSerif"/>
              </a:rPr>
              <a:t>, S.H. et al. (2023) 'Quality communication can improve patient-</a:t>
            </a:r>
            <a:r>
              <a:rPr lang="en-US" sz="700" b="0" i="0" dirty="0" err="1">
                <a:effectLst/>
                <a:latin typeface="pplxSerif"/>
              </a:rPr>
              <a:t>centred</a:t>
            </a:r>
            <a:r>
              <a:rPr lang="en-US" sz="700" b="0" i="0" dirty="0">
                <a:effectLst/>
                <a:latin typeface="pplxSerif"/>
              </a:rPr>
              <a:t> health outcomes among older patients: a rapid review', </a:t>
            </a:r>
            <a:r>
              <a:rPr lang="en-US" sz="700" b="0" i="1" dirty="0">
                <a:effectLst/>
                <a:latin typeface="pplxSerif"/>
              </a:rPr>
              <a:t>BMJ Open</a:t>
            </a:r>
            <a:r>
              <a:rPr lang="en-US" sz="700" b="0" i="0" dirty="0">
                <a:effectLst/>
                <a:latin typeface="pplxSerif"/>
              </a:rPr>
              <a:t>, 13(8), p. e073178. Available at: </a:t>
            </a:r>
            <a:r>
              <a:rPr lang="en-US" sz="700" b="0" i="0" dirty="0">
                <a:effectLst/>
                <a:latin typeface="unset"/>
                <a:hlinkClick r:id="rId7"/>
              </a:rPr>
              <a:t>https://pmc.ncbi.nlm.nih.gov/articles/PMC10464255/</a:t>
            </a:r>
            <a:r>
              <a:rPr lang="en-US" sz="700" b="0" i="0" dirty="0">
                <a:effectLst/>
                <a:latin typeface="pplxSerif"/>
              </a:rPr>
              <a:t> (Accessed: 7 February 2026).​</a:t>
            </a:r>
          </a:p>
          <a:p>
            <a:pPr algn="l"/>
            <a:r>
              <a:rPr lang="en-US" sz="700" b="1" i="0" dirty="0">
                <a:effectLst/>
                <a:latin typeface="pplxSerif"/>
              </a:rPr>
              <a:t>Websites and Reports</a:t>
            </a:r>
            <a:endParaRPr lang="en-US" sz="700" b="0" i="0" dirty="0">
              <a:effectLst/>
              <a:latin typeface="pplxSerif"/>
            </a:endParaRPr>
          </a:p>
          <a:p>
            <a:pPr algn="l">
              <a:buFont typeface="Arial" panose="020B0604020202020204" pitchFamily="34" charset="0"/>
              <a:buChar char="•"/>
            </a:pPr>
            <a:r>
              <a:rPr lang="en-US" sz="700" b="0" i="0" dirty="0">
                <a:effectLst/>
                <a:latin typeface="pplxSerif"/>
              </a:rPr>
              <a:t>Healthcare Safety Investigation Branch (2021) </a:t>
            </a:r>
            <a:r>
              <a:rPr lang="en-US" sz="700" b="0" i="1" dirty="0">
                <a:effectLst/>
                <a:latin typeface="pplxSerif"/>
              </a:rPr>
              <a:t>Improving communication between health care professionals and patients in the NHS in England</a:t>
            </a:r>
            <a:r>
              <a:rPr lang="en-US" sz="700" b="0" i="0" dirty="0">
                <a:effectLst/>
                <a:latin typeface="pplxSerif"/>
              </a:rPr>
              <a:t>. NHS England. Available at: </a:t>
            </a:r>
            <a:r>
              <a:rPr lang="en-US" sz="700" b="0" i="0" dirty="0">
                <a:effectLst/>
                <a:latin typeface="unset"/>
                <a:hlinkClick r:id="rId8"/>
              </a:rPr>
              <a:t>https://www.england.nhs.uk/wp-content/uploads/2021/07/SQW-NHS-England-Improving-communications-report-30June.pdf</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My Learning Cloud (2025) </a:t>
            </a:r>
            <a:r>
              <a:rPr lang="en-US" sz="700" b="0" i="1" dirty="0">
                <a:effectLst/>
                <a:latin typeface="pplxSerif"/>
              </a:rPr>
              <a:t>What is effective communication in health and social care?</a:t>
            </a:r>
            <a:r>
              <a:rPr lang="en-US" sz="700" b="0" i="0" dirty="0">
                <a:effectLst/>
                <a:latin typeface="pplxSerif"/>
              </a:rPr>
              <a:t> Available at: </a:t>
            </a:r>
            <a:r>
              <a:rPr lang="en-US" sz="700" b="0" i="0" dirty="0">
                <a:effectLst/>
                <a:latin typeface="unset"/>
                <a:hlinkClick r:id="rId9"/>
              </a:rPr>
              <a:t>https://mylearningcloud.org.uk/effective-communication-health-and-social-care/</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NHS England (2022) </a:t>
            </a:r>
            <a:r>
              <a:rPr lang="en-US" sz="700" b="0" i="1" dirty="0">
                <a:effectLst/>
                <a:latin typeface="pplxSerif"/>
              </a:rPr>
              <a:t>Articles on effective communication</a:t>
            </a:r>
            <a:r>
              <a:rPr lang="en-US" sz="700" b="0" i="0" dirty="0">
                <a:effectLst/>
                <a:latin typeface="pplxSerif"/>
              </a:rPr>
              <a:t>. Cheshire </a:t>
            </a:r>
            <a:r>
              <a:rPr lang="en-US" sz="700" b="0" i="0" dirty="0" err="1">
                <a:effectLst/>
                <a:latin typeface="pplxSerif"/>
              </a:rPr>
              <a:t>ePaige</a:t>
            </a:r>
            <a:r>
              <a:rPr lang="en-US" sz="700" b="0" i="0" dirty="0">
                <a:effectLst/>
                <a:latin typeface="pplxSerif"/>
              </a:rPr>
              <a:t>. Available at: </a:t>
            </a:r>
            <a:r>
              <a:rPr lang="en-US" sz="700" b="0" i="0" dirty="0">
                <a:effectLst/>
                <a:latin typeface="unset"/>
                <a:hlinkClick r:id="rId10"/>
              </a:rPr>
              <a:t>https://www.cheshire-epaige.nhs.uk/wp-content/uploads/2022/10/Articles-on-Effective-Communication.pdf</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SCIE (2023) </a:t>
            </a:r>
            <a:r>
              <a:rPr lang="en-US" sz="700" b="0" i="1" dirty="0">
                <a:effectLst/>
                <a:latin typeface="pplxSerif"/>
              </a:rPr>
              <a:t>Dignity: information and good communication</a:t>
            </a:r>
            <a:r>
              <a:rPr lang="en-US" sz="700" b="0" i="0" dirty="0">
                <a:effectLst/>
                <a:latin typeface="pplxSerif"/>
              </a:rPr>
              <a:t>. Social Care Institute for Excellence. Available at: </a:t>
            </a:r>
            <a:r>
              <a:rPr lang="en-US" sz="700" b="0" i="0" dirty="0">
                <a:effectLst/>
                <a:latin typeface="unset"/>
                <a:hlinkClick r:id="rId11"/>
              </a:rPr>
              <a:t>https://www.scie.org.uk/providing-care/dignity-in-care/communication/</a:t>
            </a:r>
            <a:r>
              <a:rPr lang="en-US" sz="700" b="0" i="0" dirty="0">
                <a:effectLst/>
                <a:latin typeface="pplxSerif"/>
              </a:rPr>
              <a:t> (Accessed: 7 February 2026).​</a:t>
            </a:r>
          </a:p>
          <a:p>
            <a:pPr algn="l"/>
            <a:r>
              <a:rPr lang="en-US" sz="700" b="0" i="0" dirty="0">
                <a:effectLst/>
                <a:latin typeface="pplxSerif"/>
              </a:rPr>
              <a:t>To expand to exactly 20, additional peer-reviewed and professional sources include:</a:t>
            </a:r>
          </a:p>
          <a:p>
            <a:pPr algn="l">
              <a:buFont typeface="Arial" panose="020B0604020202020204" pitchFamily="34" charset="0"/>
              <a:buChar char="•"/>
            </a:pPr>
            <a:r>
              <a:rPr lang="en-US" sz="700" b="0" i="0" dirty="0">
                <a:effectLst/>
                <a:latin typeface="pplxSerif"/>
              </a:rPr>
              <a:t>Adams, K. et al. (2023) 'Enhancing effective healthcare communication in Australia', </a:t>
            </a:r>
            <a:r>
              <a:rPr lang="en-US" sz="700" b="0" i="1" dirty="0">
                <a:effectLst/>
                <a:latin typeface="pplxSerif"/>
              </a:rPr>
              <a:t>Australian Health Review</a:t>
            </a:r>
            <a:r>
              <a:rPr lang="en-US" sz="700" b="0" i="0" dirty="0">
                <a:effectLst/>
                <a:latin typeface="pplxSerif"/>
              </a:rPr>
              <a:t>, 47(5), pp. 543–551. Available at: </a:t>
            </a:r>
            <a:r>
              <a:rPr lang="en-US" sz="700" b="0" i="0" dirty="0">
                <a:effectLst/>
                <a:latin typeface="unset"/>
                <a:hlinkClick r:id="rId12"/>
              </a:rPr>
              <a:t>https://pmc.ncbi.nlm.nih.gov/articles/PMC10562187/</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Ali, M. (2024) 'Effective communication in healthcare settings: a narrative review', </a:t>
            </a:r>
            <a:r>
              <a:rPr lang="en-US" sz="700" b="0" i="1" dirty="0">
                <a:effectLst/>
                <a:latin typeface="pplxSerif"/>
              </a:rPr>
              <a:t>Review of Contemporary Philosophy</a:t>
            </a:r>
            <a:r>
              <a:rPr lang="en-US" sz="700" b="0" i="0" dirty="0">
                <a:effectLst/>
                <a:latin typeface="pplxSerif"/>
              </a:rPr>
              <a:t>, 23, pp. 1–15. Available at: </a:t>
            </a:r>
            <a:r>
              <a:rPr lang="en-US" sz="700" b="0" i="0" dirty="0">
                <a:effectLst/>
                <a:latin typeface="unset"/>
                <a:hlinkClick r:id="rId13"/>
              </a:rPr>
              <a:t>https://reviewofconphil.com/index.php/journal/article/view/216</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Araujo, et al. (2024) 'Effective communication in health: strategies for improvement', </a:t>
            </a:r>
            <a:r>
              <a:rPr lang="en-US" sz="700" b="0" i="1" dirty="0">
                <a:effectLst/>
                <a:latin typeface="pplxSerif"/>
              </a:rPr>
              <a:t>IOSR Journal of Humanities and Social Science</a:t>
            </a:r>
            <a:r>
              <a:rPr lang="en-US" sz="700" b="0" i="0" dirty="0">
                <a:effectLst/>
                <a:latin typeface="pplxSerif"/>
              </a:rPr>
              <a:t>, 29(9), pp. 47–53. Available at: </a:t>
            </a:r>
            <a:r>
              <a:rPr lang="en-US" sz="700" b="0" i="0" dirty="0">
                <a:effectLst/>
                <a:latin typeface="unset"/>
                <a:hlinkClick r:id="rId14"/>
              </a:rPr>
              <a:t>https://www.iosrjournals.org/iosr-jhss/papers/Vol.29-Issue9/Ser-8/H2909084753.pdf</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Bernard, M. (2025) </a:t>
            </a:r>
            <a:r>
              <a:rPr lang="en-US" sz="700" b="0" i="1" dirty="0">
                <a:effectLst/>
                <a:latin typeface="pplxSerif"/>
              </a:rPr>
              <a:t>Communication skills in nursing, health and social care</a:t>
            </a:r>
            <a:r>
              <a:rPr lang="en-US" sz="700" b="0" i="0" dirty="0">
                <a:effectLst/>
                <a:latin typeface="pplxSerif"/>
              </a:rPr>
              <a:t>. London: SAGE. Available at: </a:t>
            </a:r>
            <a:r>
              <a:rPr lang="en-US" sz="700" b="0" i="0" dirty="0">
                <a:effectLst/>
                <a:latin typeface="unset"/>
                <a:hlinkClick r:id="rId15"/>
              </a:rPr>
              <a:t>https://uk.bookshop.org/p/books/communication-skills-in-nursing-health-and-social-care-bernard-moss/4106777</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HF Online (2025) </a:t>
            </a:r>
            <a:r>
              <a:rPr lang="en-US" sz="700" b="0" i="1" dirty="0">
                <a:effectLst/>
                <a:latin typeface="pplxSerif"/>
              </a:rPr>
              <a:t>Promoting effective communication in health and social care</a:t>
            </a:r>
            <a:r>
              <a:rPr lang="en-US" sz="700" b="0" i="0" dirty="0">
                <a:effectLst/>
                <a:latin typeface="pplxSerif"/>
              </a:rPr>
              <a:t>. Available at: </a:t>
            </a:r>
            <a:r>
              <a:rPr lang="en-US" sz="700" b="0" i="0" dirty="0">
                <a:effectLst/>
                <a:latin typeface="unset"/>
                <a:hlinkClick r:id="rId16"/>
              </a:rPr>
              <a:t>https://uk.hfonline.org/promoting-effective-communication-in-health-and-social-care/</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Kwame, A. and </a:t>
            </a:r>
            <a:r>
              <a:rPr lang="en-US" sz="700" b="0" i="0" dirty="0" err="1">
                <a:effectLst/>
                <a:latin typeface="pplxSerif"/>
              </a:rPr>
              <a:t>Petrucka</a:t>
            </a:r>
            <a:r>
              <a:rPr lang="en-US" sz="700" b="0" i="0" dirty="0">
                <a:effectLst/>
                <a:latin typeface="pplxSerif"/>
              </a:rPr>
              <a:t>, P.M. (2021) 'Methods and effectiveness of communication between hospital allied health and primary care practitioners', </a:t>
            </a:r>
            <a:r>
              <a:rPr lang="en-US" sz="700" b="0" i="1" dirty="0">
                <a:effectLst/>
                <a:latin typeface="pplxSerif"/>
              </a:rPr>
              <a:t>PLOS ONE</a:t>
            </a:r>
            <a:r>
              <a:rPr lang="en-US" sz="700" b="0" i="0" dirty="0">
                <a:effectLst/>
                <a:latin typeface="pplxSerif"/>
              </a:rPr>
              <a:t>, 16(2), p. e0247069. Available at: </a:t>
            </a:r>
            <a:r>
              <a:rPr lang="en-US" sz="700" b="0" i="0" dirty="0">
                <a:effectLst/>
                <a:latin typeface="unset"/>
                <a:hlinkClick r:id="rId17"/>
              </a:rPr>
              <a:t>https://pmc.ncbi.nlm.nih.gov/articles/PMC7910528/</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Northouse, L.L. et al. (2016) </a:t>
            </a:r>
            <a:r>
              <a:rPr lang="en-US" sz="700" b="0" i="1" dirty="0">
                <a:effectLst/>
                <a:latin typeface="pplxSerif"/>
              </a:rPr>
              <a:t>Health communication for health care professionals: an applied approach</a:t>
            </a:r>
            <a:r>
              <a:rPr lang="en-US" sz="700" b="0" i="0" dirty="0">
                <a:effectLst/>
                <a:latin typeface="pplxSerif"/>
              </a:rPr>
              <a:t>. New York: Springer Publishing Company. Available at: </a:t>
            </a:r>
            <a:r>
              <a:rPr lang="en-US" sz="700" b="0" i="0" dirty="0">
                <a:effectLst/>
                <a:latin typeface="unset"/>
                <a:hlinkClick r:id="rId18"/>
              </a:rPr>
              <a:t>https://www.springerpub.com/health-communication-for-health-care-professionals-9780826124418.html</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O'Hagan, S. et al. (2025) 'The role of nursing communication: a critical interpretive synthesis', </a:t>
            </a:r>
            <a:r>
              <a:rPr lang="en-US" sz="700" b="0" i="1" dirty="0">
                <a:effectLst/>
                <a:latin typeface="pplxSerif"/>
              </a:rPr>
              <a:t>Nursing Reports</a:t>
            </a:r>
            <a:r>
              <a:rPr lang="en-US" sz="700" b="0" i="0" dirty="0">
                <a:effectLst/>
                <a:latin typeface="pplxSerif"/>
              </a:rPr>
              <a:t>, 15(2), pp. 456–472. Available at: </a:t>
            </a:r>
            <a:r>
              <a:rPr lang="en-US" sz="700" b="0" i="0" dirty="0">
                <a:effectLst/>
                <a:latin typeface="unset"/>
                <a:hlinkClick r:id="rId19"/>
              </a:rPr>
              <a:t>https://pmc.ncbi.nlm.nih.gov/articles/PMC12272926/</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Skills for Care (2025) </a:t>
            </a:r>
            <a:r>
              <a:rPr lang="en-US" sz="700" b="0" i="1" dirty="0">
                <a:effectLst/>
                <a:latin typeface="pplxSerif"/>
              </a:rPr>
              <a:t>Effective communication: a workbook for social care workers</a:t>
            </a:r>
            <a:r>
              <a:rPr lang="en-US" sz="700" b="0" i="0" dirty="0">
                <a:effectLst/>
                <a:latin typeface="pplxSerif"/>
              </a:rPr>
              <a:t>. London: Pavilion Publishing. Available at: </a:t>
            </a:r>
            <a:r>
              <a:rPr lang="en-US" sz="700" b="0" i="0" dirty="0">
                <a:effectLst/>
                <a:latin typeface="unset"/>
                <a:hlinkClick r:id="rId20"/>
              </a:rPr>
              <a:t>https://books.google.com/books/about/Effective_Communication.html?id=_BkQBQAAQBAJ</a:t>
            </a:r>
            <a:r>
              <a:rPr lang="en-US" sz="700" b="0" i="0" dirty="0">
                <a:effectLst/>
                <a:latin typeface="pplxSerif"/>
              </a:rPr>
              <a:t> (Accessed: 7 February 2026).​</a:t>
            </a:r>
          </a:p>
          <a:p>
            <a:pPr algn="l">
              <a:buFont typeface="Arial" panose="020B0604020202020204" pitchFamily="34" charset="0"/>
              <a:buChar char="•"/>
            </a:pPr>
            <a:r>
              <a:rPr lang="en-US" sz="700" b="0" i="0" dirty="0">
                <a:effectLst/>
                <a:latin typeface="pplxSerif"/>
              </a:rPr>
              <a:t>University of Worcester (n.d.) </a:t>
            </a:r>
            <a:r>
              <a:rPr lang="en-US" sz="700" b="0" i="1" dirty="0">
                <a:effectLst/>
                <a:latin typeface="pplxSerif"/>
              </a:rPr>
              <a:t>Enhancing communication within nursing and multi-disciplinary healthcare teams</a:t>
            </a:r>
            <a:r>
              <a:rPr lang="en-US" sz="700" b="0" i="0" dirty="0">
                <a:effectLst/>
                <a:latin typeface="pplxSerif"/>
              </a:rPr>
              <a:t>. Available at: </a:t>
            </a:r>
            <a:r>
              <a:rPr lang="en-US" sz="700" b="0" i="0" dirty="0">
                <a:effectLst/>
                <a:latin typeface="unset"/>
                <a:hlinkClick r:id="rId21"/>
              </a:rPr>
              <a:t>https://eprints.worc.ac.uk/13878/3/Binder1.pdf</a:t>
            </a:r>
            <a:r>
              <a:rPr lang="en-US" sz="700" b="0" i="0" dirty="0">
                <a:effectLst/>
                <a:latin typeface="pplxSerif"/>
              </a:rPr>
              <a:t> (Accessed: 7 February 2026).</a:t>
            </a:r>
          </a:p>
        </p:txBody>
      </p:sp>
      <p:sp>
        <p:nvSpPr>
          <p:cNvPr id="2" name="TextBox 1">
            <a:extLst>
              <a:ext uri="{FF2B5EF4-FFF2-40B4-BE49-F238E27FC236}">
                <a16:creationId xmlns:a16="http://schemas.microsoft.com/office/drawing/2014/main" id="{BD6267C3-439F-57D7-5B20-14B1C0E2389F}"/>
              </a:ext>
            </a:extLst>
          </p:cNvPr>
          <p:cNvSpPr txBox="1"/>
          <p:nvPr/>
        </p:nvSpPr>
        <p:spPr>
          <a:xfrm>
            <a:off x="124691" y="221673"/>
            <a:ext cx="1216551" cy="369332"/>
          </a:xfrm>
          <a:prstGeom prst="rect">
            <a:avLst/>
          </a:prstGeom>
          <a:noFill/>
        </p:spPr>
        <p:txBody>
          <a:bodyPr wrap="none" rtlCol="0">
            <a:spAutoFit/>
          </a:bodyPr>
          <a:lstStyle/>
          <a:p>
            <a:r>
              <a:rPr lang="en-US" dirty="0"/>
              <a:t>References</a:t>
            </a:r>
          </a:p>
        </p:txBody>
      </p:sp>
    </p:spTree>
    <p:extLst>
      <p:ext uri="{BB962C8B-B14F-4D97-AF65-F5344CB8AC3E}">
        <p14:creationId xmlns:p14="http://schemas.microsoft.com/office/powerpoint/2010/main" val="3384293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01ebed3aa2bb16d1a6370f5b98c59300">
  <xsd:schema xmlns:xsd="http://www.w3.org/2001/XMLSchema" xmlns:xs="http://www.w3.org/2001/XMLSchema" xmlns:p="http://schemas.microsoft.com/office/2006/metadata/properties" xmlns:ns3="ccfc14db-0f45-423b-b2f5-752f8f8a0ada" targetNamespace="http://schemas.microsoft.com/office/2006/metadata/properties" ma:root="true" ma:fieldsID="fb2b9e3d9fe2799d8d4c5e06f19f0ef6"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E53FC4EF-6896-4BCC-9E7C-354E890D0EC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335C18E-33DD-4C4A-848E-0327039E06B2}">
  <ds:schemaRefs>
    <ds:schemaRef ds:uri="http://schemas.microsoft.com/sharepoint/v3/contenttype/forms"/>
  </ds:schemaRefs>
</ds:datastoreItem>
</file>

<file path=customXml/itemProps3.xml><?xml version="1.0" encoding="utf-8"?>
<ds:datastoreItem xmlns:ds="http://schemas.openxmlformats.org/officeDocument/2006/customXml" ds:itemID="{0920416E-53F0-4C07-BAF4-021C4044DD26}">
  <ds:schemaRefs>
    <ds:schemaRef ds:uri="http://purl.org/dc/elements/1.1/"/>
    <ds:schemaRef ds:uri="http://schemas.microsoft.com/office/2006/documentManagement/types"/>
    <ds:schemaRef ds:uri="http://purl.org/dc/dcmitype/"/>
    <ds:schemaRef ds:uri="ccfc14db-0f45-423b-b2f5-752f8f8a0ada"/>
    <ds:schemaRef ds:uri="http://www.w3.org/XML/1998/namespace"/>
    <ds:schemaRef ds:uri="http://schemas.openxmlformats.org/package/2006/metadata/core-properties"/>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7</TotalTime>
  <Words>2987</Words>
  <Application>Microsoft Office PowerPoint</Application>
  <PresentationFormat>On-screen Show (16:9)</PresentationFormat>
  <Paragraphs>139</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pplxSerif</vt:lpstr>
      <vt:lpstr>unset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dc:creator>
  <cp:lastModifiedBy>Ronaldo Cristea (2428428)</cp:lastModifiedBy>
  <cp:revision>5</cp:revision>
  <dcterms:created xsi:type="dcterms:W3CDTF">2000-01-01T00:00:00Z</dcterms:created>
  <dcterms:modified xsi:type="dcterms:W3CDTF">2026-02-23T21:52:08Z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