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3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4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9" r:id="rId5"/>
    <p:sldMasterId id="2147483699" r:id="rId6"/>
    <p:sldMasterId id="2147483746" r:id="rId7"/>
    <p:sldMasterId id="2147483770" r:id="rId8"/>
  </p:sldMasterIdLst>
  <p:notesMasterIdLst>
    <p:notesMasterId r:id="rId55"/>
  </p:notesMasterIdLst>
  <p:sldIdLst>
    <p:sldId id="256" r:id="rId9"/>
    <p:sldId id="312" r:id="rId10"/>
    <p:sldId id="313" r:id="rId11"/>
    <p:sldId id="260" r:id="rId12"/>
    <p:sldId id="261" r:id="rId13"/>
    <p:sldId id="320" r:id="rId14"/>
    <p:sldId id="262" r:id="rId15"/>
    <p:sldId id="302" r:id="rId16"/>
    <p:sldId id="263" r:id="rId17"/>
    <p:sldId id="318" r:id="rId18"/>
    <p:sldId id="264" r:id="rId19"/>
    <p:sldId id="265" r:id="rId20"/>
    <p:sldId id="304" r:id="rId21"/>
    <p:sldId id="303" r:id="rId22"/>
    <p:sldId id="266" r:id="rId23"/>
    <p:sldId id="267" r:id="rId24"/>
    <p:sldId id="269" r:id="rId25"/>
    <p:sldId id="268" r:id="rId26"/>
    <p:sldId id="1067" r:id="rId27"/>
    <p:sldId id="270" r:id="rId28"/>
    <p:sldId id="271" r:id="rId29"/>
    <p:sldId id="272" r:id="rId30"/>
    <p:sldId id="306" r:id="rId31"/>
    <p:sldId id="307" r:id="rId32"/>
    <p:sldId id="293" r:id="rId33"/>
    <p:sldId id="274" r:id="rId34"/>
    <p:sldId id="292" r:id="rId35"/>
    <p:sldId id="305" r:id="rId36"/>
    <p:sldId id="280" r:id="rId37"/>
    <p:sldId id="294" r:id="rId38"/>
    <p:sldId id="282" r:id="rId39"/>
    <p:sldId id="310" r:id="rId40"/>
    <p:sldId id="308" r:id="rId41"/>
    <p:sldId id="309" r:id="rId42"/>
    <p:sldId id="321" r:id="rId43"/>
    <p:sldId id="276" r:id="rId44"/>
    <p:sldId id="278" r:id="rId45"/>
    <p:sldId id="279" r:id="rId46"/>
    <p:sldId id="1045" r:id="rId47"/>
    <p:sldId id="1047" r:id="rId48"/>
    <p:sldId id="1049" r:id="rId49"/>
    <p:sldId id="1051" r:id="rId50"/>
    <p:sldId id="317" r:id="rId51"/>
    <p:sldId id="300" r:id="rId52"/>
    <p:sldId id="285" r:id="rId53"/>
    <p:sldId id="286" r:id="rId5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athy Anderson" initials="CA" lastIdx="19" clrIdx="0"/>
  <p:cmAuthor id="1" name="Liz Hudson" initials="LH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1A1D"/>
    <a:srgbClr val="FEC436"/>
    <a:srgbClr val="6F9C12"/>
    <a:srgbClr val="095BA6"/>
    <a:srgbClr val="BE9E55"/>
    <a:srgbClr val="E1CCF0"/>
    <a:srgbClr val="0072BA"/>
    <a:srgbClr val="89B3DB"/>
    <a:srgbClr val="A4C2E3"/>
    <a:srgbClr val="4B96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D452B0-D332-4ACA-925A-DCE729992E5C}" v="6" dt="2023-09-05T17:00:17.0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61" autoAdjust="0"/>
    <p:restoredTop sz="92141" autoAdjust="0"/>
  </p:normalViewPr>
  <p:slideViewPr>
    <p:cSldViewPr snapToGrid="0">
      <p:cViewPr varScale="1">
        <p:scale>
          <a:sx n="92" d="100"/>
          <a:sy n="92" d="100"/>
        </p:scale>
        <p:origin x="976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74"/>
    </p:cViewPr>
  </p:sorterViewPr>
  <p:notesViewPr>
    <p:cSldViewPr snapToGrid="0">
      <p:cViewPr>
        <p:scale>
          <a:sx n="72" d="100"/>
          <a:sy n="72" d="100"/>
        </p:scale>
        <p:origin x="-2634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commentAuthors" Target="commentAuthor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theme" Target="theme/theme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presProps" Target="presProps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5DD54746-B546-453A-B8A5-AEC0ABB67423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29" tIns="45714" rIns="91429" bIns="4571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45B34F98-F404-40C5-BD95-A1BF0C6C0A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81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44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AFCF03-8B4A-490D-B9E4-EFA913B51ED1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507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AFCF03-8B4A-490D-B9E4-EFA913B51ED1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802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392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693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058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925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762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0451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8178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781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698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203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997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5025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489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5895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462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6694" y="4632851"/>
            <a:ext cx="5335704" cy="4391153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19 July 2011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Insights Pilot</a:t>
            </a:r>
          </a:p>
        </p:txBody>
      </p:sp>
    </p:spTree>
    <p:extLst>
      <p:ext uri="{BB962C8B-B14F-4D97-AF65-F5344CB8AC3E}">
        <p14:creationId xmlns:p14="http://schemas.microsoft.com/office/powerpoint/2010/main" val="29735881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216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577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1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8276" y="4618436"/>
            <a:ext cx="5335270" cy="4389120"/>
          </a:xfrm>
          <a:noFill/>
          <a:ln w="9525"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066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8331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2505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56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92388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clues from a person’s body language. Are they more formal or informal? Expressive or reserved? Watch for behaviours that really demonstrate a preference for the colour energies. Can you think of clues you might observe from body language?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41676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208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14289">
              <a:defRPr/>
            </a:pPr>
            <a:fld id="{A2B3D21E-90AF-49A1-9E1B-BF17A8DC0F64}" type="slidenum">
              <a:rPr lang="en-GB">
                <a:solidFill>
                  <a:prstClr val="black"/>
                </a:solidFill>
                <a:latin typeface="Calibri"/>
              </a:rPr>
              <a:pPr defTabSz="914289">
                <a:defRPr/>
              </a:pPr>
              <a:t>39</a:t>
            </a:fld>
            <a:endParaRPr lang="en-GB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603859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The following slides can be used as an alternative to the email scenarios for recognising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14289">
              <a:defRPr/>
            </a:pPr>
            <a:fld id="{A2B3D21E-90AF-49A1-9E1B-BF17A8DC0F64}" type="slidenum">
              <a:rPr lang="en-GB">
                <a:solidFill>
                  <a:prstClr val="black"/>
                </a:solidFill>
                <a:latin typeface="Calibri"/>
              </a:rPr>
              <a:pPr defTabSz="914289">
                <a:defRPr/>
              </a:pPr>
              <a:t>40</a:t>
            </a:fld>
            <a:endParaRPr lang="en-GB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548698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14289">
              <a:defRPr/>
            </a:pPr>
            <a:fld id="{A2B3D21E-90AF-49A1-9E1B-BF17A8DC0F64}" type="slidenum">
              <a:rPr lang="en-GB">
                <a:solidFill>
                  <a:prstClr val="black"/>
                </a:solidFill>
                <a:latin typeface="Calibri"/>
              </a:rPr>
              <a:pPr defTabSz="914289">
                <a:defRPr/>
              </a:pPr>
              <a:t>41</a:t>
            </a:fld>
            <a:endParaRPr lang="en-GB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693055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14289">
              <a:defRPr/>
            </a:pPr>
            <a:fld id="{A2B3D21E-90AF-49A1-9E1B-BF17A8DC0F64}" type="slidenum">
              <a:rPr lang="en-GB">
                <a:solidFill>
                  <a:prstClr val="black"/>
                </a:solidFill>
                <a:latin typeface="Calibri"/>
              </a:rPr>
              <a:pPr defTabSz="914289">
                <a:defRPr/>
              </a:pPr>
              <a:t>42</a:t>
            </a:fld>
            <a:endParaRPr lang="en-GB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8578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key tips for each colour energy. Remind participants this is not about being something you are not, this is about a small change – dialling down your dominant energy by a little, and dialling up their dominant energy by a little.</a:t>
            </a:r>
          </a:p>
          <a:p>
            <a:r>
              <a:rPr lang="en-GB" dirty="0"/>
              <a:t>This will do wonders for improving your ability to connect.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73514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258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55020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43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5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5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5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5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5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5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5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5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5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5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5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5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5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5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5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emf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566078"/>
            <a:ext cx="7772400" cy="785818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Beginning the Journey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548326"/>
            <a:ext cx="6400800" cy="649274"/>
          </a:xfrm>
        </p:spPr>
        <p:txBody>
          <a:bodyPr>
            <a:normAutofit/>
          </a:bodyPr>
          <a:lstStyle>
            <a:lvl1pPr marL="0" indent="0" algn="ctr">
              <a:buNone/>
              <a:defRPr sz="30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grpSp>
        <p:nvGrpSpPr>
          <p:cNvPr id="37" name="Group 36"/>
          <p:cNvGrpSpPr/>
          <p:nvPr userDrawn="1"/>
        </p:nvGrpSpPr>
        <p:grpSpPr>
          <a:xfrm>
            <a:off x="3755334" y="217709"/>
            <a:ext cx="1608413" cy="1930405"/>
            <a:chOff x="3621078" y="214290"/>
            <a:chExt cx="1903422" cy="2284473"/>
          </a:xfrm>
        </p:grpSpPr>
        <p:pic>
          <p:nvPicPr>
            <p:cNvPr id="7" name="Picture 6" descr="000_004_Large Discovery globe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3643306" y="214290"/>
              <a:ext cx="1801372" cy="1822708"/>
            </a:xfrm>
            <a:prstGeom prst="rect">
              <a:avLst/>
            </a:prstGeom>
          </p:spPr>
        </p:pic>
        <p:pic>
          <p:nvPicPr>
            <p:cNvPr id="8" name="Picture 7" descr="000_008_Insights Discovery.png"/>
            <p:cNvPicPr>
              <a:picLocks noChangeAspect="1"/>
            </p:cNvPicPr>
            <p:nvPr userDrawn="1"/>
          </p:nvPicPr>
          <p:blipFill>
            <a:blip r:embed="rId3" cstate="print">
              <a:lum bright="100000" contrast="100000"/>
            </a:blip>
            <a:stretch>
              <a:fillRect/>
            </a:stretch>
          </p:blipFill>
          <p:spPr>
            <a:xfrm>
              <a:off x="3621078" y="2079616"/>
              <a:ext cx="1903422" cy="419147"/>
            </a:xfrm>
            <a:prstGeom prst="rect">
              <a:avLst/>
            </a:prstGeom>
          </p:spPr>
        </p:pic>
      </p:grpSp>
      <p:sp>
        <p:nvSpPr>
          <p:cNvPr id="39" name="Freeform 38"/>
          <p:cNvSpPr/>
          <p:nvPr userDrawn="1"/>
        </p:nvSpPr>
        <p:spPr>
          <a:xfrm>
            <a:off x="-1146629" y="3428995"/>
            <a:ext cx="10874829" cy="2120906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 userDrawn="1"/>
        </p:nvSpPr>
        <p:spPr>
          <a:xfrm>
            <a:off x="-1106454" y="3692748"/>
            <a:ext cx="10325100" cy="1430793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571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 userDrawn="1"/>
        </p:nvSpPr>
        <p:spPr>
          <a:xfrm>
            <a:off x="-1612900" y="2904665"/>
            <a:ext cx="11526698" cy="2151747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 userDrawn="1"/>
        </p:nvSpPr>
        <p:spPr>
          <a:xfrm>
            <a:off x="976288" y="3998894"/>
            <a:ext cx="357190" cy="357190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 userDrawn="1"/>
        </p:nvSpPr>
        <p:spPr>
          <a:xfrm>
            <a:off x="576235" y="4070432"/>
            <a:ext cx="357190" cy="357190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 userDrawn="1"/>
        </p:nvSpPr>
        <p:spPr>
          <a:xfrm>
            <a:off x="7978131" y="4293771"/>
            <a:ext cx="357190" cy="357190"/>
          </a:xfrm>
          <a:prstGeom prst="ellipse">
            <a:avLst/>
          </a:prstGeom>
          <a:solidFill>
            <a:schemeClr val="tx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 userDrawn="1"/>
        </p:nvSpPr>
        <p:spPr>
          <a:xfrm>
            <a:off x="3557575" y="4412233"/>
            <a:ext cx="357190" cy="35719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 userDrawn="1"/>
        </p:nvSpPr>
        <p:spPr>
          <a:xfrm>
            <a:off x="2882248" y="4213457"/>
            <a:ext cx="357190" cy="357190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 userDrawn="1"/>
        </p:nvSpPr>
        <p:spPr>
          <a:xfrm>
            <a:off x="2506966" y="4150140"/>
            <a:ext cx="357190" cy="357190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 userDrawn="1"/>
        </p:nvSpPr>
        <p:spPr>
          <a:xfrm>
            <a:off x="3907013" y="4493249"/>
            <a:ext cx="357190" cy="35719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 userDrawn="1"/>
        </p:nvSpPr>
        <p:spPr>
          <a:xfrm>
            <a:off x="5919798" y="4862217"/>
            <a:ext cx="357190" cy="357190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 userDrawn="1"/>
        </p:nvSpPr>
        <p:spPr>
          <a:xfrm>
            <a:off x="6283662" y="4867278"/>
            <a:ext cx="357190" cy="357190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 userDrawn="1"/>
        </p:nvSpPr>
        <p:spPr>
          <a:xfrm>
            <a:off x="4261484" y="4581276"/>
            <a:ext cx="357190" cy="357190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ooter Placeholder 3"/>
          <p:cNvSpPr txBox="1">
            <a:spLocks/>
          </p:cNvSpPr>
          <p:nvPr userDrawn="1"/>
        </p:nvSpPr>
        <p:spPr>
          <a:xfrm>
            <a:off x="0" y="6543675"/>
            <a:ext cx="9144000" cy="2000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 Discovery and Insights Learning Systems were originated by </a:t>
            </a:r>
            <a:r>
              <a:rPr kumimoji="0" lang="en-GB" sz="70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Andi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Andy Lothian.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Insights, Insights Discovery and the Insights Wheel are registered trademarks of The Insights Group Ltd.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0" name="Group 19"/>
          <p:cNvGrpSpPr/>
          <p:nvPr userDrawn="1"/>
        </p:nvGrpSpPr>
        <p:grpSpPr>
          <a:xfrm rot="177819">
            <a:off x="-1395458" y="5079093"/>
            <a:ext cx="13639800" cy="2098436"/>
            <a:chOff x="-1395458" y="4926693"/>
            <a:chExt cx="13639800" cy="2098436"/>
          </a:xfrm>
        </p:grpSpPr>
        <p:sp>
          <p:nvSpPr>
            <p:cNvPr id="30" name="Freeform 29"/>
            <p:cNvSpPr/>
            <p:nvPr userDrawn="1"/>
          </p:nvSpPr>
          <p:spPr>
            <a:xfrm>
              <a:off x="-1395458" y="5178878"/>
              <a:ext cx="13639800" cy="17780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Freeform 30"/>
            <p:cNvSpPr/>
            <p:nvPr userDrawn="1"/>
          </p:nvSpPr>
          <p:spPr>
            <a:xfrm>
              <a:off x="-1364343" y="4926693"/>
              <a:ext cx="13324114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 userDrawn="1"/>
          </p:nvSpPr>
          <p:spPr>
            <a:xfrm>
              <a:off x="7768609" y="5355295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 userDrawn="1"/>
          </p:nvSpPr>
          <p:spPr>
            <a:xfrm>
              <a:off x="8051799" y="5379375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Oval 34"/>
            <p:cNvSpPr/>
            <p:nvPr userDrawn="1"/>
          </p:nvSpPr>
          <p:spPr>
            <a:xfrm>
              <a:off x="2516877" y="631383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 userDrawn="1"/>
          </p:nvSpPr>
          <p:spPr>
            <a:xfrm>
              <a:off x="5719484" y="5568113"/>
              <a:ext cx="263865" cy="26386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/>
            <p:cNvSpPr/>
            <p:nvPr userDrawn="1"/>
          </p:nvSpPr>
          <p:spPr>
            <a:xfrm>
              <a:off x="6038751" y="550582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1369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Oval 37"/>
            <p:cNvSpPr/>
            <p:nvPr userDrawn="1"/>
          </p:nvSpPr>
          <p:spPr>
            <a:xfrm>
              <a:off x="1940292" y="6357144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 userDrawn="1"/>
          </p:nvSpPr>
          <p:spPr>
            <a:xfrm>
              <a:off x="4678211" y="5844313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Oval 39"/>
            <p:cNvSpPr/>
            <p:nvPr userDrawn="1"/>
          </p:nvSpPr>
          <p:spPr>
            <a:xfrm>
              <a:off x="7012126" y="5362290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Oval 40"/>
            <p:cNvSpPr/>
            <p:nvPr userDrawn="1"/>
          </p:nvSpPr>
          <p:spPr>
            <a:xfrm>
              <a:off x="7329048" y="5325447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Oval 41"/>
            <p:cNvSpPr/>
            <p:nvPr userDrawn="1"/>
          </p:nvSpPr>
          <p:spPr>
            <a:xfrm>
              <a:off x="6306855" y="5459034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Oval 42"/>
            <p:cNvSpPr/>
            <p:nvPr userDrawn="1"/>
          </p:nvSpPr>
          <p:spPr>
            <a:xfrm>
              <a:off x="5429256" y="5648794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Oval 43"/>
            <p:cNvSpPr/>
            <p:nvPr userDrawn="1"/>
          </p:nvSpPr>
          <p:spPr>
            <a:xfrm>
              <a:off x="2809362" y="626286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Freeform 44"/>
            <p:cNvSpPr/>
            <p:nvPr userDrawn="1"/>
          </p:nvSpPr>
          <p:spPr>
            <a:xfrm>
              <a:off x="-812800" y="5630635"/>
              <a:ext cx="12554857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8" name="Group 27"/>
          <p:cNvGrpSpPr/>
          <p:nvPr userDrawn="1"/>
        </p:nvGrpSpPr>
        <p:grpSpPr>
          <a:xfrm>
            <a:off x="-1119567" y="5773616"/>
            <a:ext cx="9613265" cy="2097207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4" name="Group 27"/>
          <p:cNvGrpSpPr/>
          <p:nvPr userDrawn="1"/>
        </p:nvGrpSpPr>
        <p:grpSpPr>
          <a:xfrm flipH="1">
            <a:off x="1005873" y="5809396"/>
            <a:ext cx="9613265" cy="2097207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68500"/>
            <a:ext cx="8229600" cy="43561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1211262"/>
          </a:xfrm>
        </p:spPr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6700" y="6645275"/>
            <a:ext cx="8877300" cy="212725"/>
          </a:xfrm>
          <a:prstGeom prst="rect">
            <a:avLst/>
          </a:prstGeom>
        </p:spPr>
        <p:txBody>
          <a:bodyPr/>
          <a:lstStyle>
            <a:lvl1pPr algn="l">
              <a:defRPr sz="700">
                <a:solidFill>
                  <a:schemeClr val="tx1"/>
                </a:solidFill>
              </a:defRPr>
            </a:lvl1pPr>
          </a:lstStyle>
          <a:p>
            <a:r>
              <a:rPr lang="en-GB"/>
              <a:t>© The Insights Group Ltd, 2009. All rights reserved.</a:t>
            </a:r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57200" y="363538"/>
            <a:ext cx="3365500" cy="216376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Freeform 14"/>
          <p:cNvSpPr/>
          <p:nvPr userDrawn="1"/>
        </p:nvSpPr>
        <p:spPr>
          <a:xfrm>
            <a:off x="-977265" y="5430156"/>
            <a:ext cx="6828188" cy="1647825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 userDrawn="1"/>
        </p:nvSpPr>
        <p:spPr>
          <a:xfrm>
            <a:off x="-1172177" y="5598432"/>
            <a:ext cx="8779477" cy="2025650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 userDrawn="1"/>
        </p:nvSpPr>
        <p:spPr>
          <a:xfrm>
            <a:off x="143295" y="5401894"/>
            <a:ext cx="263865" cy="263865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 userDrawn="1"/>
        </p:nvSpPr>
        <p:spPr>
          <a:xfrm>
            <a:off x="2777390" y="6536979"/>
            <a:ext cx="263865" cy="26386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 userDrawn="1"/>
        </p:nvSpPr>
        <p:spPr>
          <a:xfrm>
            <a:off x="1992164" y="6241082"/>
            <a:ext cx="263865" cy="263865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 userDrawn="1"/>
        </p:nvSpPr>
        <p:spPr>
          <a:xfrm>
            <a:off x="403108" y="5485846"/>
            <a:ext cx="263865" cy="263865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 userDrawn="1"/>
        </p:nvSpPr>
        <p:spPr>
          <a:xfrm>
            <a:off x="661994" y="5575102"/>
            <a:ext cx="263865" cy="263865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 userDrawn="1"/>
        </p:nvSpPr>
        <p:spPr>
          <a:xfrm>
            <a:off x="2503883" y="6466607"/>
            <a:ext cx="263865" cy="263865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 userDrawn="1"/>
        </p:nvSpPr>
        <p:spPr>
          <a:xfrm>
            <a:off x="1158838" y="5831266"/>
            <a:ext cx="263865" cy="263865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 userDrawn="1"/>
        </p:nvSpPr>
        <p:spPr>
          <a:xfrm>
            <a:off x="1741954" y="6127371"/>
            <a:ext cx="263865" cy="263865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 userDrawn="1"/>
        </p:nvSpPr>
        <p:spPr>
          <a:xfrm>
            <a:off x="904624" y="5714650"/>
            <a:ext cx="263865" cy="263865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ooter Placeholder 3"/>
          <p:cNvSpPr>
            <a:spLocks noGrp="1"/>
          </p:cNvSpPr>
          <p:nvPr userDrawn="1">
            <p:ph type="ftr" sz="quarter" idx="11"/>
          </p:nvPr>
        </p:nvSpPr>
        <p:spPr>
          <a:xfrm>
            <a:off x="0" y="6645275"/>
            <a:ext cx="8877300" cy="212725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The Insights Group Ltd, 2009. All rights reserved.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9913" y="517071"/>
            <a:ext cx="5373687" cy="4983843"/>
          </a:xfrm>
        </p:spPr>
        <p:txBody>
          <a:bodyPr anchor="t">
            <a:normAutofit/>
          </a:bodyPr>
          <a:lstStyle>
            <a:lvl1pPr algn="ctr">
              <a:defRPr sz="4400" b="0" cap="none" baseline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3195"/>
            <a:ext cx="3331029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076371" y="2131787"/>
            <a:ext cx="3597729" cy="3601357"/>
          </a:xfrm>
          <a:noFill/>
        </p:spPr>
        <p:txBody>
          <a:bodyPr>
            <a:normAutofit/>
          </a:bodyPr>
          <a:lstStyle>
            <a:lvl1pPr marL="0" indent="3175" algn="ctr">
              <a:buNone/>
              <a:tabLst/>
              <a:defRPr sz="4400">
                <a:solidFill>
                  <a:schemeClr val="bg2"/>
                </a:solidFill>
              </a:defRPr>
            </a:lvl1pPr>
            <a:lvl2pPr marL="0" indent="3175" algn="ctr">
              <a:buNone/>
              <a:defRPr sz="2400">
                <a:solidFill>
                  <a:schemeClr val="bg1"/>
                </a:solidFill>
              </a:defRPr>
            </a:lvl2pPr>
            <a:lvl3pPr marL="0" indent="3175" algn="ctr">
              <a:buNone/>
              <a:defRPr sz="2000">
                <a:solidFill>
                  <a:schemeClr val="bg1"/>
                </a:solidFill>
              </a:defRPr>
            </a:lvl3pPr>
            <a:lvl4pPr marL="0" indent="3175" algn="ctr">
              <a:buNone/>
              <a:defRPr sz="1800">
                <a:solidFill>
                  <a:schemeClr val="bg1"/>
                </a:solidFill>
              </a:defRPr>
            </a:lvl4pPr>
            <a:lvl5pPr marL="0" indent="3175" algn="ctr">
              <a:buNone/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Insert Golden Nugget Here</a:t>
            </a:r>
          </a:p>
          <a:p>
            <a:pPr lvl="0"/>
            <a:r>
              <a:rPr lang="en-US" dirty="0"/>
              <a:t>…</a:t>
            </a:r>
            <a:endParaRPr lang="en-GB" dirty="0"/>
          </a:p>
        </p:txBody>
      </p:sp>
      <p:grpSp>
        <p:nvGrpSpPr>
          <p:cNvPr id="12" name="Group 11"/>
          <p:cNvGrpSpPr/>
          <p:nvPr userDrawn="1"/>
        </p:nvGrpSpPr>
        <p:grpSpPr>
          <a:xfrm rot="864039">
            <a:off x="-3323766" y="5294084"/>
            <a:ext cx="10515598" cy="2217056"/>
            <a:chOff x="-2989943" y="5148939"/>
            <a:chExt cx="10515598" cy="2217056"/>
          </a:xfrm>
        </p:grpSpPr>
        <p:sp>
          <p:nvSpPr>
            <p:cNvPr id="8" name="Freeform 7"/>
            <p:cNvSpPr/>
            <p:nvPr userDrawn="1"/>
          </p:nvSpPr>
          <p:spPr>
            <a:xfrm>
              <a:off x="-2989943" y="5319482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Oval 18"/>
            <p:cNvSpPr/>
            <p:nvPr userDrawn="1"/>
          </p:nvSpPr>
          <p:spPr>
            <a:xfrm>
              <a:off x="407958" y="6460666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Freeform 20"/>
            <p:cNvSpPr/>
            <p:nvPr userDrawn="1"/>
          </p:nvSpPr>
          <p:spPr>
            <a:xfrm>
              <a:off x="-2247901" y="5724758"/>
              <a:ext cx="9114973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Freeform 23"/>
            <p:cNvSpPr/>
            <p:nvPr userDrawn="1"/>
          </p:nvSpPr>
          <p:spPr>
            <a:xfrm>
              <a:off x="-2750460" y="5148939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/>
            <p:cNvSpPr/>
            <p:nvPr userDrawn="1"/>
          </p:nvSpPr>
          <p:spPr>
            <a:xfrm>
              <a:off x="785786" y="6333458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/>
            <p:cNvSpPr/>
            <p:nvPr userDrawn="1"/>
          </p:nvSpPr>
          <p:spPr>
            <a:xfrm>
              <a:off x="3500430" y="5476202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3195"/>
            <a:ext cx="3331029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Freeform 7"/>
          <p:cNvSpPr/>
          <p:nvPr userDrawn="1"/>
        </p:nvSpPr>
        <p:spPr>
          <a:xfrm rot="221879">
            <a:off x="-5681563" y="5712314"/>
            <a:ext cx="10276115" cy="1558189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 userDrawn="1"/>
        </p:nvSpPr>
        <p:spPr>
          <a:xfrm rot="221879">
            <a:off x="93107" y="5955329"/>
            <a:ext cx="338271" cy="338271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 20"/>
          <p:cNvSpPr/>
          <p:nvPr userDrawn="1"/>
        </p:nvSpPr>
        <p:spPr>
          <a:xfrm rot="221879">
            <a:off x="-4939953" y="5972422"/>
            <a:ext cx="9114973" cy="1061750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 userDrawn="1"/>
        </p:nvSpPr>
        <p:spPr>
          <a:xfrm rot="221879">
            <a:off x="-5431580" y="5659174"/>
            <a:ext cx="10276115" cy="1558189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 userDrawn="1"/>
        </p:nvSpPr>
        <p:spPr>
          <a:xfrm rot="221879">
            <a:off x="470637" y="5910813"/>
            <a:ext cx="338271" cy="338271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 userDrawn="1"/>
        </p:nvSpPr>
        <p:spPr>
          <a:xfrm rot="221879">
            <a:off x="2570709" y="6408989"/>
            <a:ext cx="338271" cy="338271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817245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 userDrawn="1"/>
        </p:nvGrpSpPr>
        <p:grpSpPr>
          <a:xfrm>
            <a:off x="-1157515" y="6012544"/>
            <a:ext cx="10606315" cy="816428"/>
            <a:chOff x="-1157515" y="6041572"/>
            <a:chExt cx="10606315" cy="816428"/>
          </a:xfrm>
        </p:grpSpPr>
        <p:sp>
          <p:nvSpPr>
            <p:cNvPr id="6" name="Freeform 5"/>
            <p:cNvSpPr/>
            <p:nvPr userDrawn="1"/>
          </p:nvSpPr>
          <p:spPr>
            <a:xfrm>
              <a:off x="-1157515" y="6041572"/>
              <a:ext cx="10276115" cy="70393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Oval 6"/>
            <p:cNvSpPr/>
            <p:nvPr userDrawn="1"/>
          </p:nvSpPr>
          <p:spPr>
            <a:xfrm>
              <a:off x="2265786" y="6311895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Freeform 7"/>
            <p:cNvSpPr/>
            <p:nvPr userDrawn="1"/>
          </p:nvSpPr>
          <p:spPr>
            <a:xfrm>
              <a:off x="-1117600" y="6057900"/>
              <a:ext cx="10566400" cy="8001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/>
            <p:cNvSpPr/>
            <p:nvPr userDrawn="1"/>
          </p:nvSpPr>
          <p:spPr>
            <a:xfrm>
              <a:off x="2669014" y="6235487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/>
            <p:cNvSpPr/>
            <p:nvPr userDrawn="1"/>
          </p:nvSpPr>
          <p:spPr>
            <a:xfrm>
              <a:off x="6704458" y="6102131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9/26/2023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11163" y="0"/>
            <a:ext cx="607695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03225" y="1111250"/>
            <a:ext cx="4140200" cy="2566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95825" y="1111250"/>
            <a:ext cx="4140200" cy="2566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03225" y="3830638"/>
            <a:ext cx="4140200" cy="2566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825" y="3830638"/>
            <a:ext cx="4140200" cy="2566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6"/>
          <p:cNvGrpSpPr>
            <a:grpSpLocks/>
          </p:cNvGrpSpPr>
          <p:nvPr userDrawn="1"/>
        </p:nvGrpSpPr>
        <p:grpSpPr bwMode="auto">
          <a:xfrm>
            <a:off x="3756025" y="217488"/>
            <a:ext cx="1608138" cy="1930400"/>
            <a:chOff x="3621078" y="214290"/>
            <a:chExt cx="1903422" cy="2284473"/>
          </a:xfrm>
        </p:grpSpPr>
        <p:pic>
          <p:nvPicPr>
            <p:cNvPr id="5" name="Picture 6" descr="000_004_Large Discovery globe.png"/>
            <p:cNvPicPr>
              <a:picLocks noChangeAspect="1"/>
            </p:cNvPicPr>
            <p:nvPr userDrawn="1"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643306" y="214290"/>
              <a:ext cx="1801372" cy="18227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7" descr="000_008_Insights Discovery.png"/>
            <p:cNvPicPr>
              <a:picLocks noChangeAspect="1"/>
            </p:cNvPicPr>
            <p:nvPr userDrawn="1"/>
          </p:nvPicPr>
          <p:blipFill>
            <a:blip r:embed="rId3">
              <a:lum bright="100000" contrast="100000"/>
            </a:blip>
            <a:srcRect/>
            <a:stretch>
              <a:fillRect/>
            </a:stretch>
          </p:blipFill>
          <p:spPr bwMode="auto">
            <a:xfrm>
              <a:off x="3621078" y="2079616"/>
              <a:ext cx="1903422" cy="4191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" name="Freeform 38"/>
          <p:cNvSpPr/>
          <p:nvPr userDrawn="1"/>
        </p:nvSpPr>
        <p:spPr>
          <a:xfrm>
            <a:off x="-1146175" y="3429000"/>
            <a:ext cx="10874375" cy="2120900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Freeform 16"/>
          <p:cNvSpPr/>
          <p:nvPr userDrawn="1"/>
        </p:nvSpPr>
        <p:spPr>
          <a:xfrm>
            <a:off x="-1106488" y="3692525"/>
            <a:ext cx="10325101" cy="1430338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571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Freeform 19"/>
          <p:cNvSpPr/>
          <p:nvPr userDrawn="1"/>
        </p:nvSpPr>
        <p:spPr>
          <a:xfrm>
            <a:off x="-1612900" y="2905125"/>
            <a:ext cx="11526838" cy="2151063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0" name="Oval 33"/>
          <p:cNvSpPr/>
          <p:nvPr userDrawn="1"/>
        </p:nvSpPr>
        <p:spPr>
          <a:xfrm>
            <a:off x="976313" y="3998913"/>
            <a:ext cx="357187" cy="35718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Oval 34"/>
          <p:cNvSpPr/>
          <p:nvPr userDrawn="1"/>
        </p:nvSpPr>
        <p:spPr>
          <a:xfrm>
            <a:off x="576263" y="4070350"/>
            <a:ext cx="357187" cy="357188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Oval 23"/>
          <p:cNvSpPr/>
          <p:nvPr userDrawn="1"/>
        </p:nvSpPr>
        <p:spPr>
          <a:xfrm>
            <a:off x="7978775" y="4294188"/>
            <a:ext cx="357188" cy="357187"/>
          </a:xfrm>
          <a:prstGeom prst="ellipse">
            <a:avLst/>
          </a:prstGeom>
          <a:solidFill>
            <a:schemeClr val="tx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3" name="Oval 25"/>
          <p:cNvSpPr/>
          <p:nvPr userDrawn="1"/>
        </p:nvSpPr>
        <p:spPr>
          <a:xfrm>
            <a:off x="3557588" y="4411663"/>
            <a:ext cx="357187" cy="35718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Oval 26"/>
          <p:cNvSpPr/>
          <p:nvPr userDrawn="1"/>
        </p:nvSpPr>
        <p:spPr>
          <a:xfrm>
            <a:off x="2882900" y="4213225"/>
            <a:ext cx="357188" cy="357188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Oval 27"/>
          <p:cNvSpPr/>
          <p:nvPr userDrawn="1"/>
        </p:nvSpPr>
        <p:spPr>
          <a:xfrm>
            <a:off x="2506663" y="4149725"/>
            <a:ext cx="357187" cy="357188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6" name="Oval 28"/>
          <p:cNvSpPr/>
          <p:nvPr userDrawn="1"/>
        </p:nvSpPr>
        <p:spPr>
          <a:xfrm>
            <a:off x="3906838" y="4492625"/>
            <a:ext cx="357187" cy="357188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7" name="Oval 29"/>
          <p:cNvSpPr/>
          <p:nvPr userDrawn="1"/>
        </p:nvSpPr>
        <p:spPr>
          <a:xfrm>
            <a:off x="5919788" y="4862513"/>
            <a:ext cx="357187" cy="357187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Oval 30"/>
          <p:cNvSpPr/>
          <p:nvPr userDrawn="1"/>
        </p:nvSpPr>
        <p:spPr>
          <a:xfrm>
            <a:off x="6283325" y="4867275"/>
            <a:ext cx="357188" cy="357188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Oval 32"/>
          <p:cNvSpPr/>
          <p:nvPr userDrawn="1"/>
        </p:nvSpPr>
        <p:spPr>
          <a:xfrm>
            <a:off x="4260850" y="4581525"/>
            <a:ext cx="357188" cy="357188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Footer Placeholder 3"/>
          <p:cNvSpPr txBox="1">
            <a:spLocks/>
          </p:cNvSpPr>
          <p:nvPr userDrawn="1"/>
        </p:nvSpPr>
        <p:spPr>
          <a:xfrm>
            <a:off x="0" y="6543675"/>
            <a:ext cx="9144000" cy="200025"/>
          </a:xfrm>
          <a:prstGeom prst="rect">
            <a:avLst/>
          </a:prstGeom>
        </p:spPr>
        <p:txBody>
          <a:bodyPr anchor="ctr"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ctr">
              <a:defRPr/>
            </a:pPr>
            <a:r>
              <a:rPr lang="en-GB" sz="70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© The Insights Group Ltd, 2009. All rights reserved</a:t>
            </a:r>
          </a:p>
          <a:p>
            <a:pPr algn="ctr">
              <a:defRPr/>
            </a:pPr>
            <a:r>
              <a:rPr lang="en-GB" sz="70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Insights Discovery and Insights Learning Systems were originated by </a:t>
            </a:r>
            <a:r>
              <a:rPr lang="en-GB" sz="700" dirty="0" err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Andi</a:t>
            </a:r>
            <a:r>
              <a:rPr lang="en-GB" sz="70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 and Andy Lothian.</a:t>
            </a:r>
          </a:p>
          <a:p>
            <a:pPr algn="ctr">
              <a:defRPr/>
            </a:pPr>
            <a:r>
              <a:rPr lang="en-GB" sz="70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Insights, Insights Discovery and the Insights Wheel are registered trademarks of The Insights Group Ltd.</a:t>
            </a:r>
          </a:p>
          <a:p>
            <a:pPr algn="ctr">
              <a:defRPr/>
            </a:pPr>
            <a:r>
              <a:rPr lang="en-GB" sz="70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66078"/>
            <a:ext cx="7772400" cy="785818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548326"/>
            <a:ext cx="6400800" cy="649274"/>
          </a:xfrm>
        </p:spPr>
        <p:txBody>
          <a:bodyPr>
            <a:normAutofit/>
          </a:bodyPr>
          <a:lstStyle>
            <a:lvl1pPr marL="0" indent="0" algn="ctr">
              <a:buNone/>
              <a:defRPr sz="30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7202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9"/>
          <p:cNvGrpSpPr>
            <a:grpSpLocks/>
          </p:cNvGrpSpPr>
          <p:nvPr userDrawn="1"/>
        </p:nvGrpSpPr>
        <p:grpSpPr bwMode="auto">
          <a:xfrm rot="177819">
            <a:off x="-1395413" y="5078413"/>
            <a:ext cx="13639801" cy="2098675"/>
            <a:chOff x="-1395458" y="4926693"/>
            <a:chExt cx="13639800" cy="2098436"/>
          </a:xfrm>
        </p:grpSpPr>
        <p:sp>
          <p:nvSpPr>
            <p:cNvPr id="5" name="Freeform 29"/>
            <p:cNvSpPr/>
            <p:nvPr userDrawn="1"/>
          </p:nvSpPr>
          <p:spPr>
            <a:xfrm>
              <a:off x="-1395781" y="5172859"/>
              <a:ext cx="13639799" cy="177779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6" name="Freeform 30"/>
            <p:cNvSpPr/>
            <p:nvPr userDrawn="1"/>
          </p:nvSpPr>
          <p:spPr>
            <a:xfrm>
              <a:off x="-1367135" y="4920653"/>
              <a:ext cx="13323887" cy="204605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7" name="Oval 32"/>
            <p:cNvSpPr/>
            <p:nvPr userDrawn="1"/>
          </p:nvSpPr>
          <p:spPr>
            <a:xfrm>
              <a:off x="7762925" y="5352306"/>
              <a:ext cx="263525" cy="26349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Oval 33"/>
            <p:cNvSpPr/>
            <p:nvPr userDrawn="1"/>
          </p:nvSpPr>
          <p:spPr>
            <a:xfrm>
              <a:off x="8045671" y="5378995"/>
              <a:ext cx="263525" cy="26349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9" name="Oval 34"/>
            <p:cNvSpPr/>
            <p:nvPr userDrawn="1"/>
          </p:nvSpPr>
          <p:spPr>
            <a:xfrm>
              <a:off x="2516071" y="6313691"/>
              <a:ext cx="265113" cy="26349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0" name="Oval 35"/>
            <p:cNvSpPr/>
            <p:nvPr userDrawn="1"/>
          </p:nvSpPr>
          <p:spPr>
            <a:xfrm>
              <a:off x="5713858" y="5566460"/>
              <a:ext cx="263525" cy="26349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1" name="Oval 36"/>
            <p:cNvSpPr/>
            <p:nvPr userDrawn="1"/>
          </p:nvSpPr>
          <p:spPr>
            <a:xfrm>
              <a:off x="6036317" y="5500495"/>
              <a:ext cx="263525" cy="263495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1369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2" name="Oval 37"/>
            <p:cNvSpPr/>
            <p:nvPr userDrawn="1"/>
          </p:nvSpPr>
          <p:spPr>
            <a:xfrm>
              <a:off x="1939651" y="6356287"/>
              <a:ext cx="263525" cy="26349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3" name="Oval 38"/>
            <p:cNvSpPr/>
            <p:nvPr userDrawn="1"/>
          </p:nvSpPr>
          <p:spPr>
            <a:xfrm>
              <a:off x="4672413" y="5838125"/>
              <a:ext cx="263525" cy="26349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4" name="Oval 39"/>
            <p:cNvSpPr/>
            <p:nvPr userDrawn="1"/>
          </p:nvSpPr>
          <p:spPr>
            <a:xfrm>
              <a:off x="7011524" y="5361005"/>
              <a:ext cx="263525" cy="265082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5" name="Oval 40"/>
            <p:cNvSpPr/>
            <p:nvPr userDrawn="1"/>
          </p:nvSpPr>
          <p:spPr>
            <a:xfrm>
              <a:off x="7328830" y="5319147"/>
              <a:ext cx="263525" cy="26349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6" name="Oval 41"/>
            <p:cNvSpPr/>
            <p:nvPr userDrawn="1"/>
          </p:nvSpPr>
          <p:spPr>
            <a:xfrm>
              <a:off x="6301223" y="5458173"/>
              <a:ext cx="263525" cy="265082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7" name="Oval 42"/>
            <p:cNvSpPr/>
            <p:nvPr userDrawn="1"/>
          </p:nvSpPr>
          <p:spPr>
            <a:xfrm>
              <a:off x="5428521" y="5643219"/>
              <a:ext cx="263525" cy="26349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8" name="Oval 43"/>
            <p:cNvSpPr/>
            <p:nvPr userDrawn="1"/>
          </p:nvSpPr>
          <p:spPr>
            <a:xfrm>
              <a:off x="2805647" y="6257417"/>
              <a:ext cx="263525" cy="26349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9" name="Freeform 44"/>
            <p:cNvSpPr/>
            <p:nvPr userDrawn="1"/>
          </p:nvSpPr>
          <p:spPr>
            <a:xfrm>
              <a:off x="-818664" y="5625373"/>
              <a:ext cx="12555537" cy="139525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08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7"/>
          <p:cNvGrpSpPr>
            <a:grpSpLocks/>
          </p:cNvGrpSpPr>
          <p:nvPr userDrawn="1"/>
        </p:nvGrpSpPr>
        <p:grpSpPr bwMode="auto">
          <a:xfrm>
            <a:off x="-1119188" y="5773738"/>
            <a:ext cx="9612313" cy="2097087"/>
            <a:chOff x="-1337277" y="5773618"/>
            <a:chExt cx="9613265" cy="2097207"/>
          </a:xfrm>
        </p:grpSpPr>
        <p:sp>
          <p:nvSpPr>
            <p:cNvPr id="5" name="Freeform 28"/>
            <p:cNvSpPr/>
            <p:nvPr userDrawn="1"/>
          </p:nvSpPr>
          <p:spPr>
            <a:xfrm>
              <a:off x="-1095953" y="5781555"/>
              <a:ext cx="9371941" cy="2025766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6" name="Freeform 31"/>
            <p:cNvSpPr/>
            <p:nvPr userDrawn="1"/>
          </p:nvSpPr>
          <p:spPr>
            <a:xfrm>
              <a:off x="-1337277" y="5845059"/>
              <a:ext cx="8779745" cy="2025766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7" name="Oval 45"/>
            <p:cNvSpPr/>
            <p:nvPr userDrawn="1"/>
          </p:nvSpPr>
          <p:spPr>
            <a:xfrm>
              <a:off x="2617578" y="6645205"/>
              <a:ext cx="263551" cy="2635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Oval 46"/>
            <p:cNvSpPr/>
            <p:nvPr userDrawn="1"/>
          </p:nvSpPr>
          <p:spPr>
            <a:xfrm>
              <a:off x="428199" y="5773618"/>
              <a:ext cx="263551" cy="26354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9" name="Oval 47"/>
            <p:cNvSpPr/>
            <p:nvPr userDrawn="1"/>
          </p:nvSpPr>
          <p:spPr>
            <a:xfrm>
              <a:off x="1637994" y="6191154"/>
              <a:ext cx="263551" cy="265128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0" name="Oval 48"/>
            <p:cNvSpPr/>
            <p:nvPr userDrawn="1"/>
          </p:nvSpPr>
          <p:spPr>
            <a:xfrm>
              <a:off x="158297" y="5786319"/>
              <a:ext cx="263551" cy="263540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1" name="Oval 49"/>
            <p:cNvSpPr/>
            <p:nvPr userDrawn="1"/>
          </p:nvSpPr>
          <p:spPr>
            <a:xfrm>
              <a:off x="966414" y="5894275"/>
              <a:ext cx="263551" cy="265127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2" name="Oval 50"/>
            <p:cNvSpPr/>
            <p:nvPr userDrawn="1"/>
          </p:nvSpPr>
          <p:spPr>
            <a:xfrm>
              <a:off x="709214" y="5826008"/>
              <a:ext cx="263551" cy="265128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3" name="Oval 51"/>
            <p:cNvSpPr/>
            <p:nvPr userDrawn="1"/>
          </p:nvSpPr>
          <p:spPr>
            <a:xfrm>
              <a:off x="2022207" y="6361027"/>
              <a:ext cx="263551" cy="263540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4" name="Oval 52"/>
            <p:cNvSpPr/>
            <p:nvPr userDrawn="1"/>
          </p:nvSpPr>
          <p:spPr>
            <a:xfrm>
              <a:off x="2250829" y="6478508"/>
              <a:ext cx="263551" cy="263540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5" name="Oval 53"/>
            <p:cNvSpPr/>
            <p:nvPr userDrawn="1"/>
          </p:nvSpPr>
          <p:spPr>
            <a:xfrm>
              <a:off x="1390319" y="6072085"/>
              <a:ext cx="263551" cy="263540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1177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7"/>
          <p:cNvGrpSpPr>
            <a:grpSpLocks/>
          </p:cNvGrpSpPr>
          <p:nvPr userDrawn="1"/>
        </p:nvGrpSpPr>
        <p:grpSpPr bwMode="auto">
          <a:xfrm flipH="1">
            <a:off x="1006475" y="5808663"/>
            <a:ext cx="9612313" cy="2098675"/>
            <a:chOff x="-1337277" y="5773618"/>
            <a:chExt cx="9613265" cy="2097207"/>
          </a:xfrm>
        </p:grpSpPr>
        <p:sp>
          <p:nvSpPr>
            <p:cNvPr id="5" name="Freeform 28"/>
            <p:cNvSpPr/>
            <p:nvPr userDrawn="1"/>
          </p:nvSpPr>
          <p:spPr>
            <a:xfrm>
              <a:off x="-1095953" y="5781549"/>
              <a:ext cx="9371941" cy="202582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6" name="Freeform 31"/>
            <p:cNvSpPr/>
            <p:nvPr userDrawn="1"/>
          </p:nvSpPr>
          <p:spPr>
            <a:xfrm>
              <a:off x="-1337277" y="5845005"/>
              <a:ext cx="8779744" cy="202582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7" name="Oval 45"/>
            <p:cNvSpPr/>
            <p:nvPr userDrawn="1"/>
          </p:nvSpPr>
          <p:spPr>
            <a:xfrm>
              <a:off x="2617578" y="6646132"/>
              <a:ext cx="263551" cy="26334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Oval 46"/>
            <p:cNvSpPr/>
            <p:nvPr userDrawn="1"/>
          </p:nvSpPr>
          <p:spPr>
            <a:xfrm>
              <a:off x="428198" y="5773618"/>
              <a:ext cx="263551" cy="263341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9" name="Oval 47"/>
            <p:cNvSpPr/>
            <p:nvPr userDrawn="1"/>
          </p:nvSpPr>
          <p:spPr>
            <a:xfrm>
              <a:off x="1637993" y="6192425"/>
              <a:ext cx="263551" cy="263341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0" name="Oval 48"/>
            <p:cNvSpPr/>
            <p:nvPr userDrawn="1"/>
          </p:nvSpPr>
          <p:spPr>
            <a:xfrm>
              <a:off x="158296" y="5786309"/>
              <a:ext cx="263551" cy="263341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1" name="Oval 49"/>
            <p:cNvSpPr/>
            <p:nvPr userDrawn="1"/>
          </p:nvSpPr>
          <p:spPr>
            <a:xfrm>
              <a:off x="966414" y="5894184"/>
              <a:ext cx="263551" cy="264927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2" name="Oval 50"/>
            <p:cNvSpPr/>
            <p:nvPr userDrawn="1"/>
          </p:nvSpPr>
          <p:spPr>
            <a:xfrm>
              <a:off x="709214" y="5825968"/>
              <a:ext cx="263551" cy="264928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3" name="Oval 51"/>
            <p:cNvSpPr/>
            <p:nvPr userDrawn="1"/>
          </p:nvSpPr>
          <p:spPr>
            <a:xfrm>
              <a:off x="2022206" y="6360582"/>
              <a:ext cx="263551" cy="263341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4" name="Oval 52"/>
            <p:cNvSpPr/>
            <p:nvPr userDrawn="1"/>
          </p:nvSpPr>
          <p:spPr>
            <a:xfrm>
              <a:off x="2250828" y="6477975"/>
              <a:ext cx="263551" cy="263341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5" name="Oval 53"/>
            <p:cNvSpPr/>
            <p:nvPr userDrawn="1"/>
          </p:nvSpPr>
          <p:spPr>
            <a:xfrm>
              <a:off x="1390318" y="6071859"/>
              <a:ext cx="263551" cy="264927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7390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68500"/>
            <a:ext cx="8229600" cy="43561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1211262"/>
          </a:xfrm>
        </p:spPr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87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4"/>
          <p:cNvSpPr/>
          <p:nvPr userDrawn="1"/>
        </p:nvSpPr>
        <p:spPr>
          <a:xfrm>
            <a:off x="-977900" y="5430838"/>
            <a:ext cx="6829425" cy="1647825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reeform 15"/>
          <p:cNvSpPr/>
          <p:nvPr userDrawn="1"/>
        </p:nvSpPr>
        <p:spPr>
          <a:xfrm>
            <a:off x="-1171575" y="5599113"/>
            <a:ext cx="8778875" cy="2025650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Oval 16"/>
          <p:cNvSpPr/>
          <p:nvPr userDrawn="1"/>
        </p:nvSpPr>
        <p:spPr>
          <a:xfrm>
            <a:off x="142875" y="5402263"/>
            <a:ext cx="263525" cy="263525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Oval 17"/>
          <p:cNvSpPr/>
          <p:nvPr userDrawn="1"/>
        </p:nvSpPr>
        <p:spPr>
          <a:xfrm>
            <a:off x="2778125" y="6537325"/>
            <a:ext cx="263525" cy="26352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Oval 18"/>
          <p:cNvSpPr/>
          <p:nvPr userDrawn="1"/>
        </p:nvSpPr>
        <p:spPr>
          <a:xfrm>
            <a:off x="1992313" y="6240463"/>
            <a:ext cx="263525" cy="265112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Oval 19"/>
          <p:cNvSpPr/>
          <p:nvPr userDrawn="1"/>
        </p:nvSpPr>
        <p:spPr>
          <a:xfrm>
            <a:off x="403225" y="5486400"/>
            <a:ext cx="263525" cy="263525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0" name="Oval 20"/>
          <p:cNvSpPr/>
          <p:nvPr userDrawn="1"/>
        </p:nvSpPr>
        <p:spPr>
          <a:xfrm>
            <a:off x="661988" y="5575300"/>
            <a:ext cx="263525" cy="263525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Oval 21"/>
          <p:cNvSpPr/>
          <p:nvPr userDrawn="1"/>
        </p:nvSpPr>
        <p:spPr>
          <a:xfrm>
            <a:off x="2503488" y="6465888"/>
            <a:ext cx="263525" cy="265112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Oval 22"/>
          <p:cNvSpPr/>
          <p:nvPr userDrawn="1"/>
        </p:nvSpPr>
        <p:spPr>
          <a:xfrm>
            <a:off x="1158875" y="5830888"/>
            <a:ext cx="263525" cy="263525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3" name="Oval 24"/>
          <p:cNvSpPr/>
          <p:nvPr userDrawn="1"/>
        </p:nvSpPr>
        <p:spPr>
          <a:xfrm>
            <a:off x="1741488" y="6127750"/>
            <a:ext cx="265112" cy="263525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Oval 26"/>
          <p:cNvSpPr/>
          <p:nvPr userDrawn="1"/>
        </p:nvSpPr>
        <p:spPr>
          <a:xfrm>
            <a:off x="904875" y="5715000"/>
            <a:ext cx="263525" cy="263525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3365500" cy="216376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Footer Placeholder 3"/>
          <p:cNvSpPr>
            <a:spLocks noGrp="1"/>
          </p:cNvSpPr>
          <p:nvPr userDrawn="1">
            <p:ph type="ftr" sz="quarter" idx="10"/>
          </p:nvPr>
        </p:nvSpPr>
        <p:spPr>
          <a:xfrm>
            <a:off x="0" y="6645275"/>
            <a:ext cx="8877300" cy="212725"/>
          </a:xfrm>
          <a:prstGeom prst="rect">
            <a:avLst/>
          </a:prstGeom>
        </p:spPr>
        <p:txBody>
          <a:bodyPr/>
          <a:lstStyle>
            <a:lvl1pPr algn="r" fontAlgn="auto">
              <a:spcBef>
                <a:spcPts val="0"/>
              </a:spcBef>
              <a:spcAft>
                <a:spcPts val="0"/>
              </a:spcAft>
              <a:defRPr sz="7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>
                <a:solidFill>
                  <a:srgbClr val="000000"/>
                </a:solidFill>
              </a:rPr>
              <a:t>© The Insights Group Ltd, 2009.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3015921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9913" y="517071"/>
            <a:ext cx="5373687" cy="4983843"/>
          </a:xfrm>
        </p:spPr>
        <p:txBody>
          <a:bodyPr>
            <a:normAutofit/>
          </a:bodyPr>
          <a:lstStyle>
            <a:lvl1pPr algn="ctr">
              <a:defRPr sz="4400" b="0" cap="none" baseline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9211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>
            <a:grpSpLocks/>
          </p:cNvGrpSpPr>
          <p:nvPr userDrawn="1"/>
        </p:nvGrpSpPr>
        <p:grpSpPr bwMode="auto">
          <a:xfrm rot="864039">
            <a:off x="-3324225" y="5294313"/>
            <a:ext cx="10515600" cy="2216150"/>
            <a:chOff x="-2989943" y="5148939"/>
            <a:chExt cx="10515598" cy="2217056"/>
          </a:xfrm>
        </p:grpSpPr>
        <p:sp>
          <p:nvSpPr>
            <p:cNvPr id="6" name="Freeform 7"/>
            <p:cNvSpPr/>
            <p:nvPr userDrawn="1"/>
          </p:nvSpPr>
          <p:spPr>
            <a:xfrm>
              <a:off x="-2995267" y="5317709"/>
              <a:ext cx="10275886" cy="2047125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7" name="Oval 18"/>
            <p:cNvSpPr/>
            <p:nvPr userDrawn="1"/>
          </p:nvSpPr>
          <p:spPr>
            <a:xfrm>
              <a:off x="402947" y="6457539"/>
              <a:ext cx="338137" cy="338276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Freeform 20"/>
            <p:cNvSpPr/>
            <p:nvPr userDrawn="1"/>
          </p:nvSpPr>
          <p:spPr>
            <a:xfrm>
              <a:off x="-2249148" y="5725257"/>
              <a:ext cx="9115423" cy="1394395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9" name="Freeform 23"/>
            <p:cNvSpPr/>
            <p:nvPr userDrawn="1"/>
          </p:nvSpPr>
          <p:spPr>
            <a:xfrm>
              <a:off x="-2756854" y="5148249"/>
              <a:ext cx="10275886" cy="2047125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10" name="Oval 24"/>
            <p:cNvSpPr/>
            <p:nvPr userDrawn="1"/>
          </p:nvSpPr>
          <p:spPr>
            <a:xfrm>
              <a:off x="778707" y="6331502"/>
              <a:ext cx="338138" cy="3382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11" name="Oval 25"/>
            <p:cNvSpPr/>
            <p:nvPr userDrawn="1"/>
          </p:nvSpPr>
          <p:spPr>
            <a:xfrm>
              <a:off x="3495408" y="5472762"/>
              <a:ext cx="339725" cy="338276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3195"/>
            <a:ext cx="3331029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371" y="2131787"/>
            <a:ext cx="3597729" cy="3601357"/>
          </a:xfrm>
          <a:noFill/>
        </p:spPr>
        <p:txBody>
          <a:bodyPr>
            <a:normAutofit/>
          </a:bodyPr>
          <a:lstStyle>
            <a:lvl1pPr marL="0" indent="3175" algn="ctr">
              <a:buNone/>
              <a:tabLst/>
              <a:defRPr sz="4400">
                <a:solidFill>
                  <a:schemeClr val="bg2"/>
                </a:solidFill>
              </a:defRPr>
            </a:lvl1pPr>
            <a:lvl2pPr marL="0" indent="3175" algn="ctr">
              <a:buNone/>
              <a:defRPr sz="2400">
                <a:solidFill>
                  <a:schemeClr val="bg1"/>
                </a:solidFill>
              </a:defRPr>
            </a:lvl2pPr>
            <a:lvl3pPr marL="0" indent="3175" algn="ctr">
              <a:buNone/>
              <a:defRPr sz="2000">
                <a:solidFill>
                  <a:schemeClr val="bg1"/>
                </a:solidFill>
              </a:defRPr>
            </a:lvl3pPr>
            <a:lvl4pPr marL="0" indent="3175" algn="ctr">
              <a:buNone/>
              <a:defRPr sz="1800">
                <a:solidFill>
                  <a:schemeClr val="bg1"/>
                </a:solidFill>
              </a:defRPr>
            </a:lvl4pPr>
            <a:lvl5pPr marL="0" indent="3175" algn="ctr">
              <a:buNone/>
              <a:defRPr sz="1800">
                <a:solidFill>
                  <a:schemeClr val="bg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5472889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/>
          <p:cNvSpPr/>
          <p:nvPr userDrawn="1"/>
        </p:nvSpPr>
        <p:spPr>
          <a:xfrm rot="221879">
            <a:off x="-5681663" y="5711825"/>
            <a:ext cx="10275888" cy="1558925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Oval 18"/>
          <p:cNvSpPr/>
          <p:nvPr userDrawn="1"/>
        </p:nvSpPr>
        <p:spPr>
          <a:xfrm rot="221879">
            <a:off x="93663" y="5954713"/>
            <a:ext cx="338137" cy="33813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reeform 20"/>
          <p:cNvSpPr/>
          <p:nvPr userDrawn="1"/>
        </p:nvSpPr>
        <p:spPr>
          <a:xfrm rot="221879">
            <a:off x="-4940300" y="5972175"/>
            <a:ext cx="9115425" cy="1062038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reeform 23"/>
          <p:cNvSpPr/>
          <p:nvPr userDrawn="1"/>
        </p:nvSpPr>
        <p:spPr>
          <a:xfrm rot="221879">
            <a:off x="-5430838" y="5659438"/>
            <a:ext cx="10275888" cy="1557337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Oval 24"/>
          <p:cNvSpPr/>
          <p:nvPr userDrawn="1"/>
        </p:nvSpPr>
        <p:spPr>
          <a:xfrm rot="221879">
            <a:off x="469900" y="5910263"/>
            <a:ext cx="339725" cy="338137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Oval 25"/>
          <p:cNvSpPr/>
          <p:nvPr userDrawn="1"/>
        </p:nvSpPr>
        <p:spPr>
          <a:xfrm rot="221879">
            <a:off x="2570163" y="6408738"/>
            <a:ext cx="338137" cy="33813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3195"/>
            <a:ext cx="3331029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0062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8172450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05D35007-5E21-4AF4-B1BE-081AFAB62484}" type="datetimeFigureOut">
              <a:rPr lang="en-US">
                <a:solidFill>
                  <a:srgbClr val="000000"/>
                </a:solidFill>
              </a:rPr>
              <a:pPr>
                <a:defRPr/>
              </a:pPr>
              <a:t>9/26/2023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8B32CAA5-A556-4C24-AA5D-C06801F2CBAB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6982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0"/>
          <p:cNvGrpSpPr>
            <a:grpSpLocks/>
          </p:cNvGrpSpPr>
          <p:nvPr userDrawn="1"/>
        </p:nvGrpSpPr>
        <p:grpSpPr bwMode="auto">
          <a:xfrm>
            <a:off x="-1157288" y="6011863"/>
            <a:ext cx="10606088" cy="817562"/>
            <a:chOff x="-1157515" y="6041572"/>
            <a:chExt cx="10606315" cy="816428"/>
          </a:xfrm>
        </p:grpSpPr>
        <p:sp>
          <p:nvSpPr>
            <p:cNvPr id="4" name="Freeform 5"/>
            <p:cNvSpPr/>
            <p:nvPr userDrawn="1"/>
          </p:nvSpPr>
          <p:spPr>
            <a:xfrm>
              <a:off x="-1157515" y="6041572"/>
              <a:ext cx="10276108" cy="703872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5" name="Oval 6"/>
            <p:cNvSpPr/>
            <p:nvPr userDrawn="1"/>
          </p:nvSpPr>
          <p:spPr>
            <a:xfrm>
              <a:off x="2265209" y="6312657"/>
              <a:ext cx="338144" cy="33766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6" name="Freeform 7"/>
            <p:cNvSpPr/>
            <p:nvPr userDrawn="1"/>
          </p:nvSpPr>
          <p:spPr>
            <a:xfrm>
              <a:off x="-1117826" y="6057425"/>
              <a:ext cx="10566626" cy="800575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000000"/>
                </a:solidFill>
              </a:endParaRPr>
            </a:p>
          </p:txBody>
        </p:sp>
        <p:sp>
          <p:nvSpPr>
            <p:cNvPr id="7" name="Oval 8"/>
            <p:cNvSpPr/>
            <p:nvPr userDrawn="1"/>
          </p:nvSpPr>
          <p:spPr>
            <a:xfrm>
              <a:off x="2668443" y="6234978"/>
              <a:ext cx="338144" cy="33925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Oval 9"/>
            <p:cNvSpPr/>
            <p:nvPr userDrawn="1"/>
          </p:nvSpPr>
          <p:spPr>
            <a:xfrm>
              <a:off x="6703954" y="6101813"/>
              <a:ext cx="338144" cy="33925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1881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0147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1918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7EDC7BE2-5F6A-40A7-BC51-3EC46F288854}" type="datetimeFigureOut">
              <a:rPr lang="en-US">
                <a:solidFill>
                  <a:srgbClr val="000000"/>
                </a:solidFill>
              </a:rPr>
              <a:pPr>
                <a:defRPr/>
              </a:pPr>
              <a:t>9/26/2023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1DDE87E4-0A2F-48A8-9E49-77B37B1F1851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2337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5D93E3DF-9281-4DE0-9C20-582E1C8475EA}" type="datetimeFigureOut">
              <a:rPr lang="en-US">
                <a:solidFill>
                  <a:srgbClr val="000000"/>
                </a:solidFill>
              </a:rPr>
              <a:pPr>
                <a:defRPr/>
              </a:pPr>
              <a:t>9/26/2023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C1760E08-1AF5-4981-B4AB-F74497AAB0D1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7397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7B320E8C-2230-4518-8FBD-7CC320692358}" type="datetimeFigureOut">
              <a:rPr lang="en-US">
                <a:solidFill>
                  <a:srgbClr val="000000"/>
                </a:solidFill>
              </a:rPr>
              <a:pPr>
                <a:defRPr/>
              </a:pPr>
              <a:t>9/26/2023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C39A2CB0-13D5-443A-B89C-AE42B3849FD1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01533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13317B2E-76BC-4FE3-8BE1-ACA79555D621}" type="datetimeFigureOut">
              <a:rPr lang="en-US">
                <a:solidFill>
                  <a:srgbClr val="000000"/>
                </a:solidFill>
              </a:rPr>
              <a:pPr>
                <a:defRPr/>
              </a:pPr>
              <a:t>9/26/2023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851BA5EA-F3D0-41B4-87B1-333BDBE5DF4F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0042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11163" y="0"/>
            <a:ext cx="607695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03225" y="1111250"/>
            <a:ext cx="4140200" cy="2566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95825" y="1111250"/>
            <a:ext cx="4140200" cy="2566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03225" y="3830638"/>
            <a:ext cx="4140200" cy="2566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825" y="3830638"/>
            <a:ext cx="4140200" cy="2566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>
          <a:xfrm>
            <a:off x="323850" y="6608763"/>
            <a:ext cx="8582025" cy="285750"/>
          </a:xfrm>
          <a:prstGeom prst="rect">
            <a:avLst/>
          </a:prstGeom>
        </p:spPr>
        <p:txBody>
          <a:bodyPr/>
          <a:lstStyle>
            <a:lvl1pPr algn="l"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>
                <a:solidFill>
                  <a:srgbClr val="000000"/>
                </a:solidFill>
              </a:rPr>
              <a:t>© Andrew Lothian, Insights, Dundee, Scotland, 2006. All rights reserved. INSIGHTS, INSIGHTS DISCOVERY and INSIGHTS WHEEL are registered Trade Marks.</a:t>
            </a:r>
          </a:p>
          <a:p>
            <a:pPr>
              <a:defRPr/>
            </a:pPr>
            <a:endParaRPr lang="fr-FR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059975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with Sidebar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4896544" cy="165618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95536" y="4005064"/>
            <a:ext cx="4896544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13" name="Content Placeholder 2"/>
          <p:cNvSpPr>
            <a:spLocks noGrp="1"/>
          </p:cNvSpPr>
          <p:nvPr>
            <p:ph idx="13"/>
          </p:nvPr>
        </p:nvSpPr>
        <p:spPr>
          <a:xfrm>
            <a:off x="5904000" y="0"/>
            <a:ext cx="3240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lvl="0"/>
            <a:endParaRPr lang="en-GB" dirty="0"/>
          </a:p>
        </p:txBody>
      </p:sp>
      <p:pic>
        <p:nvPicPr>
          <p:cNvPr id="7" name="Picture 2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2304256" cy="6128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96770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963" y="5994400"/>
            <a:ext cx="1741487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953620"/>
            <a:ext cx="7772400" cy="864096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5889724"/>
            <a:ext cx="6267772" cy="504056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-1" y="0"/>
            <a:ext cx="9180000" cy="4320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136332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Sidebar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49275"/>
            <a:ext cx="2305050" cy="6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0" y="0"/>
            <a:ext cx="3240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07904" y="2132856"/>
            <a:ext cx="5040560" cy="165618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07904" y="4005064"/>
            <a:ext cx="5040560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2905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Sidebar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49275"/>
            <a:ext cx="2303463" cy="6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4896544" cy="165618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95536" y="4005064"/>
            <a:ext cx="4896544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3" name="Content Placeholder 2"/>
          <p:cNvSpPr>
            <a:spLocks noGrp="1"/>
          </p:cNvSpPr>
          <p:nvPr>
            <p:ph idx="13"/>
          </p:nvPr>
        </p:nvSpPr>
        <p:spPr>
          <a:xfrm>
            <a:off x="5904000" y="0"/>
            <a:ext cx="3240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512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Blue Title Slide">
    <p:bg>
      <p:bgPr>
        <a:solidFill>
          <a:srgbClr val="008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bglennie\My Documents\Version Cue\Insights Brand 2011\logo\png\insights master logo white v1 201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8" y="981075"/>
            <a:ext cx="4035425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899592" y="2420888"/>
            <a:ext cx="7200800" cy="1656184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899592" y="4293096"/>
            <a:ext cx="7272808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7852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lding Slide">
    <p:bg>
      <p:bgPr>
        <a:solidFill>
          <a:srgbClr val="008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bglennie\My Documents\Version Cue\Insights Brand 2011\logo\png\insights master logo white v1 2011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7759700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C:\Documents and Settings\bglennie\My Documents\Version Cue\Insights Brand 2011\Tagline\insights tagline white v1 2011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5300663"/>
            <a:ext cx="72009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53946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u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4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5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6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rgbClr val="0082B7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rgbClr val="009EE0"/>
              </a:buClr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110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ue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8"/>
          <p:cNvSpPr>
            <a:spLocks/>
          </p:cNvSpPr>
          <p:nvPr userDrawn="1"/>
        </p:nvSpPr>
        <p:spPr bwMode="auto">
          <a:xfrm>
            <a:off x="0" y="6219825"/>
            <a:ext cx="9145588" cy="568325"/>
          </a:xfrm>
          <a:custGeom>
            <a:avLst/>
            <a:gdLst>
              <a:gd name="T0" fmla="*/ 9123363 w 5761"/>
              <a:gd name="T1" fmla="*/ 33338 h 358"/>
              <a:gd name="T2" fmla="*/ 8799513 w 5761"/>
              <a:gd name="T3" fmla="*/ 144463 h 358"/>
              <a:gd name="T4" fmla="*/ 8583613 w 5761"/>
              <a:gd name="T5" fmla="*/ 211138 h 358"/>
              <a:gd name="T6" fmla="*/ 8150225 w 5761"/>
              <a:gd name="T7" fmla="*/ 327025 h 358"/>
              <a:gd name="T8" fmla="*/ 7934325 w 5761"/>
              <a:gd name="T9" fmla="*/ 376238 h 358"/>
              <a:gd name="T10" fmla="*/ 7500938 w 5761"/>
              <a:gd name="T11" fmla="*/ 457200 h 358"/>
              <a:gd name="T12" fmla="*/ 7285038 w 5761"/>
              <a:gd name="T13" fmla="*/ 487363 h 358"/>
              <a:gd name="T14" fmla="*/ 6854825 w 5761"/>
              <a:gd name="T15" fmla="*/ 534988 h 358"/>
              <a:gd name="T16" fmla="*/ 6640513 w 5761"/>
              <a:gd name="T17" fmla="*/ 550863 h 358"/>
              <a:gd name="T18" fmla="*/ 6216650 w 5761"/>
              <a:gd name="T19" fmla="*/ 565150 h 358"/>
              <a:gd name="T20" fmla="*/ 6003925 w 5761"/>
              <a:gd name="T21" fmla="*/ 565150 h 358"/>
              <a:gd name="T22" fmla="*/ 5589588 w 5761"/>
              <a:gd name="T23" fmla="*/ 547688 h 358"/>
              <a:gd name="T24" fmla="*/ 5386388 w 5761"/>
              <a:gd name="T25" fmla="*/ 531813 h 358"/>
              <a:gd name="T26" fmla="*/ 4983163 w 5761"/>
              <a:gd name="T27" fmla="*/ 485775 h 358"/>
              <a:gd name="T28" fmla="*/ 4783138 w 5761"/>
              <a:gd name="T29" fmla="*/ 454025 h 358"/>
              <a:gd name="T30" fmla="*/ 4395788 w 5761"/>
              <a:gd name="T31" fmla="*/ 377825 h 358"/>
              <a:gd name="T32" fmla="*/ 4208463 w 5761"/>
              <a:gd name="T33" fmla="*/ 333375 h 358"/>
              <a:gd name="T34" fmla="*/ 3729038 w 5761"/>
              <a:gd name="T35" fmla="*/ 211138 h 358"/>
              <a:gd name="T36" fmla="*/ 3279775 w 5761"/>
              <a:gd name="T37" fmla="*/ 122238 h 358"/>
              <a:gd name="T38" fmla="*/ 2827338 w 5761"/>
              <a:gd name="T39" fmla="*/ 60325 h 358"/>
              <a:gd name="T40" fmla="*/ 2376488 w 5761"/>
              <a:gd name="T41" fmla="*/ 19050 h 358"/>
              <a:gd name="T42" fmla="*/ 1930400 w 5761"/>
              <a:gd name="T43" fmla="*/ 1588 h 358"/>
              <a:gd name="T44" fmla="*/ 1497013 w 5761"/>
              <a:gd name="T45" fmla="*/ 1588 h 358"/>
              <a:gd name="T46" fmla="*/ 1082675 w 5761"/>
              <a:gd name="T47" fmla="*/ 17463 h 358"/>
              <a:gd name="T48" fmla="*/ 688975 w 5761"/>
              <a:gd name="T49" fmla="*/ 49213 h 358"/>
              <a:gd name="T50" fmla="*/ 328613 w 5761"/>
              <a:gd name="T51" fmla="*/ 93663 h 358"/>
              <a:gd name="T52" fmla="*/ 0 w 5761"/>
              <a:gd name="T53" fmla="*/ 144463 h 358"/>
              <a:gd name="T54" fmla="*/ 104775 w 5761"/>
              <a:gd name="T55" fmla="*/ 127000 h 358"/>
              <a:gd name="T56" fmla="*/ 214313 w 5761"/>
              <a:gd name="T57" fmla="*/ 111125 h 358"/>
              <a:gd name="T58" fmla="*/ 444500 w 5761"/>
              <a:gd name="T59" fmla="*/ 77788 h 358"/>
              <a:gd name="T60" fmla="*/ 566738 w 5761"/>
              <a:gd name="T61" fmla="*/ 63500 h 358"/>
              <a:gd name="T62" fmla="*/ 819150 w 5761"/>
              <a:gd name="T63" fmla="*/ 39688 h 358"/>
              <a:gd name="T64" fmla="*/ 947738 w 5761"/>
              <a:gd name="T65" fmla="*/ 28575 h 358"/>
              <a:gd name="T66" fmla="*/ 1217613 w 5761"/>
              <a:gd name="T67" fmla="*/ 12700 h 358"/>
              <a:gd name="T68" fmla="*/ 1357313 w 5761"/>
              <a:gd name="T69" fmla="*/ 6350 h 358"/>
              <a:gd name="T70" fmla="*/ 1639888 w 5761"/>
              <a:gd name="T71" fmla="*/ 1588 h 358"/>
              <a:gd name="T72" fmla="*/ 1782763 w 5761"/>
              <a:gd name="T73" fmla="*/ 1588 h 358"/>
              <a:gd name="T74" fmla="*/ 2078038 w 5761"/>
              <a:gd name="T75" fmla="*/ 6350 h 358"/>
              <a:gd name="T76" fmla="*/ 2224088 w 5761"/>
              <a:gd name="T77" fmla="*/ 12700 h 358"/>
              <a:gd name="T78" fmla="*/ 2525713 w 5761"/>
              <a:gd name="T79" fmla="*/ 30163 h 358"/>
              <a:gd name="T80" fmla="*/ 2674938 w 5761"/>
              <a:gd name="T81" fmla="*/ 44450 h 358"/>
              <a:gd name="T82" fmla="*/ 2978150 w 5761"/>
              <a:gd name="T83" fmla="*/ 79375 h 358"/>
              <a:gd name="T84" fmla="*/ 3128963 w 5761"/>
              <a:gd name="T85" fmla="*/ 100013 h 358"/>
              <a:gd name="T86" fmla="*/ 3429000 w 5761"/>
              <a:gd name="T87" fmla="*/ 149225 h 358"/>
              <a:gd name="T88" fmla="*/ 3578225 w 5761"/>
              <a:gd name="T89" fmla="*/ 179388 h 358"/>
              <a:gd name="T90" fmla="*/ 3873500 w 5761"/>
              <a:gd name="T91" fmla="*/ 247650 h 358"/>
              <a:gd name="T92" fmla="*/ 4205288 w 5761"/>
              <a:gd name="T93" fmla="*/ 336550 h 358"/>
              <a:gd name="T94" fmla="*/ 4783138 w 5761"/>
              <a:gd name="T95" fmla="*/ 457200 h 358"/>
              <a:gd name="T96" fmla="*/ 5384800 w 5761"/>
              <a:gd name="T97" fmla="*/ 534988 h 358"/>
              <a:gd name="T98" fmla="*/ 6003925 w 5761"/>
              <a:gd name="T99" fmla="*/ 565150 h 358"/>
              <a:gd name="T100" fmla="*/ 6640513 w 5761"/>
              <a:gd name="T101" fmla="*/ 552450 h 358"/>
              <a:gd name="T102" fmla="*/ 7285038 w 5761"/>
              <a:gd name="T103" fmla="*/ 490538 h 358"/>
              <a:gd name="T104" fmla="*/ 7934325 w 5761"/>
              <a:gd name="T105" fmla="*/ 376238 h 358"/>
              <a:gd name="T106" fmla="*/ 8586788 w 5761"/>
              <a:gd name="T107" fmla="*/ 212725 h 358"/>
              <a:gd name="T108" fmla="*/ 9123363 w 5761"/>
              <a:gd name="T109" fmla="*/ 34925 h 3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5761" h="358">
                <a:moveTo>
                  <a:pt x="5761" y="17"/>
                </a:moveTo>
                <a:lnTo>
                  <a:pt x="5747" y="21"/>
                </a:lnTo>
                <a:lnTo>
                  <a:pt x="5680" y="46"/>
                </a:lnTo>
                <a:lnTo>
                  <a:pt x="5543" y="91"/>
                </a:lnTo>
                <a:lnTo>
                  <a:pt x="5407" y="133"/>
                </a:lnTo>
                <a:lnTo>
                  <a:pt x="5271" y="171"/>
                </a:lnTo>
                <a:lnTo>
                  <a:pt x="5134" y="206"/>
                </a:lnTo>
                <a:lnTo>
                  <a:pt x="4998" y="237"/>
                </a:lnTo>
                <a:lnTo>
                  <a:pt x="4862" y="264"/>
                </a:lnTo>
                <a:lnTo>
                  <a:pt x="4725" y="288"/>
                </a:lnTo>
                <a:lnTo>
                  <a:pt x="4589" y="307"/>
                </a:lnTo>
                <a:lnTo>
                  <a:pt x="4453" y="324"/>
                </a:lnTo>
                <a:lnTo>
                  <a:pt x="4318" y="337"/>
                </a:lnTo>
                <a:lnTo>
                  <a:pt x="4183" y="347"/>
                </a:lnTo>
                <a:lnTo>
                  <a:pt x="4048" y="354"/>
                </a:lnTo>
                <a:lnTo>
                  <a:pt x="3916" y="356"/>
                </a:lnTo>
                <a:lnTo>
                  <a:pt x="3782" y="356"/>
                </a:lnTo>
                <a:lnTo>
                  <a:pt x="3652" y="352"/>
                </a:lnTo>
                <a:lnTo>
                  <a:pt x="3521" y="345"/>
                </a:lnTo>
                <a:lnTo>
                  <a:pt x="3393" y="335"/>
                </a:lnTo>
                <a:lnTo>
                  <a:pt x="3265" y="323"/>
                </a:lnTo>
                <a:lnTo>
                  <a:pt x="3139" y="306"/>
                </a:lnTo>
                <a:lnTo>
                  <a:pt x="3013" y="286"/>
                </a:lnTo>
                <a:lnTo>
                  <a:pt x="2891" y="264"/>
                </a:lnTo>
                <a:lnTo>
                  <a:pt x="2769" y="238"/>
                </a:lnTo>
                <a:lnTo>
                  <a:pt x="2651" y="210"/>
                </a:lnTo>
                <a:lnTo>
                  <a:pt x="2533" y="179"/>
                </a:lnTo>
                <a:lnTo>
                  <a:pt x="2441" y="156"/>
                </a:lnTo>
                <a:lnTo>
                  <a:pt x="2349" y="133"/>
                </a:lnTo>
                <a:lnTo>
                  <a:pt x="2254" y="112"/>
                </a:lnTo>
                <a:lnTo>
                  <a:pt x="2160" y="94"/>
                </a:lnTo>
                <a:lnTo>
                  <a:pt x="2066" y="77"/>
                </a:lnTo>
                <a:lnTo>
                  <a:pt x="1971" y="61"/>
                </a:lnTo>
                <a:lnTo>
                  <a:pt x="1876" y="49"/>
                </a:lnTo>
                <a:lnTo>
                  <a:pt x="1781" y="38"/>
                </a:lnTo>
                <a:lnTo>
                  <a:pt x="1685" y="28"/>
                </a:lnTo>
                <a:lnTo>
                  <a:pt x="1591" y="19"/>
                </a:lnTo>
                <a:lnTo>
                  <a:pt x="1497" y="12"/>
                </a:lnTo>
                <a:lnTo>
                  <a:pt x="1403" y="7"/>
                </a:lnTo>
                <a:lnTo>
                  <a:pt x="1309" y="2"/>
                </a:lnTo>
                <a:lnTo>
                  <a:pt x="1216" y="1"/>
                </a:lnTo>
                <a:lnTo>
                  <a:pt x="1123" y="0"/>
                </a:lnTo>
                <a:lnTo>
                  <a:pt x="1033" y="0"/>
                </a:lnTo>
                <a:lnTo>
                  <a:pt x="943" y="1"/>
                </a:lnTo>
                <a:lnTo>
                  <a:pt x="855" y="4"/>
                </a:lnTo>
                <a:lnTo>
                  <a:pt x="767" y="7"/>
                </a:lnTo>
                <a:lnTo>
                  <a:pt x="682" y="11"/>
                </a:lnTo>
                <a:lnTo>
                  <a:pt x="597" y="17"/>
                </a:lnTo>
                <a:lnTo>
                  <a:pt x="514" y="24"/>
                </a:lnTo>
                <a:lnTo>
                  <a:pt x="434" y="31"/>
                </a:lnTo>
                <a:lnTo>
                  <a:pt x="356" y="39"/>
                </a:lnTo>
                <a:lnTo>
                  <a:pt x="280" y="49"/>
                </a:lnTo>
                <a:lnTo>
                  <a:pt x="207" y="59"/>
                </a:lnTo>
                <a:lnTo>
                  <a:pt x="135" y="68"/>
                </a:lnTo>
                <a:lnTo>
                  <a:pt x="66" y="80"/>
                </a:lnTo>
                <a:lnTo>
                  <a:pt x="0" y="91"/>
                </a:lnTo>
                <a:lnTo>
                  <a:pt x="0" y="92"/>
                </a:lnTo>
                <a:lnTo>
                  <a:pt x="66" y="80"/>
                </a:lnTo>
                <a:lnTo>
                  <a:pt x="135" y="70"/>
                </a:lnTo>
                <a:lnTo>
                  <a:pt x="207" y="59"/>
                </a:lnTo>
                <a:lnTo>
                  <a:pt x="280" y="49"/>
                </a:lnTo>
                <a:lnTo>
                  <a:pt x="357" y="40"/>
                </a:lnTo>
                <a:lnTo>
                  <a:pt x="434" y="32"/>
                </a:lnTo>
                <a:lnTo>
                  <a:pt x="516" y="25"/>
                </a:lnTo>
                <a:lnTo>
                  <a:pt x="597" y="18"/>
                </a:lnTo>
                <a:lnTo>
                  <a:pt x="682" y="12"/>
                </a:lnTo>
                <a:lnTo>
                  <a:pt x="767" y="8"/>
                </a:lnTo>
                <a:lnTo>
                  <a:pt x="855" y="4"/>
                </a:lnTo>
                <a:lnTo>
                  <a:pt x="943" y="2"/>
                </a:lnTo>
                <a:lnTo>
                  <a:pt x="1033" y="1"/>
                </a:lnTo>
                <a:lnTo>
                  <a:pt x="1123" y="1"/>
                </a:lnTo>
                <a:lnTo>
                  <a:pt x="1216" y="1"/>
                </a:lnTo>
                <a:lnTo>
                  <a:pt x="1309" y="4"/>
                </a:lnTo>
                <a:lnTo>
                  <a:pt x="1401" y="8"/>
                </a:lnTo>
                <a:lnTo>
                  <a:pt x="1496" y="14"/>
                </a:lnTo>
                <a:lnTo>
                  <a:pt x="1591" y="19"/>
                </a:lnTo>
                <a:lnTo>
                  <a:pt x="1685" y="28"/>
                </a:lnTo>
                <a:lnTo>
                  <a:pt x="1781" y="38"/>
                </a:lnTo>
                <a:lnTo>
                  <a:pt x="1876" y="50"/>
                </a:lnTo>
                <a:lnTo>
                  <a:pt x="1971" y="63"/>
                </a:lnTo>
                <a:lnTo>
                  <a:pt x="2066" y="78"/>
                </a:lnTo>
                <a:lnTo>
                  <a:pt x="2160" y="94"/>
                </a:lnTo>
                <a:lnTo>
                  <a:pt x="2254" y="113"/>
                </a:lnTo>
                <a:lnTo>
                  <a:pt x="2347" y="133"/>
                </a:lnTo>
                <a:lnTo>
                  <a:pt x="2440" y="156"/>
                </a:lnTo>
                <a:lnTo>
                  <a:pt x="2533" y="181"/>
                </a:lnTo>
                <a:lnTo>
                  <a:pt x="2649" y="212"/>
                </a:lnTo>
                <a:lnTo>
                  <a:pt x="2769" y="240"/>
                </a:lnTo>
                <a:lnTo>
                  <a:pt x="2890" y="265"/>
                </a:lnTo>
                <a:lnTo>
                  <a:pt x="3013" y="288"/>
                </a:lnTo>
                <a:lnTo>
                  <a:pt x="3139" y="307"/>
                </a:lnTo>
                <a:lnTo>
                  <a:pt x="3265" y="323"/>
                </a:lnTo>
                <a:lnTo>
                  <a:pt x="3392" y="337"/>
                </a:lnTo>
                <a:lnTo>
                  <a:pt x="3521" y="347"/>
                </a:lnTo>
                <a:lnTo>
                  <a:pt x="3652" y="354"/>
                </a:lnTo>
                <a:lnTo>
                  <a:pt x="3782" y="356"/>
                </a:lnTo>
                <a:lnTo>
                  <a:pt x="3916" y="358"/>
                </a:lnTo>
                <a:lnTo>
                  <a:pt x="4049" y="354"/>
                </a:lnTo>
                <a:lnTo>
                  <a:pt x="4183" y="348"/>
                </a:lnTo>
                <a:lnTo>
                  <a:pt x="4318" y="338"/>
                </a:lnTo>
                <a:lnTo>
                  <a:pt x="4453" y="326"/>
                </a:lnTo>
                <a:lnTo>
                  <a:pt x="4589" y="309"/>
                </a:lnTo>
                <a:lnTo>
                  <a:pt x="4725" y="289"/>
                </a:lnTo>
                <a:lnTo>
                  <a:pt x="4862" y="265"/>
                </a:lnTo>
                <a:lnTo>
                  <a:pt x="4998" y="237"/>
                </a:lnTo>
                <a:lnTo>
                  <a:pt x="5134" y="208"/>
                </a:lnTo>
                <a:lnTo>
                  <a:pt x="5272" y="172"/>
                </a:lnTo>
                <a:lnTo>
                  <a:pt x="5409" y="134"/>
                </a:lnTo>
                <a:lnTo>
                  <a:pt x="5545" y="92"/>
                </a:lnTo>
                <a:lnTo>
                  <a:pt x="5680" y="46"/>
                </a:lnTo>
                <a:lnTo>
                  <a:pt x="5747" y="22"/>
                </a:lnTo>
                <a:lnTo>
                  <a:pt x="5761" y="1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58585A"/>
              </a:solidFill>
            </a:endParaRPr>
          </a:p>
        </p:txBody>
      </p:sp>
      <p:sp>
        <p:nvSpPr>
          <p:cNvPr id="6" name="Freeform 9"/>
          <p:cNvSpPr>
            <a:spLocks/>
          </p:cNvSpPr>
          <p:nvPr userDrawn="1"/>
        </p:nvSpPr>
        <p:spPr bwMode="auto">
          <a:xfrm>
            <a:off x="0" y="6219825"/>
            <a:ext cx="9145588" cy="568325"/>
          </a:xfrm>
          <a:custGeom>
            <a:avLst/>
            <a:gdLst>
              <a:gd name="T0" fmla="*/ 9123363 w 5761"/>
              <a:gd name="T1" fmla="*/ 33338 h 358"/>
              <a:gd name="T2" fmla="*/ 8799513 w 5761"/>
              <a:gd name="T3" fmla="*/ 144463 h 358"/>
              <a:gd name="T4" fmla="*/ 8583613 w 5761"/>
              <a:gd name="T5" fmla="*/ 211138 h 358"/>
              <a:gd name="T6" fmla="*/ 8150225 w 5761"/>
              <a:gd name="T7" fmla="*/ 327025 h 358"/>
              <a:gd name="T8" fmla="*/ 7934325 w 5761"/>
              <a:gd name="T9" fmla="*/ 376238 h 358"/>
              <a:gd name="T10" fmla="*/ 7500938 w 5761"/>
              <a:gd name="T11" fmla="*/ 457200 h 358"/>
              <a:gd name="T12" fmla="*/ 7285038 w 5761"/>
              <a:gd name="T13" fmla="*/ 487363 h 358"/>
              <a:gd name="T14" fmla="*/ 6854825 w 5761"/>
              <a:gd name="T15" fmla="*/ 534988 h 358"/>
              <a:gd name="T16" fmla="*/ 6640513 w 5761"/>
              <a:gd name="T17" fmla="*/ 550863 h 358"/>
              <a:gd name="T18" fmla="*/ 6216650 w 5761"/>
              <a:gd name="T19" fmla="*/ 565150 h 358"/>
              <a:gd name="T20" fmla="*/ 6003925 w 5761"/>
              <a:gd name="T21" fmla="*/ 565150 h 358"/>
              <a:gd name="T22" fmla="*/ 5589588 w 5761"/>
              <a:gd name="T23" fmla="*/ 547688 h 358"/>
              <a:gd name="T24" fmla="*/ 5386388 w 5761"/>
              <a:gd name="T25" fmla="*/ 531813 h 358"/>
              <a:gd name="T26" fmla="*/ 4983163 w 5761"/>
              <a:gd name="T27" fmla="*/ 485775 h 358"/>
              <a:gd name="T28" fmla="*/ 4783138 w 5761"/>
              <a:gd name="T29" fmla="*/ 454025 h 358"/>
              <a:gd name="T30" fmla="*/ 4395788 w 5761"/>
              <a:gd name="T31" fmla="*/ 377825 h 358"/>
              <a:gd name="T32" fmla="*/ 4208463 w 5761"/>
              <a:gd name="T33" fmla="*/ 333375 h 358"/>
              <a:gd name="T34" fmla="*/ 3729038 w 5761"/>
              <a:gd name="T35" fmla="*/ 211138 h 358"/>
              <a:gd name="T36" fmla="*/ 3279775 w 5761"/>
              <a:gd name="T37" fmla="*/ 122238 h 358"/>
              <a:gd name="T38" fmla="*/ 2827338 w 5761"/>
              <a:gd name="T39" fmla="*/ 60325 h 358"/>
              <a:gd name="T40" fmla="*/ 2376488 w 5761"/>
              <a:gd name="T41" fmla="*/ 19050 h 358"/>
              <a:gd name="T42" fmla="*/ 1930400 w 5761"/>
              <a:gd name="T43" fmla="*/ 1588 h 358"/>
              <a:gd name="T44" fmla="*/ 1497013 w 5761"/>
              <a:gd name="T45" fmla="*/ 1588 h 358"/>
              <a:gd name="T46" fmla="*/ 1082675 w 5761"/>
              <a:gd name="T47" fmla="*/ 17463 h 358"/>
              <a:gd name="T48" fmla="*/ 688975 w 5761"/>
              <a:gd name="T49" fmla="*/ 49213 h 358"/>
              <a:gd name="T50" fmla="*/ 328613 w 5761"/>
              <a:gd name="T51" fmla="*/ 93663 h 358"/>
              <a:gd name="T52" fmla="*/ 0 w 5761"/>
              <a:gd name="T53" fmla="*/ 144463 h 358"/>
              <a:gd name="T54" fmla="*/ 104775 w 5761"/>
              <a:gd name="T55" fmla="*/ 127000 h 358"/>
              <a:gd name="T56" fmla="*/ 214313 w 5761"/>
              <a:gd name="T57" fmla="*/ 111125 h 358"/>
              <a:gd name="T58" fmla="*/ 444500 w 5761"/>
              <a:gd name="T59" fmla="*/ 77788 h 358"/>
              <a:gd name="T60" fmla="*/ 566738 w 5761"/>
              <a:gd name="T61" fmla="*/ 63500 h 358"/>
              <a:gd name="T62" fmla="*/ 819150 w 5761"/>
              <a:gd name="T63" fmla="*/ 39688 h 358"/>
              <a:gd name="T64" fmla="*/ 947738 w 5761"/>
              <a:gd name="T65" fmla="*/ 28575 h 358"/>
              <a:gd name="T66" fmla="*/ 1217613 w 5761"/>
              <a:gd name="T67" fmla="*/ 12700 h 358"/>
              <a:gd name="T68" fmla="*/ 1357313 w 5761"/>
              <a:gd name="T69" fmla="*/ 6350 h 358"/>
              <a:gd name="T70" fmla="*/ 1639888 w 5761"/>
              <a:gd name="T71" fmla="*/ 1588 h 358"/>
              <a:gd name="T72" fmla="*/ 1782763 w 5761"/>
              <a:gd name="T73" fmla="*/ 1588 h 358"/>
              <a:gd name="T74" fmla="*/ 2078038 w 5761"/>
              <a:gd name="T75" fmla="*/ 6350 h 358"/>
              <a:gd name="T76" fmla="*/ 2224088 w 5761"/>
              <a:gd name="T77" fmla="*/ 12700 h 358"/>
              <a:gd name="T78" fmla="*/ 2525713 w 5761"/>
              <a:gd name="T79" fmla="*/ 30163 h 358"/>
              <a:gd name="T80" fmla="*/ 2674938 w 5761"/>
              <a:gd name="T81" fmla="*/ 44450 h 358"/>
              <a:gd name="T82" fmla="*/ 2978150 w 5761"/>
              <a:gd name="T83" fmla="*/ 79375 h 358"/>
              <a:gd name="T84" fmla="*/ 3128963 w 5761"/>
              <a:gd name="T85" fmla="*/ 100013 h 358"/>
              <a:gd name="T86" fmla="*/ 3429000 w 5761"/>
              <a:gd name="T87" fmla="*/ 149225 h 358"/>
              <a:gd name="T88" fmla="*/ 3578225 w 5761"/>
              <a:gd name="T89" fmla="*/ 179388 h 358"/>
              <a:gd name="T90" fmla="*/ 3873500 w 5761"/>
              <a:gd name="T91" fmla="*/ 247650 h 358"/>
              <a:gd name="T92" fmla="*/ 4205288 w 5761"/>
              <a:gd name="T93" fmla="*/ 336550 h 358"/>
              <a:gd name="T94" fmla="*/ 4783138 w 5761"/>
              <a:gd name="T95" fmla="*/ 457200 h 358"/>
              <a:gd name="T96" fmla="*/ 5384800 w 5761"/>
              <a:gd name="T97" fmla="*/ 534988 h 358"/>
              <a:gd name="T98" fmla="*/ 6003925 w 5761"/>
              <a:gd name="T99" fmla="*/ 565150 h 358"/>
              <a:gd name="T100" fmla="*/ 6640513 w 5761"/>
              <a:gd name="T101" fmla="*/ 552450 h 358"/>
              <a:gd name="T102" fmla="*/ 7285038 w 5761"/>
              <a:gd name="T103" fmla="*/ 490538 h 358"/>
              <a:gd name="T104" fmla="*/ 7934325 w 5761"/>
              <a:gd name="T105" fmla="*/ 376238 h 358"/>
              <a:gd name="T106" fmla="*/ 8586788 w 5761"/>
              <a:gd name="T107" fmla="*/ 212725 h 358"/>
              <a:gd name="T108" fmla="*/ 9123363 w 5761"/>
              <a:gd name="T109" fmla="*/ 34925 h 3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5761" h="358">
                <a:moveTo>
                  <a:pt x="5761" y="17"/>
                </a:moveTo>
                <a:lnTo>
                  <a:pt x="5747" y="21"/>
                </a:lnTo>
                <a:lnTo>
                  <a:pt x="5680" y="46"/>
                </a:lnTo>
                <a:lnTo>
                  <a:pt x="5543" y="91"/>
                </a:lnTo>
                <a:lnTo>
                  <a:pt x="5407" y="133"/>
                </a:lnTo>
                <a:lnTo>
                  <a:pt x="5271" y="171"/>
                </a:lnTo>
                <a:lnTo>
                  <a:pt x="5134" y="206"/>
                </a:lnTo>
                <a:lnTo>
                  <a:pt x="4998" y="237"/>
                </a:lnTo>
                <a:lnTo>
                  <a:pt x="4862" y="264"/>
                </a:lnTo>
                <a:lnTo>
                  <a:pt x="4725" y="288"/>
                </a:lnTo>
                <a:lnTo>
                  <a:pt x="4589" y="307"/>
                </a:lnTo>
                <a:lnTo>
                  <a:pt x="4453" y="324"/>
                </a:lnTo>
                <a:lnTo>
                  <a:pt x="4318" y="337"/>
                </a:lnTo>
                <a:lnTo>
                  <a:pt x="4183" y="347"/>
                </a:lnTo>
                <a:lnTo>
                  <a:pt x="4048" y="354"/>
                </a:lnTo>
                <a:lnTo>
                  <a:pt x="3916" y="356"/>
                </a:lnTo>
                <a:lnTo>
                  <a:pt x="3782" y="356"/>
                </a:lnTo>
                <a:lnTo>
                  <a:pt x="3652" y="352"/>
                </a:lnTo>
                <a:lnTo>
                  <a:pt x="3521" y="345"/>
                </a:lnTo>
                <a:lnTo>
                  <a:pt x="3393" y="335"/>
                </a:lnTo>
                <a:lnTo>
                  <a:pt x="3265" y="323"/>
                </a:lnTo>
                <a:lnTo>
                  <a:pt x="3139" y="306"/>
                </a:lnTo>
                <a:lnTo>
                  <a:pt x="3013" y="286"/>
                </a:lnTo>
                <a:lnTo>
                  <a:pt x="2891" y="264"/>
                </a:lnTo>
                <a:lnTo>
                  <a:pt x="2769" y="238"/>
                </a:lnTo>
                <a:lnTo>
                  <a:pt x="2651" y="210"/>
                </a:lnTo>
                <a:lnTo>
                  <a:pt x="2533" y="179"/>
                </a:lnTo>
                <a:lnTo>
                  <a:pt x="2441" y="156"/>
                </a:lnTo>
                <a:lnTo>
                  <a:pt x="2349" y="133"/>
                </a:lnTo>
                <a:lnTo>
                  <a:pt x="2254" y="112"/>
                </a:lnTo>
                <a:lnTo>
                  <a:pt x="2160" y="94"/>
                </a:lnTo>
                <a:lnTo>
                  <a:pt x="2066" y="77"/>
                </a:lnTo>
                <a:lnTo>
                  <a:pt x="1971" y="61"/>
                </a:lnTo>
                <a:lnTo>
                  <a:pt x="1876" y="49"/>
                </a:lnTo>
                <a:lnTo>
                  <a:pt x="1781" y="38"/>
                </a:lnTo>
                <a:lnTo>
                  <a:pt x="1685" y="28"/>
                </a:lnTo>
                <a:lnTo>
                  <a:pt x="1591" y="19"/>
                </a:lnTo>
                <a:lnTo>
                  <a:pt x="1497" y="12"/>
                </a:lnTo>
                <a:lnTo>
                  <a:pt x="1403" y="7"/>
                </a:lnTo>
                <a:lnTo>
                  <a:pt x="1309" y="2"/>
                </a:lnTo>
                <a:lnTo>
                  <a:pt x="1216" y="1"/>
                </a:lnTo>
                <a:lnTo>
                  <a:pt x="1123" y="0"/>
                </a:lnTo>
                <a:lnTo>
                  <a:pt x="1033" y="0"/>
                </a:lnTo>
                <a:lnTo>
                  <a:pt x="943" y="1"/>
                </a:lnTo>
                <a:lnTo>
                  <a:pt x="855" y="4"/>
                </a:lnTo>
                <a:lnTo>
                  <a:pt x="767" y="7"/>
                </a:lnTo>
                <a:lnTo>
                  <a:pt x="682" y="11"/>
                </a:lnTo>
                <a:lnTo>
                  <a:pt x="597" y="17"/>
                </a:lnTo>
                <a:lnTo>
                  <a:pt x="514" y="24"/>
                </a:lnTo>
                <a:lnTo>
                  <a:pt x="434" y="31"/>
                </a:lnTo>
                <a:lnTo>
                  <a:pt x="356" y="39"/>
                </a:lnTo>
                <a:lnTo>
                  <a:pt x="280" y="49"/>
                </a:lnTo>
                <a:lnTo>
                  <a:pt x="207" y="59"/>
                </a:lnTo>
                <a:lnTo>
                  <a:pt x="135" y="68"/>
                </a:lnTo>
                <a:lnTo>
                  <a:pt x="66" y="80"/>
                </a:lnTo>
                <a:lnTo>
                  <a:pt x="0" y="91"/>
                </a:lnTo>
                <a:lnTo>
                  <a:pt x="0" y="92"/>
                </a:lnTo>
                <a:lnTo>
                  <a:pt x="66" y="80"/>
                </a:lnTo>
                <a:lnTo>
                  <a:pt x="135" y="70"/>
                </a:lnTo>
                <a:lnTo>
                  <a:pt x="207" y="59"/>
                </a:lnTo>
                <a:lnTo>
                  <a:pt x="280" y="49"/>
                </a:lnTo>
                <a:lnTo>
                  <a:pt x="357" y="40"/>
                </a:lnTo>
                <a:lnTo>
                  <a:pt x="434" y="32"/>
                </a:lnTo>
                <a:lnTo>
                  <a:pt x="516" y="25"/>
                </a:lnTo>
                <a:lnTo>
                  <a:pt x="597" y="18"/>
                </a:lnTo>
                <a:lnTo>
                  <a:pt x="682" y="12"/>
                </a:lnTo>
                <a:lnTo>
                  <a:pt x="767" y="8"/>
                </a:lnTo>
                <a:lnTo>
                  <a:pt x="855" y="4"/>
                </a:lnTo>
                <a:lnTo>
                  <a:pt x="943" y="2"/>
                </a:lnTo>
                <a:lnTo>
                  <a:pt x="1033" y="1"/>
                </a:lnTo>
                <a:lnTo>
                  <a:pt x="1123" y="1"/>
                </a:lnTo>
                <a:lnTo>
                  <a:pt x="1216" y="1"/>
                </a:lnTo>
                <a:lnTo>
                  <a:pt x="1309" y="4"/>
                </a:lnTo>
                <a:lnTo>
                  <a:pt x="1401" y="8"/>
                </a:lnTo>
                <a:lnTo>
                  <a:pt x="1496" y="14"/>
                </a:lnTo>
                <a:lnTo>
                  <a:pt x="1591" y="19"/>
                </a:lnTo>
                <a:lnTo>
                  <a:pt x="1685" y="28"/>
                </a:lnTo>
                <a:lnTo>
                  <a:pt x="1781" y="38"/>
                </a:lnTo>
                <a:lnTo>
                  <a:pt x="1876" y="50"/>
                </a:lnTo>
                <a:lnTo>
                  <a:pt x="1971" y="63"/>
                </a:lnTo>
                <a:lnTo>
                  <a:pt x="2066" y="78"/>
                </a:lnTo>
                <a:lnTo>
                  <a:pt x="2160" y="94"/>
                </a:lnTo>
                <a:lnTo>
                  <a:pt x="2254" y="113"/>
                </a:lnTo>
                <a:lnTo>
                  <a:pt x="2347" y="133"/>
                </a:lnTo>
                <a:lnTo>
                  <a:pt x="2440" y="156"/>
                </a:lnTo>
                <a:lnTo>
                  <a:pt x="2533" y="181"/>
                </a:lnTo>
                <a:lnTo>
                  <a:pt x="2649" y="212"/>
                </a:lnTo>
                <a:lnTo>
                  <a:pt x="2769" y="240"/>
                </a:lnTo>
                <a:lnTo>
                  <a:pt x="2890" y="265"/>
                </a:lnTo>
                <a:lnTo>
                  <a:pt x="3013" y="288"/>
                </a:lnTo>
                <a:lnTo>
                  <a:pt x="3139" y="307"/>
                </a:lnTo>
                <a:lnTo>
                  <a:pt x="3265" y="323"/>
                </a:lnTo>
                <a:lnTo>
                  <a:pt x="3392" y="337"/>
                </a:lnTo>
                <a:lnTo>
                  <a:pt x="3521" y="347"/>
                </a:lnTo>
                <a:lnTo>
                  <a:pt x="3652" y="354"/>
                </a:lnTo>
                <a:lnTo>
                  <a:pt x="3782" y="356"/>
                </a:lnTo>
                <a:lnTo>
                  <a:pt x="3916" y="358"/>
                </a:lnTo>
                <a:lnTo>
                  <a:pt x="4049" y="354"/>
                </a:lnTo>
                <a:lnTo>
                  <a:pt x="4183" y="348"/>
                </a:lnTo>
                <a:lnTo>
                  <a:pt x="4318" y="338"/>
                </a:lnTo>
                <a:lnTo>
                  <a:pt x="4453" y="326"/>
                </a:lnTo>
                <a:lnTo>
                  <a:pt x="4589" y="309"/>
                </a:lnTo>
                <a:lnTo>
                  <a:pt x="4725" y="289"/>
                </a:lnTo>
                <a:lnTo>
                  <a:pt x="4862" y="265"/>
                </a:lnTo>
                <a:lnTo>
                  <a:pt x="4998" y="237"/>
                </a:lnTo>
                <a:lnTo>
                  <a:pt x="5134" y="208"/>
                </a:lnTo>
                <a:lnTo>
                  <a:pt x="5272" y="172"/>
                </a:lnTo>
                <a:lnTo>
                  <a:pt x="5409" y="134"/>
                </a:lnTo>
                <a:lnTo>
                  <a:pt x="5545" y="92"/>
                </a:lnTo>
                <a:lnTo>
                  <a:pt x="5680" y="46"/>
                </a:lnTo>
                <a:lnTo>
                  <a:pt x="5747" y="22"/>
                </a:lnTo>
              </a:path>
            </a:pathLst>
          </a:custGeom>
          <a:noFill/>
          <a:ln w="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58585A"/>
              </a:solidFill>
            </a:endParaRPr>
          </a:p>
        </p:txBody>
      </p:sp>
      <p:sp>
        <p:nvSpPr>
          <p:cNvPr id="7" name="TextBox 5"/>
          <p:cNvSpPr txBox="1">
            <a:spLocks noChangeArrowheads="1"/>
          </p:cNvSpPr>
          <p:nvPr userDrawn="1"/>
        </p:nvSpPr>
        <p:spPr bwMode="auto">
          <a:xfrm>
            <a:off x="241300" y="6492875"/>
            <a:ext cx="23368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800">
                <a:solidFill>
                  <a:srgbClr val="FFFFFF"/>
                </a:solidFill>
                <a:latin typeface="Myriad Pro" pitchFamily="34" charset="0"/>
              </a:rPr>
              <a:t>© The Insights Group Ltd, 2011. All rights reserved.</a:t>
            </a:r>
          </a:p>
        </p:txBody>
      </p:sp>
      <p:grpSp>
        <p:nvGrpSpPr>
          <p:cNvPr id="8" name="Group 19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10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1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2" name="TextBox 9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rgbClr val="0082B7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8409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Pink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5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5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E20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6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048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Pink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3"/>
          <p:cNvSpPr txBox="1">
            <a:spLocks noChangeArrowheads="1"/>
          </p:cNvSpPr>
          <p:nvPr userDrawn="1"/>
        </p:nvSpPr>
        <p:spPr bwMode="auto">
          <a:xfrm>
            <a:off x="241300" y="6492875"/>
            <a:ext cx="2336800" cy="12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800">
                <a:solidFill>
                  <a:srgbClr val="FFFFFF"/>
                </a:solidFill>
                <a:latin typeface="Myriad Pro" pitchFamily="34" charset="0"/>
              </a:rPr>
              <a:t>© The Insights Group Ltd, 2011. All rights reserved.</a:t>
            </a:r>
          </a:p>
        </p:txBody>
      </p:sp>
      <p:grpSp>
        <p:nvGrpSpPr>
          <p:cNvPr id="6" name="Group 20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7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E20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0" name="TextBox 7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4695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een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8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  <a:solidFill>
            <a:schemeClr val="accent2"/>
          </a:solidFill>
        </p:grpSpPr>
        <p:sp>
          <p:nvSpPr>
            <p:cNvPr id="5" name="Freeform 11"/>
            <p:cNvSpPr>
              <a:spLocks/>
            </p:cNvSpPr>
            <p:nvPr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C9D200"/>
            </a:solidFill>
            <a:ln>
              <a:noFill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6" name="Freeform 13"/>
            <p:cNvSpPr>
              <a:spLocks/>
            </p:cNvSpPr>
            <p:nvPr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grp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rgbClr val="BECD00"/>
              </a:buClr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91465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een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9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6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C9D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7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87380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rang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8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5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F5A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6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85965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range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9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6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F5A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7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9013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rang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8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5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6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chemeClr val="tx1"/>
              </a:buClr>
              <a:defRPr>
                <a:latin typeface="+mj-lt"/>
              </a:defRPr>
            </a:lvl2pPr>
            <a:lvl3pPr>
              <a:buClr>
                <a:schemeClr val="tx1"/>
              </a:buClr>
              <a:defRPr>
                <a:latin typeface="+mj-lt"/>
              </a:defRPr>
            </a:lvl3pPr>
            <a:lvl4pPr>
              <a:buClr>
                <a:schemeClr val="tx1"/>
              </a:buClr>
              <a:defRPr>
                <a:latin typeface="+mj-lt"/>
              </a:defRPr>
            </a:lvl4pPr>
            <a:lvl5pPr>
              <a:buClr>
                <a:schemeClr val="tx1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19576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 userDrawn="1"/>
        </p:nvGrpSpPr>
        <p:grpSpPr bwMode="auto">
          <a:xfrm>
            <a:off x="-3175" y="5837238"/>
            <a:ext cx="9147175" cy="1020762"/>
            <a:chOff x="-1588" y="5838826"/>
            <a:chExt cx="9147176" cy="1020762"/>
          </a:xfrm>
        </p:grpSpPr>
        <p:sp>
          <p:nvSpPr>
            <p:cNvPr id="6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9147176 w 4096"/>
                <a:gd name="T1" fmla="*/ 1020762 h 458"/>
                <a:gd name="T2" fmla="*/ 9147176 w 4096"/>
                <a:gd name="T3" fmla="*/ 220645 h 458"/>
                <a:gd name="T4" fmla="*/ 4372600 w 4096"/>
                <a:gd name="T5" fmla="*/ 499237 h 458"/>
                <a:gd name="T6" fmla="*/ 0 w 4096"/>
                <a:gd name="T7" fmla="*/ 138182 h 458"/>
                <a:gd name="T8" fmla="*/ 0 w 4096"/>
                <a:gd name="T9" fmla="*/ 1020762 h 458"/>
                <a:gd name="T10" fmla="*/ 9147176 w 4096"/>
                <a:gd name="T11" fmla="*/ 1020762 h 4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7" name="Freeform 13"/>
            <p:cNvSpPr>
              <a:spLocks/>
            </p:cNvSpPr>
            <p:nvPr userDrawn="1"/>
          </p:nvSpPr>
          <p:spPr bwMode="auto">
            <a:xfrm>
              <a:off x="-1588" y="6032501"/>
              <a:ext cx="9132889" cy="568325"/>
            </a:xfrm>
            <a:custGeom>
              <a:avLst/>
              <a:gdLst>
                <a:gd name="T0" fmla="*/ 9024939 w 5753"/>
                <a:gd name="T1" fmla="*/ 73025 h 358"/>
                <a:gd name="T2" fmla="*/ 8591551 w 5753"/>
                <a:gd name="T3" fmla="*/ 211138 h 358"/>
                <a:gd name="T4" fmla="*/ 8375651 w 5753"/>
                <a:gd name="T5" fmla="*/ 271463 h 358"/>
                <a:gd name="T6" fmla="*/ 7942264 w 5753"/>
                <a:gd name="T7" fmla="*/ 376238 h 358"/>
                <a:gd name="T8" fmla="*/ 7724776 w 5753"/>
                <a:gd name="T9" fmla="*/ 419100 h 358"/>
                <a:gd name="T10" fmla="*/ 7291389 w 5753"/>
                <a:gd name="T11" fmla="*/ 488950 h 358"/>
                <a:gd name="T12" fmla="*/ 7075489 w 5753"/>
                <a:gd name="T13" fmla="*/ 515938 h 358"/>
                <a:gd name="T14" fmla="*/ 6646864 w 5753"/>
                <a:gd name="T15" fmla="*/ 550863 h 358"/>
                <a:gd name="T16" fmla="*/ 6432551 w 5753"/>
                <a:gd name="T17" fmla="*/ 561975 h 358"/>
                <a:gd name="T18" fmla="*/ 6010276 w 5753"/>
                <a:gd name="T19" fmla="*/ 566738 h 358"/>
                <a:gd name="T20" fmla="*/ 5802313 w 5753"/>
                <a:gd name="T21" fmla="*/ 560388 h 358"/>
                <a:gd name="T22" fmla="*/ 5391151 w 5753"/>
                <a:gd name="T23" fmla="*/ 533400 h 358"/>
                <a:gd name="T24" fmla="*/ 5187951 w 5753"/>
                <a:gd name="T25" fmla="*/ 512763 h 358"/>
                <a:gd name="T26" fmla="*/ 4787901 w 5753"/>
                <a:gd name="T27" fmla="*/ 455613 h 358"/>
                <a:gd name="T28" fmla="*/ 4594226 w 5753"/>
                <a:gd name="T29" fmla="*/ 419100 h 358"/>
                <a:gd name="T30" fmla="*/ 4211638 w 5753"/>
                <a:gd name="T31" fmla="*/ 334963 h 358"/>
                <a:gd name="T32" fmla="*/ 3879851 w 5753"/>
                <a:gd name="T33" fmla="*/ 247650 h 358"/>
                <a:gd name="T34" fmla="*/ 3432176 w 5753"/>
                <a:gd name="T35" fmla="*/ 149225 h 358"/>
                <a:gd name="T36" fmla="*/ 2981325 w 5753"/>
                <a:gd name="T37" fmla="*/ 77788 h 358"/>
                <a:gd name="T38" fmla="*/ 2528888 w 5753"/>
                <a:gd name="T39" fmla="*/ 31750 h 358"/>
                <a:gd name="T40" fmla="*/ 2079625 w 5753"/>
                <a:gd name="T41" fmla="*/ 4763 h 358"/>
                <a:gd name="T42" fmla="*/ 1641475 w 5753"/>
                <a:gd name="T43" fmla="*/ 0 h 358"/>
                <a:gd name="T44" fmla="*/ 1219200 w 5753"/>
                <a:gd name="T45" fmla="*/ 11113 h 358"/>
                <a:gd name="T46" fmla="*/ 817563 w 5753"/>
                <a:gd name="T47" fmla="*/ 38100 h 358"/>
                <a:gd name="T48" fmla="*/ 444500 w 5753"/>
                <a:gd name="T49" fmla="*/ 77788 h 358"/>
                <a:gd name="T50" fmla="*/ 104775 w 5753"/>
                <a:gd name="T51" fmla="*/ 127000 h 358"/>
                <a:gd name="T52" fmla="*/ 0 w 5753"/>
                <a:gd name="T53" fmla="*/ 147638 h 358"/>
                <a:gd name="T54" fmla="*/ 214313 w 5753"/>
                <a:gd name="T55" fmla="*/ 111125 h 358"/>
                <a:gd name="T56" fmla="*/ 328613 w 5753"/>
                <a:gd name="T57" fmla="*/ 93663 h 358"/>
                <a:gd name="T58" fmla="*/ 566738 w 5753"/>
                <a:gd name="T59" fmla="*/ 65088 h 358"/>
                <a:gd name="T60" fmla="*/ 690563 w 5753"/>
                <a:gd name="T61" fmla="*/ 50800 h 358"/>
                <a:gd name="T62" fmla="*/ 949325 w 5753"/>
                <a:gd name="T63" fmla="*/ 28575 h 358"/>
                <a:gd name="T64" fmla="*/ 1082675 w 5753"/>
                <a:gd name="T65" fmla="*/ 20638 h 358"/>
                <a:gd name="T66" fmla="*/ 1357313 w 5753"/>
                <a:gd name="T67" fmla="*/ 6350 h 358"/>
                <a:gd name="T68" fmla="*/ 1498600 w 5753"/>
                <a:gd name="T69" fmla="*/ 4763 h 358"/>
                <a:gd name="T70" fmla="*/ 1784350 w 5753"/>
                <a:gd name="T71" fmla="*/ 1588 h 358"/>
                <a:gd name="T72" fmla="*/ 1931988 w 5753"/>
                <a:gd name="T73" fmla="*/ 1588 h 358"/>
                <a:gd name="T74" fmla="*/ 2227263 w 5753"/>
                <a:gd name="T75" fmla="*/ 12700 h 358"/>
                <a:gd name="T76" fmla="*/ 2376488 w 5753"/>
                <a:gd name="T77" fmla="*/ 22225 h 358"/>
                <a:gd name="T78" fmla="*/ 2678113 w 5753"/>
                <a:gd name="T79" fmla="*/ 44450 h 358"/>
                <a:gd name="T80" fmla="*/ 2828925 w 5753"/>
                <a:gd name="T81" fmla="*/ 60325 h 358"/>
                <a:gd name="T82" fmla="*/ 3130551 w 5753"/>
                <a:gd name="T83" fmla="*/ 100013 h 358"/>
                <a:gd name="T84" fmla="*/ 3282951 w 5753"/>
                <a:gd name="T85" fmla="*/ 125413 h 358"/>
                <a:gd name="T86" fmla="*/ 3582988 w 5753"/>
                <a:gd name="T87" fmla="*/ 180975 h 358"/>
                <a:gd name="T88" fmla="*/ 3729038 w 5753"/>
                <a:gd name="T89" fmla="*/ 211138 h 358"/>
                <a:gd name="T90" fmla="*/ 4024313 w 5753"/>
                <a:gd name="T91" fmla="*/ 287338 h 358"/>
                <a:gd name="T92" fmla="*/ 4591051 w 5753"/>
                <a:gd name="T93" fmla="*/ 422275 h 358"/>
                <a:gd name="T94" fmla="*/ 5187951 w 5753"/>
                <a:gd name="T95" fmla="*/ 512763 h 358"/>
                <a:gd name="T96" fmla="*/ 5802313 w 5753"/>
                <a:gd name="T97" fmla="*/ 561975 h 358"/>
                <a:gd name="T98" fmla="*/ 6434139 w 5753"/>
                <a:gd name="T99" fmla="*/ 561975 h 358"/>
                <a:gd name="T100" fmla="*/ 7075489 w 5753"/>
                <a:gd name="T101" fmla="*/ 517525 h 358"/>
                <a:gd name="T102" fmla="*/ 7724776 w 5753"/>
                <a:gd name="T103" fmla="*/ 422275 h 358"/>
                <a:gd name="T104" fmla="*/ 8377239 w 5753"/>
                <a:gd name="T105" fmla="*/ 274638 h 358"/>
                <a:gd name="T106" fmla="*/ 9024939 w 5753"/>
                <a:gd name="T107" fmla="*/ 73025 h 35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0" name="TextBox 6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640960" cy="1143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"/>
          </p:nvPr>
        </p:nvSpPr>
        <p:spPr>
          <a:xfrm>
            <a:off x="503040" y="1412776"/>
            <a:ext cx="4038600" cy="4525963"/>
          </a:xfrm>
        </p:spPr>
        <p:txBody>
          <a:bodyPr/>
          <a:lstStyle>
            <a:lvl1pPr>
              <a:spcAft>
                <a:spcPts val="1000"/>
              </a:spcAft>
              <a:defRPr sz="2800">
                <a:latin typeface="+mj-lt"/>
              </a:defRPr>
            </a:lvl1pPr>
            <a:lvl2pPr>
              <a:spcAft>
                <a:spcPts val="1000"/>
              </a:spcAft>
              <a:defRPr sz="2400">
                <a:latin typeface="+mj-lt"/>
              </a:defRPr>
            </a:lvl2pPr>
            <a:lvl3pPr>
              <a:spcAft>
                <a:spcPts val="1000"/>
              </a:spcAft>
              <a:defRPr sz="2000">
                <a:latin typeface="+mj-lt"/>
              </a:defRPr>
            </a:lvl3pPr>
            <a:lvl4pPr>
              <a:spcAft>
                <a:spcPts val="1000"/>
              </a:spcAft>
              <a:defRPr sz="1800">
                <a:latin typeface="+mj-lt"/>
              </a:defRPr>
            </a:lvl4pPr>
            <a:lvl5pPr>
              <a:spcAft>
                <a:spcPts val="1000"/>
              </a:spcAft>
              <a:defRPr sz="1800">
                <a:latin typeface="+mj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4038600" cy="4525963"/>
          </a:xfrm>
        </p:spPr>
        <p:txBody>
          <a:bodyPr/>
          <a:lstStyle>
            <a:lvl1pPr>
              <a:spcAft>
                <a:spcPts val="1000"/>
              </a:spcAft>
              <a:defRPr sz="2800">
                <a:latin typeface="+mj-lt"/>
              </a:defRPr>
            </a:lvl1pPr>
            <a:lvl2pPr>
              <a:spcAft>
                <a:spcPts val="1000"/>
              </a:spcAft>
              <a:defRPr sz="2400">
                <a:latin typeface="+mj-lt"/>
              </a:defRPr>
            </a:lvl2pPr>
            <a:lvl3pPr>
              <a:spcAft>
                <a:spcPts val="1000"/>
              </a:spcAft>
              <a:defRPr sz="2000">
                <a:latin typeface="+mj-lt"/>
              </a:defRPr>
            </a:lvl3pPr>
            <a:lvl4pPr>
              <a:spcAft>
                <a:spcPts val="1000"/>
              </a:spcAft>
              <a:defRPr sz="1800">
                <a:latin typeface="+mj-lt"/>
              </a:defRPr>
            </a:lvl4pPr>
            <a:lvl5pPr>
              <a:spcAft>
                <a:spcPts val="1000"/>
              </a:spcAft>
              <a:defRPr sz="1800">
                <a:latin typeface="+mj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5008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>
            <a:spLocks noChangeArrowheads="1"/>
          </p:cNvSpPr>
          <p:nvPr userDrawn="1"/>
        </p:nvSpPr>
        <p:spPr bwMode="auto">
          <a:xfrm>
            <a:off x="241300" y="6492875"/>
            <a:ext cx="1941513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tIns="0" bIns="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600">
                <a:solidFill>
                  <a:srgbClr val="D8D8D8"/>
                </a:solidFill>
              </a:rPr>
              <a:t>© The Insights Group Ltd, 2011. All rights reserved.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68863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63062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93307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3195"/>
            <a:ext cx="3331029" cy="21637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006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68863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Box 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4012253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62064789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68863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Box 3"/>
          <p:cNvSpPr txBox="1"/>
          <p:nvPr userDrawn="1"/>
        </p:nvSpPr>
        <p:spPr>
          <a:xfrm>
            <a:off x="241300" y="6492557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07557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7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14895381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7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01209680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953620"/>
            <a:ext cx="7772400" cy="864096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5889724"/>
            <a:ext cx="6267772" cy="504056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-1" y="0"/>
            <a:ext cx="9180000" cy="4320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4100" name="Picture 4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640" y="5994400"/>
            <a:ext cx="1742407" cy="463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86782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Sidebar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0" y="0"/>
            <a:ext cx="3240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07904" y="2132856"/>
            <a:ext cx="5040560" cy="165618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07904" y="4005064"/>
            <a:ext cx="5040560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1026" name="Picture 2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48680"/>
            <a:ext cx="2304256" cy="6128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337984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Sidebar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4896544" cy="1656184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95536" y="4005064"/>
            <a:ext cx="4896544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3" name="Content Placeholder 2"/>
          <p:cNvSpPr>
            <a:spLocks noGrp="1"/>
          </p:cNvSpPr>
          <p:nvPr>
            <p:ph idx="13"/>
          </p:nvPr>
        </p:nvSpPr>
        <p:spPr>
          <a:xfrm>
            <a:off x="5904000" y="0"/>
            <a:ext cx="3240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Picture 2" descr="C:\Documents and Settings\bglennie\My Documents\Version Cue\Insights Brand 2011\logo\png\insights master logo v1 20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2304256" cy="6128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526975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Blue Title Slide">
    <p:bg>
      <p:bgPr>
        <a:solidFill>
          <a:srgbClr val="008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899592" y="2420888"/>
            <a:ext cx="7200800" cy="1656184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899592" y="4293096"/>
            <a:ext cx="7272808" cy="1008112"/>
          </a:xfrm>
        </p:spPr>
        <p:txBody>
          <a:bodyPr>
            <a:noAutofit/>
          </a:bodyPr>
          <a:lstStyle>
            <a:lvl1pPr marL="0" indent="0" algn="l">
              <a:buNone/>
              <a:defRPr sz="3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2050" name="Picture 2" descr="C:\Documents and Settings\bglennie\My Documents\Version Cue\Insights Brand 2011\logo\png\insights master logo white v1 20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20" y="980728"/>
            <a:ext cx="4034796" cy="10731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4818153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olding Slide">
    <p:bg>
      <p:bgPr>
        <a:solidFill>
          <a:srgbClr val="0082B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bglennie\My Documents\Version Cue\Insights Brand 2011\logo\png\insights master logo white v1 2011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759578" cy="2063750"/>
          </a:xfrm>
          <a:prstGeom prst="rect">
            <a:avLst/>
          </a:prstGeom>
          <a:noFill/>
        </p:spPr>
      </p:pic>
      <p:pic>
        <p:nvPicPr>
          <p:cNvPr id="3074" name="Picture 2" descr="C:\Documents and Settings\bglennie\My Documents\Version Cue\Insights Brand 2011\Tagline\insights tagline white v1 2011.png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01208"/>
            <a:ext cx="7200800" cy="3641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6421223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u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22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24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rgbClr val="0082B7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rgbClr val="009EE0"/>
              </a:buClr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7270478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ue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rgbClr val="0082B7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009EE0"/>
              </a:buClr>
              <a:defRPr>
                <a:latin typeface="+mj-lt"/>
              </a:defRPr>
            </a:lvl2pPr>
            <a:lvl3pPr>
              <a:buClr>
                <a:srgbClr val="009EE0"/>
              </a:buClr>
              <a:defRPr>
                <a:latin typeface="+mj-lt"/>
              </a:defRPr>
            </a:lvl3pPr>
            <a:lvl4pPr>
              <a:buClr>
                <a:srgbClr val="009EE0"/>
              </a:buClr>
              <a:defRPr>
                <a:latin typeface="+mj-lt"/>
              </a:defRPr>
            </a:lvl4pPr>
            <a:lvl5pPr>
              <a:buClr>
                <a:srgbClr val="009EE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5" name="Freeform 8"/>
          <p:cNvSpPr>
            <a:spLocks/>
          </p:cNvSpPr>
          <p:nvPr userDrawn="1"/>
        </p:nvSpPr>
        <p:spPr bwMode="auto">
          <a:xfrm>
            <a:off x="0" y="6219825"/>
            <a:ext cx="9145588" cy="568325"/>
          </a:xfrm>
          <a:custGeom>
            <a:avLst/>
            <a:gdLst>
              <a:gd name="T0" fmla="*/ 5747 w 5761"/>
              <a:gd name="T1" fmla="*/ 21 h 358"/>
              <a:gd name="T2" fmla="*/ 5543 w 5761"/>
              <a:gd name="T3" fmla="*/ 91 h 358"/>
              <a:gd name="T4" fmla="*/ 5407 w 5761"/>
              <a:gd name="T5" fmla="*/ 133 h 358"/>
              <a:gd name="T6" fmla="*/ 5134 w 5761"/>
              <a:gd name="T7" fmla="*/ 206 h 358"/>
              <a:gd name="T8" fmla="*/ 4998 w 5761"/>
              <a:gd name="T9" fmla="*/ 237 h 358"/>
              <a:gd name="T10" fmla="*/ 4725 w 5761"/>
              <a:gd name="T11" fmla="*/ 288 h 358"/>
              <a:gd name="T12" fmla="*/ 4589 w 5761"/>
              <a:gd name="T13" fmla="*/ 307 h 358"/>
              <a:gd name="T14" fmla="*/ 4318 w 5761"/>
              <a:gd name="T15" fmla="*/ 337 h 358"/>
              <a:gd name="T16" fmla="*/ 4183 w 5761"/>
              <a:gd name="T17" fmla="*/ 347 h 358"/>
              <a:gd name="T18" fmla="*/ 3916 w 5761"/>
              <a:gd name="T19" fmla="*/ 356 h 358"/>
              <a:gd name="T20" fmla="*/ 3782 w 5761"/>
              <a:gd name="T21" fmla="*/ 356 h 358"/>
              <a:gd name="T22" fmla="*/ 3521 w 5761"/>
              <a:gd name="T23" fmla="*/ 345 h 358"/>
              <a:gd name="T24" fmla="*/ 3393 w 5761"/>
              <a:gd name="T25" fmla="*/ 335 h 358"/>
              <a:gd name="T26" fmla="*/ 3139 w 5761"/>
              <a:gd name="T27" fmla="*/ 306 h 358"/>
              <a:gd name="T28" fmla="*/ 3013 w 5761"/>
              <a:gd name="T29" fmla="*/ 286 h 358"/>
              <a:gd name="T30" fmla="*/ 2769 w 5761"/>
              <a:gd name="T31" fmla="*/ 238 h 358"/>
              <a:gd name="T32" fmla="*/ 2651 w 5761"/>
              <a:gd name="T33" fmla="*/ 210 h 358"/>
              <a:gd name="T34" fmla="*/ 2349 w 5761"/>
              <a:gd name="T35" fmla="*/ 133 h 358"/>
              <a:gd name="T36" fmla="*/ 2066 w 5761"/>
              <a:gd name="T37" fmla="*/ 77 h 358"/>
              <a:gd name="T38" fmla="*/ 1781 w 5761"/>
              <a:gd name="T39" fmla="*/ 38 h 358"/>
              <a:gd name="T40" fmla="*/ 1497 w 5761"/>
              <a:gd name="T41" fmla="*/ 12 h 358"/>
              <a:gd name="T42" fmla="*/ 1216 w 5761"/>
              <a:gd name="T43" fmla="*/ 1 h 358"/>
              <a:gd name="T44" fmla="*/ 943 w 5761"/>
              <a:gd name="T45" fmla="*/ 1 h 358"/>
              <a:gd name="T46" fmla="*/ 682 w 5761"/>
              <a:gd name="T47" fmla="*/ 11 h 358"/>
              <a:gd name="T48" fmla="*/ 434 w 5761"/>
              <a:gd name="T49" fmla="*/ 31 h 358"/>
              <a:gd name="T50" fmla="*/ 207 w 5761"/>
              <a:gd name="T51" fmla="*/ 59 h 358"/>
              <a:gd name="T52" fmla="*/ 0 w 5761"/>
              <a:gd name="T53" fmla="*/ 91 h 358"/>
              <a:gd name="T54" fmla="*/ 66 w 5761"/>
              <a:gd name="T55" fmla="*/ 80 h 358"/>
              <a:gd name="T56" fmla="*/ 135 w 5761"/>
              <a:gd name="T57" fmla="*/ 70 h 358"/>
              <a:gd name="T58" fmla="*/ 280 w 5761"/>
              <a:gd name="T59" fmla="*/ 49 h 358"/>
              <a:gd name="T60" fmla="*/ 357 w 5761"/>
              <a:gd name="T61" fmla="*/ 40 h 358"/>
              <a:gd name="T62" fmla="*/ 516 w 5761"/>
              <a:gd name="T63" fmla="*/ 25 h 358"/>
              <a:gd name="T64" fmla="*/ 597 w 5761"/>
              <a:gd name="T65" fmla="*/ 18 h 358"/>
              <a:gd name="T66" fmla="*/ 767 w 5761"/>
              <a:gd name="T67" fmla="*/ 8 h 358"/>
              <a:gd name="T68" fmla="*/ 855 w 5761"/>
              <a:gd name="T69" fmla="*/ 4 h 358"/>
              <a:gd name="T70" fmla="*/ 1033 w 5761"/>
              <a:gd name="T71" fmla="*/ 1 h 358"/>
              <a:gd name="T72" fmla="*/ 1123 w 5761"/>
              <a:gd name="T73" fmla="*/ 1 h 358"/>
              <a:gd name="T74" fmla="*/ 1309 w 5761"/>
              <a:gd name="T75" fmla="*/ 4 h 358"/>
              <a:gd name="T76" fmla="*/ 1401 w 5761"/>
              <a:gd name="T77" fmla="*/ 8 h 358"/>
              <a:gd name="T78" fmla="*/ 1591 w 5761"/>
              <a:gd name="T79" fmla="*/ 19 h 358"/>
              <a:gd name="T80" fmla="*/ 1685 w 5761"/>
              <a:gd name="T81" fmla="*/ 28 h 358"/>
              <a:gd name="T82" fmla="*/ 1876 w 5761"/>
              <a:gd name="T83" fmla="*/ 50 h 358"/>
              <a:gd name="T84" fmla="*/ 1971 w 5761"/>
              <a:gd name="T85" fmla="*/ 63 h 358"/>
              <a:gd name="T86" fmla="*/ 2160 w 5761"/>
              <a:gd name="T87" fmla="*/ 94 h 358"/>
              <a:gd name="T88" fmla="*/ 2254 w 5761"/>
              <a:gd name="T89" fmla="*/ 113 h 358"/>
              <a:gd name="T90" fmla="*/ 2440 w 5761"/>
              <a:gd name="T91" fmla="*/ 156 h 358"/>
              <a:gd name="T92" fmla="*/ 2649 w 5761"/>
              <a:gd name="T93" fmla="*/ 212 h 358"/>
              <a:gd name="T94" fmla="*/ 3013 w 5761"/>
              <a:gd name="T95" fmla="*/ 288 h 358"/>
              <a:gd name="T96" fmla="*/ 3392 w 5761"/>
              <a:gd name="T97" fmla="*/ 337 h 358"/>
              <a:gd name="T98" fmla="*/ 3782 w 5761"/>
              <a:gd name="T99" fmla="*/ 356 h 358"/>
              <a:gd name="T100" fmla="*/ 4183 w 5761"/>
              <a:gd name="T101" fmla="*/ 348 h 358"/>
              <a:gd name="T102" fmla="*/ 4589 w 5761"/>
              <a:gd name="T103" fmla="*/ 309 h 358"/>
              <a:gd name="T104" fmla="*/ 4998 w 5761"/>
              <a:gd name="T105" fmla="*/ 237 h 358"/>
              <a:gd name="T106" fmla="*/ 5409 w 5761"/>
              <a:gd name="T107" fmla="*/ 134 h 358"/>
              <a:gd name="T108" fmla="*/ 5747 w 5761"/>
              <a:gd name="T109" fmla="*/ 22 h 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5761" h="358">
                <a:moveTo>
                  <a:pt x="5761" y="17"/>
                </a:moveTo>
                <a:lnTo>
                  <a:pt x="5747" y="21"/>
                </a:lnTo>
                <a:lnTo>
                  <a:pt x="5747" y="21"/>
                </a:lnTo>
                <a:lnTo>
                  <a:pt x="5680" y="46"/>
                </a:lnTo>
                <a:lnTo>
                  <a:pt x="5680" y="46"/>
                </a:lnTo>
                <a:lnTo>
                  <a:pt x="5543" y="91"/>
                </a:lnTo>
                <a:lnTo>
                  <a:pt x="5543" y="91"/>
                </a:lnTo>
                <a:lnTo>
                  <a:pt x="5407" y="133"/>
                </a:lnTo>
                <a:lnTo>
                  <a:pt x="5407" y="133"/>
                </a:lnTo>
                <a:lnTo>
                  <a:pt x="5271" y="171"/>
                </a:lnTo>
                <a:lnTo>
                  <a:pt x="5271" y="171"/>
                </a:lnTo>
                <a:lnTo>
                  <a:pt x="5134" y="206"/>
                </a:lnTo>
                <a:lnTo>
                  <a:pt x="5134" y="206"/>
                </a:lnTo>
                <a:lnTo>
                  <a:pt x="4998" y="237"/>
                </a:lnTo>
                <a:lnTo>
                  <a:pt x="4998" y="237"/>
                </a:lnTo>
                <a:lnTo>
                  <a:pt x="4862" y="264"/>
                </a:lnTo>
                <a:lnTo>
                  <a:pt x="4862" y="264"/>
                </a:lnTo>
                <a:lnTo>
                  <a:pt x="4725" y="288"/>
                </a:lnTo>
                <a:lnTo>
                  <a:pt x="4725" y="288"/>
                </a:lnTo>
                <a:lnTo>
                  <a:pt x="4589" y="307"/>
                </a:lnTo>
                <a:lnTo>
                  <a:pt x="4589" y="307"/>
                </a:lnTo>
                <a:lnTo>
                  <a:pt x="4453" y="324"/>
                </a:lnTo>
                <a:lnTo>
                  <a:pt x="4453" y="324"/>
                </a:lnTo>
                <a:lnTo>
                  <a:pt x="4318" y="337"/>
                </a:lnTo>
                <a:lnTo>
                  <a:pt x="4318" y="337"/>
                </a:lnTo>
                <a:lnTo>
                  <a:pt x="4183" y="347"/>
                </a:lnTo>
                <a:lnTo>
                  <a:pt x="4183" y="347"/>
                </a:lnTo>
                <a:lnTo>
                  <a:pt x="4048" y="354"/>
                </a:lnTo>
                <a:lnTo>
                  <a:pt x="4048" y="354"/>
                </a:lnTo>
                <a:lnTo>
                  <a:pt x="3916" y="356"/>
                </a:lnTo>
                <a:lnTo>
                  <a:pt x="3916" y="356"/>
                </a:lnTo>
                <a:lnTo>
                  <a:pt x="3782" y="356"/>
                </a:lnTo>
                <a:lnTo>
                  <a:pt x="3782" y="356"/>
                </a:lnTo>
                <a:lnTo>
                  <a:pt x="3652" y="352"/>
                </a:lnTo>
                <a:lnTo>
                  <a:pt x="3652" y="352"/>
                </a:lnTo>
                <a:lnTo>
                  <a:pt x="3521" y="345"/>
                </a:lnTo>
                <a:lnTo>
                  <a:pt x="3521" y="345"/>
                </a:lnTo>
                <a:lnTo>
                  <a:pt x="3393" y="335"/>
                </a:lnTo>
                <a:lnTo>
                  <a:pt x="3393" y="335"/>
                </a:lnTo>
                <a:lnTo>
                  <a:pt x="3265" y="323"/>
                </a:lnTo>
                <a:lnTo>
                  <a:pt x="3265" y="323"/>
                </a:lnTo>
                <a:lnTo>
                  <a:pt x="3139" y="306"/>
                </a:lnTo>
                <a:lnTo>
                  <a:pt x="3139" y="306"/>
                </a:lnTo>
                <a:lnTo>
                  <a:pt x="3013" y="286"/>
                </a:lnTo>
                <a:lnTo>
                  <a:pt x="3013" y="286"/>
                </a:lnTo>
                <a:lnTo>
                  <a:pt x="2891" y="264"/>
                </a:lnTo>
                <a:lnTo>
                  <a:pt x="2891" y="264"/>
                </a:lnTo>
                <a:lnTo>
                  <a:pt x="2769" y="238"/>
                </a:lnTo>
                <a:lnTo>
                  <a:pt x="2769" y="238"/>
                </a:lnTo>
                <a:lnTo>
                  <a:pt x="2651" y="210"/>
                </a:lnTo>
                <a:lnTo>
                  <a:pt x="2651" y="210"/>
                </a:lnTo>
                <a:lnTo>
                  <a:pt x="2533" y="179"/>
                </a:lnTo>
                <a:lnTo>
                  <a:pt x="2441" y="156"/>
                </a:lnTo>
                <a:lnTo>
                  <a:pt x="2349" y="133"/>
                </a:lnTo>
                <a:lnTo>
                  <a:pt x="2254" y="112"/>
                </a:lnTo>
                <a:lnTo>
                  <a:pt x="2160" y="94"/>
                </a:lnTo>
                <a:lnTo>
                  <a:pt x="2066" y="77"/>
                </a:lnTo>
                <a:lnTo>
                  <a:pt x="1971" y="61"/>
                </a:lnTo>
                <a:lnTo>
                  <a:pt x="1876" y="49"/>
                </a:lnTo>
                <a:lnTo>
                  <a:pt x="1781" y="38"/>
                </a:lnTo>
                <a:lnTo>
                  <a:pt x="1685" y="28"/>
                </a:lnTo>
                <a:lnTo>
                  <a:pt x="1591" y="19"/>
                </a:lnTo>
                <a:lnTo>
                  <a:pt x="1497" y="12"/>
                </a:lnTo>
                <a:lnTo>
                  <a:pt x="1403" y="7"/>
                </a:lnTo>
                <a:lnTo>
                  <a:pt x="1309" y="2"/>
                </a:lnTo>
                <a:lnTo>
                  <a:pt x="1216" y="1"/>
                </a:lnTo>
                <a:lnTo>
                  <a:pt x="1123" y="0"/>
                </a:lnTo>
                <a:lnTo>
                  <a:pt x="1033" y="0"/>
                </a:lnTo>
                <a:lnTo>
                  <a:pt x="943" y="1"/>
                </a:lnTo>
                <a:lnTo>
                  <a:pt x="855" y="4"/>
                </a:lnTo>
                <a:lnTo>
                  <a:pt x="767" y="7"/>
                </a:lnTo>
                <a:lnTo>
                  <a:pt x="682" y="11"/>
                </a:lnTo>
                <a:lnTo>
                  <a:pt x="597" y="17"/>
                </a:lnTo>
                <a:lnTo>
                  <a:pt x="514" y="24"/>
                </a:lnTo>
                <a:lnTo>
                  <a:pt x="434" y="31"/>
                </a:lnTo>
                <a:lnTo>
                  <a:pt x="356" y="39"/>
                </a:lnTo>
                <a:lnTo>
                  <a:pt x="280" y="49"/>
                </a:lnTo>
                <a:lnTo>
                  <a:pt x="207" y="59"/>
                </a:lnTo>
                <a:lnTo>
                  <a:pt x="135" y="68"/>
                </a:lnTo>
                <a:lnTo>
                  <a:pt x="66" y="80"/>
                </a:lnTo>
                <a:lnTo>
                  <a:pt x="0" y="91"/>
                </a:lnTo>
                <a:lnTo>
                  <a:pt x="0" y="92"/>
                </a:lnTo>
                <a:lnTo>
                  <a:pt x="0" y="92"/>
                </a:lnTo>
                <a:lnTo>
                  <a:pt x="66" y="80"/>
                </a:lnTo>
                <a:lnTo>
                  <a:pt x="66" y="80"/>
                </a:lnTo>
                <a:lnTo>
                  <a:pt x="135" y="70"/>
                </a:lnTo>
                <a:lnTo>
                  <a:pt x="135" y="70"/>
                </a:lnTo>
                <a:lnTo>
                  <a:pt x="207" y="59"/>
                </a:lnTo>
                <a:lnTo>
                  <a:pt x="207" y="59"/>
                </a:lnTo>
                <a:lnTo>
                  <a:pt x="280" y="49"/>
                </a:lnTo>
                <a:lnTo>
                  <a:pt x="280" y="49"/>
                </a:lnTo>
                <a:lnTo>
                  <a:pt x="357" y="40"/>
                </a:lnTo>
                <a:lnTo>
                  <a:pt x="357" y="40"/>
                </a:lnTo>
                <a:lnTo>
                  <a:pt x="434" y="32"/>
                </a:lnTo>
                <a:lnTo>
                  <a:pt x="434" y="32"/>
                </a:lnTo>
                <a:lnTo>
                  <a:pt x="516" y="25"/>
                </a:lnTo>
                <a:lnTo>
                  <a:pt x="516" y="25"/>
                </a:lnTo>
                <a:lnTo>
                  <a:pt x="597" y="18"/>
                </a:lnTo>
                <a:lnTo>
                  <a:pt x="597" y="18"/>
                </a:lnTo>
                <a:lnTo>
                  <a:pt x="682" y="12"/>
                </a:lnTo>
                <a:lnTo>
                  <a:pt x="682" y="12"/>
                </a:lnTo>
                <a:lnTo>
                  <a:pt x="767" y="8"/>
                </a:lnTo>
                <a:lnTo>
                  <a:pt x="767" y="8"/>
                </a:lnTo>
                <a:lnTo>
                  <a:pt x="855" y="4"/>
                </a:lnTo>
                <a:lnTo>
                  <a:pt x="855" y="4"/>
                </a:lnTo>
                <a:lnTo>
                  <a:pt x="943" y="2"/>
                </a:lnTo>
                <a:lnTo>
                  <a:pt x="943" y="2"/>
                </a:lnTo>
                <a:lnTo>
                  <a:pt x="1033" y="1"/>
                </a:lnTo>
                <a:lnTo>
                  <a:pt x="1033" y="1"/>
                </a:lnTo>
                <a:lnTo>
                  <a:pt x="1123" y="1"/>
                </a:lnTo>
                <a:lnTo>
                  <a:pt x="1123" y="1"/>
                </a:lnTo>
                <a:lnTo>
                  <a:pt x="1216" y="1"/>
                </a:lnTo>
                <a:lnTo>
                  <a:pt x="1216" y="1"/>
                </a:lnTo>
                <a:lnTo>
                  <a:pt x="1309" y="4"/>
                </a:lnTo>
                <a:lnTo>
                  <a:pt x="1309" y="4"/>
                </a:lnTo>
                <a:lnTo>
                  <a:pt x="1401" y="8"/>
                </a:lnTo>
                <a:lnTo>
                  <a:pt x="1401" y="8"/>
                </a:lnTo>
                <a:lnTo>
                  <a:pt x="1496" y="14"/>
                </a:lnTo>
                <a:lnTo>
                  <a:pt x="1496" y="14"/>
                </a:lnTo>
                <a:lnTo>
                  <a:pt x="1591" y="19"/>
                </a:lnTo>
                <a:lnTo>
                  <a:pt x="1591" y="19"/>
                </a:lnTo>
                <a:lnTo>
                  <a:pt x="1685" y="28"/>
                </a:lnTo>
                <a:lnTo>
                  <a:pt x="1685" y="28"/>
                </a:lnTo>
                <a:lnTo>
                  <a:pt x="1781" y="38"/>
                </a:lnTo>
                <a:lnTo>
                  <a:pt x="1781" y="38"/>
                </a:lnTo>
                <a:lnTo>
                  <a:pt x="1876" y="50"/>
                </a:lnTo>
                <a:lnTo>
                  <a:pt x="1876" y="50"/>
                </a:lnTo>
                <a:lnTo>
                  <a:pt x="1971" y="63"/>
                </a:lnTo>
                <a:lnTo>
                  <a:pt x="1971" y="63"/>
                </a:lnTo>
                <a:lnTo>
                  <a:pt x="2066" y="78"/>
                </a:lnTo>
                <a:lnTo>
                  <a:pt x="2066" y="78"/>
                </a:lnTo>
                <a:lnTo>
                  <a:pt x="2160" y="94"/>
                </a:lnTo>
                <a:lnTo>
                  <a:pt x="2160" y="94"/>
                </a:lnTo>
                <a:lnTo>
                  <a:pt x="2254" y="113"/>
                </a:lnTo>
                <a:lnTo>
                  <a:pt x="2254" y="113"/>
                </a:lnTo>
                <a:lnTo>
                  <a:pt x="2347" y="133"/>
                </a:lnTo>
                <a:lnTo>
                  <a:pt x="2347" y="133"/>
                </a:lnTo>
                <a:lnTo>
                  <a:pt x="2440" y="156"/>
                </a:lnTo>
                <a:lnTo>
                  <a:pt x="2440" y="156"/>
                </a:lnTo>
                <a:lnTo>
                  <a:pt x="2533" y="181"/>
                </a:lnTo>
                <a:lnTo>
                  <a:pt x="2649" y="212"/>
                </a:lnTo>
                <a:lnTo>
                  <a:pt x="2769" y="240"/>
                </a:lnTo>
                <a:lnTo>
                  <a:pt x="2890" y="265"/>
                </a:lnTo>
                <a:lnTo>
                  <a:pt x="3013" y="288"/>
                </a:lnTo>
                <a:lnTo>
                  <a:pt x="3139" y="307"/>
                </a:lnTo>
                <a:lnTo>
                  <a:pt x="3265" y="323"/>
                </a:lnTo>
                <a:lnTo>
                  <a:pt x="3392" y="337"/>
                </a:lnTo>
                <a:lnTo>
                  <a:pt x="3521" y="347"/>
                </a:lnTo>
                <a:lnTo>
                  <a:pt x="3652" y="354"/>
                </a:lnTo>
                <a:lnTo>
                  <a:pt x="3782" y="356"/>
                </a:lnTo>
                <a:lnTo>
                  <a:pt x="3916" y="358"/>
                </a:lnTo>
                <a:lnTo>
                  <a:pt x="4049" y="354"/>
                </a:lnTo>
                <a:lnTo>
                  <a:pt x="4183" y="348"/>
                </a:lnTo>
                <a:lnTo>
                  <a:pt x="4318" y="338"/>
                </a:lnTo>
                <a:lnTo>
                  <a:pt x="4453" y="326"/>
                </a:lnTo>
                <a:lnTo>
                  <a:pt x="4589" y="309"/>
                </a:lnTo>
                <a:lnTo>
                  <a:pt x="4725" y="289"/>
                </a:lnTo>
                <a:lnTo>
                  <a:pt x="4862" y="265"/>
                </a:lnTo>
                <a:lnTo>
                  <a:pt x="4998" y="237"/>
                </a:lnTo>
                <a:lnTo>
                  <a:pt x="5134" y="208"/>
                </a:lnTo>
                <a:lnTo>
                  <a:pt x="5272" y="172"/>
                </a:lnTo>
                <a:lnTo>
                  <a:pt x="5409" y="134"/>
                </a:lnTo>
                <a:lnTo>
                  <a:pt x="5545" y="92"/>
                </a:lnTo>
                <a:lnTo>
                  <a:pt x="5680" y="46"/>
                </a:lnTo>
                <a:lnTo>
                  <a:pt x="5747" y="22"/>
                </a:lnTo>
                <a:lnTo>
                  <a:pt x="5761" y="1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rgbClr val="58585A"/>
              </a:solidFill>
            </a:endParaRPr>
          </a:p>
        </p:txBody>
      </p:sp>
      <p:sp>
        <p:nvSpPr>
          <p:cNvPr id="16" name="Freeform 9"/>
          <p:cNvSpPr>
            <a:spLocks/>
          </p:cNvSpPr>
          <p:nvPr userDrawn="1"/>
        </p:nvSpPr>
        <p:spPr bwMode="auto">
          <a:xfrm>
            <a:off x="0" y="6219825"/>
            <a:ext cx="9145588" cy="568325"/>
          </a:xfrm>
          <a:custGeom>
            <a:avLst/>
            <a:gdLst>
              <a:gd name="T0" fmla="*/ 5747 w 5761"/>
              <a:gd name="T1" fmla="*/ 21 h 358"/>
              <a:gd name="T2" fmla="*/ 5543 w 5761"/>
              <a:gd name="T3" fmla="*/ 91 h 358"/>
              <a:gd name="T4" fmla="*/ 5407 w 5761"/>
              <a:gd name="T5" fmla="*/ 133 h 358"/>
              <a:gd name="T6" fmla="*/ 5134 w 5761"/>
              <a:gd name="T7" fmla="*/ 206 h 358"/>
              <a:gd name="T8" fmla="*/ 4998 w 5761"/>
              <a:gd name="T9" fmla="*/ 237 h 358"/>
              <a:gd name="T10" fmla="*/ 4725 w 5761"/>
              <a:gd name="T11" fmla="*/ 288 h 358"/>
              <a:gd name="T12" fmla="*/ 4589 w 5761"/>
              <a:gd name="T13" fmla="*/ 307 h 358"/>
              <a:gd name="T14" fmla="*/ 4318 w 5761"/>
              <a:gd name="T15" fmla="*/ 337 h 358"/>
              <a:gd name="T16" fmla="*/ 4183 w 5761"/>
              <a:gd name="T17" fmla="*/ 347 h 358"/>
              <a:gd name="T18" fmla="*/ 3916 w 5761"/>
              <a:gd name="T19" fmla="*/ 356 h 358"/>
              <a:gd name="T20" fmla="*/ 3782 w 5761"/>
              <a:gd name="T21" fmla="*/ 356 h 358"/>
              <a:gd name="T22" fmla="*/ 3521 w 5761"/>
              <a:gd name="T23" fmla="*/ 345 h 358"/>
              <a:gd name="T24" fmla="*/ 3393 w 5761"/>
              <a:gd name="T25" fmla="*/ 335 h 358"/>
              <a:gd name="T26" fmla="*/ 3139 w 5761"/>
              <a:gd name="T27" fmla="*/ 306 h 358"/>
              <a:gd name="T28" fmla="*/ 3013 w 5761"/>
              <a:gd name="T29" fmla="*/ 286 h 358"/>
              <a:gd name="T30" fmla="*/ 2769 w 5761"/>
              <a:gd name="T31" fmla="*/ 238 h 358"/>
              <a:gd name="T32" fmla="*/ 2651 w 5761"/>
              <a:gd name="T33" fmla="*/ 210 h 358"/>
              <a:gd name="T34" fmla="*/ 2349 w 5761"/>
              <a:gd name="T35" fmla="*/ 133 h 358"/>
              <a:gd name="T36" fmla="*/ 2066 w 5761"/>
              <a:gd name="T37" fmla="*/ 77 h 358"/>
              <a:gd name="T38" fmla="*/ 1781 w 5761"/>
              <a:gd name="T39" fmla="*/ 38 h 358"/>
              <a:gd name="T40" fmla="*/ 1497 w 5761"/>
              <a:gd name="T41" fmla="*/ 12 h 358"/>
              <a:gd name="T42" fmla="*/ 1216 w 5761"/>
              <a:gd name="T43" fmla="*/ 1 h 358"/>
              <a:gd name="T44" fmla="*/ 943 w 5761"/>
              <a:gd name="T45" fmla="*/ 1 h 358"/>
              <a:gd name="T46" fmla="*/ 682 w 5761"/>
              <a:gd name="T47" fmla="*/ 11 h 358"/>
              <a:gd name="T48" fmla="*/ 434 w 5761"/>
              <a:gd name="T49" fmla="*/ 31 h 358"/>
              <a:gd name="T50" fmla="*/ 207 w 5761"/>
              <a:gd name="T51" fmla="*/ 59 h 358"/>
              <a:gd name="T52" fmla="*/ 0 w 5761"/>
              <a:gd name="T53" fmla="*/ 91 h 358"/>
              <a:gd name="T54" fmla="*/ 66 w 5761"/>
              <a:gd name="T55" fmla="*/ 80 h 358"/>
              <a:gd name="T56" fmla="*/ 135 w 5761"/>
              <a:gd name="T57" fmla="*/ 70 h 358"/>
              <a:gd name="T58" fmla="*/ 280 w 5761"/>
              <a:gd name="T59" fmla="*/ 49 h 358"/>
              <a:gd name="T60" fmla="*/ 357 w 5761"/>
              <a:gd name="T61" fmla="*/ 40 h 358"/>
              <a:gd name="T62" fmla="*/ 516 w 5761"/>
              <a:gd name="T63" fmla="*/ 25 h 358"/>
              <a:gd name="T64" fmla="*/ 597 w 5761"/>
              <a:gd name="T65" fmla="*/ 18 h 358"/>
              <a:gd name="T66" fmla="*/ 767 w 5761"/>
              <a:gd name="T67" fmla="*/ 8 h 358"/>
              <a:gd name="T68" fmla="*/ 855 w 5761"/>
              <a:gd name="T69" fmla="*/ 4 h 358"/>
              <a:gd name="T70" fmla="*/ 1033 w 5761"/>
              <a:gd name="T71" fmla="*/ 1 h 358"/>
              <a:gd name="T72" fmla="*/ 1123 w 5761"/>
              <a:gd name="T73" fmla="*/ 1 h 358"/>
              <a:gd name="T74" fmla="*/ 1309 w 5761"/>
              <a:gd name="T75" fmla="*/ 4 h 358"/>
              <a:gd name="T76" fmla="*/ 1401 w 5761"/>
              <a:gd name="T77" fmla="*/ 8 h 358"/>
              <a:gd name="T78" fmla="*/ 1591 w 5761"/>
              <a:gd name="T79" fmla="*/ 19 h 358"/>
              <a:gd name="T80" fmla="*/ 1685 w 5761"/>
              <a:gd name="T81" fmla="*/ 28 h 358"/>
              <a:gd name="T82" fmla="*/ 1876 w 5761"/>
              <a:gd name="T83" fmla="*/ 50 h 358"/>
              <a:gd name="T84" fmla="*/ 1971 w 5761"/>
              <a:gd name="T85" fmla="*/ 63 h 358"/>
              <a:gd name="T86" fmla="*/ 2160 w 5761"/>
              <a:gd name="T87" fmla="*/ 94 h 358"/>
              <a:gd name="T88" fmla="*/ 2254 w 5761"/>
              <a:gd name="T89" fmla="*/ 113 h 358"/>
              <a:gd name="T90" fmla="*/ 2440 w 5761"/>
              <a:gd name="T91" fmla="*/ 156 h 358"/>
              <a:gd name="T92" fmla="*/ 2649 w 5761"/>
              <a:gd name="T93" fmla="*/ 212 h 358"/>
              <a:gd name="T94" fmla="*/ 3013 w 5761"/>
              <a:gd name="T95" fmla="*/ 288 h 358"/>
              <a:gd name="T96" fmla="*/ 3392 w 5761"/>
              <a:gd name="T97" fmla="*/ 337 h 358"/>
              <a:gd name="T98" fmla="*/ 3782 w 5761"/>
              <a:gd name="T99" fmla="*/ 356 h 358"/>
              <a:gd name="T100" fmla="*/ 4183 w 5761"/>
              <a:gd name="T101" fmla="*/ 348 h 358"/>
              <a:gd name="T102" fmla="*/ 4589 w 5761"/>
              <a:gd name="T103" fmla="*/ 309 h 358"/>
              <a:gd name="T104" fmla="*/ 4998 w 5761"/>
              <a:gd name="T105" fmla="*/ 237 h 358"/>
              <a:gd name="T106" fmla="*/ 5409 w 5761"/>
              <a:gd name="T107" fmla="*/ 134 h 358"/>
              <a:gd name="T108" fmla="*/ 5747 w 5761"/>
              <a:gd name="T109" fmla="*/ 22 h 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5761" h="358">
                <a:moveTo>
                  <a:pt x="5761" y="17"/>
                </a:moveTo>
                <a:lnTo>
                  <a:pt x="5747" y="21"/>
                </a:lnTo>
                <a:lnTo>
                  <a:pt x="5747" y="21"/>
                </a:lnTo>
                <a:lnTo>
                  <a:pt x="5680" y="46"/>
                </a:lnTo>
                <a:lnTo>
                  <a:pt x="5680" y="46"/>
                </a:lnTo>
                <a:lnTo>
                  <a:pt x="5543" y="91"/>
                </a:lnTo>
                <a:lnTo>
                  <a:pt x="5543" y="91"/>
                </a:lnTo>
                <a:lnTo>
                  <a:pt x="5407" y="133"/>
                </a:lnTo>
                <a:lnTo>
                  <a:pt x="5407" y="133"/>
                </a:lnTo>
                <a:lnTo>
                  <a:pt x="5271" y="171"/>
                </a:lnTo>
                <a:lnTo>
                  <a:pt x="5271" y="171"/>
                </a:lnTo>
                <a:lnTo>
                  <a:pt x="5134" y="206"/>
                </a:lnTo>
                <a:lnTo>
                  <a:pt x="5134" y="206"/>
                </a:lnTo>
                <a:lnTo>
                  <a:pt x="4998" y="237"/>
                </a:lnTo>
                <a:lnTo>
                  <a:pt x="4998" y="237"/>
                </a:lnTo>
                <a:lnTo>
                  <a:pt x="4862" y="264"/>
                </a:lnTo>
                <a:lnTo>
                  <a:pt x="4862" y="264"/>
                </a:lnTo>
                <a:lnTo>
                  <a:pt x="4725" y="288"/>
                </a:lnTo>
                <a:lnTo>
                  <a:pt x="4725" y="288"/>
                </a:lnTo>
                <a:lnTo>
                  <a:pt x="4589" y="307"/>
                </a:lnTo>
                <a:lnTo>
                  <a:pt x="4589" y="307"/>
                </a:lnTo>
                <a:lnTo>
                  <a:pt x="4453" y="324"/>
                </a:lnTo>
                <a:lnTo>
                  <a:pt x="4453" y="324"/>
                </a:lnTo>
                <a:lnTo>
                  <a:pt x="4318" y="337"/>
                </a:lnTo>
                <a:lnTo>
                  <a:pt x="4318" y="337"/>
                </a:lnTo>
                <a:lnTo>
                  <a:pt x="4183" y="347"/>
                </a:lnTo>
                <a:lnTo>
                  <a:pt x="4183" y="347"/>
                </a:lnTo>
                <a:lnTo>
                  <a:pt x="4048" y="354"/>
                </a:lnTo>
                <a:lnTo>
                  <a:pt x="4048" y="354"/>
                </a:lnTo>
                <a:lnTo>
                  <a:pt x="3916" y="356"/>
                </a:lnTo>
                <a:lnTo>
                  <a:pt x="3916" y="356"/>
                </a:lnTo>
                <a:lnTo>
                  <a:pt x="3782" y="356"/>
                </a:lnTo>
                <a:lnTo>
                  <a:pt x="3782" y="356"/>
                </a:lnTo>
                <a:lnTo>
                  <a:pt x="3652" y="352"/>
                </a:lnTo>
                <a:lnTo>
                  <a:pt x="3652" y="352"/>
                </a:lnTo>
                <a:lnTo>
                  <a:pt x="3521" y="345"/>
                </a:lnTo>
                <a:lnTo>
                  <a:pt x="3521" y="345"/>
                </a:lnTo>
                <a:lnTo>
                  <a:pt x="3393" y="335"/>
                </a:lnTo>
                <a:lnTo>
                  <a:pt x="3393" y="335"/>
                </a:lnTo>
                <a:lnTo>
                  <a:pt x="3265" y="323"/>
                </a:lnTo>
                <a:lnTo>
                  <a:pt x="3265" y="323"/>
                </a:lnTo>
                <a:lnTo>
                  <a:pt x="3139" y="306"/>
                </a:lnTo>
                <a:lnTo>
                  <a:pt x="3139" y="306"/>
                </a:lnTo>
                <a:lnTo>
                  <a:pt x="3013" y="286"/>
                </a:lnTo>
                <a:lnTo>
                  <a:pt x="3013" y="286"/>
                </a:lnTo>
                <a:lnTo>
                  <a:pt x="2891" y="264"/>
                </a:lnTo>
                <a:lnTo>
                  <a:pt x="2891" y="264"/>
                </a:lnTo>
                <a:lnTo>
                  <a:pt x="2769" y="238"/>
                </a:lnTo>
                <a:lnTo>
                  <a:pt x="2769" y="238"/>
                </a:lnTo>
                <a:lnTo>
                  <a:pt x="2651" y="210"/>
                </a:lnTo>
                <a:lnTo>
                  <a:pt x="2651" y="210"/>
                </a:lnTo>
                <a:lnTo>
                  <a:pt x="2533" y="179"/>
                </a:lnTo>
                <a:lnTo>
                  <a:pt x="2441" y="156"/>
                </a:lnTo>
                <a:lnTo>
                  <a:pt x="2349" y="133"/>
                </a:lnTo>
                <a:lnTo>
                  <a:pt x="2254" y="112"/>
                </a:lnTo>
                <a:lnTo>
                  <a:pt x="2160" y="94"/>
                </a:lnTo>
                <a:lnTo>
                  <a:pt x="2066" y="77"/>
                </a:lnTo>
                <a:lnTo>
                  <a:pt x="1971" y="61"/>
                </a:lnTo>
                <a:lnTo>
                  <a:pt x="1876" y="49"/>
                </a:lnTo>
                <a:lnTo>
                  <a:pt x="1781" y="38"/>
                </a:lnTo>
                <a:lnTo>
                  <a:pt x="1685" y="28"/>
                </a:lnTo>
                <a:lnTo>
                  <a:pt x="1591" y="19"/>
                </a:lnTo>
                <a:lnTo>
                  <a:pt x="1497" y="12"/>
                </a:lnTo>
                <a:lnTo>
                  <a:pt x="1403" y="7"/>
                </a:lnTo>
                <a:lnTo>
                  <a:pt x="1309" y="2"/>
                </a:lnTo>
                <a:lnTo>
                  <a:pt x="1216" y="1"/>
                </a:lnTo>
                <a:lnTo>
                  <a:pt x="1123" y="0"/>
                </a:lnTo>
                <a:lnTo>
                  <a:pt x="1033" y="0"/>
                </a:lnTo>
                <a:lnTo>
                  <a:pt x="943" y="1"/>
                </a:lnTo>
                <a:lnTo>
                  <a:pt x="855" y="4"/>
                </a:lnTo>
                <a:lnTo>
                  <a:pt x="767" y="7"/>
                </a:lnTo>
                <a:lnTo>
                  <a:pt x="682" y="11"/>
                </a:lnTo>
                <a:lnTo>
                  <a:pt x="597" y="17"/>
                </a:lnTo>
                <a:lnTo>
                  <a:pt x="514" y="24"/>
                </a:lnTo>
                <a:lnTo>
                  <a:pt x="434" y="31"/>
                </a:lnTo>
                <a:lnTo>
                  <a:pt x="356" y="39"/>
                </a:lnTo>
                <a:lnTo>
                  <a:pt x="280" y="49"/>
                </a:lnTo>
                <a:lnTo>
                  <a:pt x="207" y="59"/>
                </a:lnTo>
                <a:lnTo>
                  <a:pt x="135" y="68"/>
                </a:lnTo>
                <a:lnTo>
                  <a:pt x="66" y="80"/>
                </a:lnTo>
                <a:lnTo>
                  <a:pt x="0" y="91"/>
                </a:lnTo>
                <a:lnTo>
                  <a:pt x="0" y="92"/>
                </a:lnTo>
                <a:lnTo>
                  <a:pt x="0" y="92"/>
                </a:lnTo>
                <a:lnTo>
                  <a:pt x="66" y="80"/>
                </a:lnTo>
                <a:lnTo>
                  <a:pt x="66" y="80"/>
                </a:lnTo>
                <a:lnTo>
                  <a:pt x="135" y="70"/>
                </a:lnTo>
                <a:lnTo>
                  <a:pt x="135" y="70"/>
                </a:lnTo>
                <a:lnTo>
                  <a:pt x="207" y="59"/>
                </a:lnTo>
                <a:lnTo>
                  <a:pt x="207" y="59"/>
                </a:lnTo>
                <a:lnTo>
                  <a:pt x="280" y="49"/>
                </a:lnTo>
                <a:lnTo>
                  <a:pt x="280" y="49"/>
                </a:lnTo>
                <a:lnTo>
                  <a:pt x="357" y="40"/>
                </a:lnTo>
                <a:lnTo>
                  <a:pt x="357" y="40"/>
                </a:lnTo>
                <a:lnTo>
                  <a:pt x="434" y="32"/>
                </a:lnTo>
                <a:lnTo>
                  <a:pt x="434" y="32"/>
                </a:lnTo>
                <a:lnTo>
                  <a:pt x="516" y="25"/>
                </a:lnTo>
                <a:lnTo>
                  <a:pt x="516" y="25"/>
                </a:lnTo>
                <a:lnTo>
                  <a:pt x="597" y="18"/>
                </a:lnTo>
                <a:lnTo>
                  <a:pt x="597" y="18"/>
                </a:lnTo>
                <a:lnTo>
                  <a:pt x="682" y="12"/>
                </a:lnTo>
                <a:lnTo>
                  <a:pt x="682" y="12"/>
                </a:lnTo>
                <a:lnTo>
                  <a:pt x="767" y="8"/>
                </a:lnTo>
                <a:lnTo>
                  <a:pt x="767" y="8"/>
                </a:lnTo>
                <a:lnTo>
                  <a:pt x="855" y="4"/>
                </a:lnTo>
                <a:lnTo>
                  <a:pt x="855" y="4"/>
                </a:lnTo>
                <a:lnTo>
                  <a:pt x="943" y="2"/>
                </a:lnTo>
                <a:lnTo>
                  <a:pt x="943" y="2"/>
                </a:lnTo>
                <a:lnTo>
                  <a:pt x="1033" y="1"/>
                </a:lnTo>
                <a:lnTo>
                  <a:pt x="1033" y="1"/>
                </a:lnTo>
                <a:lnTo>
                  <a:pt x="1123" y="1"/>
                </a:lnTo>
                <a:lnTo>
                  <a:pt x="1123" y="1"/>
                </a:lnTo>
                <a:lnTo>
                  <a:pt x="1216" y="1"/>
                </a:lnTo>
                <a:lnTo>
                  <a:pt x="1216" y="1"/>
                </a:lnTo>
                <a:lnTo>
                  <a:pt x="1309" y="4"/>
                </a:lnTo>
                <a:lnTo>
                  <a:pt x="1309" y="4"/>
                </a:lnTo>
                <a:lnTo>
                  <a:pt x="1401" y="8"/>
                </a:lnTo>
                <a:lnTo>
                  <a:pt x="1401" y="8"/>
                </a:lnTo>
                <a:lnTo>
                  <a:pt x="1496" y="14"/>
                </a:lnTo>
                <a:lnTo>
                  <a:pt x="1496" y="14"/>
                </a:lnTo>
                <a:lnTo>
                  <a:pt x="1591" y="19"/>
                </a:lnTo>
                <a:lnTo>
                  <a:pt x="1591" y="19"/>
                </a:lnTo>
                <a:lnTo>
                  <a:pt x="1685" y="28"/>
                </a:lnTo>
                <a:lnTo>
                  <a:pt x="1685" y="28"/>
                </a:lnTo>
                <a:lnTo>
                  <a:pt x="1781" y="38"/>
                </a:lnTo>
                <a:lnTo>
                  <a:pt x="1781" y="38"/>
                </a:lnTo>
                <a:lnTo>
                  <a:pt x="1876" y="50"/>
                </a:lnTo>
                <a:lnTo>
                  <a:pt x="1876" y="50"/>
                </a:lnTo>
                <a:lnTo>
                  <a:pt x="1971" y="63"/>
                </a:lnTo>
                <a:lnTo>
                  <a:pt x="1971" y="63"/>
                </a:lnTo>
                <a:lnTo>
                  <a:pt x="2066" y="78"/>
                </a:lnTo>
                <a:lnTo>
                  <a:pt x="2066" y="78"/>
                </a:lnTo>
                <a:lnTo>
                  <a:pt x="2160" y="94"/>
                </a:lnTo>
                <a:lnTo>
                  <a:pt x="2160" y="94"/>
                </a:lnTo>
                <a:lnTo>
                  <a:pt x="2254" y="113"/>
                </a:lnTo>
                <a:lnTo>
                  <a:pt x="2254" y="113"/>
                </a:lnTo>
                <a:lnTo>
                  <a:pt x="2347" y="133"/>
                </a:lnTo>
                <a:lnTo>
                  <a:pt x="2347" y="133"/>
                </a:lnTo>
                <a:lnTo>
                  <a:pt x="2440" y="156"/>
                </a:lnTo>
                <a:lnTo>
                  <a:pt x="2440" y="156"/>
                </a:lnTo>
                <a:lnTo>
                  <a:pt x="2533" y="181"/>
                </a:lnTo>
                <a:lnTo>
                  <a:pt x="2649" y="212"/>
                </a:lnTo>
                <a:lnTo>
                  <a:pt x="2769" y="240"/>
                </a:lnTo>
                <a:lnTo>
                  <a:pt x="2890" y="265"/>
                </a:lnTo>
                <a:lnTo>
                  <a:pt x="3013" y="288"/>
                </a:lnTo>
                <a:lnTo>
                  <a:pt x="3139" y="307"/>
                </a:lnTo>
                <a:lnTo>
                  <a:pt x="3265" y="323"/>
                </a:lnTo>
                <a:lnTo>
                  <a:pt x="3392" y="337"/>
                </a:lnTo>
                <a:lnTo>
                  <a:pt x="3521" y="347"/>
                </a:lnTo>
                <a:lnTo>
                  <a:pt x="3652" y="354"/>
                </a:lnTo>
                <a:lnTo>
                  <a:pt x="3782" y="356"/>
                </a:lnTo>
                <a:lnTo>
                  <a:pt x="3916" y="358"/>
                </a:lnTo>
                <a:lnTo>
                  <a:pt x="4049" y="354"/>
                </a:lnTo>
                <a:lnTo>
                  <a:pt x="4183" y="348"/>
                </a:lnTo>
                <a:lnTo>
                  <a:pt x="4318" y="338"/>
                </a:lnTo>
                <a:lnTo>
                  <a:pt x="4453" y="326"/>
                </a:lnTo>
                <a:lnTo>
                  <a:pt x="4589" y="309"/>
                </a:lnTo>
                <a:lnTo>
                  <a:pt x="4725" y="289"/>
                </a:lnTo>
                <a:lnTo>
                  <a:pt x="4862" y="265"/>
                </a:lnTo>
                <a:lnTo>
                  <a:pt x="4998" y="237"/>
                </a:lnTo>
                <a:lnTo>
                  <a:pt x="5134" y="208"/>
                </a:lnTo>
                <a:lnTo>
                  <a:pt x="5272" y="172"/>
                </a:lnTo>
                <a:lnTo>
                  <a:pt x="5409" y="134"/>
                </a:lnTo>
                <a:lnTo>
                  <a:pt x="5545" y="92"/>
                </a:lnTo>
                <a:lnTo>
                  <a:pt x="5680" y="46"/>
                </a:lnTo>
                <a:lnTo>
                  <a:pt x="5747" y="22"/>
                </a:lnTo>
              </a:path>
            </a:pathLst>
          </a:custGeom>
          <a:noFill/>
          <a:ln w="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rgbClr val="58585A"/>
              </a:solidFill>
            </a:endParaRPr>
          </a:p>
        </p:txBody>
      </p:sp>
      <p:sp>
        <p:nvSpPr>
          <p:cNvPr id="17" name="TextBox 16"/>
          <p:cNvSpPr txBox="1"/>
          <p:nvPr userDrawn="1"/>
        </p:nvSpPr>
        <p:spPr>
          <a:xfrm>
            <a:off x="241300" y="6492557"/>
            <a:ext cx="2337499" cy="123111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800" dirty="0">
                <a:solidFill>
                  <a:srgbClr val="FFFFFF"/>
                </a:solidFill>
                <a:latin typeface="Myriad Pro" pitchFamily="34" charset="0"/>
              </a:rPr>
              <a:t>© The Insights Group Ltd, 2011. All rights reserved.</a:t>
            </a:r>
          </a:p>
        </p:txBody>
      </p:sp>
      <p:grpSp>
        <p:nvGrpSpPr>
          <p:cNvPr id="20" name="Group 19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22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23" name="TextBox 22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8737437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Pink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26" name="Group 25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27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E2007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28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7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98798440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Pink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404664"/>
            <a:ext cx="8183760" cy="106853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651000"/>
            <a:ext cx="4104456" cy="3938240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1651000"/>
            <a:ext cx="3788973" cy="3938240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E52B7B"/>
              </a:buClr>
              <a:defRPr>
                <a:latin typeface="+mj-lt"/>
              </a:defRPr>
            </a:lvl2pPr>
            <a:lvl3pPr>
              <a:buClr>
                <a:srgbClr val="E52B7B"/>
              </a:buClr>
              <a:defRPr>
                <a:latin typeface="+mj-lt"/>
              </a:defRPr>
            </a:lvl3pPr>
            <a:lvl4pPr>
              <a:buClr>
                <a:srgbClr val="E52B7B"/>
              </a:buClr>
              <a:defRPr>
                <a:latin typeface="+mj-lt"/>
              </a:defRPr>
            </a:lvl4pPr>
            <a:lvl5pPr>
              <a:buClr>
                <a:srgbClr val="E52B7B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9" name="TextBox 18"/>
          <p:cNvSpPr txBox="1"/>
          <p:nvPr userDrawn="1"/>
        </p:nvSpPr>
        <p:spPr>
          <a:xfrm>
            <a:off x="241300" y="6492557"/>
            <a:ext cx="2337499" cy="123111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800" dirty="0">
                <a:solidFill>
                  <a:srgbClr val="FFFFFF"/>
                </a:solidFill>
                <a:latin typeface="Myriad Pro" pitchFamily="34" charset="0"/>
              </a:rPr>
              <a:t>© The Insights Group Ltd, 2011. All rights reserved.</a:t>
            </a:r>
          </a:p>
        </p:txBody>
      </p:sp>
      <p:grpSp>
        <p:nvGrpSpPr>
          <p:cNvPr id="21" name="Group 20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22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E2007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0" name="TextBox 9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23145141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een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rgbClr val="BECD00"/>
              </a:buClr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9" name="Group 8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  <a:solidFill>
            <a:schemeClr val="accent2"/>
          </a:solidFill>
        </p:grpSpPr>
        <p:sp>
          <p:nvSpPr>
            <p:cNvPr id="10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C9D2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1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grp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7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2011.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40492346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een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BECD00"/>
              </a:buClr>
              <a:defRPr>
                <a:latin typeface="+mj-lt"/>
              </a:defRPr>
            </a:lvl2pPr>
            <a:lvl3pPr>
              <a:buClr>
                <a:srgbClr val="BECD00"/>
              </a:buClr>
              <a:defRPr>
                <a:latin typeface="+mj-lt"/>
              </a:defRPr>
            </a:lvl3pPr>
            <a:lvl4pPr>
              <a:buClr>
                <a:srgbClr val="BECD00"/>
              </a:buClr>
              <a:defRPr>
                <a:latin typeface="+mj-lt"/>
              </a:defRPr>
            </a:lvl4pPr>
            <a:lvl5pPr>
              <a:buClr>
                <a:srgbClr val="BECD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C9D2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2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4" name="TextBox 1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92619016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rang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9" name="Group 8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10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F5A2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1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7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13430901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range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404664"/>
            <a:ext cx="3348880" cy="208823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404664"/>
            <a:ext cx="4104456" cy="5184576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2"/>
          <p:cNvSpPr>
            <a:spLocks noGrp="1"/>
          </p:cNvSpPr>
          <p:nvPr>
            <p:ph idx="13"/>
          </p:nvPr>
        </p:nvSpPr>
        <p:spPr>
          <a:xfrm>
            <a:off x="503627" y="2636912"/>
            <a:ext cx="3348293" cy="295232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rgbClr val="F5A200"/>
              </a:buClr>
              <a:defRPr>
                <a:latin typeface="+mj-lt"/>
              </a:defRPr>
            </a:lvl2pPr>
            <a:lvl3pPr>
              <a:buClr>
                <a:srgbClr val="F5A200"/>
              </a:buClr>
              <a:defRPr>
                <a:latin typeface="+mj-lt"/>
              </a:defRPr>
            </a:lvl3pPr>
            <a:lvl4pPr>
              <a:buClr>
                <a:srgbClr val="F5A200"/>
              </a:buClr>
              <a:defRPr>
                <a:latin typeface="+mj-lt"/>
              </a:defRPr>
            </a:lvl4pPr>
            <a:lvl5pPr>
              <a:buClr>
                <a:srgbClr val="F5A200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rgbClr val="F5A2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2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4" name="TextBox 1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47016914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range - Singl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503040" y="116632"/>
            <a:ext cx="8101408" cy="1143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12776"/>
            <a:ext cx="8101408" cy="424847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buClr>
                <a:schemeClr val="tx1"/>
              </a:buClr>
              <a:defRPr>
                <a:latin typeface="+mj-lt"/>
              </a:defRPr>
            </a:lvl2pPr>
            <a:lvl3pPr>
              <a:buClr>
                <a:schemeClr val="tx1"/>
              </a:buClr>
              <a:defRPr>
                <a:latin typeface="+mj-lt"/>
              </a:defRPr>
            </a:lvl3pPr>
            <a:lvl4pPr>
              <a:buClr>
                <a:schemeClr val="tx1"/>
              </a:buClr>
              <a:defRPr>
                <a:latin typeface="+mj-lt"/>
              </a:defRPr>
            </a:lvl4pPr>
            <a:lvl5pPr>
              <a:buClr>
                <a:schemeClr val="tx1"/>
              </a:buCl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4" name="Group 8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10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1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8" name="TextBox 7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68681252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y -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640960" cy="1143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"/>
          </p:nvPr>
        </p:nvSpPr>
        <p:spPr>
          <a:xfrm>
            <a:off x="503040" y="1412776"/>
            <a:ext cx="4038600" cy="4525963"/>
          </a:xfrm>
        </p:spPr>
        <p:txBody>
          <a:bodyPr/>
          <a:lstStyle>
            <a:lvl1pPr>
              <a:spcAft>
                <a:spcPts val="1000"/>
              </a:spcAft>
              <a:defRPr sz="2800">
                <a:latin typeface="+mj-lt"/>
              </a:defRPr>
            </a:lvl1pPr>
            <a:lvl2pPr>
              <a:spcAft>
                <a:spcPts val="1000"/>
              </a:spcAft>
              <a:defRPr sz="2400">
                <a:latin typeface="+mj-lt"/>
              </a:defRPr>
            </a:lvl2pPr>
            <a:lvl3pPr>
              <a:spcAft>
                <a:spcPts val="1000"/>
              </a:spcAft>
              <a:defRPr sz="2000">
                <a:latin typeface="+mj-lt"/>
              </a:defRPr>
            </a:lvl3pPr>
            <a:lvl4pPr>
              <a:spcAft>
                <a:spcPts val="1000"/>
              </a:spcAft>
              <a:defRPr sz="1800">
                <a:latin typeface="+mj-lt"/>
              </a:defRPr>
            </a:lvl4pPr>
            <a:lvl5pPr>
              <a:spcAft>
                <a:spcPts val="1000"/>
              </a:spcAft>
              <a:defRPr sz="1800">
                <a:latin typeface="+mj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4038600" cy="4525963"/>
          </a:xfrm>
        </p:spPr>
        <p:txBody>
          <a:bodyPr/>
          <a:lstStyle>
            <a:lvl1pPr>
              <a:spcAft>
                <a:spcPts val="1000"/>
              </a:spcAft>
              <a:defRPr sz="2800">
                <a:latin typeface="+mj-lt"/>
              </a:defRPr>
            </a:lvl1pPr>
            <a:lvl2pPr>
              <a:spcAft>
                <a:spcPts val="1000"/>
              </a:spcAft>
              <a:defRPr sz="2400">
                <a:latin typeface="+mj-lt"/>
              </a:defRPr>
            </a:lvl2pPr>
            <a:lvl3pPr>
              <a:spcAft>
                <a:spcPts val="1000"/>
              </a:spcAft>
              <a:defRPr sz="2000">
                <a:latin typeface="+mj-lt"/>
              </a:defRPr>
            </a:lvl3pPr>
            <a:lvl4pPr>
              <a:spcAft>
                <a:spcPts val="1000"/>
              </a:spcAft>
              <a:defRPr sz="1800">
                <a:latin typeface="+mj-lt"/>
              </a:defRPr>
            </a:lvl4pPr>
            <a:lvl5pPr>
              <a:spcAft>
                <a:spcPts val="1000"/>
              </a:spcAft>
              <a:defRPr sz="1800">
                <a:latin typeface="+mj-lt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grpSp>
        <p:nvGrpSpPr>
          <p:cNvPr id="13" name="Group 12"/>
          <p:cNvGrpSpPr/>
          <p:nvPr userDrawn="1"/>
        </p:nvGrpSpPr>
        <p:grpSpPr>
          <a:xfrm>
            <a:off x="-3176" y="5837238"/>
            <a:ext cx="9147176" cy="1020762"/>
            <a:chOff x="-1588" y="5838826"/>
            <a:chExt cx="9147176" cy="1020762"/>
          </a:xfrm>
        </p:grpSpPr>
        <p:sp>
          <p:nvSpPr>
            <p:cNvPr id="14" name="Freeform 11"/>
            <p:cNvSpPr>
              <a:spLocks/>
            </p:cNvSpPr>
            <p:nvPr userDrawn="1"/>
          </p:nvSpPr>
          <p:spPr bwMode="auto">
            <a:xfrm>
              <a:off x="-1588" y="5838826"/>
              <a:ext cx="9147176" cy="1020762"/>
            </a:xfrm>
            <a:custGeom>
              <a:avLst/>
              <a:gdLst>
                <a:gd name="T0" fmla="*/ 4096 w 4096"/>
                <a:gd name="T1" fmla="*/ 458 h 458"/>
                <a:gd name="T2" fmla="*/ 4096 w 4096"/>
                <a:gd name="T3" fmla="*/ 99 h 458"/>
                <a:gd name="T4" fmla="*/ 1958 w 4096"/>
                <a:gd name="T5" fmla="*/ 224 h 458"/>
                <a:gd name="T6" fmla="*/ 0 w 4096"/>
                <a:gd name="T7" fmla="*/ 62 h 458"/>
                <a:gd name="T8" fmla="*/ 0 w 4096"/>
                <a:gd name="T9" fmla="*/ 458 h 458"/>
                <a:gd name="T10" fmla="*/ 4096 w 4096"/>
                <a:gd name="T11" fmla="*/ 458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96" h="458">
                  <a:moveTo>
                    <a:pt x="4096" y="458"/>
                  </a:moveTo>
                  <a:cubicBezTo>
                    <a:pt x="4096" y="99"/>
                    <a:pt x="4096" y="99"/>
                    <a:pt x="4096" y="99"/>
                  </a:cubicBezTo>
                  <a:cubicBezTo>
                    <a:pt x="3628" y="283"/>
                    <a:pt x="2767" y="441"/>
                    <a:pt x="1958" y="224"/>
                  </a:cubicBezTo>
                  <a:cubicBezTo>
                    <a:pt x="1153" y="6"/>
                    <a:pt x="568" y="0"/>
                    <a:pt x="0" y="62"/>
                  </a:cubicBezTo>
                  <a:cubicBezTo>
                    <a:pt x="0" y="458"/>
                    <a:pt x="0" y="458"/>
                    <a:pt x="0" y="458"/>
                  </a:cubicBezTo>
                  <a:lnTo>
                    <a:pt x="4096" y="45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  <p:sp>
          <p:nvSpPr>
            <p:cNvPr id="15" name="Freeform 13"/>
            <p:cNvSpPr>
              <a:spLocks/>
            </p:cNvSpPr>
            <p:nvPr userDrawn="1"/>
          </p:nvSpPr>
          <p:spPr bwMode="auto">
            <a:xfrm>
              <a:off x="-1588" y="6032500"/>
              <a:ext cx="9132888" cy="568325"/>
            </a:xfrm>
            <a:custGeom>
              <a:avLst/>
              <a:gdLst>
                <a:gd name="T0" fmla="*/ 5685 w 5753"/>
                <a:gd name="T1" fmla="*/ 46 h 358"/>
                <a:gd name="T2" fmla="*/ 5412 w 5753"/>
                <a:gd name="T3" fmla="*/ 133 h 358"/>
                <a:gd name="T4" fmla="*/ 5276 w 5753"/>
                <a:gd name="T5" fmla="*/ 171 h 358"/>
                <a:gd name="T6" fmla="*/ 5003 w 5753"/>
                <a:gd name="T7" fmla="*/ 237 h 358"/>
                <a:gd name="T8" fmla="*/ 4866 w 5753"/>
                <a:gd name="T9" fmla="*/ 264 h 358"/>
                <a:gd name="T10" fmla="*/ 4593 w 5753"/>
                <a:gd name="T11" fmla="*/ 308 h 358"/>
                <a:gd name="T12" fmla="*/ 4457 w 5753"/>
                <a:gd name="T13" fmla="*/ 325 h 358"/>
                <a:gd name="T14" fmla="*/ 4187 w 5753"/>
                <a:gd name="T15" fmla="*/ 347 h 358"/>
                <a:gd name="T16" fmla="*/ 4052 w 5753"/>
                <a:gd name="T17" fmla="*/ 354 h 358"/>
                <a:gd name="T18" fmla="*/ 3786 w 5753"/>
                <a:gd name="T19" fmla="*/ 357 h 358"/>
                <a:gd name="T20" fmla="*/ 3655 w 5753"/>
                <a:gd name="T21" fmla="*/ 353 h 358"/>
                <a:gd name="T22" fmla="*/ 3396 w 5753"/>
                <a:gd name="T23" fmla="*/ 336 h 358"/>
                <a:gd name="T24" fmla="*/ 3268 w 5753"/>
                <a:gd name="T25" fmla="*/ 323 h 358"/>
                <a:gd name="T26" fmla="*/ 3016 w 5753"/>
                <a:gd name="T27" fmla="*/ 287 h 358"/>
                <a:gd name="T28" fmla="*/ 2894 w 5753"/>
                <a:gd name="T29" fmla="*/ 264 h 358"/>
                <a:gd name="T30" fmla="*/ 2653 w 5753"/>
                <a:gd name="T31" fmla="*/ 211 h 358"/>
                <a:gd name="T32" fmla="*/ 2444 w 5753"/>
                <a:gd name="T33" fmla="*/ 156 h 358"/>
                <a:gd name="T34" fmla="*/ 2162 w 5753"/>
                <a:gd name="T35" fmla="*/ 94 h 358"/>
                <a:gd name="T36" fmla="*/ 1878 w 5753"/>
                <a:gd name="T37" fmla="*/ 49 h 358"/>
                <a:gd name="T38" fmla="*/ 1593 w 5753"/>
                <a:gd name="T39" fmla="*/ 20 h 358"/>
                <a:gd name="T40" fmla="*/ 1310 w 5753"/>
                <a:gd name="T41" fmla="*/ 3 h 358"/>
                <a:gd name="T42" fmla="*/ 1034 w 5753"/>
                <a:gd name="T43" fmla="*/ 0 h 358"/>
                <a:gd name="T44" fmla="*/ 768 w 5753"/>
                <a:gd name="T45" fmla="*/ 7 h 358"/>
                <a:gd name="T46" fmla="*/ 515 w 5753"/>
                <a:gd name="T47" fmla="*/ 24 h 358"/>
                <a:gd name="T48" fmla="*/ 280 w 5753"/>
                <a:gd name="T49" fmla="*/ 49 h 358"/>
                <a:gd name="T50" fmla="*/ 66 w 5753"/>
                <a:gd name="T51" fmla="*/ 80 h 358"/>
                <a:gd name="T52" fmla="*/ 0 w 5753"/>
                <a:gd name="T53" fmla="*/ 93 h 358"/>
                <a:gd name="T54" fmla="*/ 135 w 5753"/>
                <a:gd name="T55" fmla="*/ 70 h 358"/>
                <a:gd name="T56" fmla="*/ 207 w 5753"/>
                <a:gd name="T57" fmla="*/ 59 h 358"/>
                <a:gd name="T58" fmla="*/ 357 w 5753"/>
                <a:gd name="T59" fmla="*/ 41 h 358"/>
                <a:gd name="T60" fmla="*/ 435 w 5753"/>
                <a:gd name="T61" fmla="*/ 32 h 358"/>
                <a:gd name="T62" fmla="*/ 598 w 5753"/>
                <a:gd name="T63" fmla="*/ 18 h 358"/>
                <a:gd name="T64" fmla="*/ 682 w 5753"/>
                <a:gd name="T65" fmla="*/ 13 h 358"/>
                <a:gd name="T66" fmla="*/ 855 w 5753"/>
                <a:gd name="T67" fmla="*/ 4 h 358"/>
                <a:gd name="T68" fmla="*/ 944 w 5753"/>
                <a:gd name="T69" fmla="*/ 3 h 358"/>
                <a:gd name="T70" fmla="*/ 1124 w 5753"/>
                <a:gd name="T71" fmla="*/ 1 h 358"/>
                <a:gd name="T72" fmla="*/ 1217 w 5753"/>
                <a:gd name="T73" fmla="*/ 1 h 358"/>
                <a:gd name="T74" fmla="*/ 1403 w 5753"/>
                <a:gd name="T75" fmla="*/ 8 h 358"/>
                <a:gd name="T76" fmla="*/ 1497 w 5753"/>
                <a:gd name="T77" fmla="*/ 14 h 358"/>
                <a:gd name="T78" fmla="*/ 1687 w 5753"/>
                <a:gd name="T79" fmla="*/ 28 h 358"/>
                <a:gd name="T80" fmla="*/ 1782 w 5753"/>
                <a:gd name="T81" fmla="*/ 38 h 358"/>
                <a:gd name="T82" fmla="*/ 1972 w 5753"/>
                <a:gd name="T83" fmla="*/ 63 h 358"/>
                <a:gd name="T84" fmla="*/ 2068 w 5753"/>
                <a:gd name="T85" fmla="*/ 79 h 358"/>
                <a:gd name="T86" fmla="*/ 2257 w 5753"/>
                <a:gd name="T87" fmla="*/ 114 h 358"/>
                <a:gd name="T88" fmla="*/ 2349 w 5753"/>
                <a:gd name="T89" fmla="*/ 133 h 358"/>
                <a:gd name="T90" fmla="*/ 2535 w 5753"/>
                <a:gd name="T91" fmla="*/ 181 h 358"/>
                <a:gd name="T92" fmla="*/ 2892 w 5753"/>
                <a:gd name="T93" fmla="*/ 266 h 358"/>
                <a:gd name="T94" fmla="*/ 3268 w 5753"/>
                <a:gd name="T95" fmla="*/ 323 h 358"/>
                <a:gd name="T96" fmla="*/ 3655 w 5753"/>
                <a:gd name="T97" fmla="*/ 354 h 358"/>
                <a:gd name="T98" fmla="*/ 4053 w 5753"/>
                <a:gd name="T99" fmla="*/ 354 h 358"/>
                <a:gd name="T100" fmla="*/ 4457 w 5753"/>
                <a:gd name="T101" fmla="*/ 326 h 358"/>
                <a:gd name="T102" fmla="*/ 4866 w 5753"/>
                <a:gd name="T103" fmla="*/ 266 h 358"/>
                <a:gd name="T104" fmla="*/ 5277 w 5753"/>
                <a:gd name="T105" fmla="*/ 173 h 358"/>
                <a:gd name="T106" fmla="*/ 5685 w 5753"/>
                <a:gd name="T107" fmla="*/ 46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753" h="358">
                  <a:moveTo>
                    <a:pt x="5753" y="21"/>
                  </a:moveTo>
                  <a:lnTo>
                    <a:pt x="5685" y="46"/>
                  </a:lnTo>
                  <a:lnTo>
                    <a:pt x="5685" y="46"/>
                  </a:lnTo>
                  <a:lnTo>
                    <a:pt x="5549" y="91"/>
                  </a:lnTo>
                  <a:lnTo>
                    <a:pt x="5549" y="91"/>
                  </a:lnTo>
                  <a:lnTo>
                    <a:pt x="5412" y="133"/>
                  </a:lnTo>
                  <a:lnTo>
                    <a:pt x="5412" y="133"/>
                  </a:lnTo>
                  <a:lnTo>
                    <a:pt x="5276" y="171"/>
                  </a:lnTo>
                  <a:lnTo>
                    <a:pt x="5276" y="171"/>
                  </a:lnTo>
                  <a:lnTo>
                    <a:pt x="5139" y="207"/>
                  </a:lnTo>
                  <a:lnTo>
                    <a:pt x="5139" y="207"/>
                  </a:lnTo>
                  <a:lnTo>
                    <a:pt x="5003" y="237"/>
                  </a:lnTo>
                  <a:lnTo>
                    <a:pt x="5003" y="237"/>
                  </a:lnTo>
                  <a:lnTo>
                    <a:pt x="4866" y="264"/>
                  </a:lnTo>
                  <a:lnTo>
                    <a:pt x="4866" y="264"/>
                  </a:lnTo>
                  <a:lnTo>
                    <a:pt x="4730" y="288"/>
                  </a:lnTo>
                  <a:lnTo>
                    <a:pt x="4730" y="288"/>
                  </a:lnTo>
                  <a:lnTo>
                    <a:pt x="4593" y="308"/>
                  </a:lnTo>
                  <a:lnTo>
                    <a:pt x="4593" y="308"/>
                  </a:lnTo>
                  <a:lnTo>
                    <a:pt x="4457" y="325"/>
                  </a:lnTo>
                  <a:lnTo>
                    <a:pt x="4457" y="325"/>
                  </a:lnTo>
                  <a:lnTo>
                    <a:pt x="4322" y="337"/>
                  </a:lnTo>
                  <a:lnTo>
                    <a:pt x="4322" y="337"/>
                  </a:lnTo>
                  <a:lnTo>
                    <a:pt x="4187" y="347"/>
                  </a:lnTo>
                  <a:lnTo>
                    <a:pt x="4187" y="347"/>
                  </a:lnTo>
                  <a:lnTo>
                    <a:pt x="4052" y="354"/>
                  </a:lnTo>
                  <a:lnTo>
                    <a:pt x="4052" y="354"/>
                  </a:lnTo>
                  <a:lnTo>
                    <a:pt x="3919" y="357"/>
                  </a:lnTo>
                  <a:lnTo>
                    <a:pt x="3919" y="357"/>
                  </a:lnTo>
                  <a:lnTo>
                    <a:pt x="3786" y="357"/>
                  </a:lnTo>
                  <a:lnTo>
                    <a:pt x="3786" y="357"/>
                  </a:lnTo>
                  <a:lnTo>
                    <a:pt x="3655" y="353"/>
                  </a:lnTo>
                  <a:lnTo>
                    <a:pt x="3655" y="353"/>
                  </a:lnTo>
                  <a:lnTo>
                    <a:pt x="3524" y="346"/>
                  </a:lnTo>
                  <a:lnTo>
                    <a:pt x="3524" y="346"/>
                  </a:lnTo>
                  <a:lnTo>
                    <a:pt x="3396" y="336"/>
                  </a:lnTo>
                  <a:lnTo>
                    <a:pt x="3396" y="336"/>
                  </a:lnTo>
                  <a:lnTo>
                    <a:pt x="3268" y="323"/>
                  </a:lnTo>
                  <a:lnTo>
                    <a:pt x="3268" y="323"/>
                  </a:lnTo>
                  <a:lnTo>
                    <a:pt x="3141" y="306"/>
                  </a:lnTo>
                  <a:lnTo>
                    <a:pt x="3141" y="306"/>
                  </a:lnTo>
                  <a:lnTo>
                    <a:pt x="3016" y="287"/>
                  </a:lnTo>
                  <a:lnTo>
                    <a:pt x="3016" y="287"/>
                  </a:lnTo>
                  <a:lnTo>
                    <a:pt x="2894" y="264"/>
                  </a:lnTo>
                  <a:lnTo>
                    <a:pt x="2894" y="264"/>
                  </a:lnTo>
                  <a:lnTo>
                    <a:pt x="2771" y="239"/>
                  </a:lnTo>
                  <a:lnTo>
                    <a:pt x="2771" y="239"/>
                  </a:lnTo>
                  <a:lnTo>
                    <a:pt x="2653" y="211"/>
                  </a:lnTo>
                  <a:lnTo>
                    <a:pt x="2653" y="211"/>
                  </a:lnTo>
                  <a:lnTo>
                    <a:pt x="2535" y="180"/>
                  </a:lnTo>
                  <a:lnTo>
                    <a:pt x="2444" y="156"/>
                  </a:lnTo>
                  <a:lnTo>
                    <a:pt x="2351" y="133"/>
                  </a:lnTo>
                  <a:lnTo>
                    <a:pt x="2257" y="112"/>
                  </a:lnTo>
                  <a:lnTo>
                    <a:pt x="2162" y="94"/>
                  </a:lnTo>
                  <a:lnTo>
                    <a:pt x="2068" y="77"/>
                  </a:lnTo>
                  <a:lnTo>
                    <a:pt x="1972" y="62"/>
                  </a:lnTo>
                  <a:lnTo>
                    <a:pt x="1878" y="49"/>
                  </a:lnTo>
                  <a:lnTo>
                    <a:pt x="1782" y="38"/>
                  </a:lnTo>
                  <a:lnTo>
                    <a:pt x="1687" y="28"/>
                  </a:lnTo>
                  <a:lnTo>
                    <a:pt x="1593" y="20"/>
                  </a:lnTo>
                  <a:lnTo>
                    <a:pt x="1498" y="13"/>
                  </a:lnTo>
                  <a:lnTo>
                    <a:pt x="1404" y="7"/>
                  </a:lnTo>
                  <a:lnTo>
                    <a:pt x="1310" y="3"/>
                  </a:lnTo>
                  <a:lnTo>
                    <a:pt x="1217" y="1"/>
                  </a:lnTo>
                  <a:lnTo>
                    <a:pt x="1124" y="0"/>
                  </a:lnTo>
                  <a:lnTo>
                    <a:pt x="1034" y="0"/>
                  </a:lnTo>
                  <a:lnTo>
                    <a:pt x="944" y="1"/>
                  </a:lnTo>
                  <a:lnTo>
                    <a:pt x="855" y="4"/>
                  </a:lnTo>
                  <a:lnTo>
                    <a:pt x="768" y="7"/>
                  </a:lnTo>
                  <a:lnTo>
                    <a:pt x="682" y="11"/>
                  </a:lnTo>
                  <a:lnTo>
                    <a:pt x="598" y="17"/>
                  </a:lnTo>
                  <a:lnTo>
                    <a:pt x="515" y="24"/>
                  </a:lnTo>
                  <a:lnTo>
                    <a:pt x="435" y="31"/>
                  </a:lnTo>
                  <a:lnTo>
                    <a:pt x="356" y="39"/>
                  </a:lnTo>
                  <a:lnTo>
                    <a:pt x="280" y="49"/>
                  </a:lnTo>
                  <a:lnTo>
                    <a:pt x="207" y="59"/>
                  </a:lnTo>
                  <a:lnTo>
                    <a:pt x="135" y="69"/>
                  </a:lnTo>
                  <a:lnTo>
                    <a:pt x="66" y="80"/>
                  </a:lnTo>
                  <a:lnTo>
                    <a:pt x="0" y="91"/>
                  </a:lnTo>
                  <a:lnTo>
                    <a:pt x="0" y="93"/>
                  </a:lnTo>
                  <a:lnTo>
                    <a:pt x="0" y="93"/>
                  </a:lnTo>
                  <a:lnTo>
                    <a:pt x="66" y="80"/>
                  </a:lnTo>
                  <a:lnTo>
                    <a:pt x="66" y="80"/>
                  </a:lnTo>
                  <a:lnTo>
                    <a:pt x="135" y="70"/>
                  </a:lnTo>
                  <a:lnTo>
                    <a:pt x="135" y="70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80" y="49"/>
                  </a:lnTo>
                  <a:lnTo>
                    <a:pt x="280" y="49"/>
                  </a:lnTo>
                  <a:lnTo>
                    <a:pt x="357" y="41"/>
                  </a:lnTo>
                  <a:lnTo>
                    <a:pt x="357" y="41"/>
                  </a:lnTo>
                  <a:lnTo>
                    <a:pt x="435" y="32"/>
                  </a:lnTo>
                  <a:lnTo>
                    <a:pt x="435" y="32"/>
                  </a:lnTo>
                  <a:lnTo>
                    <a:pt x="516" y="25"/>
                  </a:lnTo>
                  <a:lnTo>
                    <a:pt x="516" y="25"/>
                  </a:lnTo>
                  <a:lnTo>
                    <a:pt x="598" y="18"/>
                  </a:lnTo>
                  <a:lnTo>
                    <a:pt x="598" y="18"/>
                  </a:lnTo>
                  <a:lnTo>
                    <a:pt x="682" y="13"/>
                  </a:lnTo>
                  <a:lnTo>
                    <a:pt x="682" y="13"/>
                  </a:lnTo>
                  <a:lnTo>
                    <a:pt x="768" y="8"/>
                  </a:lnTo>
                  <a:lnTo>
                    <a:pt x="768" y="8"/>
                  </a:lnTo>
                  <a:lnTo>
                    <a:pt x="855" y="4"/>
                  </a:lnTo>
                  <a:lnTo>
                    <a:pt x="855" y="4"/>
                  </a:lnTo>
                  <a:lnTo>
                    <a:pt x="944" y="3"/>
                  </a:lnTo>
                  <a:lnTo>
                    <a:pt x="944" y="3"/>
                  </a:lnTo>
                  <a:lnTo>
                    <a:pt x="1034" y="1"/>
                  </a:lnTo>
                  <a:lnTo>
                    <a:pt x="1034" y="1"/>
                  </a:lnTo>
                  <a:lnTo>
                    <a:pt x="1124" y="1"/>
                  </a:lnTo>
                  <a:lnTo>
                    <a:pt x="1124" y="1"/>
                  </a:lnTo>
                  <a:lnTo>
                    <a:pt x="1217" y="1"/>
                  </a:lnTo>
                  <a:lnTo>
                    <a:pt x="1217" y="1"/>
                  </a:lnTo>
                  <a:lnTo>
                    <a:pt x="1310" y="4"/>
                  </a:lnTo>
                  <a:lnTo>
                    <a:pt x="1310" y="4"/>
                  </a:lnTo>
                  <a:lnTo>
                    <a:pt x="1403" y="8"/>
                  </a:lnTo>
                  <a:lnTo>
                    <a:pt x="1403" y="8"/>
                  </a:lnTo>
                  <a:lnTo>
                    <a:pt x="1497" y="14"/>
                  </a:lnTo>
                  <a:lnTo>
                    <a:pt x="1497" y="14"/>
                  </a:lnTo>
                  <a:lnTo>
                    <a:pt x="1593" y="20"/>
                  </a:lnTo>
                  <a:lnTo>
                    <a:pt x="1593" y="20"/>
                  </a:lnTo>
                  <a:lnTo>
                    <a:pt x="1687" y="28"/>
                  </a:lnTo>
                  <a:lnTo>
                    <a:pt x="1687" y="28"/>
                  </a:lnTo>
                  <a:lnTo>
                    <a:pt x="1782" y="38"/>
                  </a:lnTo>
                  <a:lnTo>
                    <a:pt x="1782" y="38"/>
                  </a:lnTo>
                  <a:lnTo>
                    <a:pt x="1878" y="51"/>
                  </a:lnTo>
                  <a:lnTo>
                    <a:pt x="1878" y="51"/>
                  </a:lnTo>
                  <a:lnTo>
                    <a:pt x="1972" y="63"/>
                  </a:lnTo>
                  <a:lnTo>
                    <a:pt x="1972" y="63"/>
                  </a:lnTo>
                  <a:lnTo>
                    <a:pt x="2068" y="79"/>
                  </a:lnTo>
                  <a:lnTo>
                    <a:pt x="2068" y="79"/>
                  </a:lnTo>
                  <a:lnTo>
                    <a:pt x="2162" y="94"/>
                  </a:lnTo>
                  <a:lnTo>
                    <a:pt x="2162" y="94"/>
                  </a:lnTo>
                  <a:lnTo>
                    <a:pt x="2257" y="114"/>
                  </a:lnTo>
                  <a:lnTo>
                    <a:pt x="2257" y="114"/>
                  </a:lnTo>
                  <a:lnTo>
                    <a:pt x="2349" y="133"/>
                  </a:lnTo>
                  <a:lnTo>
                    <a:pt x="2349" y="133"/>
                  </a:lnTo>
                  <a:lnTo>
                    <a:pt x="2442" y="156"/>
                  </a:lnTo>
                  <a:lnTo>
                    <a:pt x="2442" y="156"/>
                  </a:lnTo>
                  <a:lnTo>
                    <a:pt x="2535" y="181"/>
                  </a:lnTo>
                  <a:lnTo>
                    <a:pt x="2652" y="212"/>
                  </a:lnTo>
                  <a:lnTo>
                    <a:pt x="2771" y="240"/>
                  </a:lnTo>
                  <a:lnTo>
                    <a:pt x="2892" y="266"/>
                  </a:lnTo>
                  <a:lnTo>
                    <a:pt x="3016" y="288"/>
                  </a:lnTo>
                  <a:lnTo>
                    <a:pt x="3141" y="308"/>
                  </a:lnTo>
                  <a:lnTo>
                    <a:pt x="3268" y="323"/>
                  </a:lnTo>
                  <a:lnTo>
                    <a:pt x="3395" y="337"/>
                  </a:lnTo>
                  <a:lnTo>
                    <a:pt x="3524" y="347"/>
                  </a:lnTo>
                  <a:lnTo>
                    <a:pt x="3655" y="354"/>
                  </a:lnTo>
                  <a:lnTo>
                    <a:pt x="3786" y="357"/>
                  </a:lnTo>
                  <a:lnTo>
                    <a:pt x="3919" y="358"/>
                  </a:lnTo>
                  <a:lnTo>
                    <a:pt x="4053" y="354"/>
                  </a:lnTo>
                  <a:lnTo>
                    <a:pt x="4187" y="349"/>
                  </a:lnTo>
                  <a:lnTo>
                    <a:pt x="4322" y="339"/>
                  </a:lnTo>
                  <a:lnTo>
                    <a:pt x="4457" y="326"/>
                  </a:lnTo>
                  <a:lnTo>
                    <a:pt x="4593" y="309"/>
                  </a:lnTo>
                  <a:lnTo>
                    <a:pt x="4730" y="289"/>
                  </a:lnTo>
                  <a:lnTo>
                    <a:pt x="4866" y="266"/>
                  </a:lnTo>
                  <a:lnTo>
                    <a:pt x="5003" y="237"/>
                  </a:lnTo>
                  <a:lnTo>
                    <a:pt x="5139" y="208"/>
                  </a:lnTo>
                  <a:lnTo>
                    <a:pt x="5277" y="173"/>
                  </a:lnTo>
                  <a:lnTo>
                    <a:pt x="5414" y="135"/>
                  </a:lnTo>
                  <a:lnTo>
                    <a:pt x="5550" y="93"/>
                  </a:lnTo>
                  <a:lnTo>
                    <a:pt x="5685" y="46"/>
                  </a:lnTo>
                  <a:lnTo>
                    <a:pt x="5753" y="21"/>
                  </a:lnTo>
                </a:path>
              </a:pathLst>
            </a:custGeom>
            <a:noFill/>
            <a:ln w="0" cap="flat">
              <a:solidFill>
                <a:srgbClr val="FFFF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>
                <a:solidFill>
                  <a:srgbClr val="58585A"/>
                </a:solidFill>
              </a:endParaRPr>
            </a:p>
          </p:txBody>
        </p:sp>
      </p:grpSp>
      <p:sp>
        <p:nvSpPr>
          <p:cNvPr id="10" name="TextBox 9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FFFFFF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94760747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688632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defRPr sz="3400"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Box 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28982914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310353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12537774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ingl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241300" y="6492557"/>
            <a:ext cx="1941557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r>
              <a:rPr lang="en-GB" sz="600" dirty="0">
                <a:solidFill>
                  <a:srgbClr val="D8D8D8"/>
                </a:solidFill>
              </a:rPr>
              <a:t>© The Insights Group Ltd, 2013.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67491418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F290A-229C-437E-9757-6D2F573697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71600" y="4101075"/>
            <a:ext cx="6275040" cy="1143000"/>
          </a:xfrm>
        </p:spPr>
        <p:txBody>
          <a:bodyPr>
            <a:normAutofit/>
          </a:bodyPr>
          <a:lstStyle>
            <a:lvl1pPr algn="l">
              <a:defRPr sz="3600"/>
            </a:lvl1pPr>
          </a:lstStyle>
          <a:p>
            <a:r>
              <a:rPr lang="en-US" dirty="0"/>
              <a:t>Client or session name here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CD98C1-D753-47A1-AEA4-D8D7E293F48B}"/>
              </a:ext>
            </a:extLst>
          </p:cNvPr>
          <p:cNvSpPr txBox="1"/>
          <p:nvPr userDrawn="1"/>
        </p:nvSpPr>
        <p:spPr>
          <a:xfrm>
            <a:off x="6842339" y="6597353"/>
            <a:ext cx="2119491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0BD841FC-F6A3-4BA6-B39D-EED1432563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71600" y="5349214"/>
            <a:ext cx="6275040" cy="896100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Facilitator name and date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9B29746C-F3F3-4003-B03F-444E451BA2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1" y="356659"/>
            <a:ext cx="5291339" cy="35600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76CD8D-A31F-4D52-B236-F5D074A540E4}"/>
              </a:ext>
            </a:extLst>
          </p:cNvPr>
          <p:cNvSpPr txBox="1"/>
          <p:nvPr userDrawn="1"/>
        </p:nvSpPr>
        <p:spPr>
          <a:xfrm>
            <a:off x="4572000" y="155510"/>
            <a:ext cx="4317822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700" baseline="0" dirty="0">
                <a:solidFill>
                  <a:schemeClr val="tx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D_PPT_12V_enGB_Insights Discovery an Introduction PowerPoint (Virtual)</a:t>
            </a:r>
          </a:p>
        </p:txBody>
      </p:sp>
    </p:spTree>
    <p:extLst>
      <p:ext uri="{BB962C8B-B14F-4D97-AF65-F5344CB8AC3E}">
        <p14:creationId xmlns:p14="http://schemas.microsoft.com/office/powerpoint/2010/main" val="317054347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58473751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" y="0"/>
            <a:ext cx="9125752" cy="45811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21192828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767DA93-D7AA-46C2-9656-633094219E4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" y="-1"/>
            <a:ext cx="9125755" cy="458112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34483353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2. Discovery - Title F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3F96B-A079-436D-BD4D-945334FC8D6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D0896A-C660-4C11-8D74-B355B13D131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2"/>
            <a:ext cx="9125750" cy="458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59089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. Discovery - Title S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9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5073F0-0197-428F-841E-E964B591E03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FEA85D7-0F4E-4F57-B245-8D66DBEA5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73005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. Discovery - Title EG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11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Subtitle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B62923-0B95-4C57-A6E5-6FD98299487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0D17DC1-DF0B-45C7-B881-6D2433BC0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45926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. Discovery - Title CB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5548672"/>
            <a:ext cx="2149725" cy="1309329"/>
          </a:xfrm>
          <a:prstGeom prst="rect">
            <a:avLst/>
          </a:prstGeom>
        </p:spPr>
      </p:pic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251520" y="6021288"/>
            <a:ext cx="5040560" cy="57606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Tx/>
              <a:buNone/>
              <a:defRPr sz="24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E6CF78-C2D4-4EBC-92CB-9C134BD3E4CF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60EEB4B-A658-42B1-960A-2D32D0D2EE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4677139"/>
            <a:ext cx="5040560" cy="1248139"/>
          </a:xfrm>
        </p:spPr>
        <p:txBody>
          <a:bodyPr>
            <a:noAutofit/>
          </a:bodyPr>
          <a:lstStyle>
            <a:lvl1pPr algn="l">
              <a:defRPr sz="300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98998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. Discovery - Title F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" y="0"/>
            <a:ext cx="9141291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</a:t>
            </a:r>
            <a:br>
              <a:rPr lang="en-US" dirty="0"/>
            </a:br>
            <a:r>
              <a:rPr lang="en-US" dirty="0"/>
              <a:t>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Double tap to add subtitle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14825E-9590-4917-906E-4ADE2CBDFD2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85732473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6. Discovery - Title F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55" y="15166"/>
            <a:ext cx="3130486" cy="68276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</a:t>
            </a:r>
            <a:br>
              <a:rPr lang="en-US" dirty="0"/>
            </a:br>
            <a:r>
              <a:rPr lang="en-US" dirty="0"/>
              <a:t>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Double tap to add subtitle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14825E-9590-4917-906E-4ADE2CBDFD2B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43071096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. Discovery - Title S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</a:t>
            </a:r>
            <a:br>
              <a:rPr lang="en-US" dirty="0"/>
            </a:br>
            <a:r>
              <a:rPr lang="en-US" dirty="0"/>
              <a:t>title style</a:t>
            </a:r>
            <a:endParaRPr lang="en-GB" dirty="0"/>
          </a:p>
        </p:txBody>
      </p:sp>
      <p:sp>
        <p:nvSpPr>
          <p:cNvPr id="1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Enter five facets here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457AE2-217B-4C2E-B287-EBC68E42B1DE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59320141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. Discovery - Title EG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</a:t>
            </a:r>
            <a:br>
              <a:rPr lang="en-US" dirty="0"/>
            </a:br>
            <a:r>
              <a:rPr lang="en-US" dirty="0"/>
              <a:t>title style</a:t>
            </a:r>
            <a:endParaRPr lang="en-GB" dirty="0"/>
          </a:p>
        </p:txBody>
      </p:sp>
      <p:sp>
        <p:nvSpPr>
          <p:cNvPr id="15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Enter five facets here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6BC822-6C60-48F8-BEA4-A40F1F7FBB99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70669947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. Discovery - Title CB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" y="0"/>
            <a:ext cx="914129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276" y="1"/>
            <a:ext cx="2149725" cy="13093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ctrTitle" hasCustomPrompt="1"/>
          </p:nvPr>
        </p:nvSpPr>
        <p:spPr>
          <a:xfrm>
            <a:off x="3635896" y="2084851"/>
            <a:ext cx="5040560" cy="1632181"/>
          </a:xfrm>
        </p:spPr>
        <p:txBody>
          <a:bodyPr anchor="ctr">
            <a:noAutofit/>
          </a:bodyPr>
          <a:lstStyle>
            <a:lvl1pPr algn="l">
              <a:defRPr sz="3600" b="0" baseline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</a:t>
            </a:r>
            <a:br>
              <a:rPr lang="en-US" dirty="0"/>
            </a:br>
            <a:r>
              <a:rPr lang="en-US" dirty="0"/>
              <a:t>title style</a:t>
            </a:r>
            <a:endParaRPr lang="en-GB" dirty="0"/>
          </a:p>
        </p:txBody>
      </p:sp>
      <p:sp>
        <p:nvSpPr>
          <p:cNvPr id="1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25387" y="3861048"/>
            <a:ext cx="5040560" cy="624069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Font typeface="+mj-lt"/>
              <a:buNone/>
              <a:defRPr sz="2400" b="0" baseline="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Enter five facets here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92BF59-30A9-4E69-BD4B-5A38CBBED2A7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2767912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. Discover - Grey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X:\Insights Brand 2011\Graphics Team\Brand Evolution 2015\Brand Evolution - Doughnut\Brand Evolution - Doughnut - PPT templates\PPT master images v2\ILD_TB_09_Grey footer.png">
            <a:extLst>
              <a:ext uri="{FF2B5EF4-FFF2-40B4-BE49-F238E27FC236}">
                <a16:creationId xmlns:a16="http://schemas.microsoft.com/office/drawing/2014/main" id="{74385B8F-57D8-4B44-A020-76072429AF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6432715"/>
            <a:ext cx="9144000" cy="42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ACDE0-15D6-4E87-91E6-9F40A6A0ECCA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55708192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. Discover - Grey footer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>
            <a:spLocks noGrp="1"/>
          </p:cNvSpPr>
          <p:nvPr>
            <p:ph idx="10"/>
          </p:nvPr>
        </p:nvSpPr>
        <p:spPr>
          <a:xfrm>
            <a:off x="503040" y="1484784"/>
            <a:ext cx="4068960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7" name="Picture 2" descr="X:\Insights Brand 2011\Graphics Team\Brand Evolution 2015\Brand Evolution - Doughnut\Brand Evolution - Doughnut - PPT templates\PPT master images v2\ILD_TB_09_Gre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6432715"/>
            <a:ext cx="9144000" cy="42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4716016" y="1484784"/>
            <a:ext cx="3888432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7357D2-D77E-431F-8614-DF85AE115AAE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79099215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. Discover - Colour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X:\Insights Brand 2011\Graphics Team\Brand Evolution 2015\Brand Evolution - Doughnut\Brand Evolution - Doughnut - PPT templates\PPT master images v2\D_TB_09_Discover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27" b="2874"/>
          <a:stretch/>
        </p:blipFill>
        <p:spPr bwMode="auto">
          <a:xfrm>
            <a:off x="0" y="6405331"/>
            <a:ext cx="9144000" cy="4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4542F7C-53BA-44C2-8030-515629DBC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5BA84F-AB2D-449A-8C99-557CB4E1B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04039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. Discover - Colour footer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X:\Insights Brand 2011\Graphics Team\Brand Evolution 2015\Brand Evolution - Doughnut\Brand Evolution - Doughnut - PPT templates\PPT master images v2\D_TB_09_Discovery footer.png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28" b="2873"/>
          <a:stretch/>
        </p:blipFill>
        <p:spPr bwMode="auto">
          <a:xfrm>
            <a:off x="0" y="6405331"/>
            <a:ext cx="9144000" cy="4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2" name="Content Placeholder 2"/>
          <p:cNvSpPr>
            <a:spLocks noGrp="1"/>
          </p:cNvSpPr>
          <p:nvPr>
            <p:ph idx="10"/>
          </p:nvPr>
        </p:nvSpPr>
        <p:spPr>
          <a:xfrm>
            <a:off x="503040" y="1484784"/>
            <a:ext cx="4068960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716016" y="1484784"/>
            <a:ext cx="3888432" cy="4536504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46693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. Discover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728525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chemeClr val="tx2"/>
              </a:buClr>
              <a:defRPr sz="28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2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2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91381"/>
          </a:xfrm>
        </p:spPr>
        <p:txBody>
          <a:bodyPr>
            <a:normAutofit/>
          </a:bodyPr>
          <a:lstStyle>
            <a:lvl1pPr algn="l">
              <a:defRPr sz="34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8D1B-39C9-4A1E-86DB-5668C560A6F6}"/>
              </a:ext>
            </a:extLst>
          </p:cNvPr>
          <p:cNvSpPr txBox="1"/>
          <p:nvPr userDrawn="1"/>
        </p:nvSpPr>
        <p:spPr>
          <a:xfrm>
            <a:off x="6842340" y="6597353"/>
            <a:ext cx="211949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88985979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. Insights Blue brea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X:\Insights Brand 2011\Graphics Team\Brand Evolution 2015\Brand Evolution - Doughnut\Brand Evolution - Doughnut - PPT templates\PPT master images v2\ILD_TB_10_Insights blue background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C1312BE-71BB-4F67-ACE2-218568C52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4"/>
            <a:ext cx="8101408" cy="4536504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3FAA70F-06BF-4C0A-AE45-3B5FE2B4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5688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. Discover - FR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30767B-2572-480F-9673-59965617B0F1}"/>
              </a:ext>
            </a:extLst>
          </p:cNvPr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46484102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. Discover - SY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FD5528-ABCF-454D-A746-11CB9E4334F3}"/>
              </a:ext>
            </a:extLst>
          </p:cNvPr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404668233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. Discover -  EG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90376922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. Discover - CB Table clo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 userDrawn="1"/>
        </p:nvSpPr>
        <p:spPr>
          <a:xfrm>
            <a:off x="6826309" y="6597353"/>
            <a:ext cx="213552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 2017. All rights reserved.</a:t>
            </a:r>
          </a:p>
        </p:txBody>
      </p:sp>
      <p:sp>
        <p:nvSpPr>
          <p:cNvPr id="10" name="TextBox 9"/>
          <p:cNvSpPr txBox="1"/>
          <p:nvPr userDrawn="1"/>
        </p:nvSpPr>
        <p:spPr>
          <a:xfrm>
            <a:off x="6821501" y="6601459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1205623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B2CC0EF-BC8C-47D9-B1E0-DB59412DF5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3262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6F72CBA-DA9C-4887-9F5A-4D81A595D50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27384"/>
            <a:ext cx="9177678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42339" y="6597353"/>
            <a:ext cx="2119491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12924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C9ED948D-DF8B-4CBF-854D-9F2208AC98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27384"/>
            <a:ext cx="9177678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89053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nsights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A4A45012-2108-4EA7-AF8A-ABDF387236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" y="-27384"/>
            <a:ext cx="9177679" cy="6883259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821500" y="6597353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A063F9-AAD1-44F8-8476-F0B8F86DE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40" y="1484783"/>
            <a:ext cx="8101408" cy="4824535"/>
          </a:xfrm>
        </p:spPr>
        <p:txBody>
          <a:bodyPr/>
          <a:lstStyle>
            <a:lvl1pPr marL="342900" indent="-342900">
              <a:spcBef>
                <a:spcPts val="1200"/>
              </a:spcBef>
              <a:spcAft>
                <a:spcPts val="1000"/>
              </a:spcAft>
              <a:buClr>
                <a:schemeClr val="bg1"/>
              </a:buClr>
              <a:buFont typeface="Arial" panose="020B0604020202020204" pitchFamily="34" charset="0"/>
              <a:buChar char="•"/>
              <a:defRPr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Clr>
                <a:schemeClr val="bg1"/>
              </a:buClr>
              <a:buFont typeface="Arial" panose="020B0604020202020204" pitchFamily="34" charset="0"/>
              <a:buChar char="•"/>
              <a:defRPr sz="2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buClr>
                <a:schemeClr val="bg1"/>
              </a:buClr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CA8FB8-8B96-423B-B9CC-559DA4624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188640"/>
            <a:ext cx="8101408" cy="1143000"/>
          </a:xfrm>
        </p:spPr>
        <p:txBody>
          <a:bodyPr>
            <a:normAutofit/>
          </a:bodyPr>
          <a:lstStyle>
            <a:lvl1pPr marL="0" indent="0" algn="l">
              <a:buClr>
                <a:schemeClr val="bg1"/>
              </a:buClr>
              <a:buFont typeface="Arial" panose="020B0604020202020204" pitchFamily="34" charset="0"/>
              <a:buNone/>
              <a:defRPr sz="3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87847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. Discover - 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 userDrawn="1"/>
        </p:nvSpPr>
        <p:spPr>
          <a:xfrm>
            <a:off x="6826309" y="6597353"/>
            <a:ext cx="213552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© The Insights Group Ltd, 2009 2017. All rights reserved.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503040" y="5400377"/>
            <a:ext cx="8101408" cy="590939"/>
          </a:xfrm>
        </p:spPr>
        <p:txBody>
          <a:bodyPr>
            <a:normAutofit/>
          </a:bodyPr>
          <a:lstStyle>
            <a:lvl1pPr algn="ctr">
              <a:defRPr sz="1400" baseline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www.insights.com</a:t>
            </a:r>
            <a:endParaRPr lang="en-GB" dirty="0"/>
          </a:p>
        </p:txBody>
      </p:sp>
      <p:pic>
        <p:nvPicPr>
          <p:cNvPr id="8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614" y="3525011"/>
            <a:ext cx="2643187" cy="1875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 userDrawn="1"/>
        </p:nvSpPr>
        <p:spPr>
          <a:xfrm>
            <a:off x="6821501" y="6601459"/>
            <a:ext cx="2140330" cy="92333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6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558477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1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0.xml"/><Relationship Id="rId21" Type="http://schemas.openxmlformats.org/officeDocument/2006/relationships/slideLayout" Target="../slideLayouts/slideLayout58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53.xml"/><Relationship Id="rId20" Type="http://schemas.openxmlformats.org/officeDocument/2006/relationships/slideLayout" Target="../slideLayouts/slideLayout57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24" Type="http://schemas.openxmlformats.org/officeDocument/2006/relationships/theme" Target="../theme/theme3.xml"/><Relationship Id="rId5" Type="http://schemas.openxmlformats.org/officeDocument/2006/relationships/slideLayout" Target="../slideLayouts/slideLayout42.xml"/><Relationship Id="rId15" Type="http://schemas.openxmlformats.org/officeDocument/2006/relationships/slideLayout" Target="../slideLayouts/slideLayout52.xml"/><Relationship Id="rId23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47.xml"/><Relationship Id="rId19" Type="http://schemas.openxmlformats.org/officeDocument/2006/relationships/slideLayout" Target="../slideLayouts/slideLayout56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Relationship Id="rId22" Type="http://schemas.openxmlformats.org/officeDocument/2006/relationships/slideLayout" Target="../slideLayouts/slideLayout5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slideLayout" Target="../slideLayouts/slideLayout73.xml"/><Relationship Id="rId18" Type="http://schemas.openxmlformats.org/officeDocument/2006/relationships/slideLayout" Target="../slideLayouts/slideLayout78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17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2.xml"/><Relationship Id="rId16" Type="http://schemas.openxmlformats.org/officeDocument/2006/relationships/slideLayout" Target="../slideLayouts/slideLayout76.xml"/><Relationship Id="rId20" Type="http://schemas.openxmlformats.org/officeDocument/2006/relationships/theme" Target="../theme/theme4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70.xml"/><Relationship Id="rId19" Type="http://schemas.openxmlformats.org/officeDocument/2006/relationships/slideLayout" Target="../slideLayouts/slideLayout79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slideLayout" Target="../slideLayouts/slideLayout7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13" Type="http://schemas.openxmlformats.org/officeDocument/2006/relationships/slideLayout" Target="../slideLayouts/slideLayout92.xml"/><Relationship Id="rId18" Type="http://schemas.openxmlformats.org/officeDocument/2006/relationships/slideLayout" Target="../slideLayouts/slideLayout97.xml"/><Relationship Id="rId26" Type="http://schemas.openxmlformats.org/officeDocument/2006/relationships/slideLayout" Target="../slideLayouts/slideLayout105.xml"/><Relationship Id="rId3" Type="http://schemas.openxmlformats.org/officeDocument/2006/relationships/slideLayout" Target="../slideLayouts/slideLayout82.xml"/><Relationship Id="rId21" Type="http://schemas.openxmlformats.org/officeDocument/2006/relationships/slideLayout" Target="../slideLayouts/slideLayout100.xml"/><Relationship Id="rId7" Type="http://schemas.openxmlformats.org/officeDocument/2006/relationships/slideLayout" Target="../slideLayouts/slideLayout86.xml"/><Relationship Id="rId12" Type="http://schemas.openxmlformats.org/officeDocument/2006/relationships/slideLayout" Target="../slideLayouts/slideLayout91.xml"/><Relationship Id="rId17" Type="http://schemas.openxmlformats.org/officeDocument/2006/relationships/slideLayout" Target="../slideLayouts/slideLayout96.xml"/><Relationship Id="rId25" Type="http://schemas.openxmlformats.org/officeDocument/2006/relationships/slideLayout" Target="../slideLayouts/slideLayout104.xml"/><Relationship Id="rId2" Type="http://schemas.openxmlformats.org/officeDocument/2006/relationships/slideLayout" Target="../slideLayouts/slideLayout81.xml"/><Relationship Id="rId16" Type="http://schemas.openxmlformats.org/officeDocument/2006/relationships/slideLayout" Target="../slideLayouts/slideLayout95.xml"/><Relationship Id="rId20" Type="http://schemas.openxmlformats.org/officeDocument/2006/relationships/slideLayout" Target="../slideLayouts/slideLayout99.xml"/><Relationship Id="rId29" Type="http://schemas.openxmlformats.org/officeDocument/2006/relationships/theme" Target="../theme/theme5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24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84.xml"/><Relationship Id="rId15" Type="http://schemas.openxmlformats.org/officeDocument/2006/relationships/slideLayout" Target="../slideLayouts/slideLayout94.xml"/><Relationship Id="rId23" Type="http://schemas.openxmlformats.org/officeDocument/2006/relationships/slideLayout" Target="../slideLayouts/slideLayout102.xml"/><Relationship Id="rId28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89.xml"/><Relationship Id="rId19" Type="http://schemas.openxmlformats.org/officeDocument/2006/relationships/slideLayout" Target="../slideLayouts/slideLayout98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Relationship Id="rId14" Type="http://schemas.openxmlformats.org/officeDocument/2006/relationships/slideLayout" Target="../slideLayouts/slideLayout93.xml"/><Relationship Id="rId22" Type="http://schemas.openxmlformats.org/officeDocument/2006/relationships/slideLayout" Target="../slideLayouts/slideLayout101.xml"/><Relationship Id="rId27" Type="http://schemas.openxmlformats.org/officeDocument/2006/relationships/slideLayout" Target="../slideLayouts/slideLayout10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3898900" cy="2163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857501"/>
            <a:ext cx="8229600" cy="2501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Footer Placeholder 3"/>
          <p:cNvSpPr txBox="1">
            <a:spLocks/>
          </p:cNvSpPr>
          <p:nvPr userDrawn="1"/>
        </p:nvSpPr>
        <p:spPr>
          <a:xfrm>
            <a:off x="0" y="6645275"/>
            <a:ext cx="8877300" cy="212725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76" r:id="rId4"/>
    <p:sldLayoutId id="2147483674" r:id="rId5"/>
    <p:sldLayoutId id="2147483673" r:id="rId6"/>
    <p:sldLayoutId id="2147483663" r:id="rId7"/>
    <p:sldLayoutId id="2147483664" r:id="rId8"/>
    <p:sldLayoutId id="2147483677" r:id="rId9"/>
    <p:sldLayoutId id="2147483665" r:id="rId10"/>
    <p:sldLayoutId id="2147483666" r:id="rId11"/>
    <p:sldLayoutId id="2147483678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5" r:id="rId18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63538"/>
            <a:ext cx="3898900" cy="216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2857500"/>
            <a:ext cx="8229600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3"/>
          <p:cNvSpPr txBox="1">
            <a:spLocks/>
          </p:cNvSpPr>
          <p:nvPr userDrawn="1"/>
        </p:nvSpPr>
        <p:spPr>
          <a:xfrm>
            <a:off x="0" y="6645275"/>
            <a:ext cx="8877300" cy="212725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pPr algn="l">
              <a:defRPr/>
            </a:pPr>
            <a:r>
              <a:rPr lang="en-GB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876838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  <p:sldLayoutId id="2147483698" r:id="rId19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250825" y="404813"/>
            <a:ext cx="86423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250825" y="1700213"/>
            <a:ext cx="8642350" cy="4354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74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  <p:sldLayoutId id="2147483719" r:id="rId20"/>
    <p:sldLayoutId id="2147483722" r:id="rId21"/>
    <p:sldLayoutId id="2147483723" r:id="rId22"/>
    <p:sldLayoutId id="2147483725" r:id="rId23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87BA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0087BA"/>
        </a:buClr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0087BA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0087BA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409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1700808"/>
            <a:ext cx="8640960" cy="4353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72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  <p:sldLayoutId id="2147483767" r:id="rId18"/>
    <p:sldLayoutId id="2147483768" r:id="rId19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buFont typeface="Arial" pitchFamily="34" charset="0"/>
        <a:buNone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0087BA"/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0087BA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0087BA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0087BA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81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  <p:sldLayoutId id="2147483788" r:id="rId18"/>
    <p:sldLayoutId id="2147483789" r:id="rId19"/>
    <p:sldLayoutId id="2147483790" r:id="rId20"/>
    <p:sldLayoutId id="2147483791" r:id="rId21"/>
    <p:sldLayoutId id="2147483792" r:id="rId22"/>
    <p:sldLayoutId id="2147483793" r:id="rId23"/>
    <p:sldLayoutId id="2147483794" r:id="rId24"/>
    <p:sldLayoutId id="2147483795" r:id="rId25"/>
    <p:sldLayoutId id="2147483796" r:id="rId26"/>
    <p:sldLayoutId id="2147483797" r:id="rId27"/>
    <p:sldLayoutId id="2147483798" r:id="rId28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7" Type="http://schemas.openxmlformats.org/officeDocument/2006/relationships/image" Target="../media/image66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5.jpe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13" Type="http://schemas.openxmlformats.org/officeDocument/2006/relationships/image" Target="../media/image84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77.sv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svg"/><Relationship Id="rId4" Type="http://schemas.openxmlformats.org/officeDocument/2006/relationships/image" Target="../media/image75.svg"/><Relationship Id="rId9" Type="http://schemas.openxmlformats.org/officeDocument/2006/relationships/image" Target="../media/image80.png"/><Relationship Id="rId14" Type="http://schemas.openxmlformats.org/officeDocument/2006/relationships/image" Target="../media/image85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13" Type="http://schemas.openxmlformats.org/officeDocument/2006/relationships/image" Target="../media/image84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77.sv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svg"/><Relationship Id="rId4" Type="http://schemas.openxmlformats.org/officeDocument/2006/relationships/image" Target="../media/image75.svg"/><Relationship Id="rId9" Type="http://schemas.openxmlformats.org/officeDocument/2006/relationships/image" Target="../media/image80.png"/><Relationship Id="rId14" Type="http://schemas.openxmlformats.org/officeDocument/2006/relationships/image" Target="../media/image85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13" Type="http://schemas.openxmlformats.org/officeDocument/2006/relationships/image" Target="../media/image84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77.sv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svg"/><Relationship Id="rId4" Type="http://schemas.openxmlformats.org/officeDocument/2006/relationships/image" Target="../media/image75.svg"/><Relationship Id="rId9" Type="http://schemas.openxmlformats.org/officeDocument/2006/relationships/image" Target="../media/image80.png"/><Relationship Id="rId14" Type="http://schemas.openxmlformats.org/officeDocument/2006/relationships/image" Target="../media/image85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svg"/><Relationship Id="rId13" Type="http://schemas.openxmlformats.org/officeDocument/2006/relationships/image" Target="../media/image84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12" Type="http://schemas.openxmlformats.org/officeDocument/2006/relationships/image" Target="../media/image83.sv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7.xml"/><Relationship Id="rId6" Type="http://schemas.openxmlformats.org/officeDocument/2006/relationships/image" Target="../media/image77.svg"/><Relationship Id="rId11" Type="http://schemas.openxmlformats.org/officeDocument/2006/relationships/image" Target="../media/image82.png"/><Relationship Id="rId5" Type="http://schemas.openxmlformats.org/officeDocument/2006/relationships/image" Target="../media/image76.png"/><Relationship Id="rId10" Type="http://schemas.openxmlformats.org/officeDocument/2006/relationships/image" Target="../media/image81.svg"/><Relationship Id="rId4" Type="http://schemas.openxmlformats.org/officeDocument/2006/relationships/image" Target="../media/image75.svg"/><Relationship Id="rId9" Type="http://schemas.openxmlformats.org/officeDocument/2006/relationships/image" Target="../media/image80.png"/><Relationship Id="rId14" Type="http://schemas.openxmlformats.org/officeDocument/2006/relationships/image" Target="../media/image85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2196105"/>
            <a:ext cx="7772400" cy="78581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Insights Discovery An Introduction</a:t>
            </a:r>
            <a:br>
              <a:rPr lang="en-US" dirty="0"/>
            </a:br>
            <a:r>
              <a:rPr lang="en-US" sz="3300" dirty="0"/>
              <a:t>Beginning the Journey …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64704" y="6208889"/>
            <a:ext cx="6400800" cy="116788"/>
          </a:xfrm>
        </p:spPr>
        <p:txBody>
          <a:bodyPr>
            <a:noAutofit/>
          </a:bodyPr>
          <a:lstStyle/>
          <a:p>
            <a:r>
              <a:rPr lang="en-GB" sz="700" dirty="0"/>
              <a:t>IDA_PPT_3_enGB_Insights Discovery Accreditation Beginning the Journey PowerPoint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 txBox="1">
            <a:spLocks/>
          </p:cNvSpPr>
          <p:nvPr/>
        </p:nvSpPr>
        <p:spPr>
          <a:xfrm>
            <a:off x="233576" y="0"/>
            <a:ext cx="4389223" cy="20335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4400" dirty="0">
              <a:solidFill>
                <a:schemeClr val="tx1">
                  <a:lumMod val="60000"/>
                  <a:lumOff val="40000"/>
                </a:schemeClr>
              </a:solidFill>
              <a:ea typeface="Sketchetik" pitchFamily="2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55600" y="-355600"/>
            <a:ext cx="7150100" cy="2163763"/>
          </a:xfrm>
        </p:spPr>
        <p:txBody>
          <a:bodyPr/>
          <a:lstStyle/>
          <a:p>
            <a:r>
              <a:rPr lang="en-GB" dirty="0"/>
              <a:t>Today is about connections</a:t>
            </a:r>
          </a:p>
        </p:txBody>
      </p:sp>
      <p:pic>
        <p:nvPicPr>
          <p:cNvPr id="1027" name="Picture 3" descr="X:\Insights Brand 2011\Insights Discovery Accreditation 2013\IDA refresh pilot 2013\Practitioner Guides\Version 2.2\Graphics\Connections (IDA BTJ) 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00" y="1614497"/>
            <a:ext cx="4120114" cy="360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X:\Insights Brand 2011\Insights Discovery Accreditation 2013\IDA refresh pilot 2013\Practitioner Guides\Version 2.2\Graphics\Connections (IDA BTJ) 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023886" y="1614497"/>
            <a:ext cx="4120114" cy="360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55600" y="5689987"/>
            <a:ext cx="8788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Who do you need to connect more with?</a:t>
            </a:r>
          </a:p>
        </p:txBody>
      </p:sp>
    </p:spTree>
    <p:extLst>
      <p:ext uri="{BB962C8B-B14F-4D97-AF65-F5344CB8AC3E}">
        <p14:creationId xmlns:p14="http://schemas.microsoft.com/office/powerpoint/2010/main" val="502722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X:\Insights Brand 2011\Marketing\Campaigns\2012\Deeper Discovery 2012 email\photos\Fotolia_37192573_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939800"/>
            <a:ext cx="4118970" cy="488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at play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4294967295"/>
          </p:nvPr>
        </p:nvSpPr>
        <p:spPr>
          <a:xfrm>
            <a:off x="952500" y="1895460"/>
            <a:ext cx="3797300" cy="369253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D8D8D8">
                    <a:lumMod val="50000"/>
                  </a:srgbClr>
                </a:solidFill>
              </a:rPr>
              <a:t>“Man is most nearly himself when he achieves the seriousness of a child at play.”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D8D8D8">
                    <a:lumMod val="50000"/>
                  </a:srgbClr>
                </a:solidFill>
              </a:rPr>
              <a:t>– Heraclitus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116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teps landsca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459" y="959942"/>
            <a:ext cx="7803967" cy="5517058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27100" y="3784600"/>
            <a:ext cx="2590800" cy="177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4286248" y="3517900"/>
            <a:ext cx="2590800" cy="1219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4143372" y="2387600"/>
            <a:ext cx="2590800" cy="80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6929454" y="2214554"/>
            <a:ext cx="1325546" cy="80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63538"/>
            <a:ext cx="6121400" cy="2163762"/>
          </a:xfrm>
        </p:spPr>
        <p:txBody>
          <a:bodyPr/>
          <a:lstStyle/>
          <a:p>
            <a:r>
              <a:rPr lang="en-US" dirty="0"/>
              <a:t>The Steps to </a:t>
            </a:r>
            <a:br>
              <a:rPr lang="en-US" dirty="0"/>
            </a:br>
            <a:r>
              <a:rPr lang="en-US" dirty="0"/>
              <a:t>Personal Effectiveness</a:t>
            </a:r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0" y="3310735"/>
            <a:ext cx="2265195" cy="1077218"/>
            <a:chOff x="0" y="3310735"/>
            <a:chExt cx="2265195" cy="1077218"/>
          </a:xfrm>
        </p:grpSpPr>
        <p:sp>
          <p:nvSpPr>
            <p:cNvPr id="10" name="TextBox 9"/>
            <p:cNvSpPr txBox="1"/>
            <p:nvPr/>
          </p:nvSpPr>
          <p:spPr>
            <a:xfrm>
              <a:off x="0" y="3310735"/>
              <a:ext cx="183065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Step 1</a:t>
              </a:r>
            </a:p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Explore and discover more about yourself</a:t>
              </a:r>
            </a:p>
          </p:txBody>
        </p:sp>
        <p:sp>
          <p:nvSpPr>
            <p:cNvPr id="12" name="Arc 11"/>
            <p:cNvSpPr/>
            <p:nvPr/>
          </p:nvSpPr>
          <p:spPr>
            <a:xfrm rot="20700000">
              <a:off x="1257413" y="3665424"/>
              <a:ext cx="1007782" cy="637954"/>
            </a:xfrm>
            <a:prstGeom prst="arc">
              <a:avLst>
                <a:gd name="adj1" fmla="val 18027937"/>
                <a:gd name="adj2" fmla="val 713384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2801449" y="4375274"/>
            <a:ext cx="2904404" cy="1517617"/>
            <a:chOff x="2801449" y="4375274"/>
            <a:chExt cx="2904404" cy="1517617"/>
          </a:xfrm>
        </p:grpSpPr>
        <p:sp>
          <p:nvSpPr>
            <p:cNvPr id="13" name="TextBox 12"/>
            <p:cNvSpPr txBox="1"/>
            <p:nvPr/>
          </p:nvSpPr>
          <p:spPr>
            <a:xfrm>
              <a:off x="2801449" y="4815673"/>
              <a:ext cx="257030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Step 2</a:t>
              </a:r>
            </a:p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Learn how to recognise and appreciate others’ differences</a:t>
              </a:r>
            </a:p>
          </p:txBody>
        </p:sp>
        <p:sp>
          <p:nvSpPr>
            <p:cNvPr id="14" name="Arc 13"/>
            <p:cNvSpPr/>
            <p:nvPr/>
          </p:nvSpPr>
          <p:spPr>
            <a:xfrm rot="10800000" flipH="1">
              <a:off x="4698071" y="4375274"/>
              <a:ext cx="1007782" cy="637954"/>
            </a:xfrm>
            <a:prstGeom prst="arc">
              <a:avLst>
                <a:gd name="adj1" fmla="val 18027937"/>
                <a:gd name="adj2" fmla="val 6930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2190115" y="2099241"/>
            <a:ext cx="3127323" cy="1077218"/>
            <a:chOff x="2190115" y="2099241"/>
            <a:chExt cx="3127323" cy="1077218"/>
          </a:xfrm>
        </p:grpSpPr>
        <p:sp>
          <p:nvSpPr>
            <p:cNvPr id="15" name="TextBox 14"/>
            <p:cNvSpPr txBox="1"/>
            <p:nvPr/>
          </p:nvSpPr>
          <p:spPr>
            <a:xfrm>
              <a:off x="2190115" y="2099241"/>
              <a:ext cx="2639056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Step 3</a:t>
              </a:r>
            </a:p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Learn how to adapt your behaviour to interact more effectively with others</a:t>
              </a:r>
            </a:p>
          </p:txBody>
        </p:sp>
        <p:sp>
          <p:nvSpPr>
            <p:cNvPr id="16" name="Arc 15"/>
            <p:cNvSpPr/>
            <p:nvPr/>
          </p:nvSpPr>
          <p:spPr>
            <a:xfrm rot="20700000">
              <a:off x="4236108" y="2396114"/>
              <a:ext cx="1081330" cy="661729"/>
            </a:xfrm>
            <a:prstGeom prst="arc">
              <a:avLst>
                <a:gd name="adj1" fmla="val 18027937"/>
                <a:gd name="adj2" fmla="val 21094267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6757498" y="2748819"/>
            <a:ext cx="2018202" cy="1632606"/>
            <a:chOff x="6757498" y="2748819"/>
            <a:chExt cx="2018202" cy="1632606"/>
          </a:xfrm>
        </p:grpSpPr>
        <p:sp>
          <p:nvSpPr>
            <p:cNvPr id="17" name="TextBox 16"/>
            <p:cNvSpPr txBox="1"/>
            <p:nvPr/>
          </p:nvSpPr>
          <p:spPr>
            <a:xfrm>
              <a:off x="6757498" y="3304207"/>
              <a:ext cx="2018202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Step 4</a:t>
              </a:r>
            </a:p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Take action and put your learning into practice</a:t>
              </a:r>
            </a:p>
          </p:txBody>
        </p:sp>
        <p:sp>
          <p:nvSpPr>
            <p:cNvPr id="18" name="Arc 17"/>
            <p:cNvSpPr/>
            <p:nvPr/>
          </p:nvSpPr>
          <p:spPr>
            <a:xfrm rot="10800000" flipH="1">
              <a:off x="7133078" y="2748819"/>
              <a:ext cx="1426722" cy="637954"/>
            </a:xfrm>
            <a:prstGeom prst="arc">
              <a:avLst>
                <a:gd name="adj1" fmla="val 20721398"/>
                <a:gd name="adj2" fmla="val 2466372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Perception</a:t>
            </a:r>
            <a:endParaRPr lang="en-GB" dirty="0"/>
          </a:p>
        </p:txBody>
      </p:sp>
      <p:pic>
        <p:nvPicPr>
          <p:cNvPr id="8" name="Picture 7" descr="005_006_Old_Young Woman B&amp;W2_en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6208" y="76201"/>
            <a:ext cx="5096120" cy="70739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6100" y="1714500"/>
            <a:ext cx="26162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You will see the world differently from the way other people see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BB0366E-2076-3EBB-E757-EC5B75C7909E}"/>
              </a:ext>
            </a:extLst>
          </p:cNvPr>
          <p:cNvSpPr txBox="1">
            <a:spLocks/>
          </p:cNvSpPr>
          <p:nvPr/>
        </p:nvSpPr>
        <p:spPr>
          <a:xfrm>
            <a:off x="503040" y="141480"/>
            <a:ext cx="8101408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kern="1200">
                <a:solidFill>
                  <a:srgbClr val="58585A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58585A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Perception – Pavement art</a:t>
            </a:r>
          </a:p>
        </p:txBody>
      </p:sp>
      <p:pic>
        <p:nvPicPr>
          <p:cNvPr id="4" name="Content Placeholder 5" descr="A person playing with a ball in a swimming pool&#10;&#10;Description automatically generated with low confidence">
            <a:extLst>
              <a:ext uri="{FF2B5EF4-FFF2-40B4-BE49-F238E27FC236}">
                <a16:creationId xmlns:a16="http://schemas.microsoft.com/office/drawing/2014/main" id="{3BAEB416-1AC1-9AA8-C4D7-C3354EF408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040" y="1727595"/>
            <a:ext cx="3912761" cy="3795379"/>
          </a:xfrm>
          <a:prstGeom prst="rect">
            <a:avLst/>
          </a:prstGeom>
        </p:spPr>
      </p:pic>
      <p:pic>
        <p:nvPicPr>
          <p:cNvPr id="6" name="Content Placeholder 7" descr="A group of people standing outside a building&#10;&#10;Description automatically generated with low confidence">
            <a:extLst>
              <a:ext uri="{FF2B5EF4-FFF2-40B4-BE49-F238E27FC236}">
                <a16:creationId xmlns:a16="http://schemas.microsoft.com/office/drawing/2014/main" id="{0616F8EF-ADB0-BCA1-5923-31037FD81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374" y="1727596"/>
            <a:ext cx="3912760" cy="3795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54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79400" y="305700"/>
            <a:ext cx="3657600" cy="2163762"/>
          </a:xfrm>
        </p:spPr>
        <p:txBody>
          <a:bodyPr>
            <a:normAutofit/>
          </a:bodyPr>
          <a:lstStyle/>
          <a:p>
            <a:r>
              <a:rPr lang="en-US" sz="4400" dirty="0"/>
              <a:t>The Ladder of Perception</a:t>
            </a:r>
            <a:endParaRPr lang="en-GB" sz="4400" dirty="0"/>
          </a:p>
        </p:txBody>
      </p:sp>
      <p:sp>
        <p:nvSpPr>
          <p:cNvPr id="11" name="TextBox 10"/>
          <p:cNvSpPr txBox="1"/>
          <p:nvPr/>
        </p:nvSpPr>
        <p:spPr>
          <a:xfrm>
            <a:off x="2691039" y="5803914"/>
            <a:ext cx="3175000" cy="74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The event (as a camera would capture it)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57689" y="4879868"/>
            <a:ext cx="3594100" cy="74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My perception </a:t>
            </a:r>
          </a:p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(selected data)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357664" y="4244551"/>
            <a:ext cx="4013200" cy="420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Value judgements I made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906939" y="3215733"/>
            <a:ext cx="3683000" cy="74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Interpretations and </a:t>
            </a:r>
          </a:p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meanings I gave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786289" y="2523266"/>
            <a:ext cx="4013200" cy="420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Logical conclusions I drew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306989" y="1494448"/>
            <a:ext cx="3759200" cy="74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Emotional and physical </a:t>
            </a:r>
          </a:p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83339" y="840081"/>
            <a:ext cx="2806700" cy="420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aseline="30000" dirty="0">
                <a:latin typeface="Arial" pitchFamily="34" charset="0"/>
                <a:cs typeface="Arial" pitchFamily="34" charset="0"/>
              </a:rPr>
              <a:t>Beliefs I formed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697639" y="195239"/>
            <a:ext cx="2806700" cy="420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200" baseline="30000" dirty="0">
                <a:latin typeface="Arial" pitchFamily="34" charset="0"/>
                <a:cs typeface="Arial" pitchFamily="34" charset="0"/>
              </a:rPr>
              <a:t>Actions I took</a:t>
            </a:r>
          </a:p>
        </p:txBody>
      </p:sp>
      <p:pic>
        <p:nvPicPr>
          <p:cNvPr id="1026" name="Picture 2" descr="C:\Documents and Settings\bglennie\My Documents\Version Cue\Compass Learning Library\documents\Global Portfolio workbooks\Kim\Workshop Journal PPTs\graphics\ladder of perception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6083" y="460035"/>
            <a:ext cx="3587391" cy="6366066"/>
          </a:xfrm>
          <a:prstGeom prst="rect">
            <a:avLst/>
          </a:prstGeom>
          <a:noFill/>
        </p:spPr>
      </p:pic>
      <p:sp>
        <p:nvSpPr>
          <p:cNvPr id="64" name="Freeform 63"/>
          <p:cNvSpPr/>
          <p:nvPr/>
        </p:nvSpPr>
        <p:spPr>
          <a:xfrm>
            <a:off x="6202037" y="5720135"/>
            <a:ext cx="961603" cy="1042348"/>
          </a:xfrm>
          <a:custGeom>
            <a:avLst/>
            <a:gdLst>
              <a:gd name="connsiteX0" fmla="*/ 891540 w 998220"/>
              <a:gd name="connsiteY0" fmla="*/ 1082040 h 1082040"/>
              <a:gd name="connsiteX1" fmla="*/ 998220 w 998220"/>
              <a:gd name="connsiteY1" fmla="*/ 487680 h 1082040"/>
              <a:gd name="connsiteX2" fmla="*/ 175260 w 998220"/>
              <a:gd name="connsiteY2" fmla="*/ 0 h 1082040"/>
              <a:gd name="connsiteX3" fmla="*/ 0 w 998220"/>
              <a:gd name="connsiteY3" fmla="*/ 457200 h 1082040"/>
              <a:gd name="connsiteX4" fmla="*/ 891540 w 998220"/>
              <a:gd name="connsiteY4" fmla="*/ 1082040 h 1082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8220" h="1082040">
                <a:moveTo>
                  <a:pt x="891540" y="1082040"/>
                </a:moveTo>
                <a:lnTo>
                  <a:pt x="998220" y="487680"/>
                </a:lnTo>
                <a:lnTo>
                  <a:pt x="175260" y="0"/>
                </a:lnTo>
                <a:lnTo>
                  <a:pt x="0" y="457200"/>
                </a:lnTo>
                <a:lnTo>
                  <a:pt x="891540" y="108204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Freeform 64"/>
          <p:cNvSpPr/>
          <p:nvPr/>
        </p:nvSpPr>
        <p:spPr>
          <a:xfrm>
            <a:off x="6392889" y="4883320"/>
            <a:ext cx="961603" cy="1203839"/>
          </a:xfrm>
          <a:custGeom>
            <a:avLst/>
            <a:gdLst>
              <a:gd name="connsiteX0" fmla="*/ 0 w 998220"/>
              <a:gd name="connsiteY0" fmla="*/ 777240 h 1249680"/>
              <a:gd name="connsiteX1" fmla="*/ 815340 w 998220"/>
              <a:gd name="connsiteY1" fmla="*/ 1249680 h 1249680"/>
              <a:gd name="connsiteX2" fmla="*/ 998220 w 998220"/>
              <a:gd name="connsiteY2" fmla="*/ 358140 h 1249680"/>
              <a:gd name="connsiteX3" fmla="*/ 205740 w 998220"/>
              <a:gd name="connsiteY3" fmla="*/ 0 h 1249680"/>
              <a:gd name="connsiteX4" fmla="*/ 0 w 998220"/>
              <a:gd name="connsiteY4" fmla="*/ 777240 h 1249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8220" h="1249680">
                <a:moveTo>
                  <a:pt x="0" y="777240"/>
                </a:moveTo>
                <a:lnTo>
                  <a:pt x="815340" y="1249680"/>
                </a:lnTo>
                <a:lnTo>
                  <a:pt x="998220" y="358140"/>
                </a:lnTo>
                <a:lnTo>
                  <a:pt x="205740" y="0"/>
                </a:lnTo>
                <a:lnTo>
                  <a:pt x="0" y="77724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Freeform 65"/>
          <p:cNvSpPr/>
          <p:nvPr/>
        </p:nvSpPr>
        <p:spPr>
          <a:xfrm>
            <a:off x="6605763" y="4017144"/>
            <a:ext cx="932241" cy="1115753"/>
          </a:xfrm>
          <a:custGeom>
            <a:avLst/>
            <a:gdLst>
              <a:gd name="connsiteX0" fmla="*/ 0 w 967740"/>
              <a:gd name="connsiteY0" fmla="*/ 807720 h 1158240"/>
              <a:gd name="connsiteX1" fmla="*/ 792480 w 967740"/>
              <a:gd name="connsiteY1" fmla="*/ 1158240 h 1158240"/>
              <a:gd name="connsiteX2" fmla="*/ 967740 w 967740"/>
              <a:gd name="connsiteY2" fmla="*/ 243840 h 1158240"/>
              <a:gd name="connsiteX3" fmla="*/ 236220 w 967740"/>
              <a:gd name="connsiteY3" fmla="*/ 0 h 1158240"/>
              <a:gd name="connsiteX4" fmla="*/ 0 w 967740"/>
              <a:gd name="connsiteY4" fmla="*/ 807720 h 1158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67740" h="1158240">
                <a:moveTo>
                  <a:pt x="0" y="807720"/>
                </a:moveTo>
                <a:lnTo>
                  <a:pt x="792480" y="1158240"/>
                </a:lnTo>
                <a:lnTo>
                  <a:pt x="967740" y="243840"/>
                </a:lnTo>
                <a:lnTo>
                  <a:pt x="236220" y="0"/>
                </a:lnTo>
                <a:lnTo>
                  <a:pt x="0" y="80772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Freeform 66"/>
          <p:cNvSpPr/>
          <p:nvPr/>
        </p:nvSpPr>
        <p:spPr>
          <a:xfrm>
            <a:off x="6877361" y="3158308"/>
            <a:ext cx="858836" cy="1020327"/>
          </a:xfrm>
          <a:custGeom>
            <a:avLst/>
            <a:gdLst>
              <a:gd name="connsiteX0" fmla="*/ 0 w 891540"/>
              <a:gd name="connsiteY0" fmla="*/ 792480 h 1059180"/>
              <a:gd name="connsiteX1" fmla="*/ 685800 w 891540"/>
              <a:gd name="connsiteY1" fmla="*/ 1059180 h 1059180"/>
              <a:gd name="connsiteX2" fmla="*/ 891540 w 891540"/>
              <a:gd name="connsiteY2" fmla="*/ 182880 h 1059180"/>
              <a:gd name="connsiteX3" fmla="*/ 205740 w 891540"/>
              <a:gd name="connsiteY3" fmla="*/ 0 h 1059180"/>
              <a:gd name="connsiteX4" fmla="*/ 0 w 891540"/>
              <a:gd name="connsiteY4" fmla="*/ 792480 h 105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1540" h="1059180">
                <a:moveTo>
                  <a:pt x="0" y="792480"/>
                </a:moveTo>
                <a:lnTo>
                  <a:pt x="685800" y="1059180"/>
                </a:lnTo>
                <a:lnTo>
                  <a:pt x="891540" y="182880"/>
                </a:lnTo>
                <a:lnTo>
                  <a:pt x="205740" y="0"/>
                </a:lnTo>
                <a:lnTo>
                  <a:pt x="0" y="79248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Freeform 67"/>
          <p:cNvSpPr/>
          <p:nvPr/>
        </p:nvSpPr>
        <p:spPr>
          <a:xfrm>
            <a:off x="7112256" y="2292131"/>
            <a:ext cx="800112" cy="961603"/>
          </a:xfrm>
          <a:custGeom>
            <a:avLst/>
            <a:gdLst>
              <a:gd name="connsiteX0" fmla="*/ 0 w 830580"/>
              <a:gd name="connsiteY0" fmla="*/ 800100 h 998220"/>
              <a:gd name="connsiteX1" fmla="*/ 662940 w 830580"/>
              <a:gd name="connsiteY1" fmla="*/ 998220 h 998220"/>
              <a:gd name="connsiteX2" fmla="*/ 830580 w 830580"/>
              <a:gd name="connsiteY2" fmla="*/ 129540 h 998220"/>
              <a:gd name="connsiteX3" fmla="*/ 198120 w 830580"/>
              <a:gd name="connsiteY3" fmla="*/ 0 h 998220"/>
              <a:gd name="connsiteX4" fmla="*/ 0 w 830580"/>
              <a:gd name="connsiteY4" fmla="*/ 800100 h 998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0580" h="998220">
                <a:moveTo>
                  <a:pt x="0" y="800100"/>
                </a:moveTo>
                <a:lnTo>
                  <a:pt x="662940" y="998220"/>
                </a:lnTo>
                <a:lnTo>
                  <a:pt x="830580" y="129540"/>
                </a:lnTo>
                <a:lnTo>
                  <a:pt x="198120" y="0"/>
                </a:lnTo>
                <a:lnTo>
                  <a:pt x="0" y="80010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Freeform 68"/>
          <p:cNvSpPr/>
          <p:nvPr/>
        </p:nvSpPr>
        <p:spPr>
          <a:xfrm>
            <a:off x="7332471" y="1440635"/>
            <a:ext cx="763410" cy="917560"/>
          </a:xfrm>
          <a:custGeom>
            <a:avLst/>
            <a:gdLst>
              <a:gd name="connsiteX0" fmla="*/ 0 w 792480"/>
              <a:gd name="connsiteY0" fmla="*/ 815340 h 952500"/>
              <a:gd name="connsiteX1" fmla="*/ 617220 w 792480"/>
              <a:gd name="connsiteY1" fmla="*/ 952500 h 952500"/>
              <a:gd name="connsiteX2" fmla="*/ 792480 w 792480"/>
              <a:gd name="connsiteY2" fmla="*/ 91440 h 952500"/>
              <a:gd name="connsiteX3" fmla="*/ 198120 w 792480"/>
              <a:gd name="connsiteY3" fmla="*/ 0 h 952500"/>
              <a:gd name="connsiteX4" fmla="*/ 0 w 792480"/>
              <a:gd name="connsiteY4" fmla="*/ 815340 h 952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480" h="952500">
                <a:moveTo>
                  <a:pt x="0" y="815340"/>
                </a:moveTo>
                <a:lnTo>
                  <a:pt x="617220" y="952500"/>
                </a:lnTo>
                <a:lnTo>
                  <a:pt x="792480" y="91440"/>
                </a:lnTo>
                <a:lnTo>
                  <a:pt x="198120" y="0"/>
                </a:lnTo>
                <a:lnTo>
                  <a:pt x="0" y="81534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Freeform 69"/>
          <p:cNvSpPr/>
          <p:nvPr/>
        </p:nvSpPr>
        <p:spPr>
          <a:xfrm>
            <a:off x="7552685" y="625842"/>
            <a:ext cx="712027" cy="814793"/>
          </a:xfrm>
          <a:custGeom>
            <a:avLst/>
            <a:gdLst>
              <a:gd name="connsiteX0" fmla="*/ 0 w 739140"/>
              <a:gd name="connsiteY0" fmla="*/ 754380 h 845820"/>
              <a:gd name="connsiteX1" fmla="*/ 586740 w 739140"/>
              <a:gd name="connsiteY1" fmla="*/ 845820 h 845820"/>
              <a:gd name="connsiteX2" fmla="*/ 739140 w 739140"/>
              <a:gd name="connsiteY2" fmla="*/ 0 h 845820"/>
              <a:gd name="connsiteX3" fmla="*/ 198120 w 739140"/>
              <a:gd name="connsiteY3" fmla="*/ 0 h 845820"/>
              <a:gd name="connsiteX4" fmla="*/ 0 w 739140"/>
              <a:gd name="connsiteY4" fmla="*/ 754380 h 8458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40" h="845820">
                <a:moveTo>
                  <a:pt x="0" y="754380"/>
                </a:moveTo>
                <a:lnTo>
                  <a:pt x="586740" y="845820"/>
                </a:lnTo>
                <a:lnTo>
                  <a:pt x="739140" y="0"/>
                </a:lnTo>
                <a:lnTo>
                  <a:pt x="198120" y="0"/>
                </a:lnTo>
                <a:lnTo>
                  <a:pt x="0" y="75438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Freeform 70"/>
          <p:cNvSpPr/>
          <p:nvPr/>
        </p:nvSpPr>
        <p:spPr>
          <a:xfrm>
            <a:off x="7692153" y="138224"/>
            <a:ext cx="1033969" cy="384852"/>
          </a:xfrm>
          <a:custGeom>
            <a:avLst/>
            <a:gdLst>
              <a:gd name="connsiteX0" fmla="*/ 60960 w 693420"/>
              <a:gd name="connsiteY0" fmla="*/ 205740 h 205740"/>
              <a:gd name="connsiteX1" fmla="*/ 640080 w 693420"/>
              <a:gd name="connsiteY1" fmla="*/ 205740 h 205740"/>
              <a:gd name="connsiteX2" fmla="*/ 693420 w 693420"/>
              <a:gd name="connsiteY2" fmla="*/ 7620 h 205740"/>
              <a:gd name="connsiteX3" fmla="*/ 45720 w 693420"/>
              <a:gd name="connsiteY3" fmla="*/ 0 h 205740"/>
              <a:gd name="connsiteX4" fmla="*/ 0 w 693420"/>
              <a:gd name="connsiteY4" fmla="*/ 190500 h 205740"/>
              <a:gd name="connsiteX5" fmla="*/ 60960 w 693420"/>
              <a:gd name="connsiteY5" fmla="*/ 205740 h 205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3420" h="205740">
                <a:moveTo>
                  <a:pt x="60960" y="205740"/>
                </a:moveTo>
                <a:lnTo>
                  <a:pt x="640080" y="205740"/>
                </a:lnTo>
                <a:lnTo>
                  <a:pt x="693420" y="7620"/>
                </a:lnTo>
                <a:lnTo>
                  <a:pt x="45720" y="0"/>
                </a:lnTo>
                <a:lnTo>
                  <a:pt x="0" y="190500"/>
                </a:lnTo>
                <a:lnTo>
                  <a:pt x="60960" y="205740"/>
                </a:lnTo>
                <a:close/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9" grpId="0"/>
      <p:bldP spid="21" grpId="0"/>
      <p:bldP spid="23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13899"/>
            <a:ext cx="4837176" cy="2163762"/>
          </a:xfrm>
        </p:spPr>
        <p:txBody>
          <a:bodyPr/>
          <a:lstStyle/>
          <a:p>
            <a:r>
              <a:rPr lang="en-US" dirty="0"/>
              <a:t>The Insights Discovery Card Activity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2193" y="-35460"/>
            <a:ext cx="3289110" cy="6968455"/>
          </a:xfr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64024" y="2619618"/>
            <a:ext cx="5238276" cy="3601357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lvl1pPr marL="0" indent="3175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tabLst/>
              <a:defRPr sz="4400" kern="1200">
                <a:solidFill>
                  <a:schemeClr val="bg2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0" indent="3175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0" indent="3175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0" indent="3175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0" indent="3175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spcAft>
                <a:spcPts val="1200"/>
              </a:spcAft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Select three of each colour.</a:t>
            </a:r>
            <a:endParaRPr lang="en-US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0" algn="l">
              <a:spcAft>
                <a:spcPts val="1200"/>
              </a:spcAft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Keep those that describe you well.</a:t>
            </a:r>
            <a:endParaRPr lang="en-US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0" algn="l">
              <a:spcAft>
                <a:spcPts val="1200"/>
              </a:spcAft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Give away those that do not describe you.</a:t>
            </a:r>
            <a:endParaRPr lang="en-US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0" algn="l">
              <a:spcAft>
                <a:spcPts val="1200"/>
              </a:spcAft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Receive cards from others </a:t>
            </a:r>
            <a:b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that do describe you.</a:t>
            </a:r>
          </a:p>
          <a:p>
            <a:pPr indent="0" algn="l">
              <a:spcAft>
                <a:spcPts val="1200"/>
              </a:spcAft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61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0" y="174168"/>
            <a:ext cx="9299516" cy="5981069"/>
            <a:chOff x="0" y="174168"/>
            <a:chExt cx="9299516" cy="5981069"/>
          </a:xfrm>
        </p:grpSpPr>
        <p:sp>
          <p:nvSpPr>
            <p:cNvPr id="26" name="TextBox 25"/>
            <p:cNvSpPr txBox="1"/>
            <p:nvPr/>
          </p:nvSpPr>
          <p:spPr>
            <a:xfrm>
              <a:off x="21257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cheerful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1529915" y="31712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reflective 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3096631" y="404209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concise 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4503689" y="17416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challenging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142976" y="389695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caring</a:t>
              </a:r>
            </a:p>
            <a:p>
              <a:pPr algn="ctr"/>
              <a:endParaRPr lang="en-GB" sz="26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7491979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assertive 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403019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enthusiastic</a:t>
              </a: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1940706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determined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449364" y="923633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firm</a:t>
              </a:r>
            </a:p>
            <a:p>
              <a:pPr algn="ctr"/>
              <a:endParaRPr lang="en-GB" sz="26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92899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factual</a:t>
              </a: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466681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well-argued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791728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reliable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63797" y="1453329"/>
              <a:ext cx="1850065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accommodating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2154173" y="140978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objective</a:t>
              </a: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3457402" y="15113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active</a:t>
              </a: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4717089" y="152590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steady </a:t>
              </a: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267060" y="136624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fun</a:t>
              </a: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7555777" y="15839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sensitive </a:t>
              </a: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446562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accurate </a:t>
              </a: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1908808" y="19494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tactful </a:t>
              </a:r>
            </a:p>
            <a:p>
              <a:pPr algn="ctr"/>
              <a:endParaRPr lang="en-GB" sz="26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3296627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driving  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4822669" y="20510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constant</a:t>
              </a:r>
            </a:p>
            <a:p>
              <a:pPr algn="ctr"/>
              <a:endParaRPr lang="en-GB" sz="26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6248123" y="19494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structured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7761768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harmonious</a:t>
              </a:r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0" y="2716092"/>
              <a:ext cx="1626786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strong-willed</a:t>
              </a:r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1776969" y="25564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purposeful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3213696" y="27596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convincing </a:t>
              </a: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4534309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cautious </a:t>
              </a: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029092" y="26870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calculating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7523876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amenable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519133" y="317931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persuasive </a:t>
              </a: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1940706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patient </a:t>
              </a: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3449364" y="33244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influencing </a:t>
              </a: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5045108" y="309222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diplomatic</a:t>
              </a: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6423138" y="333897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logical </a:t>
              </a:r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7917284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sociable </a:t>
              </a: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21257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outgoing  </a:t>
              </a:r>
            </a:p>
          </p:txBody>
        </p:sp>
        <p:sp>
          <p:nvSpPr>
            <p:cNvPr id="66" name="TextBox 65"/>
            <p:cNvSpPr txBox="1"/>
            <p:nvPr/>
          </p:nvSpPr>
          <p:spPr>
            <a:xfrm>
              <a:off x="1544429" y="376521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courageous  </a:t>
              </a: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2966003" y="3968412"/>
              <a:ext cx="1573088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co-operative </a:t>
              </a:r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4648832" y="376521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forceful</a:t>
              </a:r>
            </a:p>
          </p:txBody>
        </p:sp>
        <p:sp>
          <p:nvSpPr>
            <p:cNvPr id="69" name="TextBox 68"/>
            <p:cNvSpPr txBox="1"/>
            <p:nvPr/>
          </p:nvSpPr>
          <p:spPr>
            <a:xfrm>
              <a:off x="5811115" y="4011955"/>
              <a:ext cx="1510893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conventional</a:t>
              </a: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7491979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 optimistic</a:t>
              </a: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359476" y="439383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mobile 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1635906" y="456800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friendly</a:t>
              </a: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3275193" y="44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stable</a:t>
              </a: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4754823" y="45534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 consistent  </a:t>
              </a: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466681" y="442285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decisive </a:t>
              </a: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61768" y="474217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correct</a:t>
              </a:r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21257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loyal</a:t>
              </a: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1515401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calm</a:t>
              </a:r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2806345" y="499099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daring</a:t>
              </a: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4706889" y="51071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analytical</a:t>
              </a: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6172004" y="52087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engaging  </a:t>
              </a:r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477465" y="548447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exact</a:t>
              </a:r>
            </a:p>
          </p:txBody>
        </p:sp>
        <p:sp>
          <p:nvSpPr>
            <p:cNvPr id="83" name="TextBox 82"/>
            <p:cNvSpPr txBox="1"/>
            <p:nvPr/>
          </p:nvSpPr>
          <p:spPr>
            <a:xfrm>
              <a:off x="986400" y="5529425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impulsive</a:t>
              </a:r>
            </a:p>
            <a:p>
              <a:pPr algn="ctr"/>
              <a:endParaRPr lang="en-GB" sz="26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3662167" y="550576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latin typeface="Arial" pitchFamily="34" charset="0"/>
                  <a:cs typeface="Arial" pitchFamily="34" charset="0"/>
                </a:rPr>
                <a:t>realistic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0" y="174168"/>
            <a:ext cx="9299516" cy="5982289"/>
            <a:chOff x="0" y="174168"/>
            <a:chExt cx="9299516" cy="5982289"/>
          </a:xfrm>
        </p:grpSpPr>
        <p:sp>
          <p:nvSpPr>
            <p:cNvPr id="86" name="TextBox 85"/>
            <p:cNvSpPr txBox="1"/>
            <p:nvPr/>
          </p:nvSpPr>
          <p:spPr>
            <a:xfrm>
              <a:off x="21257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cheerful</a:t>
              </a: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1529915" y="31712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reflective </a:t>
              </a:r>
            </a:p>
          </p:txBody>
        </p:sp>
        <p:sp>
          <p:nvSpPr>
            <p:cNvPr id="88" name="TextBox 87"/>
            <p:cNvSpPr txBox="1"/>
            <p:nvPr/>
          </p:nvSpPr>
          <p:spPr>
            <a:xfrm>
              <a:off x="3096631" y="404209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concise </a:t>
              </a: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4503689" y="17416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challenging</a:t>
              </a:r>
            </a:p>
          </p:txBody>
        </p:sp>
        <p:sp>
          <p:nvSpPr>
            <p:cNvPr id="90" name="TextBox 89"/>
            <p:cNvSpPr txBox="1"/>
            <p:nvPr/>
          </p:nvSpPr>
          <p:spPr>
            <a:xfrm>
              <a:off x="6142976" y="389695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caring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" name="TextBox 90"/>
            <p:cNvSpPr txBox="1"/>
            <p:nvPr/>
          </p:nvSpPr>
          <p:spPr>
            <a:xfrm>
              <a:off x="7491979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assertive </a:t>
              </a:r>
            </a:p>
          </p:txBody>
        </p:sp>
        <p:sp>
          <p:nvSpPr>
            <p:cNvPr id="92" name="TextBox 91"/>
            <p:cNvSpPr txBox="1"/>
            <p:nvPr/>
          </p:nvSpPr>
          <p:spPr>
            <a:xfrm>
              <a:off x="403019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enthusiastic</a:t>
              </a:r>
            </a:p>
          </p:txBody>
        </p:sp>
        <p:sp>
          <p:nvSpPr>
            <p:cNvPr id="93" name="TextBox 92"/>
            <p:cNvSpPr txBox="1"/>
            <p:nvPr/>
          </p:nvSpPr>
          <p:spPr>
            <a:xfrm>
              <a:off x="1940706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determined</a:t>
              </a: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449364" y="923633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firm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5" name="TextBox 94"/>
            <p:cNvSpPr txBox="1"/>
            <p:nvPr/>
          </p:nvSpPr>
          <p:spPr>
            <a:xfrm>
              <a:off x="492899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factual</a:t>
              </a:r>
            </a:p>
          </p:txBody>
        </p:sp>
        <p:sp>
          <p:nvSpPr>
            <p:cNvPr id="96" name="TextBox 95"/>
            <p:cNvSpPr txBox="1"/>
            <p:nvPr/>
          </p:nvSpPr>
          <p:spPr>
            <a:xfrm>
              <a:off x="6466681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well-argued</a:t>
              </a:r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91728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reliable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3797" y="1453329"/>
              <a:ext cx="1850065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accommodating</a:t>
              </a:r>
            </a:p>
          </p:txBody>
        </p:sp>
        <p:sp>
          <p:nvSpPr>
            <p:cNvPr id="99" name="TextBox 98"/>
            <p:cNvSpPr txBox="1"/>
            <p:nvPr/>
          </p:nvSpPr>
          <p:spPr>
            <a:xfrm>
              <a:off x="2154173" y="140978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objective</a:t>
              </a:r>
            </a:p>
          </p:txBody>
        </p:sp>
        <p:sp>
          <p:nvSpPr>
            <p:cNvPr id="100" name="TextBox 99"/>
            <p:cNvSpPr txBox="1"/>
            <p:nvPr/>
          </p:nvSpPr>
          <p:spPr>
            <a:xfrm>
              <a:off x="3457402" y="15113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active</a:t>
              </a:r>
            </a:p>
          </p:txBody>
        </p:sp>
        <p:sp>
          <p:nvSpPr>
            <p:cNvPr id="101" name="TextBox 100"/>
            <p:cNvSpPr txBox="1"/>
            <p:nvPr/>
          </p:nvSpPr>
          <p:spPr>
            <a:xfrm>
              <a:off x="4717089" y="152590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steady </a:t>
              </a:r>
            </a:p>
          </p:txBody>
        </p:sp>
        <p:sp>
          <p:nvSpPr>
            <p:cNvPr id="102" name="TextBox 101"/>
            <p:cNvSpPr txBox="1"/>
            <p:nvPr/>
          </p:nvSpPr>
          <p:spPr>
            <a:xfrm>
              <a:off x="6267060" y="136624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fun</a:t>
              </a:r>
            </a:p>
          </p:txBody>
        </p:sp>
        <p:sp>
          <p:nvSpPr>
            <p:cNvPr id="103" name="TextBox 102"/>
            <p:cNvSpPr txBox="1"/>
            <p:nvPr/>
          </p:nvSpPr>
          <p:spPr>
            <a:xfrm>
              <a:off x="7555777" y="15839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sensitive </a:t>
              </a:r>
            </a:p>
          </p:txBody>
        </p:sp>
        <p:sp>
          <p:nvSpPr>
            <p:cNvPr id="104" name="TextBox 103"/>
            <p:cNvSpPr txBox="1"/>
            <p:nvPr/>
          </p:nvSpPr>
          <p:spPr>
            <a:xfrm>
              <a:off x="446562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accurate </a:t>
              </a:r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1908808" y="19494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tactful 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6" name="TextBox 105"/>
            <p:cNvSpPr txBox="1"/>
            <p:nvPr/>
          </p:nvSpPr>
          <p:spPr>
            <a:xfrm>
              <a:off x="3296627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driving  </a:t>
              </a:r>
            </a:p>
          </p:txBody>
        </p:sp>
        <p:sp>
          <p:nvSpPr>
            <p:cNvPr id="107" name="TextBox 106"/>
            <p:cNvSpPr txBox="1"/>
            <p:nvPr/>
          </p:nvSpPr>
          <p:spPr>
            <a:xfrm>
              <a:off x="4822669" y="20510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constant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8" name="TextBox 107"/>
            <p:cNvSpPr txBox="1"/>
            <p:nvPr/>
          </p:nvSpPr>
          <p:spPr>
            <a:xfrm>
              <a:off x="6248123" y="19494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structured</a:t>
              </a:r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7761768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harmonious</a:t>
              </a:r>
            </a:p>
          </p:txBody>
        </p:sp>
        <p:sp>
          <p:nvSpPr>
            <p:cNvPr id="110" name="TextBox 109"/>
            <p:cNvSpPr txBox="1"/>
            <p:nvPr/>
          </p:nvSpPr>
          <p:spPr>
            <a:xfrm>
              <a:off x="0" y="2716092"/>
              <a:ext cx="1626786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strong-willed</a:t>
              </a:r>
            </a:p>
          </p:txBody>
        </p:sp>
        <p:sp>
          <p:nvSpPr>
            <p:cNvPr id="111" name="TextBox 110"/>
            <p:cNvSpPr txBox="1"/>
            <p:nvPr/>
          </p:nvSpPr>
          <p:spPr>
            <a:xfrm>
              <a:off x="1776969" y="25564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purposeful</a:t>
              </a:r>
            </a:p>
          </p:txBody>
        </p:sp>
        <p:sp>
          <p:nvSpPr>
            <p:cNvPr id="112" name="TextBox 111"/>
            <p:cNvSpPr txBox="1"/>
            <p:nvPr/>
          </p:nvSpPr>
          <p:spPr>
            <a:xfrm>
              <a:off x="3213696" y="27596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convincing </a:t>
              </a:r>
            </a:p>
          </p:txBody>
        </p:sp>
        <p:sp>
          <p:nvSpPr>
            <p:cNvPr id="113" name="TextBox 112"/>
            <p:cNvSpPr txBox="1"/>
            <p:nvPr/>
          </p:nvSpPr>
          <p:spPr>
            <a:xfrm>
              <a:off x="4534309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cautious </a:t>
              </a:r>
            </a:p>
          </p:txBody>
        </p:sp>
        <p:sp>
          <p:nvSpPr>
            <p:cNvPr id="114" name="TextBox 113"/>
            <p:cNvSpPr txBox="1"/>
            <p:nvPr/>
          </p:nvSpPr>
          <p:spPr>
            <a:xfrm>
              <a:off x="6029092" y="26870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calculating</a:t>
              </a:r>
            </a:p>
          </p:txBody>
        </p:sp>
        <p:sp>
          <p:nvSpPr>
            <p:cNvPr id="115" name="TextBox 114"/>
            <p:cNvSpPr txBox="1"/>
            <p:nvPr/>
          </p:nvSpPr>
          <p:spPr>
            <a:xfrm>
              <a:off x="7523876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amenable</a:t>
              </a:r>
            </a:p>
          </p:txBody>
        </p:sp>
        <p:sp>
          <p:nvSpPr>
            <p:cNvPr id="116" name="TextBox 115"/>
            <p:cNvSpPr txBox="1"/>
            <p:nvPr/>
          </p:nvSpPr>
          <p:spPr>
            <a:xfrm>
              <a:off x="519133" y="317931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persuasive </a:t>
              </a: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1940706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patient </a:t>
              </a:r>
            </a:p>
          </p:txBody>
        </p:sp>
        <p:sp>
          <p:nvSpPr>
            <p:cNvPr id="118" name="TextBox 117"/>
            <p:cNvSpPr txBox="1"/>
            <p:nvPr/>
          </p:nvSpPr>
          <p:spPr>
            <a:xfrm>
              <a:off x="3449364" y="33244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influencing </a:t>
              </a: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5045108" y="309222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diplomatic</a:t>
              </a:r>
            </a:p>
          </p:txBody>
        </p:sp>
        <p:sp>
          <p:nvSpPr>
            <p:cNvPr id="120" name="TextBox 119"/>
            <p:cNvSpPr txBox="1"/>
            <p:nvPr/>
          </p:nvSpPr>
          <p:spPr>
            <a:xfrm>
              <a:off x="6423138" y="333897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logical </a:t>
              </a:r>
            </a:p>
          </p:txBody>
        </p:sp>
        <p:sp>
          <p:nvSpPr>
            <p:cNvPr id="121" name="TextBox 120"/>
            <p:cNvSpPr txBox="1"/>
            <p:nvPr/>
          </p:nvSpPr>
          <p:spPr>
            <a:xfrm>
              <a:off x="7917284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sociable </a:t>
              </a:r>
            </a:p>
          </p:txBody>
        </p:sp>
        <p:sp>
          <p:nvSpPr>
            <p:cNvPr id="122" name="TextBox 121"/>
            <p:cNvSpPr txBox="1"/>
            <p:nvPr/>
          </p:nvSpPr>
          <p:spPr>
            <a:xfrm>
              <a:off x="21257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outgoing  </a:t>
              </a:r>
            </a:p>
          </p:txBody>
        </p:sp>
        <p:sp>
          <p:nvSpPr>
            <p:cNvPr id="123" name="TextBox 122"/>
            <p:cNvSpPr txBox="1"/>
            <p:nvPr/>
          </p:nvSpPr>
          <p:spPr>
            <a:xfrm>
              <a:off x="1544429" y="376521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courageous  </a:t>
              </a:r>
            </a:p>
          </p:txBody>
        </p:sp>
        <p:sp>
          <p:nvSpPr>
            <p:cNvPr id="124" name="TextBox 123"/>
            <p:cNvSpPr txBox="1"/>
            <p:nvPr/>
          </p:nvSpPr>
          <p:spPr>
            <a:xfrm>
              <a:off x="2966003" y="3968412"/>
              <a:ext cx="1573088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co-operative </a:t>
              </a:r>
            </a:p>
          </p:txBody>
        </p:sp>
        <p:sp>
          <p:nvSpPr>
            <p:cNvPr id="125" name="TextBox 124"/>
            <p:cNvSpPr txBox="1"/>
            <p:nvPr/>
          </p:nvSpPr>
          <p:spPr>
            <a:xfrm>
              <a:off x="4648832" y="376521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forceful</a:t>
              </a:r>
            </a:p>
          </p:txBody>
        </p:sp>
        <p:sp>
          <p:nvSpPr>
            <p:cNvPr id="126" name="TextBox 125"/>
            <p:cNvSpPr txBox="1"/>
            <p:nvPr/>
          </p:nvSpPr>
          <p:spPr>
            <a:xfrm>
              <a:off x="5811115" y="4011955"/>
              <a:ext cx="1510893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conventional</a:t>
              </a:r>
            </a:p>
          </p:txBody>
        </p:sp>
        <p:sp>
          <p:nvSpPr>
            <p:cNvPr id="127" name="TextBox 126"/>
            <p:cNvSpPr txBox="1"/>
            <p:nvPr/>
          </p:nvSpPr>
          <p:spPr>
            <a:xfrm>
              <a:off x="7491979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 optimistic</a:t>
              </a:r>
            </a:p>
          </p:txBody>
        </p:sp>
        <p:sp>
          <p:nvSpPr>
            <p:cNvPr id="128" name="TextBox 127"/>
            <p:cNvSpPr txBox="1"/>
            <p:nvPr/>
          </p:nvSpPr>
          <p:spPr>
            <a:xfrm>
              <a:off x="359476" y="439383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mobile </a:t>
              </a:r>
            </a:p>
          </p:txBody>
        </p:sp>
        <p:sp>
          <p:nvSpPr>
            <p:cNvPr id="129" name="TextBox 128"/>
            <p:cNvSpPr txBox="1"/>
            <p:nvPr/>
          </p:nvSpPr>
          <p:spPr>
            <a:xfrm>
              <a:off x="1635906" y="456800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friendly</a:t>
              </a:r>
            </a:p>
          </p:txBody>
        </p:sp>
        <p:sp>
          <p:nvSpPr>
            <p:cNvPr id="130" name="TextBox 129"/>
            <p:cNvSpPr txBox="1"/>
            <p:nvPr/>
          </p:nvSpPr>
          <p:spPr>
            <a:xfrm>
              <a:off x="3275193" y="44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stable</a:t>
              </a:r>
            </a:p>
          </p:txBody>
        </p:sp>
        <p:sp>
          <p:nvSpPr>
            <p:cNvPr id="131" name="TextBox 130"/>
            <p:cNvSpPr txBox="1"/>
            <p:nvPr/>
          </p:nvSpPr>
          <p:spPr>
            <a:xfrm>
              <a:off x="4754823" y="45534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 consistent  </a:t>
              </a:r>
            </a:p>
          </p:txBody>
        </p:sp>
        <p:sp>
          <p:nvSpPr>
            <p:cNvPr id="132" name="TextBox 131"/>
            <p:cNvSpPr txBox="1"/>
            <p:nvPr/>
          </p:nvSpPr>
          <p:spPr>
            <a:xfrm>
              <a:off x="6466681" y="442285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decisive </a:t>
              </a:r>
            </a:p>
          </p:txBody>
        </p:sp>
        <p:sp>
          <p:nvSpPr>
            <p:cNvPr id="133" name="TextBox 132"/>
            <p:cNvSpPr txBox="1"/>
            <p:nvPr/>
          </p:nvSpPr>
          <p:spPr>
            <a:xfrm>
              <a:off x="7761768" y="474217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correct</a:t>
              </a:r>
            </a:p>
          </p:txBody>
        </p:sp>
        <p:sp>
          <p:nvSpPr>
            <p:cNvPr id="134" name="TextBox 133"/>
            <p:cNvSpPr txBox="1"/>
            <p:nvPr/>
          </p:nvSpPr>
          <p:spPr>
            <a:xfrm>
              <a:off x="21257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loyal</a:t>
              </a:r>
            </a:p>
          </p:txBody>
        </p:sp>
        <p:sp>
          <p:nvSpPr>
            <p:cNvPr id="135" name="TextBox 134"/>
            <p:cNvSpPr txBox="1"/>
            <p:nvPr/>
          </p:nvSpPr>
          <p:spPr>
            <a:xfrm>
              <a:off x="1515401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calm</a:t>
              </a:r>
            </a:p>
          </p:txBody>
        </p:sp>
        <p:sp>
          <p:nvSpPr>
            <p:cNvPr id="136" name="TextBox 135"/>
            <p:cNvSpPr txBox="1"/>
            <p:nvPr/>
          </p:nvSpPr>
          <p:spPr>
            <a:xfrm>
              <a:off x="2806345" y="499099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daring</a:t>
              </a:r>
            </a:p>
          </p:txBody>
        </p:sp>
        <p:sp>
          <p:nvSpPr>
            <p:cNvPr id="137" name="TextBox 136"/>
            <p:cNvSpPr txBox="1"/>
            <p:nvPr/>
          </p:nvSpPr>
          <p:spPr>
            <a:xfrm>
              <a:off x="4706889" y="51071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analytical</a:t>
              </a:r>
            </a:p>
          </p:txBody>
        </p:sp>
        <p:sp>
          <p:nvSpPr>
            <p:cNvPr id="138" name="TextBox 137"/>
            <p:cNvSpPr txBox="1"/>
            <p:nvPr/>
          </p:nvSpPr>
          <p:spPr>
            <a:xfrm>
              <a:off x="6172004" y="52087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engaging  </a:t>
              </a:r>
            </a:p>
          </p:txBody>
        </p:sp>
        <p:sp>
          <p:nvSpPr>
            <p:cNvPr id="139" name="TextBox 138"/>
            <p:cNvSpPr txBox="1"/>
            <p:nvPr/>
          </p:nvSpPr>
          <p:spPr>
            <a:xfrm>
              <a:off x="7477465" y="548447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exact</a:t>
              </a:r>
            </a:p>
          </p:txBody>
        </p:sp>
        <p:sp>
          <p:nvSpPr>
            <p:cNvPr id="140" name="TextBox 139"/>
            <p:cNvSpPr txBox="1"/>
            <p:nvPr/>
          </p:nvSpPr>
          <p:spPr>
            <a:xfrm>
              <a:off x="988829" y="5530645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impulsive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3662167" y="550576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rPr>
                <a:t>realistic</a:t>
              </a:r>
            </a:p>
          </p:txBody>
        </p:sp>
      </p:grpSp>
      <p:grpSp>
        <p:nvGrpSpPr>
          <p:cNvPr id="2" name="Group 84"/>
          <p:cNvGrpSpPr/>
          <p:nvPr/>
        </p:nvGrpSpPr>
        <p:grpSpPr>
          <a:xfrm>
            <a:off x="0" y="174168"/>
            <a:ext cx="9299516" cy="5982051"/>
            <a:chOff x="0" y="174168"/>
            <a:chExt cx="9299516" cy="5982051"/>
          </a:xfrm>
        </p:grpSpPr>
        <p:sp>
          <p:nvSpPr>
            <p:cNvPr id="26" name="TextBox 25"/>
            <p:cNvSpPr txBox="1"/>
            <p:nvPr/>
          </p:nvSpPr>
          <p:spPr>
            <a:xfrm>
              <a:off x="21257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cheerful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1529915" y="31712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reflective 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3096631" y="404209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95BA6"/>
                  </a:solidFill>
                  <a:latin typeface="Arial" pitchFamily="34" charset="0"/>
                  <a:cs typeface="Arial" pitchFamily="34" charset="0"/>
                </a:rPr>
                <a:t>concise 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4503689" y="17416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challenging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142976" y="389695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caring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7491979" y="24455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assertive 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403019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enthusiastic</a:t>
              </a: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1940706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determined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449364" y="923633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firm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92899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95BA6"/>
                  </a:solidFill>
                  <a:latin typeface="Arial" pitchFamily="34" charset="0"/>
                  <a:cs typeface="Arial" pitchFamily="34" charset="0"/>
                </a:rPr>
                <a:t>factual</a:t>
              </a: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6466681" y="8800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well-argued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7917284" y="77849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reliable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63797" y="1453329"/>
              <a:ext cx="1850065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accommodating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2154173" y="140978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objective</a:t>
              </a: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3457402" y="15113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active</a:t>
              </a: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4717089" y="152590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steady </a:t>
              </a: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267060" y="136624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fun</a:t>
              </a: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7555777" y="15839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sensitive </a:t>
              </a: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446562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accurate </a:t>
              </a: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1908808" y="19494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tactful 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3296627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driving  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4822669" y="2051062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constant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6248123" y="19494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structured</a:t>
              </a: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7761768" y="205106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harmonious</a:t>
              </a:r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0" y="2716092"/>
              <a:ext cx="1626786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strong-willed</a:t>
              </a:r>
            </a:p>
          </p:txBody>
        </p:sp>
        <p:sp>
          <p:nvSpPr>
            <p:cNvPr id="54" name="TextBox 53"/>
            <p:cNvSpPr txBox="1"/>
            <p:nvPr/>
          </p:nvSpPr>
          <p:spPr>
            <a:xfrm>
              <a:off x="1776969" y="25564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purposeful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3213696" y="275963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convincing </a:t>
              </a: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4534309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cautious </a:t>
              </a: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029092" y="268706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calculating</a:t>
              </a: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7523876" y="254192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amenable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519133" y="3179314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persuasive </a:t>
              </a: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1940706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patient </a:t>
              </a: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3449364" y="3324457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influencing </a:t>
              </a: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5045108" y="309222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diplomatic</a:t>
              </a: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6423138" y="333897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logical </a:t>
              </a:r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7917284" y="32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sociable </a:t>
              </a: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21257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outgoing  </a:t>
              </a:r>
            </a:p>
          </p:txBody>
        </p:sp>
        <p:sp>
          <p:nvSpPr>
            <p:cNvPr id="66" name="TextBox 65"/>
            <p:cNvSpPr txBox="1"/>
            <p:nvPr/>
          </p:nvSpPr>
          <p:spPr>
            <a:xfrm>
              <a:off x="1544429" y="376521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courageous  </a:t>
              </a: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2966003" y="3968412"/>
              <a:ext cx="1573088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co-operative </a:t>
              </a:r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4648832" y="3765212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forceful</a:t>
              </a:r>
            </a:p>
          </p:txBody>
        </p:sp>
        <p:sp>
          <p:nvSpPr>
            <p:cNvPr id="69" name="TextBox 68"/>
            <p:cNvSpPr txBox="1"/>
            <p:nvPr/>
          </p:nvSpPr>
          <p:spPr>
            <a:xfrm>
              <a:off x="5811115" y="4011955"/>
              <a:ext cx="1510893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95BA6"/>
                  </a:solidFill>
                  <a:latin typeface="Arial" pitchFamily="34" charset="0"/>
                  <a:cs typeface="Arial" pitchFamily="34" charset="0"/>
                </a:rPr>
                <a:t>conventional</a:t>
              </a: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7491979" y="385229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 optimistic</a:t>
              </a: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359476" y="4393830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mobile </a:t>
              </a: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1635906" y="456800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friendly</a:t>
              </a: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3275193" y="44518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stable</a:t>
              </a: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4754823" y="455348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 consistent  </a:t>
              </a: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466681" y="442285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decisive </a:t>
              </a: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61768" y="4742173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correct</a:t>
              </a:r>
            </a:p>
          </p:txBody>
        </p:sp>
        <p:sp>
          <p:nvSpPr>
            <p:cNvPr id="77" name="TextBox 76"/>
            <p:cNvSpPr txBox="1"/>
            <p:nvPr/>
          </p:nvSpPr>
          <p:spPr>
            <a:xfrm>
              <a:off x="21257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loyal</a:t>
              </a:r>
            </a:p>
          </p:txBody>
        </p:sp>
        <p:sp>
          <p:nvSpPr>
            <p:cNvPr id="78" name="TextBox 77"/>
            <p:cNvSpPr txBox="1"/>
            <p:nvPr/>
          </p:nvSpPr>
          <p:spPr>
            <a:xfrm>
              <a:off x="1515401" y="5034535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6F9C12"/>
                  </a:solidFill>
                  <a:latin typeface="Arial" pitchFamily="34" charset="0"/>
                  <a:cs typeface="Arial" pitchFamily="34" charset="0"/>
                </a:rPr>
                <a:t>calm</a:t>
              </a:r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2806345" y="4990991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B71A1D"/>
                  </a:solidFill>
                  <a:latin typeface="Arial" pitchFamily="34" charset="0"/>
                  <a:cs typeface="Arial" pitchFamily="34" charset="0"/>
                </a:rPr>
                <a:t>daring</a:t>
              </a:r>
            </a:p>
          </p:txBody>
        </p:sp>
        <p:sp>
          <p:nvSpPr>
            <p:cNvPr id="80" name="TextBox 79"/>
            <p:cNvSpPr txBox="1"/>
            <p:nvPr/>
          </p:nvSpPr>
          <p:spPr>
            <a:xfrm>
              <a:off x="4706889" y="51071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analytical</a:t>
              </a: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6172004" y="520870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EC436"/>
                  </a:solidFill>
                  <a:latin typeface="Arial" pitchFamily="34" charset="0"/>
                  <a:cs typeface="Arial" pitchFamily="34" charset="0"/>
                </a:rPr>
                <a:t>engaging  </a:t>
              </a:r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477465" y="5484478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rPr>
                <a:t>exact</a:t>
              </a:r>
            </a:p>
          </p:txBody>
        </p:sp>
        <p:sp>
          <p:nvSpPr>
            <p:cNvPr id="83" name="TextBox 82"/>
            <p:cNvSpPr txBox="1"/>
            <p:nvPr/>
          </p:nvSpPr>
          <p:spPr>
            <a:xfrm>
              <a:off x="983917" y="5530407"/>
              <a:ext cx="1382232" cy="625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rPr>
                <a:t>impulsive</a:t>
              </a:r>
            </a:p>
            <a:p>
              <a:pPr algn="ctr"/>
              <a:endParaRPr lang="en-GB" sz="2600" baseline="30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3662167" y="5505766"/>
              <a:ext cx="1382232" cy="3590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600" baseline="30000" dirty="0">
                  <a:solidFill>
                    <a:srgbClr val="C00000"/>
                  </a:solidFill>
                  <a:latin typeface="Arial" pitchFamily="34" charset="0"/>
                  <a:cs typeface="Arial" pitchFamily="34" charset="0"/>
                </a:rPr>
                <a:t>realistic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06556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31095"/>
            <a:ext cx="3331029" cy="2163762"/>
          </a:xfrm>
        </p:spPr>
        <p:txBody>
          <a:bodyPr/>
          <a:lstStyle/>
          <a:p>
            <a:r>
              <a:rPr lang="en-GB" dirty="0"/>
              <a:t>Your Colour Energy Mix</a:t>
            </a: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2305752" y="1146359"/>
            <a:ext cx="4672235" cy="4672235"/>
            <a:chOff x="2303717" y="1236663"/>
            <a:chExt cx="4625975" cy="4625975"/>
          </a:xfrm>
        </p:grpSpPr>
        <p:pic>
          <p:nvPicPr>
            <p:cNvPr id="3" name="Picture 1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03717" y="1236663"/>
              <a:ext cx="4625975" cy="4625975"/>
            </a:xfrm>
            <a:prstGeom prst="rect">
              <a:avLst/>
            </a:prstGeom>
            <a:noFill/>
          </p:spPr>
        </p:pic>
        <p:sp>
          <p:nvSpPr>
            <p:cNvPr id="5" name="Text Box 5"/>
            <p:cNvSpPr txBox="1">
              <a:spLocks noChangeArrowheads="1"/>
            </p:cNvSpPr>
            <p:nvPr/>
          </p:nvSpPr>
          <p:spPr bwMode="auto">
            <a:xfrm>
              <a:off x="4608254" y="2081388"/>
              <a:ext cx="1754187" cy="146526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pPr algn="l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Competitive</a:t>
              </a:r>
            </a:p>
            <a:p>
              <a:pPr algn="l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Demanding</a:t>
              </a:r>
            </a:p>
            <a:p>
              <a:pPr algn="l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Determined</a:t>
              </a:r>
            </a:p>
            <a:p>
              <a:pPr algn="l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Strong-willed</a:t>
              </a:r>
            </a:p>
            <a:p>
              <a:pPr algn="l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Purposeful</a:t>
              </a:r>
              <a:endParaRPr lang="en-GB" sz="1750" dirty="0">
                <a:solidFill>
                  <a:schemeClr val="bg1"/>
                </a:solidFill>
                <a:latin typeface="Book Antiqua" pitchFamily="18" charset="0"/>
                <a:cs typeface="Times New Roman" pitchFamily="18" charset="0"/>
              </a:endParaRPr>
            </a:p>
          </p:txBody>
        </p:sp>
        <p:sp>
          <p:nvSpPr>
            <p:cNvPr id="6" name="Text Box 6"/>
            <p:cNvSpPr txBox="1">
              <a:spLocks noChangeArrowheads="1"/>
            </p:cNvSpPr>
            <p:nvPr/>
          </p:nvSpPr>
          <p:spPr bwMode="auto">
            <a:xfrm>
              <a:off x="4563716" y="3543129"/>
              <a:ext cx="1828800" cy="1739900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pPr algn="l"/>
              <a:r>
                <a:rPr lang="en-GB" sz="1750" b="1" dirty="0">
                  <a:solidFill>
                    <a:srgbClr val="FFFFFF"/>
                  </a:solidFill>
                  <a:latin typeface="Arial" charset="0"/>
                  <a:cs typeface="Times New Roman" pitchFamily="18" charset="0"/>
                </a:rPr>
                <a:t>Sociable</a:t>
              </a:r>
            </a:p>
            <a:p>
              <a:pPr algn="l"/>
              <a:r>
                <a:rPr lang="en-GB" sz="1750" b="1" dirty="0">
                  <a:solidFill>
                    <a:srgbClr val="FFFFFF"/>
                  </a:solidFill>
                  <a:latin typeface="Arial" charset="0"/>
                  <a:cs typeface="Times New Roman" pitchFamily="18" charset="0"/>
                </a:rPr>
                <a:t>Dynamic</a:t>
              </a:r>
            </a:p>
            <a:p>
              <a:pPr algn="l"/>
              <a:r>
                <a:rPr lang="en-GB" sz="1750" b="1" dirty="0">
                  <a:solidFill>
                    <a:srgbClr val="FFFFFF"/>
                  </a:solidFill>
                  <a:latin typeface="Arial" charset="0"/>
                  <a:cs typeface="Times New Roman" pitchFamily="18" charset="0"/>
                </a:rPr>
                <a:t>Demonstrative</a:t>
              </a:r>
            </a:p>
            <a:p>
              <a:pPr algn="l"/>
              <a:r>
                <a:rPr lang="en-GB" sz="1750" b="1" dirty="0">
                  <a:solidFill>
                    <a:srgbClr val="FFFFFF"/>
                  </a:solidFill>
                  <a:latin typeface="Arial" charset="0"/>
                  <a:cs typeface="Times New Roman" pitchFamily="18" charset="0"/>
                </a:rPr>
                <a:t>Enthusiastic</a:t>
              </a:r>
            </a:p>
            <a:p>
              <a:pPr algn="l"/>
              <a:r>
                <a:rPr lang="en-GB" sz="1750" b="1" dirty="0">
                  <a:solidFill>
                    <a:srgbClr val="FFFFFF"/>
                  </a:solidFill>
                  <a:latin typeface="Arial" charset="0"/>
                  <a:cs typeface="Times New Roman" pitchFamily="18" charset="0"/>
                </a:rPr>
                <a:t>Persuasive</a:t>
              </a:r>
            </a:p>
            <a:p>
              <a:pPr algn="l"/>
              <a:endParaRPr lang="en-GB" sz="1750" b="1" dirty="0">
                <a:solidFill>
                  <a:srgbClr val="FFFFFF"/>
                </a:solidFill>
                <a:latin typeface="Arial" charset="0"/>
                <a:cs typeface="Times New Roman" pitchFamily="18" charset="0"/>
              </a:endParaRPr>
            </a:p>
          </p:txBody>
        </p:sp>
        <p:sp>
          <p:nvSpPr>
            <p:cNvPr id="7" name="Text Box 7"/>
            <p:cNvSpPr txBox="1">
              <a:spLocks noChangeArrowheads="1"/>
            </p:cNvSpPr>
            <p:nvPr/>
          </p:nvSpPr>
          <p:spPr bwMode="auto">
            <a:xfrm>
              <a:off x="2976028" y="3543129"/>
              <a:ext cx="1581150" cy="1739900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Caring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Encouraging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Sharing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Patient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Relaxed</a:t>
              </a:r>
            </a:p>
            <a:p>
              <a:pPr algn="r"/>
              <a:endParaRPr lang="en-GB" sz="1750" b="1" dirty="0">
                <a:solidFill>
                  <a:schemeClr val="bg1"/>
                </a:solidFill>
                <a:latin typeface="Arial" charset="0"/>
                <a:cs typeface="Times New Roman" pitchFamily="18" charset="0"/>
              </a:endParaRPr>
            </a:p>
          </p:txBody>
        </p:sp>
        <p:sp>
          <p:nvSpPr>
            <p:cNvPr id="8" name="Text Box 8"/>
            <p:cNvSpPr txBox="1">
              <a:spLocks noChangeArrowheads="1"/>
            </p:cNvSpPr>
            <p:nvPr/>
          </p:nvSpPr>
          <p:spPr bwMode="auto">
            <a:xfrm>
              <a:off x="3039528" y="2075744"/>
              <a:ext cx="1517650" cy="146526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Cautious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Precise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Deliberate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Questioning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Formal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260932" y="1162162"/>
            <a:ext cx="4676716" cy="4676716"/>
            <a:chOff x="2236436" y="1197154"/>
            <a:chExt cx="4676716" cy="4676716"/>
          </a:xfrm>
        </p:grpSpPr>
        <p:pic>
          <p:nvPicPr>
            <p:cNvPr id="17" name="Picture 1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36436" y="1197154"/>
              <a:ext cx="4676716" cy="4676716"/>
            </a:xfrm>
            <a:prstGeom prst="rect">
              <a:avLst/>
            </a:prstGeom>
            <a:noFill/>
          </p:spPr>
        </p:pic>
        <p:sp>
          <p:nvSpPr>
            <p:cNvPr id="18" name="Text Box 5"/>
            <p:cNvSpPr txBox="1">
              <a:spLocks noChangeArrowheads="1"/>
            </p:cNvSpPr>
            <p:nvPr/>
          </p:nvSpPr>
          <p:spPr bwMode="auto">
            <a:xfrm>
              <a:off x="4579110" y="2057400"/>
              <a:ext cx="1754187" cy="147732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Aggressive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Controlling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Driving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Overbearing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Intolerant</a:t>
              </a:r>
              <a:endParaRPr lang="en-GB" sz="1750" dirty="0">
                <a:solidFill>
                  <a:schemeClr val="bg1"/>
                </a:solidFill>
                <a:latin typeface="Book Antiqua" pitchFamily="18" charset="0"/>
                <a:cs typeface="Times New Roman" pitchFamily="18" charset="0"/>
              </a:endParaRPr>
            </a:p>
          </p:txBody>
        </p:sp>
        <p:sp>
          <p:nvSpPr>
            <p:cNvPr id="19" name="Text Box 6"/>
            <p:cNvSpPr txBox="1">
              <a:spLocks noChangeArrowheads="1"/>
            </p:cNvSpPr>
            <p:nvPr/>
          </p:nvSpPr>
          <p:spPr bwMode="auto">
            <a:xfrm>
              <a:off x="4579110" y="3560061"/>
              <a:ext cx="1828800" cy="147732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Excitable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Frantic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Indiscreet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Flamboyant</a:t>
              </a:r>
            </a:p>
            <a:p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Hasty</a:t>
              </a:r>
            </a:p>
          </p:txBody>
        </p:sp>
        <p:sp>
          <p:nvSpPr>
            <p:cNvPr id="20" name="Text Box 7"/>
            <p:cNvSpPr txBox="1">
              <a:spLocks noChangeArrowheads="1"/>
            </p:cNvSpPr>
            <p:nvPr/>
          </p:nvSpPr>
          <p:spPr bwMode="auto">
            <a:xfrm>
              <a:off x="3298676" y="3560061"/>
              <a:ext cx="1210652" cy="175432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Docile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Bland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Plodding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Reliant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Stubborn</a:t>
              </a:r>
            </a:p>
            <a:p>
              <a:pPr algn="r"/>
              <a:endParaRPr lang="en-GB" sz="1750" b="1" dirty="0">
                <a:solidFill>
                  <a:schemeClr val="bg1"/>
                </a:solidFill>
                <a:latin typeface="Arial" charset="0"/>
                <a:cs typeface="Times New Roman" pitchFamily="18" charset="0"/>
              </a:endParaRPr>
            </a:p>
          </p:txBody>
        </p:sp>
        <p:sp>
          <p:nvSpPr>
            <p:cNvPr id="21" name="Text Box 8"/>
            <p:cNvSpPr txBox="1">
              <a:spLocks noChangeArrowheads="1"/>
            </p:cNvSpPr>
            <p:nvPr/>
          </p:nvSpPr>
          <p:spPr bwMode="auto">
            <a:xfrm>
              <a:off x="3093556" y="2057400"/>
              <a:ext cx="1415772" cy="147732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Stuffy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Indecisive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Suspicious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Cold</a:t>
              </a:r>
            </a:p>
            <a:p>
              <a:pPr algn="r"/>
              <a:r>
                <a:rPr lang="en-GB" sz="1750" b="1" dirty="0">
                  <a:solidFill>
                    <a:schemeClr val="bg1"/>
                  </a:solidFill>
                  <a:latin typeface="Arial" charset="0"/>
                  <a:cs typeface="Times New Roman" pitchFamily="18" charset="0"/>
                </a:rPr>
                <a:t>Reserved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7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7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10758"/>
            <a:ext cx="4292600" cy="2163762"/>
          </a:xfrm>
        </p:spPr>
        <p:txBody>
          <a:bodyPr>
            <a:noAutofit/>
          </a:bodyPr>
          <a:lstStyle/>
          <a:p>
            <a:r>
              <a:rPr lang="en-GB" dirty="0"/>
              <a:t>Your Colour Energy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97400" y="1716317"/>
            <a:ext cx="4114799" cy="392248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We each have all four colour energies within us; it is the combination of the four energies that creates the unique </a:t>
            </a: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</p:txBody>
      </p:sp>
      <p:pic>
        <p:nvPicPr>
          <p:cNvPr id="4" name="Picture 3" descr="001_0001_4Type Wheel with space for writing_en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55" y="1944917"/>
            <a:ext cx="3344574" cy="334457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A2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dodwell\Desktop\CS6 Content\Brand Refresh\Photo_Insights_Landscape_Material\i_land_material_0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363" y="0"/>
            <a:ext cx="10399386" cy="693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1"/>
          <p:cNvSpPr txBox="1">
            <a:spLocks/>
          </p:cNvSpPr>
          <p:nvPr/>
        </p:nvSpPr>
        <p:spPr>
          <a:xfrm>
            <a:off x="410632" y="128477"/>
            <a:ext cx="4288367" cy="19416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dirty="0">
                <a:solidFill>
                  <a:srgbClr val="FFFFFF"/>
                </a:solidFill>
                <a:ea typeface="Sketchetik" pitchFamily="2" charset="0"/>
                <a:cs typeface="Arial" pitchFamily="34" charset="0"/>
              </a:rPr>
              <a:t>Order your blocks</a:t>
            </a:r>
          </a:p>
        </p:txBody>
      </p:sp>
    </p:spTree>
    <p:extLst>
      <p:ext uri="{BB962C8B-B14F-4D97-AF65-F5344CB8AC3E}">
        <p14:creationId xmlns:p14="http://schemas.microsoft.com/office/powerpoint/2010/main" val="666182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363538"/>
            <a:ext cx="6497782" cy="2163762"/>
          </a:xfrm>
        </p:spPr>
        <p:txBody>
          <a:bodyPr>
            <a:normAutofit/>
          </a:bodyPr>
          <a:lstStyle/>
          <a:p>
            <a:r>
              <a:rPr lang="en-GB" sz="4400" dirty="0"/>
              <a:t>Colour Energy Exercise</a:t>
            </a:r>
            <a:br>
              <a:rPr lang="en-GB" sz="4400" dirty="0"/>
            </a:br>
            <a:r>
              <a:rPr lang="en-GB" sz="4400" dirty="0"/>
              <a:t>‘A Team Celebration’</a:t>
            </a:r>
            <a:endParaRPr lang="en-US" sz="4400" dirty="0"/>
          </a:p>
        </p:txBody>
      </p:sp>
      <p:sp>
        <p:nvSpPr>
          <p:cNvPr id="86019" name="Rectangle 7"/>
          <p:cNvSpPr>
            <a:spLocks noGrp="1" noChangeArrowheads="1"/>
          </p:cNvSpPr>
          <p:nvPr>
            <p:ph idx="4294967295"/>
          </p:nvPr>
        </p:nvSpPr>
        <p:spPr>
          <a:xfrm>
            <a:off x="457200" y="2413000"/>
            <a:ext cx="7683500" cy="3517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Split into dominant 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colour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groups.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Take responsibility for </a:t>
            </a:r>
            <a:r>
              <a:rPr lang="en-US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organising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 ‘team celebration’. The only requirement is that you must ensure it is successful.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 have ten minutes to create a presentation of your ideas.</a:t>
            </a:r>
          </a:p>
        </p:txBody>
      </p:sp>
      <p:pic>
        <p:nvPicPr>
          <p:cNvPr id="4098" name="Picture 2" descr="S:\Published Materials\Brand Resources\Insights Wheels and Models\001_0001_4Type Wheel_enGB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545" y="214191"/>
            <a:ext cx="2527300" cy="268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50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4586522"/>
            <a:ext cx="2278743" cy="2278743"/>
          </a:xfrm>
          <a:prstGeom prst="rect">
            <a:avLst/>
          </a:prstGeom>
          <a:solidFill>
            <a:srgbClr val="B7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2278743" cy="2278743"/>
          </a:xfrm>
          <a:prstGeom prst="rect">
            <a:avLst/>
          </a:prstGeom>
          <a:solidFill>
            <a:srgbClr val="CD7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615542" y="0"/>
            <a:ext cx="2278743" cy="2278743"/>
          </a:xfrm>
          <a:prstGeom prst="rect">
            <a:avLst/>
          </a:prstGeom>
          <a:solidFill>
            <a:srgbClr val="B7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298554" y="2300506"/>
            <a:ext cx="2278743" cy="2278743"/>
          </a:xfrm>
          <a:prstGeom prst="rect">
            <a:avLst/>
          </a:prstGeom>
          <a:solidFill>
            <a:srgbClr val="E3AD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914096" y="2300506"/>
            <a:ext cx="2278743" cy="2278743"/>
          </a:xfrm>
          <a:prstGeom prst="rect">
            <a:avLst/>
          </a:prstGeom>
          <a:solidFill>
            <a:srgbClr val="DC99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615542" y="4586522"/>
            <a:ext cx="2278743" cy="2278743"/>
          </a:xfrm>
          <a:prstGeom prst="rect">
            <a:avLst/>
          </a:prstGeom>
          <a:solidFill>
            <a:srgbClr val="B733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7068457" y="304800"/>
            <a:ext cx="18542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Are active and move in a positive and firm direction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2543" y="2540000"/>
            <a:ext cx="185420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Have a strong determination that influences those they interact with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467428" y="4929198"/>
            <a:ext cx="19685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Approach others in a direct and straightforward manner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01342" y="4929198"/>
            <a:ext cx="1854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Seek an outcome that is specific and tangible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862498" y="2630482"/>
            <a:ext cx="217330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Are single-minded and determined in their focus on results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06636" y="214290"/>
            <a:ext cx="2101864" cy="2359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baseline="30000" dirty="0">
                <a:latin typeface="Arial" pitchFamily="34" charset="0"/>
                <a:cs typeface="Arial" pitchFamily="34" charset="0"/>
              </a:rPr>
              <a:t>Individuals with a preference for Fiery Red energy …</a:t>
            </a:r>
          </a:p>
          <a:p>
            <a:endParaRPr lang="en-GB" sz="3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278743" cy="2278743"/>
          </a:xfrm>
          <a:prstGeom prst="rect">
            <a:avLst/>
          </a:prstGeom>
          <a:solidFill>
            <a:srgbClr val="FEDA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615542" y="0"/>
            <a:ext cx="2278743" cy="2278743"/>
          </a:xfrm>
          <a:prstGeom prst="rect">
            <a:avLst/>
          </a:prstGeom>
          <a:solidFill>
            <a:srgbClr val="FDCA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298554" y="2300506"/>
            <a:ext cx="2278743" cy="2278743"/>
          </a:xfrm>
          <a:prstGeom prst="rect">
            <a:avLst/>
          </a:prstGeom>
          <a:solidFill>
            <a:srgbClr val="FED5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914096" y="2300506"/>
            <a:ext cx="2278743" cy="2278743"/>
          </a:xfrm>
          <a:prstGeom prst="rect">
            <a:avLst/>
          </a:prstGeom>
          <a:solidFill>
            <a:srgbClr val="FFE5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0" y="4586522"/>
            <a:ext cx="2278743" cy="2278743"/>
          </a:xfrm>
          <a:prstGeom prst="rect">
            <a:avLst/>
          </a:prstGeom>
          <a:solidFill>
            <a:srgbClr val="FDCA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615542" y="4586522"/>
            <a:ext cx="2278743" cy="2278743"/>
          </a:xfrm>
          <a:prstGeom prst="rect">
            <a:avLst/>
          </a:prstGeom>
          <a:solidFill>
            <a:srgbClr val="FDCA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381236" y="165100"/>
            <a:ext cx="210186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baseline="30000" dirty="0">
                <a:latin typeface="Arial" pitchFamily="34" charset="0"/>
                <a:cs typeface="Arial" pitchFamily="34" charset="0"/>
              </a:rPr>
              <a:t>Individuals with a preference for Sunshine Yellow energy …</a:t>
            </a:r>
          </a:p>
          <a:p>
            <a:endParaRPr lang="en-GB" sz="3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62800" y="304800"/>
            <a:ext cx="1854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Radiate enthusiasm and encourage participation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3214" y="2705100"/>
            <a:ext cx="1854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Enjoy and seek the company of others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01900" y="4929198"/>
            <a:ext cx="18542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Have a desire to be involved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26300" y="4929198"/>
            <a:ext cx="1854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Like to be noticed and appreciated for their contributions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62498" y="2541582"/>
            <a:ext cx="1854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Approach others in a persuasive, engaging and inviting manner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278743" cy="2278743"/>
          </a:xfrm>
          <a:prstGeom prst="rect">
            <a:avLst/>
          </a:prstGeom>
          <a:solidFill>
            <a:srgbClr val="AEBD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615542" y="0"/>
            <a:ext cx="2278743" cy="2278743"/>
          </a:xfrm>
          <a:prstGeom prst="rect">
            <a:avLst/>
          </a:prstGeom>
          <a:solidFill>
            <a:srgbClr val="8BA4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298554" y="2300506"/>
            <a:ext cx="2278743" cy="2278743"/>
          </a:xfrm>
          <a:prstGeom prst="rect">
            <a:avLst/>
          </a:prstGeom>
          <a:solidFill>
            <a:srgbClr val="D1D9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914096" y="2300506"/>
            <a:ext cx="2278743" cy="2278743"/>
          </a:xfrm>
          <a:prstGeom prst="rect">
            <a:avLst/>
          </a:prstGeom>
          <a:solidFill>
            <a:srgbClr val="C5D0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0" y="4586522"/>
            <a:ext cx="2278743" cy="2278743"/>
          </a:xfrm>
          <a:prstGeom prst="rect">
            <a:avLst/>
          </a:prstGeom>
          <a:solidFill>
            <a:srgbClr val="8BA4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615542" y="4586522"/>
            <a:ext cx="2278743" cy="2278743"/>
          </a:xfrm>
          <a:prstGeom prst="rect">
            <a:avLst/>
          </a:prstGeom>
          <a:solidFill>
            <a:srgbClr val="8BA4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06636" y="150790"/>
            <a:ext cx="189866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baseline="30000" dirty="0">
                <a:latin typeface="Arial" pitchFamily="34" charset="0"/>
                <a:cs typeface="Arial" pitchFamily="34" charset="0"/>
              </a:rPr>
              <a:t>Individuals with a preference for Earth Green energy …</a:t>
            </a:r>
          </a:p>
          <a:p>
            <a:endParaRPr lang="en-GB" sz="3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061200" y="241300"/>
            <a:ext cx="1854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View the world through what they value and what is important to them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5900" y="2730500"/>
            <a:ext cx="1854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Seek harmony and depth in relationships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2700" y="4929198"/>
            <a:ext cx="185420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Prefer democratic approaches that respect the individual 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59614" y="4738698"/>
            <a:ext cx="20335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Ensure all individual perspectives are heard and considered in making choices or decisions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722798" y="2579682"/>
            <a:ext cx="198280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Defend what they value with quiet determination and persistence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278743" cy="2278743"/>
          </a:xfrm>
          <a:prstGeom prst="rect">
            <a:avLst/>
          </a:prstGeom>
          <a:solidFill>
            <a:srgbClr val="4B96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615542" y="0"/>
            <a:ext cx="2278743" cy="2278743"/>
          </a:xfrm>
          <a:prstGeom prst="rect">
            <a:avLst/>
          </a:prstGeom>
          <a:solidFill>
            <a:srgbClr val="0072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298554" y="2300506"/>
            <a:ext cx="2278743" cy="2278743"/>
          </a:xfrm>
          <a:prstGeom prst="rect">
            <a:avLst/>
          </a:prstGeom>
          <a:solidFill>
            <a:srgbClr val="A4C2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914096" y="2300506"/>
            <a:ext cx="2278743" cy="2278743"/>
          </a:xfrm>
          <a:prstGeom prst="rect">
            <a:avLst/>
          </a:prstGeom>
          <a:solidFill>
            <a:srgbClr val="89B3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0" y="4586522"/>
            <a:ext cx="2278743" cy="2278743"/>
          </a:xfrm>
          <a:prstGeom prst="rect">
            <a:avLst/>
          </a:prstGeom>
          <a:solidFill>
            <a:srgbClr val="0072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615542" y="4586522"/>
            <a:ext cx="2278743" cy="2278743"/>
          </a:xfrm>
          <a:prstGeom prst="rect">
            <a:avLst/>
          </a:prstGeom>
          <a:solidFill>
            <a:srgbClr val="0072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06636" y="214290"/>
            <a:ext cx="2101864" cy="2359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b="1" baseline="30000" dirty="0">
                <a:latin typeface="Arial" pitchFamily="34" charset="0"/>
                <a:cs typeface="Arial" pitchFamily="34" charset="0"/>
              </a:rPr>
              <a:t>Individuals with a preference for Cool Blue energy …</a:t>
            </a:r>
          </a:p>
          <a:p>
            <a:endParaRPr lang="en-GB" sz="3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13600" y="304800"/>
            <a:ext cx="185420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Desire to know and understand the world around them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9400" y="2781300"/>
            <a:ext cx="1854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Maintain a detached and objective standpoint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76500" y="4827598"/>
            <a:ext cx="1854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Think things through before committing to action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73900" y="4827598"/>
            <a:ext cx="185420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Like information to be accurate and complete before proceeding</a:t>
            </a:r>
          </a:p>
          <a:p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49798" y="2630482"/>
            <a:ext cx="1854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aseline="30000" dirty="0">
                <a:latin typeface="Arial" pitchFamily="34" charset="0"/>
                <a:cs typeface="Arial" pitchFamily="34" charset="0"/>
              </a:rPr>
              <a:t>Value independence and intellect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e pros and cons of introducing daily rest breaks">
            <a:extLst>
              <a:ext uri="{FF2B5EF4-FFF2-40B4-BE49-F238E27FC236}">
                <a16:creationId xmlns:a16="http://schemas.microsoft.com/office/drawing/2014/main" id="{9E71F716-9C56-C869-B126-B8690E539F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2" b="17336"/>
          <a:stretch/>
        </p:blipFill>
        <p:spPr bwMode="auto">
          <a:xfrm>
            <a:off x="457200" y="2857500"/>
            <a:ext cx="8229600" cy="2501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9409F50-3DB4-AB8F-3C0D-0BD105518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3538"/>
            <a:ext cx="4102100" cy="2163762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Comfort Break</a:t>
            </a:r>
          </a:p>
        </p:txBody>
      </p:sp>
    </p:spTree>
    <p:extLst>
      <p:ext uri="{BB962C8B-B14F-4D97-AF65-F5344CB8AC3E}">
        <p14:creationId xmlns:p14="http://schemas.microsoft.com/office/powerpoint/2010/main" val="799932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889500" y="1739900"/>
            <a:ext cx="3810000" cy="25019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“Every advance, every conceptual achievement of mankind has been connected with an advance in self awareness.”</a:t>
            </a:r>
            <a:b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Dr Carl G Jung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3538"/>
            <a:ext cx="6451600" cy="2163762"/>
          </a:xfrm>
        </p:spPr>
        <p:txBody>
          <a:bodyPr/>
          <a:lstStyle/>
          <a:p>
            <a:r>
              <a:rPr lang="en-GB" dirty="0"/>
              <a:t>The Jungian Preferences</a:t>
            </a:r>
          </a:p>
        </p:txBody>
      </p:sp>
      <p:pic>
        <p:nvPicPr>
          <p:cNvPr id="4" name="Picture 3" descr="faded jung lines.png"/>
          <p:cNvPicPr>
            <a:picLocks noChangeAspect="1"/>
          </p:cNvPicPr>
          <p:nvPr/>
        </p:nvPicPr>
        <p:blipFill>
          <a:blip r:embed="rId3" cstate="print">
            <a:lum contrast="-40000"/>
          </a:blip>
          <a:stretch>
            <a:fillRect/>
          </a:stretch>
        </p:blipFill>
        <p:spPr>
          <a:xfrm>
            <a:off x="711200" y="1714500"/>
            <a:ext cx="3568700" cy="396263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Your ‘Attitude’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3124200" y="2051844"/>
            <a:ext cx="2844800" cy="177800"/>
            <a:chOff x="3124200" y="2585244"/>
            <a:chExt cx="2844800" cy="177800"/>
          </a:xfrm>
        </p:grpSpPr>
        <p:cxnSp>
          <p:nvCxnSpPr>
            <p:cNvPr id="7" name="Straight Arrow Connector 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1003300" y="1409700"/>
            <a:ext cx="22987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Introversion</a:t>
            </a:r>
            <a:r>
              <a:rPr lang="en-GB" dirty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Quiet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Observant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Inwardly focused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Depth focused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Intimate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Reserved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Reflective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Thoughtful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Cautious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10260" y="1409700"/>
            <a:ext cx="22987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Extraversion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Talkative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Involved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Outwardly focused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Breadth focused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Gregarious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Flamboyant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Action oriented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Outspoken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Bold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124200" y="2454268"/>
            <a:ext cx="2844800" cy="177800"/>
            <a:chOff x="3124200" y="2585244"/>
            <a:chExt cx="2844800" cy="177800"/>
          </a:xfrm>
        </p:grpSpPr>
        <p:cxnSp>
          <p:nvCxnSpPr>
            <p:cNvPr id="14" name="Straight Arrow Connector 13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3124200" y="2882896"/>
            <a:ext cx="2844800" cy="177800"/>
            <a:chOff x="3124200" y="2585244"/>
            <a:chExt cx="2844800" cy="177800"/>
          </a:xfrm>
        </p:grpSpPr>
        <p:cxnSp>
          <p:nvCxnSpPr>
            <p:cNvPr id="17" name="Straight Arrow Connector 1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>
            <a:off x="3124200" y="3306762"/>
            <a:ext cx="2844800" cy="177800"/>
            <a:chOff x="3124200" y="2585244"/>
            <a:chExt cx="2844800" cy="177800"/>
          </a:xfrm>
        </p:grpSpPr>
        <p:cxnSp>
          <p:nvCxnSpPr>
            <p:cNvPr id="20" name="Straight Arrow Connector 19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/>
          <p:cNvGrpSpPr/>
          <p:nvPr/>
        </p:nvGrpSpPr>
        <p:grpSpPr>
          <a:xfrm>
            <a:off x="3124200" y="3702052"/>
            <a:ext cx="2844800" cy="177800"/>
            <a:chOff x="3124200" y="2585244"/>
            <a:chExt cx="2844800" cy="177800"/>
          </a:xfrm>
        </p:grpSpPr>
        <p:cxnSp>
          <p:nvCxnSpPr>
            <p:cNvPr id="23" name="Straight Arrow Connector 22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>
            <a:off x="3124200" y="4117980"/>
            <a:ext cx="2844800" cy="177800"/>
            <a:chOff x="3124200" y="2585244"/>
            <a:chExt cx="2844800" cy="177800"/>
          </a:xfrm>
        </p:grpSpPr>
        <p:cxnSp>
          <p:nvCxnSpPr>
            <p:cNvPr id="26" name="Straight Arrow Connector 25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/>
          <p:cNvGrpSpPr/>
          <p:nvPr/>
        </p:nvGrpSpPr>
        <p:grpSpPr>
          <a:xfrm>
            <a:off x="3124200" y="4538670"/>
            <a:ext cx="2844800" cy="177800"/>
            <a:chOff x="3124200" y="2585244"/>
            <a:chExt cx="2844800" cy="177800"/>
          </a:xfrm>
        </p:grpSpPr>
        <p:cxnSp>
          <p:nvCxnSpPr>
            <p:cNvPr id="29" name="Straight Arrow Connector 28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124200" y="4929198"/>
            <a:ext cx="2844800" cy="177800"/>
            <a:chOff x="3124200" y="2585244"/>
            <a:chExt cx="2844800" cy="177800"/>
          </a:xfrm>
        </p:grpSpPr>
        <p:cxnSp>
          <p:nvCxnSpPr>
            <p:cNvPr id="32" name="Straight Arrow Connector 31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Group 33"/>
          <p:cNvGrpSpPr/>
          <p:nvPr/>
        </p:nvGrpSpPr>
        <p:grpSpPr>
          <a:xfrm>
            <a:off x="3124200" y="5345126"/>
            <a:ext cx="2844800" cy="177800"/>
            <a:chOff x="3124200" y="2585244"/>
            <a:chExt cx="2844800" cy="177800"/>
          </a:xfrm>
        </p:grpSpPr>
        <p:cxnSp>
          <p:nvCxnSpPr>
            <p:cNvPr id="35" name="Straight Arrow Connector 34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199" y="363538"/>
            <a:ext cx="7438571" cy="986291"/>
          </a:xfrm>
        </p:spPr>
        <p:txBody>
          <a:bodyPr>
            <a:normAutofit/>
          </a:bodyPr>
          <a:lstStyle/>
          <a:p>
            <a:r>
              <a:rPr lang="en-GB" sz="3400" dirty="0"/>
              <a:t>Your Decision Making ‘Functions’</a:t>
            </a:r>
          </a:p>
        </p:txBody>
      </p:sp>
      <p:grpSp>
        <p:nvGrpSpPr>
          <p:cNvPr id="2" name="Group 9"/>
          <p:cNvGrpSpPr/>
          <p:nvPr/>
        </p:nvGrpSpPr>
        <p:grpSpPr>
          <a:xfrm>
            <a:off x="3124200" y="2051844"/>
            <a:ext cx="2844800" cy="177800"/>
            <a:chOff x="3124200" y="2585244"/>
            <a:chExt cx="2844800" cy="177800"/>
          </a:xfrm>
        </p:grpSpPr>
        <p:cxnSp>
          <p:nvCxnSpPr>
            <p:cNvPr id="7" name="Straight Arrow Connector 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927100" y="1409700"/>
            <a:ext cx="22987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Thinking</a:t>
            </a:r>
            <a:r>
              <a:rPr lang="en-GB" dirty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Formal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Impersonal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Analytical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Detached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Objective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Strong-minded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Competitive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Particular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Task focused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791200" y="1409700"/>
            <a:ext cx="250826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Feeling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Informal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Personal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Illogical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Involved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Subjective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Flexible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Accommodating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Ambivalent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Relationship focused</a:t>
            </a:r>
          </a:p>
        </p:txBody>
      </p:sp>
      <p:grpSp>
        <p:nvGrpSpPr>
          <p:cNvPr id="3" name="Group 12"/>
          <p:cNvGrpSpPr/>
          <p:nvPr/>
        </p:nvGrpSpPr>
        <p:grpSpPr>
          <a:xfrm>
            <a:off x="3124200" y="2454268"/>
            <a:ext cx="2844800" cy="177800"/>
            <a:chOff x="3124200" y="2585244"/>
            <a:chExt cx="2844800" cy="177800"/>
          </a:xfrm>
        </p:grpSpPr>
        <p:cxnSp>
          <p:nvCxnSpPr>
            <p:cNvPr id="14" name="Straight Arrow Connector 13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15"/>
          <p:cNvGrpSpPr/>
          <p:nvPr/>
        </p:nvGrpSpPr>
        <p:grpSpPr>
          <a:xfrm>
            <a:off x="3124200" y="2882896"/>
            <a:ext cx="2844800" cy="177800"/>
            <a:chOff x="3124200" y="2585244"/>
            <a:chExt cx="2844800" cy="177800"/>
          </a:xfrm>
        </p:grpSpPr>
        <p:cxnSp>
          <p:nvCxnSpPr>
            <p:cNvPr id="17" name="Straight Arrow Connector 1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18"/>
          <p:cNvGrpSpPr/>
          <p:nvPr/>
        </p:nvGrpSpPr>
        <p:grpSpPr>
          <a:xfrm>
            <a:off x="3124200" y="3306762"/>
            <a:ext cx="2844800" cy="177800"/>
            <a:chOff x="3124200" y="2585244"/>
            <a:chExt cx="2844800" cy="177800"/>
          </a:xfrm>
        </p:grpSpPr>
        <p:cxnSp>
          <p:nvCxnSpPr>
            <p:cNvPr id="20" name="Straight Arrow Connector 19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21"/>
          <p:cNvGrpSpPr/>
          <p:nvPr/>
        </p:nvGrpSpPr>
        <p:grpSpPr>
          <a:xfrm>
            <a:off x="3124200" y="3702052"/>
            <a:ext cx="2844800" cy="177800"/>
            <a:chOff x="3124200" y="2585244"/>
            <a:chExt cx="2844800" cy="177800"/>
          </a:xfrm>
        </p:grpSpPr>
        <p:cxnSp>
          <p:nvCxnSpPr>
            <p:cNvPr id="23" name="Straight Arrow Connector 22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24"/>
          <p:cNvGrpSpPr/>
          <p:nvPr/>
        </p:nvGrpSpPr>
        <p:grpSpPr>
          <a:xfrm>
            <a:off x="3124200" y="4117980"/>
            <a:ext cx="2844800" cy="177800"/>
            <a:chOff x="3124200" y="2585244"/>
            <a:chExt cx="2844800" cy="177800"/>
          </a:xfrm>
        </p:grpSpPr>
        <p:cxnSp>
          <p:nvCxnSpPr>
            <p:cNvPr id="26" name="Straight Arrow Connector 25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27"/>
          <p:cNvGrpSpPr/>
          <p:nvPr/>
        </p:nvGrpSpPr>
        <p:grpSpPr>
          <a:xfrm>
            <a:off x="3124200" y="4538670"/>
            <a:ext cx="2844800" cy="177800"/>
            <a:chOff x="3124200" y="2585244"/>
            <a:chExt cx="2844800" cy="177800"/>
          </a:xfrm>
        </p:grpSpPr>
        <p:cxnSp>
          <p:nvCxnSpPr>
            <p:cNvPr id="29" name="Straight Arrow Connector 28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30"/>
          <p:cNvGrpSpPr/>
          <p:nvPr/>
        </p:nvGrpSpPr>
        <p:grpSpPr>
          <a:xfrm>
            <a:off x="3124200" y="4929198"/>
            <a:ext cx="2844800" cy="177800"/>
            <a:chOff x="3124200" y="2585244"/>
            <a:chExt cx="2844800" cy="177800"/>
          </a:xfrm>
        </p:grpSpPr>
        <p:cxnSp>
          <p:nvCxnSpPr>
            <p:cNvPr id="32" name="Straight Arrow Connector 31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33"/>
          <p:cNvGrpSpPr/>
          <p:nvPr/>
        </p:nvGrpSpPr>
        <p:grpSpPr>
          <a:xfrm>
            <a:off x="3124200" y="5345126"/>
            <a:ext cx="2844800" cy="177800"/>
            <a:chOff x="3124200" y="2585244"/>
            <a:chExt cx="2844800" cy="177800"/>
          </a:xfrm>
        </p:grpSpPr>
        <p:cxnSp>
          <p:nvCxnSpPr>
            <p:cNvPr id="35" name="Straight Arrow Connector 34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363538"/>
            <a:ext cx="8445500" cy="2163762"/>
          </a:xfrm>
        </p:spPr>
        <p:txBody>
          <a:bodyPr>
            <a:normAutofit/>
          </a:bodyPr>
          <a:lstStyle/>
          <a:p>
            <a:r>
              <a:rPr lang="en-GB" sz="3000" dirty="0"/>
              <a:t>Jungian Preferences and the Colour Energies</a:t>
            </a:r>
          </a:p>
        </p:txBody>
      </p:sp>
      <p:pic>
        <p:nvPicPr>
          <p:cNvPr id="6" name="Picture 5" descr="001_0116b_blank wheel no scale_enGB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98541" y="2128253"/>
            <a:ext cx="3584404" cy="353184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62980" y="1874657"/>
            <a:ext cx="23876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Thinking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40589" y="1874657"/>
            <a:ext cx="23876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Feeling</a:t>
            </a:r>
          </a:p>
        </p:txBody>
      </p:sp>
      <p:sp>
        <p:nvSpPr>
          <p:cNvPr id="9" name="TextBox 8"/>
          <p:cNvSpPr txBox="1"/>
          <p:nvPr/>
        </p:nvSpPr>
        <p:spPr>
          <a:xfrm rot="5400000">
            <a:off x="1464393" y="757736"/>
            <a:ext cx="584775" cy="1914839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Introversion</a:t>
            </a:r>
          </a:p>
        </p:txBody>
      </p:sp>
      <p:sp>
        <p:nvSpPr>
          <p:cNvPr id="10" name="TextBox 9"/>
          <p:cNvSpPr txBox="1"/>
          <p:nvPr/>
        </p:nvSpPr>
        <p:spPr>
          <a:xfrm rot="5400000">
            <a:off x="7142002" y="643436"/>
            <a:ext cx="584775" cy="2143439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Extraversion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134550" y="2452546"/>
            <a:ext cx="2865894" cy="2869237"/>
            <a:chOff x="4047698" y="3318843"/>
            <a:chExt cx="2484121" cy="2487019"/>
          </a:xfrm>
        </p:grpSpPr>
        <p:sp>
          <p:nvSpPr>
            <p:cNvPr id="12" name="Pie 11"/>
            <p:cNvSpPr/>
            <p:nvPr/>
          </p:nvSpPr>
          <p:spPr>
            <a:xfrm rot="16200000" flipH="1">
              <a:off x="4047699" y="3318843"/>
              <a:ext cx="2484120" cy="2484120"/>
            </a:xfrm>
            <a:prstGeom prst="pie">
              <a:avLst>
                <a:gd name="adj1" fmla="val 163"/>
                <a:gd name="adj2" fmla="val 10794403"/>
              </a:avLst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58585A"/>
                </a:solidFill>
              </a:endParaRPr>
            </a:p>
          </p:txBody>
        </p:sp>
        <p:sp>
          <p:nvSpPr>
            <p:cNvPr id="13" name="Pie 12"/>
            <p:cNvSpPr/>
            <p:nvPr/>
          </p:nvSpPr>
          <p:spPr>
            <a:xfrm rot="5400000">
              <a:off x="4047698" y="3321742"/>
              <a:ext cx="2484120" cy="2484120"/>
            </a:xfrm>
            <a:prstGeom prst="pie">
              <a:avLst>
                <a:gd name="adj1" fmla="val 163"/>
                <a:gd name="adj2" fmla="val 10794403"/>
              </a:avLst>
            </a:prstGeom>
            <a:solidFill>
              <a:schemeClr val="bg1">
                <a:alpha val="8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rgbClr val="58585A"/>
                </a:solidFill>
              </a:endParaRPr>
            </a:p>
          </p:txBody>
        </p:sp>
      </p:grpSp>
      <p:grpSp>
        <p:nvGrpSpPr>
          <p:cNvPr id="17" name="Group 9"/>
          <p:cNvGrpSpPr/>
          <p:nvPr/>
        </p:nvGrpSpPr>
        <p:grpSpPr>
          <a:xfrm>
            <a:off x="3107871" y="1622636"/>
            <a:ext cx="2844800" cy="177800"/>
            <a:chOff x="3124200" y="2585244"/>
            <a:chExt cx="2844800" cy="177800"/>
          </a:xfrm>
        </p:grpSpPr>
        <p:cxnSp>
          <p:nvCxnSpPr>
            <p:cNvPr id="18" name="Straight Arrow Connector 17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9"/>
          <p:cNvGrpSpPr/>
          <p:nvPr/>
        </p:nvGrpSpPr>
        <p:grpSpPr>
          <a:xfrm>
            <a:off x="3113310" y="1989125"/>
            <a:ext cx="2844800" cy="177800"/>
            <a:chOff x="3124200" y="2585244"/>
            <a:chExt cx="2844800" cy="177800"/>
          </a:xfrm>
        </p:grpSpPr>
        <p:cxnSp>
          <p:nvCxnSpPr>
            <p:cNvPr id="21" name="Straight Arrow Connector 20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5212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 L 0.00087 0.30255 " pathEditMode="relative" rAng="0" ptsTypes="AA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0.00856 L 0.00382 0.30046 " pathEditMode="relative" rAng="0" ptsTypes="AA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1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1 -0.02174 L 0.30903 -0.02174 " pathEditMode="relative" rAng="0" ptsTypes="AA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-0.31302 0.53727 " pathEditMode="relative" rAng="0" ptsTypes="AA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60" y="2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90600" y="1658938"/>
            <a:ext cx="7137400" cy="2354262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When you see the next slide, write down what is there for you.</a:t>
            </a:r>
          </a:p>
        </p:txBody>
      </p:sp>
    </p:spTree>
    <p:extLst>
      <p:ext uri="{BB962C8B-B14F-4D97-AF65-F5344CB8AC3E}">
        <p14:creationId xmlns:p14="http://schemas.microsoft.com/office/powerpoint/2010/main" val="28410050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X:\VC Aug 2011\Graphic Images\documents\en_GB\Stock Photos\1 Sensing &amp; Intuition -shoes - unspla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26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4791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363538"/>
            <a:ext cx="6059714" cy="725033"/>
          </a:xfrm>
        </p:spPr>
        <p:txBody>
          <a:bodyPr>
            <a:normAutofit/>
          </a:bodyPr>
          <a:lstStyle/>
          <a:p>
            <a:r>
              <a:rPr lang="en-GB" dirty="0"/>
              <a:t>Your Perceiving ‘Functions’</a:t>
            </a:r>
          </a:p>
        </p:txBody>
      </p:sp>
      <p:grpSp>
        <p:nvGrpSpPr>
          <p:cNvPr id="2" name="Group 9"/>
          <p:cNvGrpSpPr/>
          <p:nvPr/>
        </p:nvGrpSpPr>
        <p:grpSpPr>
          <a:xfrm>
            <a:off x="3124200" y="2051844"/>
            <a:ext cx="2844800" cy="177800"/>
            <a:chOff x="3124200" y="2585244"/>
            <a:chExt cx="2844800" cy="177800"/>
          </a:xfrm>
        </p:grpSpPr>
        <p:cxnSp>
          <p:nvCxnSpPr>
            <p:cNvPr id="7" name="Straight Arrow Connector 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1003300" y="1409700"/>
            <a:ext cx="22987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Sensation</a:t>
            </a:r>
            <a:r>
              <a:rPr lang="en-GB" dirty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Specific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Present-oriented 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Realistic 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Consistent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Down-to-earth 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Practical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Precise 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Factual 		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Step-by-step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10260" y="1409700"/>
            <a:ext cx="22987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Intuition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Global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Future-oriented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Imaginative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Unpredictable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Blue-sky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Conceptual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General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Abstract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latin typeface="Arial" pitchFamily="34" charset="0"/>
                <a:cs typeface="Arial" pitchFamily="34" charset="0"/>
              </a:rPr>
              <a:t>Spontaneous</a:t>
            </a:r>
          </a:p>
        </p:txBody>
      </p:sp>
      <p:grpSp>
        <p:nvGrpSpPr>
          <p:cNvPr id="3" name="Group 12"/>
          <p:cNvGrpSpPr/>
          <p:nvPr/>
        </p:nvGrpSpPr>
        <p:grpSpPr>
          <a:xfrm>
            <a:off x="3124200" y="2454268"/>
            <a:ext cx="2844800" cy="177800"/>
            <a:chOff x="3124200" y="2585244"/>
            <a:chExt cx="2844800" cy="177800"/>
          </a:xfrm>
        </p:grpSpPr>
        <p:cxnSp>
          <p:nvCxnSpPr>
            <p:cNvPr id="14" name="Straight Arrow Connector 13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15"/>
          <p:cNvGrpSpPr/>
          <p:nvPr/>
        </p:nvGrpSpPr>
        <p:grpSpPr>
          <a:xfrm>
            <a:off x="3124200" y="2882896"/>
            <a:ext cx="2844800" cy="177800"/>
            <a:chOff x="3124200" y="2585244"/>
            <a:chExt cx="2844800" cy="177800"/>
          </a:xfrm>
        </p:grpSpPr>
        <p:cxnSp>
          <p:nvCxnSpPr>
            <p:cNvPr id="17" name="Straight Arrow Connector 16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18"/>
          <p:cNvGrpSpPr/>
          <p:nvPr/>
        </p:nvGrpSpPr>
        <p:grpSpPr>
          <a:xfrm>
            <a:off x="3124200" y="3306762"/>
            <a:ext cx="2844800" cy="177800"/>
            <a:chOff x="3124200" y="2585244"/>
            <a:chExt cx="2844800" cy="177800"/>
          </a:xfrm>
        </p:grpSpPr>
        <p:cxnSp>
          <p:nvCxnSpPr>
            <p:cNvPr id="20" name="Straight Arrow Connector 19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21"/>
          <p:cNvGrpSpPr/>
          <p:nvPr/>
        </p:nvGrpSpPr>
        <p:grpSpPr>
          <a:xfrm>
            <a:off x="3124200" y="3702052"/>
            <a:ext cx="2844800" cy="177800"/>
            <a:chOff x="3124200" y="2585244"/>
            <a:chExt cx="2844800" cy="177800"/>
          </a:xfrm>
        </p:grpSpPr>
        <p:cxnSp>
          <p:nvCxnSpPr>
            <p:cNvPr id="23" name="Straight Arrow Connector 22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24"/>
          <p:cNvGrpSpPr/>
          <p:nvPr/>
        </p:nvGrpSpPr>
        <p:grpSpPr>
          <a:xfrm>
            <a:off x="3124200" y="4117980"/>
            <a:ext cx="2844800" cy="177800"/>
            <a:chOff x="3124200" y="2585244"/>
            <a:chExt cx="2844800" cy="177800"/>
          </a:xfrm>
        </p:grpSpPr>
        <p:cxnSp>
          <p:nvCxnSpPr>
            <p:cNvPr id="26" name="Straight Arrow Connector 25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27"/>
          <p:cNvGrpSpPr/>
          <p:nvPr/>
        </p:nvGrpSpPr>
        <p:grpSpPr>
          <a:xfrm>
            <a:off x="3124200" y="4538670"/>
            <a:ext cx="2844800" cy="177800"/>
            <a:chOff x="3124200" y="2585244"/>
            <a:chExt cx="2844800" cy="177800"/>
          </a:xfrm>
        </p:grpSpPr>
        <p:cxnSp>
          <p:nvCxnSpPr>
            <p:cNvPr id="29" name="Straight Arrow Connector 28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30"/>
          <p:cNvGrpSpPr/>
          <p:nvPr/>
        </p:nvGrpSpPr>
        <p:grpSpPr>
          <a:xfrm>
            <a:off x="3124200" y="4929198"/>
            <a:ext cx="2844800" cy="177800"/>
            <a:chOff x="3124200" y="2585244"/>
            <a:chExt cx="2844800" cy="177800"/>
          </a:xfrm>
        </p:grpSpPr>
        <p:cxnSp>
          <p:nvCxnSpPr>
            <p:cNvPr id="32" name="Straight Arrow Connector 31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33"/>
          <p:cNvGrpSpPr/>
          <p:nvPr/>
        </p:nvGrpSpPr>
        <p:grpSpPr>
          <a:xfrm>
            <a:off x="3124200" y="5345126"/>
            <a:ext cx="2844800" cy="177800"/>
            <a:chOff x="3124200" y="2585244"/>
            <a:chExt cx="2844800" cy="177800"/>
          </a:xfrm>
        </p:grpSpPr>
        <p:cxnSp>
          <p:nvCxnSpPr>
            <p:cNvPr id="35" name="Straight Arrow Connector 34"/>
            <p:cNvCxnSpPr/>
            <p:nvPr/>
          </p:nvCxnSpPr>
          <p:spPr>
            <a:xfrm>
              <a:off x="3124200" y="2679700"/>
              <a:ext cx="2844800" cy="1588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4483100" y="2673350"/>
              <a:ext cx="177800" cy="1588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0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2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9933" y="160112"/>
            <a:ext cx="6524891" cy="652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ie 1"/>
          <p:cNvSpPr/>
          <p:nvPr/>
        </p:nvSpPr>
        <p:spPr>
          <a:xfrm>
            <a:off x="1271395" y="97572"/>
            <a:ext cx="6604721" cy="6604721"/>
          </a:xfrm>
          <a:prstGeom prst="pi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58585A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741894" y="3550023"/>
            <a:ext cx="1949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58585A"/>
                </a:solidFill>
              </a:rPr>
              <a:t>A combination of Fiery Red with Intuition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51847" y="234492"/>
            <a:ext cx="1949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58585A"/>
                </a:solidFill>
              </a:rPr>
              <a:t>A combination of Fiery Red with Sensation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31127" y="2250141"/>
            <a:ext cx="293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8585A"/>
                </a:solidFill>
              </a:rPr>
              <a:t>A combination of Sunshine Yellow with Intuition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51847" y="5348856"/>
            <a:ext cx="1949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58585A"/>
                </a:solidFill>
              </a:rPr>
              <a:t>A combination of Sunshine Yellow with Sensation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31013" y="2321858"/>
            <a:ext cx="2520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8585A"/>
                </a:solidFill>
              </a:rPr>
              <a:t>A combination of Earth Green with Sensation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95018" y="5348856"/>
            <a:ext cx="22405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8585A"/>
                </a:solidFill>
              </a:rPr>
              <a:t>A combination of Earth Green with Intuition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31014" y="3521406"/>
            <a:ext cx="1949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8585A"/>
                </a:solidFill>
              </a:rPr>
              <a:t>A combination of Cool Blue with Sensation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31966" y="216563"/>
            <a:ext cx="1949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8585A"/>
                </a:solidFill>
              </a:rPr>
              <a:t>A combination of Cool Blue with Intuition</a:t>
            </a:r>
          </a:p>
        </p:txBody>
      </p:sp>
      <p:sp>
        <p:nvSpPr>
          <p:cNvPr id="15" name="Title 3"/>
          <p:cNvSpPr txBox="1">
            <a:spLocks/>
          </p:cNvSpPr>
          <p:nvPr/>
        </p:nvSpPr>
        <p:spPr>
          <a:xfrm>
            <a:off x="1203811" y="4777356"/>
            <a:ext cx="6666165" cy="1143000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600" dirty="0">
                <a:solidFill>
                  <a:srgbClr val="000000"/>
                </a:solidFill>
              </a:rPr>
              <a:t>Sensation and Intuition </a:t>
            </a:r>
          </a:p>
          <a:p>
            <a:pPr algn="ctr"/>
            <a:r>
              <a:rPr lang="en-GB" sz="6600" dirty="0">
                <a:solidFill>
                  <a:srgbClr val="000000"/>
                </a:solidFill>
              </a:rPr>
              <a:t>in every colour energy</a:t>
            </a:r>
          </a:p>
        </p:txBody>
      </p:sp>
    </p:spTree>
    <p:extLst>
      <p:ext uri="{BB962C8B-B14F-4D97-AF65-F5344CB8AC3E}">
        <p14:creationId xmlns:p14="http://schemas.microsoft.com/office/powerpoint/2010/main" val="273378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8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2" grpId="3" animBg="1"/>
      <p:bldP spid="3" grpId="0"/>
      <p:bldP spid="3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A2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dodwell\Desktop\CS6 Content\Brand Refresh\Photo_Insights_Landscape_Material\i_land_material_0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363" y="0"/>
            <a:ext cx="10399386" cy="693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1"/>
          <p:cNvSpPr txBox="1">
            <a:spLocks/>
          </p:cNvSpPr>
          <p:nvPr/>
        </p:nvSpPr>
        <p:spPr>
          <a:xfrm>
            <a:off x="182033" y="209949"/>
            <a:ext cx="5431367" cy="18474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sz="4400" dirty="0">
                <a:solidFill>
                  <a:srgbClr val="FFFFFF"/>
                </a:solidFill>
                <a:ea typeface="Sketchetik" pitchFamily="2" charset="0"/>
                <a:cs typeface="Arial" pitchFamily="34" charset="0"/>
              </a:rPr>
              <a:t>Check </a:t>
            </a:r>
          </a:p>
          <a:p>
            <a:pPr>
              <a:spcBef>
                <a:spcPts val="0"/>
              </a:spcBef>
            </a:pPr>
            <a:r>
              <a:rPr lang="en-GB" sz="4400" dirty="0">
                <a:solidFill>
                  <a:srgbClr val="FFFFFF"/>
                </a:solidFill>
                <a:ea typeface="Sketchetik" pitchFamily="2" charset="0"/>
                <a:cs typeface="Arial" pitchFamily="34" charset="0"/>
              </a:rPr>
              <a:t>your blocks</a:t>
            </a:r>
          </a:p>
        </p:txBody>
      </p:sp>
    </p:spTree>
    <p:extLst>
      <p:ext uri="{BB962C8B-B14F-4D97-AF65-F5344CB8AC3E}">
        <p14:creationId xmlns:p14="http://schemas.microsoft.com/office/powerpoint/2010/main" val="42929973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8000" y="363538"/>
            <a:ext cx="4495800" cy="2163762"/>
          </a:xfrm>
        </p:spPr>
        <p:txBody>
          <a:bodyPr>
            <a:noAutofit/>
          </a:bodyPr>
          <a:lstStyle/>
          <a:p>
            <a:r>
              <a:rPr lang="en-GB" sz="4400" dirty="0"/>
              <a:t>The Insights Discovery Personal Profile:</a:t>
            </a:r>
            <a:br>
              <a:rPr lang="en-GB" sz="4400" dirty="0"/>
            </a:br>
            <a:br>
              <a:rPr lang="en-GB" sz="4400" dirty="0"/>
            </a:br>
            <a:endParaRPr lang="en-GB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9720" y="938951"/>
            <a:ext cx="3593129" cy="4435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958D99D2-D034-48F1-AA08-9341B436849B" descr="958D99D2-D034-48F1-AA08-9341B436849B" hidden="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5F4F0"/>
              </a:clrFrom>
              <a:clrTo>
                <a:srgbClr val="F5F4F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775" y="1384455"/>
            <a:ext cx="4200525" cy="3114675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42500" y="275113"/>
            <a:ext cx="6961863" cy="2163762"/>
          </a:xfrm>
        </p:spPr>
        <p:txBody>
          <a:bodyPr>
            <a:normAutofit/>
          </a:bodyPr>
          <a:lstStyle/>
          <a:p>
            <a:r>
              <a:rPr lang="en-GB" sz="4000" dirty="0"/>
              <a:t>Colour Energy Dynamics</a:t>
            </a:r>
          </a:p>
        </p:txBody>
      </p:sp>
      <p:sp>
        <p:nvSpPr>
          <p:cNvPr id="526340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181155" y="1175518"/>
            <a:ext cx="2376308" cy="5368925"/>
          </a:xfrm>
          <a:noFill/>
        </p:spPr>
        <p:txBody>
          <a:bodyPr>
            <a:noAutofit/>
          </a:bodyPr>
          <a:lstStyle/>
          <a:p>
            <a:pPr marL="0" indent="0" algn="ctr" eaLnBrk="1" hangingPunct="1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Graph I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Conscious Persona</a:t>
            </a:r>
            <a:endParaRPr lang="en-GB" sz="2400" b="1" dirty="0">
              <a:solidFill>
                <a:srgbClr val="F5A200"/>
              </a:solidFill>
            </a:endParaRPr>
          </a:p>
          <a:p>
            <a:pPr marL="0" indent="0" algn="ctr" eaLnBrk="1" hangingPunct="1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portrait picture of you</a:t>
            </a:r>
          </a:p>
          <a:p>
            <a:pPr marL="0" indent="0" algn="ctr" eaLnBrk="1" hangingPunct="1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Aware of your behaviours</a:t>
            </a:r>
          </a:p>
          <a:p>
            <a:pPr marL="0" indent="0" algn="ctr" eaLnBrk="1" hangingPunct="1">
              <a:buNone/>
            </a:pPr>
            <a:endParaRPr lang="en-GB" sz="2400" b="1" dirty="0">
              <a:solidFill>
                <a:srgbClr val="F5A200"/>
              </a:solidFill>
            </a:endParaRPr>
          </a:p>
          <a:p>
            <a:pPr algn="ctr" eaLnBrk="1" hangingPunct="1"/>
            <a:endParaRPr lang="en-GB" sz="2400" b="1" dirty="0">
              <a:solidFill>
                <a:srgbClr val="F5A200"/>
              </a:solidFill>
            </a:endParaRPr>
          </a:p>
        </p:txBody>
      </p:sp>
      <p:sp>
        <p:nvSpPr>
          <p:cNvPr id="526341" name="Rectangle 5"/>
          <p:cNvSpPr>
            <a:spLocks noGrp="1" noChangeArrowheads="1"/>
          </p:cNvSpPr>
          <p:nvPr>
            <p:ph idx="4294967295"/>
          </p:nvPr>
        </p:nvSpPr>
        <p:spPr>
          <a:xfrm>
            <a:off x="6527800" y="1175518"/>
            <a:ext cx="2469551" cy="5400675"/>
          </a:xfrm>
          <a:noFill/>
        </p:spPr>
        <p:txBody>
          <a:bodyPr>
            <a:noAutofit/>
          </a:bodyPr>
          <a:lstStyle/>
          <a:p>
            <a:pPr marL="0" indent="0" algn="ctr" eaLnBrk="1" hangingPunct="1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Graph II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Less Conscious Persona</a:t>
            </a:r>
            <a:endParaRPr lang="en-GB" sz="2400" b="1" dirty="0">
              <a:solidFill>
                <a:srgbClr val="F5A200"/>
              </a:solidFill>
            </a:endParaRPr>
          </a:p>
          <a:p>
            <a:pPr marL="0" indent="0" algn="ctr" eaLnBrk="1" hangingPunct="1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candid photograph</a:t>
            </a:r>
          </a:p>
          <a:p>
            <a:pPr marL="0" indent="0" algn="ctr" eaLnBrk="1" hangingPunct="1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Less aware of your behaviours</a:t>
            </a:r>
          </a:p>
          <a:p>
            <a:pPr algn="ctr" eaLnBrk="1" hangingPunct="1"/>
            <a:endParaRPr lang="en-GB" sz="2400" b="1" dirty="0">
              <a:solidFill>
                <a:srgbClr val="F5A200"/>
              </a:solidFill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8893" y="1175518"/>
            <a:ext cx="3914184" cy="2658028"/>
          </a:xfrm>
          <a:prstGeom prst="rect">
            <a:avLst/>
          </a:prstGeom>
        </p:spPr>
      </p:pic>
      <p:grpSp>
        <p:nvGrpSpPr>
          <p:cNvPr id="20" name="Group 19"/>
          <p:cNvGrpSpPr/>
          <p:nvPr/>
        </p:nvGrpSpPr>
        <p:grpSpPr>
          <a:xfrm>
            <a:off x="2470591" y="4273456"/>
            <a:ext cx="2268755" cy="2407184"/>
            <a:chOff x="2545619" y="4065224"/>
            <a:chExt cx="2268755" cy="2407184"/>
          </a:xfrm>
        </p:grpSpPr>
        <p:grpSp>
          <p:nvGrpSpPr>
            <p:cNvPr id="21" name="Group 20"/>
            <p:cNvGrpSpPr/>
            <p:nvPr/>
          </p:nvGrpSpPr>
          <p:grpSpPr>
            <a:xfrm>
              <a:off x="2545619" y="4065224"/>
              <a:ext cx="2268755" cy="2407184"/>
              <a:chOff x="1116644" y="1198152"/>
              <a:chExt cx="3128691" cy="3319589"/>
            </a:xfrm>
          </p:grpSpPr>
          <p:grpSp>
            <p:nvGrpSpPr>
              <p:cNvPr id="23" name="Group 22"/>
              <p:cNvGrpSpPr/>
              <p:nvPr/>
            </p:nvGrpSpPr>
            <p:grpSpPr>
              <a:xfrm>
                <a:off x="1116644" y="1198152"/>
                <a:ext cx="3128691" cy="3319589"/>
                <a:chOff x="4573250" y="1424566"/>
                <a:chExt cx="4057964" cy="4305562"/>
              </a:xfrm>
            </p:grpSpPr>
            <p:sp>
              <p:nvSpPr>
                <p:cNvPr id="26" name="Rectangle 2"/>
                <p:cNvSpPr/>
                <p:nvPr/>
              </p:nvSpPr>
              <p:spPr>
                <a:xfrm rot="11277527">
                  <a:off x="4573250" y="1424566"/>
                  <a:ext cx="4057964" cy="4305562"/>
                </a:xfrm>
                <a:custGeom>
                  <a:avLst/>
                  <a:gdLst>
                    <a:gd name="connsiteX0" fmla="*/ 0 w 3106270"/>
                    <a:gd name="connsiteY0" fmla="*/ 0 h 3590365"/>
                    <a:gd name="connsiteX1" fmla="*/ 3106270 w 3106270"/>
                    <a:gd name="connsiteY1" fmla="*/ 0 h 3590365"/>
                    <a:gd name="connsiteX2" fmla="*/ 3106270 w 3106270"/>
                    <a:gd name="connsiteY2" fmla="*/ 3590365 h 3590365"/>
                    <a:gd name="connsiteX3" fmla="*/ 0 w 3106270"/>
                    <a:gd name="connsiteY3" fmla="*/ 3590365 h 3590365"/>
                    <a:gd name="connsiteX4" fmla="*/ 0 w 3106270"/>
                    <a:gd name="connsiteY4" fmla="*/ 0 h 3590365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3106270 w 3106270"/>
                    <a:gd name="connsiteY2" fmla="*/ 55 h 3590420"/>
                    <a:gd name="connsiteX3" fmla="*/ 3106270 w 3106270"/>
                    <a:gd name="connsiteY3" fmla="*/ 3590420 h 3590420"/>
                    <a:gd name="connsiteX4" fmla="*/ 0 w 3106270"/>
                    <a:gd name="connsiteY4" fmla="*/ 3590420 h 3590420"/>
                    <a:gd name="connsiteX5" fmla="*/ 0 w 3106270"/>
                    <a:gd name="connsiteY5" fmla="*/ 55 h 3590420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2568388 w 3106270"/>
                    <a:gd name="connsiteY2" fmla="*/ 189436 h 3590420"/>
                    <a:gd name="connsiteX3" fmla="*/ 3106270 w 3106270"/>
                    <a:gd name="connsiteY3" fmla="*/ 55 h 3590420"/>
                    <a:gd name="connsiteX4" fmla="*/ 3106270 w 3106270"/>
                    <a:gd name="connsiteY4" fmla="*/ 3590420 h 3590420"/>
                    <a:gd name="connsiteX5" fmla="*/ 0 w 3106270"/>
                    <a:gd name="connsiteY5" fmla="*/ 3590420 h 3590420"/>
                    <a:gd name="connsiteX6" fmla="*/ 0 w 3106270"/>
                    <a:gd name="connsiteY6" fmla="*/ 55 h 3590420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2568388 w 3106270"/>
                    <a:gd name="connsiteY2" fmla="*/ 189436 h 3590420"/>
                    <a:gd name="connsiteX3" fmla="*/ 3106270 w 3106270"/>
                    <a:gd name="connsiteY3" fmla="*/ 55 h 3590420"/>
                    <a:gd name="connsiteX4" fmla="*/ 3106270 w 3106270"/>
                    <a:gd name="connsiteY4" fmla="*/ 3590420 h 3590420"/>
                    <a:gd name="connsiteX5" fmla="*/ 0 w 3106270"/>
                    <a:gd name="connsiteY5" fmla="*/ 3590420 h 3590420"/>
                    <a:gd name="connsiteX6" fmla="*/ 0 w 3106270"/>
                    <a:gd name="connsiteY6" fmla="*/ 55 h 3590420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0 w 3106270"/>
                    <a:gd name="connsiteY6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0 w 3106270"/>
                    <a:gd name="connsiteY7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0 w 3106270"/>
                    <a:gd name="connsiteY7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403412 w 3106270"/>
                    <a:gd name="connsiteY6" fmla="*/ 2448533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403412 w 3106270"/>
                    <a:gd name="connsiteY6" fmla="*/ 2448533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1048872 w 3106270"/>
                    <a:gd name="connsiteY5" fmla="*/ 3416722 h 3590411"/>
                    <a:gd name="connsiteX6" fmla="*/ 0 w 3106270"/>
                    <a:gd name="connsiteY6" fmla="*/ 3590411 h 3590411"/>
                    <a:gd name="connsiteX7" fmla="*/ 403412 w 3106270"/>
                    <a:gd name="connsiteY7" fmla="*/ 2448533 h 3590411"/>
                    <a:gd name="connsiteX8" fmla="*/ 268942 w 3106270"/>
                    <a:gd name="connsiteY8" fmla="*/ 606285 h 3590411"/>
                    <a:gd name="connsiteX9" fmla="*/ 0 w 3106270"/>
                    <a:gd name="connsiteY9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2958354 w 3106270"/>
                    <a:gd name="connsiteY4" fmla="*/ 3040204 h 3590411"/>
                    <a:gd name="connsiteX5" fmla="*/ 3106270 w 3106270"/>
                    <a:gd name="connsiteY5" fmla="*/ 3590411 h 3590411"/>
                    <a:gd name="connsiteX6" fmla="*/ 1048872 w 3106270"/>
                    <a:gd name="connsiteY6" fmla="*/ 3416722 h 3590411"/>
                    <a:gd name="connsiteX7" fmla="*/ 0 w 3106270"/>
                    <a:gd name="connsiteY7" fmla="*/ 3590411 h 3590411"/>
                    <a:gd name="connsiteX8" fmla="*/ 403412 w 3106270"/>
                    <a:gd name="connsiteY8" fmla="*/ 2448533 h 3590411"/>
                    <a:gd name="connsiteX9" fmla="*/ 268942 w 3106270"/>
                    <a:gd name="connsiteY9" fmla="*/ 606285 h 3590411"/>
                    <a:gd name="connsiteX10" fmla="*/ 0 w 3106270"/>
                    <a:gd name="connsiteY10" fmla="*/ 46 h 3590411"/>
                    <a:gd name="connsiteX0" fmla="*/ 0 w 3124671"/>
                    <a:gd name="connsiteY0" fmla="*/ 46 h 3590411"/>
                    <a:gd name="connsiteX1" fmla="*/ 1196788 w 3124671"/>
                    <a:gd name="connsiteY1" fmla="*/ 270109 h 3590411"/>
                    <a:gd name="connsiteX2" fmla="*/ 2568388 w 3124671"/>
                    <a:gd name="connsiteY2" fmla="*/ 189427 h 3590411"/>
                    <a:gd name="connsiteX3" fmla="*/ 3106270 w 3124671"/>
                    <a:gd name="connsiteY3" fmla="*/ 46 h 3590411"/>
                    <a:gd name="connsiteX4" fmla="*/ 2918013 w 3124671"/>
                    <a:gd name="connsiteY4" fmla="*/ 767651 h 3590411"/>
                    <a:gd name="connsiteX5" fmla="*/ 2958354 w 3124671"/>
                    <a:gd name="connsiteY5" fmla="*/ 3040204 h 3590411"/>
                    <a:gd name="connsiteX6" fmla="*/ 3106270 w 3124671"/>
                    <a:gd name="connsiteY6" fmla="*/ 3590411 h 3590411"/>
                    <a:gd name="connsiteX7" fmla="*/ 1048872 w 3124671"/>
                    <a:gd name="connsiteY7" fmla="*/ 3416722 h 3590411"/>
                    <a:gd name="connsiteX8" fmla="*/ 0 w 3124671"/>
                    <a:gd name="connsiteY8" fmla="*/ 3590411 h 3590411"/>
                    <a:gd name="connsiteX9" fmla="*/ 403412 w 3124671"/>
                    <a:gd name="connsiteY9" fmla="*/ 2448533 h 3590411"/>
                    <a:gd name="connsiteX10" fmla="*/ 268942 w 3124671"/>
                    <a:gd name="connsiteY10" fmla="*/ 606285 h 3590411"/>
                    <a:gd name="connsiteX11" fmla="*/ 0 w 3124671"/>
                    <a:gd name="connsiteY11" fmla="*/ 46 h 3590411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68388 w 3124671"/>
                    <a:gd name="connsiteY2" fmla="*/ 18942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41494 w 3124671"/>
                    <a:gd name="connsiteY2" fmla="*/ 28355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41494 w 3124671"/>
                    <a:gd name="connsiteY2" fmla="*/ 28355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06294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06294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363070 w 3124671"/>
                    <a:gd name="connsiteY10" fmla="*/ 2609907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2757824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363070 w 3124671"/>
                    <a:gd name="connsiteY10" fmla="*/ 2609907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63070 w 3123217"/>
                    <a:gd name="connsiteY10" fmla="*/ 2609907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63070 w 3123217"/>
                    <a:gd name="connsiteY10" fmla="*/ 2609907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137869 w 3123217"/>
                    <a:gd name="connsiteY0" fmla="*/ 12296 h 3609179"/>
                    <a:gd name="connsiteX1" fmla="*/ 874059 w 3123217"/>
                    <a:gd name="connsiteY1" fmla="*/ 216274 h 3609179"/>
                    <a:gd name="connsiteX2" fmla="*/ 2541494 w 3123217"/>
                    <a:gd name="connsiteY2" fmla="*/ 283511 h 3609179"/>
                    <a:gd name="connsiteX3" fmla="*/ 3106270 w 3123217"/>
                    <a:gd name="connsiteY3" fmla="*/ 0 h 3609179"/>
                    <a:gd name="connsiteX4" fmla="*/ 2891118 w 3123217"/>
                    <a:gd name="connsiteY4" fmla="*/ 821393 h 3609179"/>
                    <a:gd name="connsiteX5" fmla="*/ 2958354 w 3123217"/>
                    <a:gd name="connsiteY5" fmla="*/ 2757769 h 3609179"/>
                    <a:gd name="connsiteX6" fmla="*/ 3106270 w 3123217"/>
                    <a:gd name="connsiteY6" fmla="*/ 3590365 h 3609179"/>
                    <a:gd name="connsiteX7" fmla="*/ 2339789 w 3123217"/>
                    <a:gd name="connsiteY7" fmla="*/ 3416675 h 3609179"/>
                    <a:gd name="connsiteX8" fmla="*/ 1048872 w 3123217"/>
                    <a:gd name="connsiteY8" fmla="*/ 3416676 h 3609179"/>
                    <a:gd name="connsiteX9" fmla="*/ 0 w 3123217"/>
                    <a:gd name="connsiteY9" fmla="*/ 3590365 h 3609179"/>
                    <a:gd name="connsiteX10" fmla="*/ 331254 w 3123217"/>
                    <a:gd name="connsiteY10" fmla="*/ 2597555 h 3609179"/>
                    <a:gd name="connsiteX11" fmla="*/ 300758 w 3123217"/>
                    <a:gd name="connsiteY11" fmla="*/ 662328 h 3609179"/>
                    <a:gd name="connsiteX12" fmla="*/ 137869 w 3123217"/>
                    <a:gd name="connsiteY12" fmla="*/ 12296 h 3609179"/>
                    <a:gd name="connsiteX0" fmla="*/ 42421 w 3027769"/>
                    <a:gd name="connsiteY0" fmla="*/ 12296 h 3609179"/>
                    <a:gd name="connsiteX1" fmla="*/ 778611 w 3027769"/>
                    <a:gd name="connsiteY1" fmla="*/ 216274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778611 w 3027769"/>
                    <a:gd name="connsiteY1" fmla="*/ 216274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393020 w 3027769"/>
                    <a:gd name="connsiteY2" fmla="*/ 209733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10822"/>
                    <a:gd name="connsiteY0" fmla="*/ 12296 h 3609179"/>
                    <a:gd name="connsiteX1" fmla="*/ 916480 w 3010822"/>
                    <a:gd name="connsiteY1" fmla="*/ 191681 h 3609179"/>
                    <a:gd name="connsiteX2" fmla="*/ 2393020 w 3010822"/>
                    <a:gd name="connsiteY2" fmla="*/ 209733 h 3609179"/>
                    <a:gd name="connsiteX3" fmla="*/ 3010822 w 3010822"/>
                    <a:gd name="connsiteY3" fmla="*/ 0 h 3609179"/>
                    <a:gd name="connsiteX4" fmla="*/ 2795670 w 3010822"/>
                    <a:gd name="connsiteY4" fmla="*/ 821393 h 3609179"/>
                    <a:gd name="connsiteX5" fmla="*/ 2862906 w 3010822"/>
                    <a:gd name="connsiteY5" fmla="*/ 2757769 h 3609179"/>
                    <a:gd name="connsiteX6" fmla="*/ 3010822 w 3010822"/>
                    <a:gd name="connsiteY6" fmla="*/ 3590365 h 3609179"/>
                    <a:gd name="connsiteX7" fmla="*/ 2244341 w 3010822"/>
                    <a:gd name="connsiteY7" fmla="*/ 3416675 h 3609179"/>
                    <a:gd name="connsiteX8" fmla="*/ 953424 w 3010822"/>
                    <a:gd name="connsiteY8" fmla="*/ 3416676 h 3609179"/>
                    <a:gd name="connsiteX9" fmla="*/ 0 w 3010822"/>
                    <a:gd name="connsiteY9" fmla="*/ 3479698 h 3609179"/>
                    <a:gd name="connsiteX10" fmla="*/ 235806 w 3010822"/>
                    <a:gd name="connsiteY10" fmla="*/ 2597555 h 3609179"/>
                    <a:gd name="connsiteX11" fmla="*/ 205310 w 3010822"/>
                    <a:gd name="connsiteY11" fmla="*/ 662328 h 3609179"/>
                    <a:gd name="connsiteX12" fmla="*/ 42421 w 3010822"/>
                    <a:gd name="connsiteY12" fmla="*/ 12296 h 3609179"/>
                    <a:gd name="connsiteX0" fmla="*/ 42421 w 3010822"/>
                    <a:gd name="connsiteY0" fmla="*/ 98 h 3596981"/>
                    <a:gd name="connsiteX1" fmla="*/ 916480 w 3010822"/>
                    <a:gd name="connsiteY1" fmla="*/ 179483 h 3596981"/>
                    <a:gd name="connsiteX2" fmla="*/ 2393020 w 3010822"/>
                    <a:gd name="connsiteY2" fmla="*/ 197535 h 3596981"/>
                    <a:gd name="connsiteX3" fmla="*/ 2841137 w 3010822"/>
                    <a:gd name="connsiteY3" fmla="*/ 209136 h 3596981"/>
                    <a:gd name="connsiteX4" fmla="*/ 2795670 w 3010822"/>
                    <a:gd name="connsiteY4" fmla="*/ 809195 h 3596981"/>
                    <a:gd name="connsiteX5" fmla="*/ 2862906 w 3010822"/>
                    <a:gd name="connsiteY5" fmla="*/ 2745571 h 3596981"/>
                    <a:gd name="connsiteX6" fmla="*/ 3010822 w 3010822"/>
                    <a:gd name="connsiteY6" fmla="*/ 3578167 h 3596981"/>
                    <a:gd name="connsiteX7" fmla="*/ 2244341 w 3010822"/>
                    <a:gd name="connsiteY7" fmla="*/ 3404477 h 3596981"/>
                    <a:gd name="connsiteX8" fmla="*/ 953424 w 3010822"/>
                    <a:gd name="connsiteY8" fmla="*/ 3404478 h 3596981"/>
                    <a:gd name="connsiteX9" fmla="*/ 0 w 3010822"/>
                    <a:gd name="connsiteY9" fmla="*/ 3467500 h 3596981"/>
                    <a:gd name="connsiteX10" fmla="*/ 235806 w 3010822"/>
                    <a:gd name="connsiteY10" fmla="*/ 2585357 h 3596981"/>
                    <a:gd name="connsiteX11" fmla="*/ 205310 w 3010822"/>
                    <a:gd name="connsiteY11" fmla="*/ 650130 h 3596981"/>
                    <a:gd name="connsiteX12" fmla="*/ 42421 w 3010822"/>
                    <a:gd name="connsiteY12" fmla="*/ 98 h 3596981"/>
                    <a:gd name="connsiteX0" fmla="*/ 42421 w 3148691"/>
                    <a:gd name="connsiteY0" fmla="*/ 98 h 3574118"/>
                    <a:gd name="connsiteX1" fmla="*/ 916480 w 3148691"/>
                    <a:gd name="connsiteY1" fmla="*/ 179483 h 3574118"/>
                    <a:gd name="connsiteX2" fmla="*/ 2393020 w 3148691"/>
                    <a:gd name="connsiteY2" fmla="*/ 197535 h 3574118"/>
                    <a:gd name="connsiteX3" fmla="*/ 2841137 w 3148691"/>
                    <a:gd name="connsiteY3" fmla="*/ 209136 h 3574118"/>
                    <a:gd name="connsiteX4" fmla="*/ 2795670 w 3148691"/>
                    <a:gd name="connsiteY4" fmla="*/ 809195 h 3574118"/>
                    <a:gd name="connsiteX5" fmla="*/ 2862906 w 3148691"/>
                    <a:gd name="connsiteY5" fmla="*/ 2745571 h 3574118"/>
                    <a:gd name="connsiteX6" fmla="*/ 3148691 w 3148691"/>
                    <a:gd name="connsiteY6" fmla="*/ 3553575 h 3574118"/>
                    <a:gd name="connsiteX7" fmla="*/ 2244341 w 3148691"/>
                    <a:gd name="connsiteY7" fmla="*/ 3404477 h 3574118"/>
                    <a:gd name="connsiteX8" fmla="*/ 953424 w 3148691"/>
                    <a:gd name="connsiteY8" fmla="*/ 3404478 h 3574118"/>
                    <a:gd name="connsiteX9" fmla="*/ 0 w 3148691"/>
                    <a:gd name="connsiteY9" fmla="*/ 3467500 h 3574118"/>
                    <a:gd name="connsiteX10" fmla="*/ 235806 w 3148691"/>
                    <a:gd name="connsiteY10" fmla="*/ 2585357 h 3574118"/>
                    <a:gd name="connsiteX11" fmla="*/ 205310 w 3148691"/>
                    <a:gd name="connsiteY11" fmla="*/ 650130 h 3574118"/>
                    <a:gd name="connsiteX12" fmla="*/ 42421 w 3148691"/>
                    <a:gd name="connsiteY12" fmla="*/ 98 h 3574118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795670 w 3148691"/>
                    <a:gd name="connsiteY4" fmla="*/ 809195 h 3581862"/>
                    <a:gd name="connsiteX5" fmla="*/ 2862906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795670 w 3148691"/>
                    <a:gd name="connsiteY4" fmla="*/ 809195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48296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193385 w 3106270"/>
                    <a:gd name="connsiteY10" fmla="*/ 2585357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193385 w 3106270"/>
                    <a:gd name="connsiteY10" fmla="*/ 2585357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264 h 3608694"/>
                    <a:gd name="connsiteX1" fmla="*/ 874590 w 3106270"/>
                    <a:gd name="connsiteY1" fmla="*/ 97810 h 3608694"/>
                    <a:gd name="connsiteX2" fmla="*/ 2011229 w 3106270"/>
                    <a:gd name="connsiteY2" fmla="*/ 148515 h 3608694"/>
                    <a:gd name="connsiteX3" fmla="*/ 2925980 w 3106270"/>
                    <a:gd name="connsiteY3" fmla="*/ 98635 h 3608694"/>
                    <a:gd name="connsiteX4" fmla="*/ 2880512 w 3106270"/>
                    <a:gd name="connsiteY4" fmla="*/ 797064 h 3608694"/>
                    <a:gd name="connsiteX5" fmla="*/ 2915933 w 3106270"/>
                    <a:gd name="connsiteY5" fmla="*/ 2745737 h 3608694"/>
                    <a:gd name="connsiteX6" fmla="*/ 3106270 w 3106270"/>
                    <a:gd name="connsiteY6" fmla="*/ 3553741 h 3608694"/>
                    <a:gd name="connsiteX7" fmla="*/ 2201920 w 3106270"/>
                    <a:gd name="connsiteY7" fmla="*/ 3478422 h 3608694"/>
                    <a:gd name="connsiteX8" fmla="*/ 911003 w 3106270"/>
                    <a:gd name="connsiteY8" fmla="*/ 3404644 h 3608694"/>
                    <a:gd name="connsiteX9" fmla="*/ 6711 w 3106270"/>
                    <a:gd name="connsiteY9" fmla="*/ 3608694 h 3608694"/>
                    <a:gd name="connsiteX10" fmla="*/ 286446 w 3106270"/>
                    <a:gd name="connsiteY10" fmla="*/ 2558022 h 3608694"/>
                    <a:gd name="connsiteX11" fmla="*/ 162889 w 3106270"/>
                    <a:gd name="connsiteY11" fmla="*/ 650296 h 3608694"/>
                    <a:gd name="connsiteX12" fmla="*/ 0 w 3106270"/>
                    <a:gd name="connsiteY12" fmla="*/ 264 h 3608694"/>
                    <a:gd name="connsiteX0" fmla="*/ 0 w 3106270"/>
                    <a:gd name="connsiteY0" fmla="*/ 132489 h 3740919"/>
                    <a:gd name="connsiteX1" fmla="*/ 874590 w 3106270"/>
                    <a:gd name="connsiteY1" fmla="*/ 230035 h 3740919"/>
                    <a:gd name="connsiteX2" fmla="*/ 2011229 w 3106270"/>
                    <a:gd name="connsiteY2" fmla="*/ 280740 h 3740919"/>
                    <a:gd name="connsiteX3" fmla="*/ 3048061 w 3106270"/>
                    <a:gd name="connsiteY3" fmla="*/ 0 h 3740919"/>
                    <a:gd name="connsiteX4" fmla="*/ 2880512 w 3106270"/>
                    <a:gd name="connsiteY4" fmla="*/ 929289 h 3740919"/>
                    <a:gd name="connsiteX5" fmla="*/ 2915933 w 3106270"/>
                    <a:gd name="connsiteY5" fmla="*/ 2877962 h 3740919"/>
                    <a:gd name="connsiteX6" fmla="*/ 3106270 w 3106270"/>
                    <a:gd name="connsiteY6" fmla="*/ 3685966 h 3740919"/>
                    <a:gd name="connsiteX7" fmla="*/ 2201920 w 3106270"/>
                    <a:gd name="connsiteY7" fmla="*/ 3610647 h 3740919"/>
                    <a:gd name="connsiteX8" fmla="*/ 911003 w 3106270"/>
                    <a:gd name="connsiteY8" fmla="*/ 3536869 h 3740919"/>
                    <a:gd name="connsiteX9" fmla="*/ 6711 w 3106270"/>
                    <a:gd name="connsiteY9" fmla="*/ 3740919 h 3740919"/>
                    <a:gd name="connsiteX10" fmla="*/ 286446 w 3106270"/>
                    <a:gd name="connsiteY10" fmla="*/ 2690247 h 3740919"/>
                    <a:gd name="connsiteX11" fmla="*/ 162889 w 3106270"/>
                    <a:gd name="connsiteY11" fmla="*/ 782521 h 3740919"/>
                    <a:gd name="connsiteX12" fmla="*/ 0 w 3106270"/>
                    <a:gd name="connsiteY12" fmla="*/ 132489 h 3740919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2011229 w 3106270"/>
                    <a:gd name="connsiteY2" fmla="*/ 280740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11003 w 3106270"/>
                    <a:gd name="connsiteY8" fmla="*/ 3536869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2011229 w 3106270"/>
                    <a:gd name="connsiteY2" fmla="*/ 280740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96273 w 3106270"/>
                    <a:gd name="connsiteY8" fmla="*/ 3622374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1991915 w 3106270"/>
                    <a:gd name="connsiteY2" fmla="*/ 209376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96273 w 3106270"/>
                    <a:gd name="connsiteY8" fmla="*/ 3622374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106270" h="3821316">
                      <a:moveTo>
                        <a:pt x="0" y="132489"/>
                      </a:moveTo>
                      <a:cubicBezTo>
                        <a:pt x="282388" y="128381"/>
                        <a:pt x="539175" y="172661"/>
                        <a:pt x="874590" y="230035"/>
                      </a:cubicBezTo>
                      <a:cubicBezTo>
                        <a:pt x="1379133" y="281643"/>
                        <a:pt x="1430742" y="241904"/>
                        <a:pt x="1991915" y="209376"/>
                      </a:cubicBezTo>
                      <a:lnTo>
                        <a:pt x="3048061" y="0"/>
                      </a:lnTo>
                      <a:cubicBezTo>
                        <a:pt x="3040019" y="251740"/>
                        <a:pt x="2905165" y="422596"/>
                        <a:pt x="2880512" y="929289"/>
                      </a:cubicBezTo>
                      <a:cubicBezTo>
                        <a:pt x="2884072" y="1448278"/>
                        <a:pt x="2913692" y="2403020"/>
                        <a:pt x="2915933" y="2877962"/>
                      </a:cubicBezTo>
                      <a:lnTo>
                        <a:pt x="3106270" y="3685966"/>
                      </a:lnTo>
                      <a:cubicBezTo>
                        <a:pt x="3083858" y="3771131"/>
                        <a:pt x="2544820" y="3639595"/>
                        <a:pt x="2201920" y="3610647"/>
                      </a:cubicBezTo>
                      <a:cubicBezTo>
                        <a:pt x="1859020" y="3581699"/>
                        <a:pt x="1466920" y="3615838"/>
                        <a:pt x="996273" y="3622374"/>
                      </a:cubicBezTo>
                      <a:lnTo>
                        <a:pt x="123491" y="3821316"/>
                      </a:lnTo>
                      <a:cubicBezTo>
                        <a:pt x="242291" y="3345576"/>
                        <a:pt x="192317" y="3093285"/>
                        <a:pt x="286446" y="2690247"/>
                      </a:cubicBezTo>
                      <a:cubicBezTo>
                        <a:pt x="262677" y="1751116"/>
                        <a:pt x="257302" y="1639967"/>
                        <a:pt x="162889" y="782521"/>
                      </a:cubicBezTo>
                      <a:cubicBezTo>
                        <a:pt x="56354" y="300285"/>
                        <a:pt x="100253" y="353265"/>
                        <a:pt x="0" y="132489"/>
                      </a:cubicBezTo>
                      <a:close/>
                    </a:path>
                  </a:pathLst>
                </a:custGeom>
                <a:solidFill>
                  <a:schemeClr val="tx1">
                    <a:alpha val="76000"/>
                  </a:schemeClr>
                </a:solidFill>
                <a:ln>
                  <a:noFill/>
                </a:ln>
                <a:effectLst>
                  <a:softEdge rad="12700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 rot="489421">
                  <a:off x="4822562" y="1540679"/>
                  <a:ext cx="3348316" cy="3817845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solidFill>
                      <a:srgbClr val="FFFFFF"/>
                    </a:solidFill>
                  </a:endParaRPr>
                </a:p>
              </p:txBody>
            </p:sp>
          </p:grpSp>
          <p:pic>
            <p:nvPicPr>
              <p:cNvPr id="25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92332">
                <a:off x="1261885" y="3579761"/>
                <a:ext cx="1219200" cy="2555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22" name="Picture 3" descr="C:\Users\kdodwell\Pictures\My Image Bank\Pic 2.2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80000">
              <a:off x="2837786" y="4256555"/>
              <a:ext cx="1604391" cy="16043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Group 27"/>
          <p:cNvGrpSpPr/>
          <p:nvPr/>
        </p:nvGrpSpPr>
        <p:grpSpPr>
          <a:xfrm>
            <a:off x="4311773" y="4178433"/>
            <a:ext cx="2335578" cy="2478084"/>
            <a:chOff x="4461829" y="4027154"/>
            <a:chExt cx="2335578" cy="2478084"/>
          </a:xfrm>
        </p:grpSpPr>
        <p:grpSp>
          <p:nvGrpSpPr>
            <p:cNvPr id="29" name="Group 28"/>
            <p:cNvGrpSpPr/>
            <p:nvPr/>
          </p:nvGrpSpPr>
          <p:grpSpPr>
            <a:xfrm>
              <a:off x="4461829" y="4027154"/>
              <a:ext cx="2335578" cy="2478084"/>
              <a:chOff x="3848857" y="499334"/>
              <a:chExt cx="3128691" cy="3319589"/>
            </a:xfrm>
          </p:grpSpPr>
          <p:grpSp>
            <p:nvGrpSpPr>
              <p:cNvPr id="32" name="Group 31"/>
              <p:cNvGrpSpPr/>
              <p:nvPr/>
            </p:nvGrpSpPr>
            <p:grpSpPr>
              <a:xfrm rot="20341232">
                <a:off x="3848857" y="499334"/>
                <a:ext cx="3128691" cy="3319589"/>
                <a:chOff x="4573250" y="1424566"/>
                <a:chExt cx="4057964" cy="4305562"/>
              </a:xfrm>
            </p:grpSpPr>
            <p:sp>
              <p:nvSpPr>
                <p:cNvPr id="38" name="Rectangle 2"/>
                <p:cNvSpPr/>
                <p:nvPr/>
              </p:nvSpPr>
              <p:spPr>
                <a:xfrm rot="11277527">
                  <a:off x="4573250" y="1424566"/>
                  <a:ext cx="4057964" cy="4305562"/>
                </a:xfrm>
                <a:custGeom>
                  <a:avLst/>
                  <a:gdLst>
                    <a:gd name="connsiteX0" fmla="*/ 0 w 3106270"/>
                    <a:gd name="connsiteY0" fmla="*/ 0 h 3590365"/>
                    <a:gd name="connsiteX1" fmla="*/ 3106270 w 3106270"/>
                    <a:gd name="connsiteY1" fmla="*/ 0 h 3590365"/>
                    <a:gd name="connsiteX2" fmla="*/ 3106270 w 3106270"/>
                    <a:gd name="connsiteY2" fmla="*/ 3590365 h 3590365"/>
                    <a:gd name="connsiteX3" fmla="*/ 0 w 3106270"/>
                    <a:gd name="connsiteY3" fmla="*/ 3590365 h 3590365"/>
                    <a:gd name="connsiteX4" fmla="*/ 0 w 3106270"/>
                    <a:gd name="connsiteY4" fmla="*/ 0 h 3590365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3106270 w 3106270"/>
                    <a:gd name="connsiteY2" fmla="*/ 55 h 3590420"/>
                    <a:gd name="connsiteX3" fmla="*/ 3106270 w 3106270"/>
                    <a:gd name="connsiteY3" fmla="*/ 3590420 h 3590420"/>
                    <a:gd name="connsiteX4" fmla="*/ 0 w 3106270"/>
                    <a:gd name="connsiteY4" fmla="*/ 3590420 h 3590420"/>
                    <a:gd name="connsiteX5" fmla="*/ 0 w 3106270"/>
                    <a:gd name="connsiteY5" fmla="*/ 55 h 3590420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2568388 w 3106270"/>
                    <a:gd name="connsiteY2" fmla="*/ 189436 h 3590420"/>
                    <a:gd name="connsiteX3" fmla="*/ 3106270 w 3106270"/>
                    <a:gd name="connsiteY3" fmla="*/ 55 h 3590420"/>
                    <a:gd name="connsiteX4" fmla="*/ 3106270 w 3106270"/>
                    <a:gd name="connsiteY4" fmla="*/ 3590420 h 3590420"/>
                    <a:gd name="connsiteX5" fmla="*/ 0 w 3106270"/>
                    <a:gd name="connsiteY5" fmla="*/ 3590420 h 3590420"/>
                    <a:gd name="connsiteX6" fmla="*/ 0 w 3106270"/>
                    <a:gd name="connsiteY6" fmla="*/ 55 h 3590420"/>
                    <a:gd name="connsiteX0" fmla="*/ 0 w 3106270"/>
                    <a:gd name="connsiteY0" fmla="*/ 55 h 3590420"/>
                    <a:gd name="connsiteX1" fmla="*/ 1089212 w 3106270"/>
                    <a:gd name="connsiteY1" fmla="*/ 216330 h 3590420"/>
                    <a:gd name="connsiteX2" fmla="*/ 2568388 w 3106270"/>
                    <a:gd name="connsiteY2" fmla="*/ 189436 h 3590420"/>
                    <a:gd name="connsiteX3" fmla="*/ 3106270 w 3106270"/>
                    <a:gd name="connsiteY3" fmla="*/ 55 h 3590420"/>
                    <a:gd name="connsiteX4" fmla="*/ 3106270 w 3106270"/>
                    <a:gd name="connsiteY4" fmla="*/ 3590420 h 3590420"/>
                    <a:gd name="connsiteX5" fmla="*/ 0 w 3106270"/>
                    <a:gd name="connsiteY5" fmla="*/ 3590420 h 3590420"/>
                    <a:gd name="connsiteX6" fmla="*/ 0 w 3106270"/>
                    <a:gd name="connsiteY6" fmla="*/ 55 h 3590420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0 w 3106270"/>
                    <a:gd name="connsiteY6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0 w 3106270"/>
                    <a:gd name="connsiteY7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0 w 3106270"/>
                    <a:gd name="connsiteY7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295835 w 3106270"/>
                    <a:gd name="connsiteY6" fmla="*/ 2650239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403412 w 3106270"/>
                    <a:gd name="connsiteY6" fmla="*/ 2448533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0 w 3106270"/>
                    <a:gd name="connsiteY5" fmla="*/ 3590411 h 3590411"/>
                    <a:gd name="connsiteX6" fmla="*/ 403412 w 3106270"/>
                    <a:gd name="connsiteY6" fmla="*/ 2448533 h 3590411"/>
                    <a:gd name="connsiteX7" fmla="*/ 268942 w 3106270"/>
                    <a:gd name="connsiteY7" fmla="*/ 606285 h 3590411"/>
                    <a:gd name="connsiteX8" fmla="*/ 0 w 3106270"/>
                    <a:gd name="connsiteY8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3106270 w 3106270"/>
                    <a:gd name="connsiteY4" fmla="*/ 3590411 h 3590411"/>
                    <a:gd name="connsiteX5" fmla="*/ 1048872 w 3106270"/>
                    <a:gd name="connsiteY5" fmla="*/ 3416722 h 3590411"/>
                    <a:gd name="connsiteX6" fmla="*/ 0 w 3106270"/>
                    <a:gd name="connsiteY6" fmla="*/ 3590411 h 3590411"/>
                    <a:gd name="connsiteX7" fmla="*/ 403412 w 3106270"/>
                    <a:gd name="connsiteY7" fmla="*/ 2448533 h 3590411"/>
                    <a:gd name="connsiteX8" fmla="*/ 268942 w 3106270"/>
                    <a:gd name="connsiteY8" fmla="*/ 606285 h 3590411"/>
                    <a:gd name="connsiteX9" fmla="*/ 0 w 3106270"/>
                    <a:gd name="connsiteY9" fmla="*/ 46 h 3590411"/>
                    <a:gd name="connsiteX0" fmla="*/ 0 w 3106270"/>
                    <a:gd name="connsiteY0" fmla="*/ 46 h 3590411"/>
                    <a:gd name="connsiteX1" fmla="*/ 1196788 w 3106270"/>
                    <a:gd name="connsiteY1" fmla="*/ 270109 h 3590411"/>
                    <a:gd name="connsiteX2" fmla="*/ 2568388 w 3106270"/>
                    <a:gd name="connsiteY2" fmla="*/ 189427 h 3590411"/>
                    <a:gd name="connsiteX3" fmla="*/ 3106270 w 3106270"/>
                    <a:gd name="connsiteY3" fmla="*/ 46 h 3590411"/>
                    <a:gd name="connsiteX4" fmla="*/ 2958354 w 3106270"/>
                    <a:gd name="connsiteY4" fmla="*/ 3040204 h 3590411"/>
                    <a:gd name="connsiteX5" fmla="*/ 3106270 w 3106270"/>
                    <a:gd name="connsiteY5" fmla="*/ 3590411 h 3590411"/>
                    <a:gd name="connsiteX6" fmla="*/ 1048872 w 3106270"/>
                    <a:gd name="connsiteY6" fmla="*/ 3416722 h 3590411"/>
                    <a:gd name="connsiteX7" fmla="*/ 0 w 3106270"/>
                    <a:gd name="connsiteY7" fmla="*/ 3590411 h 3590411"/>
                    <a:gd name="connsiteX8" fmla="*/ 403412 w 3106270"/>
                    <a:gd name="connsiteY8" fmla="*/ 2448533 h 3590411"/>
                    <a:gd name="connsiteX9" fmla="*/ 268942 w 3106270"/>
                    <a:gd name="connsiteY9" fmla="*/ 606285 h 3590411"/>
                    <a:gd name="connsiteX10" fmla="*/ 0 w 3106270"/>
                    <a:gd name="connsiteY10" fmla="*/ 46 h 3590411"/>
                    <a:gd name="connsiteX0" fmla="*/ 0 w 3124671"/>
                    <a:gd name="connsiteY0" fmla="*/ 46 h 3590411"/>
                    <a:gd name="connsiteX1" fmla="*/ 1196788 w 3124671"/>
                    <a:gd name="connsiteY1" fmla="*/ 270109 h 3590411"/>
                    <a:gd name="connsiteX2" fmla="*/ 2568388 w 3124671"/>
                    <a:gd name="connsiteY2" fmla="*/ 189427 h 3590411"/>
                    <a:gd name="connsiteX3" fmla="*/ 3106270 w 3124671"/>
                    <a:gd name="connsiteY3" fmla="*/ 46 h 3590411"/>
                    <a:gd name="connsiteX4" fmla="*/ 2918013 w 3124671"/>
                    <a:gd name="connsiteY4" fmla="*/ 767651 h 3590411"/>
                    <a:gd name="connsiteX5" fmla="*/ 2958354 w 3124671"/>
                    <a:gd name="connsiteY5" fmla="*/ 3040204 h 3590411"/>
                    <a:gd name="connsiteX6" fmla="*/ 3106270 w 3124671"/>
                    <a:gd name="connsiteY6" fmla="*/ 3590411 h 3590411"/>
                    <a:gd name="connsiteX7" fmla="*/ 1048872 w 3124671"/>
                    <a:gd name="connsiteY7" fmla="*/ 3416722 h 3590411"/>
                    <a:gd name="connsiteX8" fmla="*/ 0 w 3124671"/>
                    <a:gd name="connsiteY8" fmla="*/ 3590411 h 3590411"/>
                    <a:gd name="connsiteX9" fmla="*/ 403412 w 3124671"/>
                    <a:gd name="connsiteY9" fmla="*/ 2448533 h 3590411"/>
                    <a:gd name="connsiteX10" fmla="*/ 268942 w 3124671"/>
                    <a:gd name="connsiteY10" fmla="*/ 606285 h 3590411"/>
                    <a:gd name="connsiteX11" fmla="*/ 0 w 3124671"/>
                    <a:gd name="connsiteY11" fmla="*/ 46 h 3590411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68388 w 3124671"/>
                    <a:gd name="connsiteY2" fmla="*/ 18942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41494 w 3124671"/>
                    <a:gd name="connsiteY2" fmla="*/ 28355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46 h 3609225"/>
                    <a:gd name="connsiteX1" fmla="*/ 1196788 w 3124671"/>
                    <a:gd name="connsiteY1" fmla="*/ 270109 h 3609225"/>
                    <a:gd name="connsiteX2" fmla="*/ 2541494 w 3124671"/>
                    <a:gd name="connsiteY2" fmla="*/ 283557 h 3609225"/>
                    <a:gd name="connsiteX3" fmla="*/ 3106270 w 3124671"/>
                    <a:gd name="connsiteY3" fmla="*/ 46 h 3609225"/>
                    <a:gd name="connsiteX4" fmla="*/ 2918013 w 3124671"/>
                    <a:gd name="connsiteY4" fmla="*/ 767651 h 3609225"/>
                    <a:gd name="connsiteX5" fmla="*/ 2958354 w 3124671"/>
                    <a:gd name="connsiteY5" fmla="*/ 3040204 h 3609225"/>
                    <a:gd name="connsiteX6" fmla="*/ 3106270 w 3124671"/>
                    <a:gd name="connsiteY6" fmla="*/ 3590411 h 3609225"/>
                    <a:gd name="connsiteX7" fmla="*/ 2339789 w 3124671"/>
                    <a:gd name="connsiteY7" fmla="*/ 3416721 h 3609225"/>
                    <a:gd name="connsiteX8" fmla="*/ 1048872 w 3124671"/>
                    <a:gd name="connsiteY8" fmla="*/ 3416722 h 3609225"/>
                    <a:gd name="connsiteX9" fmla="*/ 0 w 3124671"/>
                    <a:gd name="connsiteY9" fmla="*/ 3590411 h 3609225"/>
                    <a:gd name="connsiteX10" fmla="*/ 403412 w 3124671"/>
                    <a:gd name="connsiteY10" fmla="*/ 2448533 h 3609225"/>
                    <a:gd name="connsiteX11" fmla="*/ 268942 w 3124671"/>
                    <a:gd name="connsiteY11" fmla="*/ 606285 h 3609225"/>
                    <a:gd name="connsiteX12" fmla="*/ 0 w 3124671"/>
                    <a:gd name="connsiteY12" fmla="*/ 46 h 3609225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06294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06294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403412 w 3124671"/>
                    <a:gd name="connsiteY10" fmla="*/ 2448542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3040213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363070 w 3124671"/>
                    <a:gd name="connsiteY10" fmla="*/ 2609907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4671"/>
                    <a:gd name="connsiteY0" fmla="*/ 55 h 3609234"/>
                    <a:gd name="connsiteX1" fmla="*/ 874059 w 3124671"/>
                    <a:gd name="connsiteY1" fmla="*/ 216329 h 3609234"/>
                    <a:gd name="connsiteX2" fmla="*/ 2541494 w 3124671"/>
                    <a:gd name="connsiteY2" fmla="*/ 283566 h 3609234"/>
                    <a:gd name="connsiteX3" fmla="*/ 3106270 w 3124671"/>
                    <a:gd name="connsiteY3" fmla="*/ 55 h 3609234"/>
                    <a:gd name="connsiteX4" fmla="*/ 2918013 w 3124671"/>
                    <a:gd name="connsiteY4" fmla="*/ 767660 h 3609234"/>
                    <a:gd name="connsiteX5" fmla="*/ 2958354 w 3124671"/>
                    <a:gd name="connsiteY5" fmla="*/ 2757824 h 3609234"/>
                    <a:gd name="connsiteX6" fmla="*/ 3106270 w 3124671"/>
                    <a:gd name="connsiteY6" fmla="*/ 3590420 h 3609234"/>
                    <a:gd name="connsiteX7" fmla="*/ 2339789 w 3124671"/>
                    <a:gd name="connsiteY7" fmla="*/ 3416730 h 3609234"/>
                    <a:gd name="connsiteX8" fmla="*/ 1048872 w 3124671"/>
                    <a:gd name="connsiteY8" fmla="*/ 3416731 h 3609234"/>
                    <a:gd name="connsiteX9" fmla="*/ 0 w 3124671"/>
                    <a:gd name="connsiteY9" fmla="*/ 3590420 h 3609234"/>
                    <a:gd name="connsiteX10" fmla="*/ 363070 w 3124671"/>
                    <a:gd name="connsiteY10" fmla="*/ 2609907 h 3609234"/>
                    <a:gd name="connsiteX11" fmla="*/ 268942 w 3124671"/>
                    <a:gd name="connsiteY11" fmla="*/ 686976 h 3609234"/>
                    <a:gd name="connsiteX12" fmla="*/ 0 w 3124671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63070 w 3123217"/>
                    <a:gd name="connsiteY10" fmla="*/ 2609907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63070 w 3123217"/>
                    <a:gd name="connsiteY10" fmla="*/ 2609907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268942 w 3123217"/>
                    <a:gd name="connsiteY11" fmla="*/ 686976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0 w 3123217"/>
                    <a:gd name="connsiteY0" fmla="*/ 55 h 3609234"/>
                    <a:gd name="connsiteX1" fmla="*/ 874059 w 3123217"/>
                    <a:gd name="connsiteY1" fmla="*/ 216329 h 3609234"/>
                    <a:gd name="connsiteX2" fmla="*/ 2541494 w 3123217"/>
                    <a:gd name="connsiteY2" fmla="*/ 283566 h 3609234"/>
                    <a:gd name="connsiteX3" fmla="*/ 3106270 w 3123217"/>
                    <a:gd name="connsiteY3" fmla="*/ 55 h 3609234"/>
                    <a:gd name="connsiteX4" fmla="*/ 2891118 w 3123217"/>
                    <a:gd name="connsiteY4" fmla="*/ 821448 h 3609234"/>
                    <a:gd name="connsiteX5" fmla="*/ 2958354 w 3123217"/>
                    <a:gd name="connsiteY5" fmla="*/ 2757824 h 3609234"/>
                    <a:gd name="connsiteX6" fmla="*/ 3106270 w 3123217"/>
                    <a:gd name="connsiteY6" fmla="*/ 3590420 h 3609234"/>
                    <a:gd name="connsiteX7" fmla="*/ 2339789 w 3123217"/>
                    <a:gd name="connsiteY7" fmla="*/ 3416730 h 3609234"/>
                    <a:gd name="connsiteX8" fmla="*/ 1048872 w 3123217"/>
                    <a:gd name="connsiteY8" fmla="*/ 3416731 h 3609234"/>
                    <a:gd name="connsiteX9" fmla="*/ 0 w 3123217"/>
                    <a:gd name="connsiteY9" fmla="*/ 3590420 h 3609234"/>
                    <a:gd name="connsiteX10" fmla="*/ 331254 w 3123217"/>
                    <a:gd name="connsiteY10" fmla="*/ 2597610 h 3609234"/>
                    <a:gd name="connsiteX11" fmla="*/ 300758 w 3123217"/>
                    <a:gd name="connsiteY11" fmla="*/ 662383 h 3609234"/>
                    <a:gd name="connsiteX12" fmla="*/ 0 w 3123217"/>
                    <a:gd name="connsiteY12" fmla="*/ 55 h 3609234"/>
                    <a:gd name="connsiteX0" fmla="*/ 137869 w 3123217"/>
                    <a:gd name="connsiteY0" fmla="*/ 12296 h 3609179"/>
                    <a:gd name="connsiteX1" fmla="*/ 874059 w 3123217"/>
                    <a:gd name="connsiteY1" fmla="*/ 216274 h 3609179"/>
                    <a:gd name="connsiteX2" fmla="*/ 2541494 w 3123217"/>
                    <a:gd name="connsiteY2" fmla="*/ 283511 h 3609179"/>
                    <a:gd name="connsiteX3" fmla="*/ 3106270 w 3123217"/>
                    <a:gd name="connsiteY3" fmla="*/ 0 h 3609179"/>
                    <a:gd name="connsiteX4" fmla="*/ 2891118 w 3123217"/>
                    <a:gd name="connsiteY4" fmla="*/ 821393 h 3609179"/>
                    <a:gd name="connsiteX5" fmla="*/ 2958354 w 3123217"/>
                    <a:gd name="connsiteY5" fmla="*/ 2757769 h 3609179"/>
                    <a:gd name="connsiteX6" fmla="*/ 3106270 w 3123217"/>
                    <a:gd name="connsiteY6" fmla="*/ 3590365 h 3609179"/>
                    <a:gd name="connsiteX7" fmla="*/ 2339789 w 3123217"/>
                    <a:gd name="connsiteY7" fmla="*/ 3416675 h 3609179"/>
                    <a:gd name="connsiteX8" fmla="*/ 1048872 w 3123217"/>
                    <a:gd name="connsiteY8" fmla="*/ 3416676 h 3609179"/>
                    <a:gd name="connsiteX9" fmla="*/ 0 w 3123217"/>
                    <a:gd name="connsiteY9" fmla="*/ 3590365 h 3609179"/>
                    <a:gd name="connsiteX10" fmla="*/ 331254 w 3123217"/>
                    <a:gd name="connsiteY10" fmla="*/ 2597555 h 3609179"/>
                    <a:gd name="connsiteX11" fmla="*/ 300758 w 3123217"/>
                    <a:gd name="connsiteY11" fmla="*/ 662328 h 3609179"/>
                    <a:gd name="connsiteX12" fmla="*/ 137869 w 3123217"/>
                    <a:gd name="connsiteY12" fmla="*/ 12296 h 3609179"/>
                    <a:gd name="connsiteX0" fmla="*/ 42421 w 3027769"/>
                    <a:gd name="connsiteY0" fmla="*/ 12296 h 3609179"/>
                    <a:gd name="connsiteX1" fmla="*/ 778611 w 3027769"/>
                    <a:gd name="connsiteY1" fmla="*/ 216274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778611 w 3027769"/>
                    <a:gd name="connsiteY1" fmla="*/ 216274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446046 w 3027769"/>
                    <a:gd name="connsiteY2" fmla="*/ 283511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27769"/>
                    <a:gd name="connsiteY0" fmla="*/ 12296 h 3609179"/>
                    <a:gd name="connsiteX1" fmla="*/ 916480 w 3027769"/>
                    <a:gd name="connsiteY1" fmla="*/ 191681 h 3609179"/>
                    <a:gd name="connsiteX2" fmla="*/ 2393020 w 3027769"/>
                    <a:gd name="connsiteY2" fmla="*/ 209733 h 3609179"/>
                    <a:gd name="connsiteX3" fmla="*/ 3010822 w 3027769"/>
                    <a:gd name="connsiteY3" fmla="*/ 0 h 3609179"/>
                    <a:gd name="connsiteX4" fmla="*/ 2795670 w 3027769"/>
                    <a:gd name="connsiteY4" fmla="*/ 821393 h 3609179"/>
                    <a:gd name="connsiteX5" fmla="*/ 2862906 w 3027769"/>
                    <a:gd name="connsiteY5" fmla="*/ 2757769 h 3609179"/>
                    <a:gd name="connsiteX6" fmla="*/ 3010822 w 3027769"/>
                    <a:gd name="connsiteY6" fmla="*/ 3590365 h 3609179"/>
                    <a:gd name="connsiteX7" fmla="*/ 2244341 w 3027769"/>
                    <a:gd name="connsiteY7" fmla="*/ 3416675 h 3609179"/>
                    <a:gd name="connsiteX8" fmla="*/ 953424 w 3027769"/>
                    <a:gd name="connsiteY8" fmla="*/ 3416676 h 3609179"/>
                    <a:gd name="connsiteX9" fmla="*/ 0 w 3027769"/>
                    <a:gd name="connsiteY9" fmla="*/ 3479698 h 3609179"/>
                    <a:gd name="connsiteX10" fmla="*/ 235806 w 3027769"/>
                    <a:gd name="connsiteY10" fmla="*/ 2597555 h 3609179"/>
                    <a:gd name="connsiteX11" fmla="*/ 205310 w 3027769"/>
                    <a:gd name="connsiteY11" fmla="*/ 662328 h 3609179"/>
                    <a:gd name="connsiteX12" fmla="*/ 42421 w 3027769"/>
                    <a:gd name="connsiteY12" fmla="*/ 12296 h 3609179"/>
                    <a:gd name="connsiteX0" fmla="*/ 42421 w 3010822"/>
                    <a:gd name="connsiteY0" fmla="*/ 12296 h 3609179"/>
                    <a:gd name="connsiteX1" fmla="*/ 916480 w 3010822"/>
                    <a:gd name="connsiteY1" fmla="*/ 191681 h 3609179"/>
                    <a:gd name="connsiteX2" fmla="*/ 2393020 w 3010822"/>
                    <a:gd name="connsiteY2" fmla="*/ 209733 h 3609179"/>
                    <a:gd name="connsiteX3" fmla="*/ 3010822 w 3010822"/>
                    <a:gd name="connsiteY3" fmla="*/ 0 h 3609179"/>
                    <a:gd name="connsiteX4" fmla="*/ 2795670 w 3010822"/>
                    <a:gd name="connsiteY4" fmla="*/ 821393 h 3609179"/>
                    <a:gd name="connsiteX5" fmla="*/ 2862906 w 3010822"/>
                    <a:gd name="connsiteY5" fmla="*/ 2757769 h 3609179"/>
                    <a:gd name="connsiteX6" fmla="*/ 3010822 w 3010822"/>
                    <a:gd name="connsiteY6" fmla="*/ 3590365 h 3609179"/>
                    <a:gd name="connsiteX7" fmla="*/ 2244341 w 3010822"/>
                    <a:gd name="connsiteY7" fmla="*/ 3416675 h 3609179"/>
                    <a:gd name="connsiteX8" fmla="*/ 953424 w 3010822"/>
                    <a:gd name="connsiteY8" fmla="*/ 3416676 h 3609179"/>
                    <a:gd name="connsiteX9" fmla="*/ 0 w 3010822"/>
                    <a:gd name="connsiteY9" fmla="*/ 3479698 h 3609179"/>
                    <a:gd name="connsiteX10" fmla="*/ 235806 w 3010822"/>
                    <a:gd name="connsiteY10" fmla="*/ 2597555 h 3609179"/>
                    <a:gd name="connsiteX11" fmla="*/ 205310 w 3010822"/>
                    <a:gd name="connsiteY11" fmla="*/ 662328 h 3609179"/>
                    <a:gd name="connsiteX12" fmla="*/ 42421 w 3010822"/>
                    <a:gd name="connsiteY12" fmla="*/ 12296 h 3609179"/>
                    <a:gd name="connsiteX0" fmla="*/ 42421 w 3010822"/>
                    <a:gd name="connsiteY0" fmla="*/ 98 h 3596981"/>
                    <a:gd name="connsiteX1" fmla="*/ 916480 w 3010822"/>
                    <a:gd name="connsiteY1" fmla="*/ 179483 h 3596981"/>
                    <a:gd name="connsiteX2" fmla="*/ 2393020 w 3010822"/>
                    <a:gd name="connsiteY2" fmla="*/ 197535 h 3596981"/>
                    <a:gd name="connsiteX3" fmla="*/ 2841137 w 3010822"/>
                    <a:gd name="connsiteY3" fmla="*/ 209136 h 3596981"/>
                    <a:gd name="connsiteX4" fmla="*/ 2795670 w 3010822"/>
                    <a:gd name="connsiteY4" fmla="*/ 809195 h 3596981"/>
                    <a:gd name="connsiteX5" fmla="*/ 2862906 w 3010822"/>
                    <a:gd name="connsiteY5" fmla="*/ 2745571 h 3596981"/>
                    <a:gd name="connsiteX6" fmla="*/ 3010822 w 3010822"/>
                    <a:gd name="connsiteY6" fmla="*/ 3578167 h 3596981"/>
                    <a:gd name="connsiteX7" fmla="*/ 2244341 w 3010822"/>
                    <a:gd name="connsiteY7" fmla="*/ 3404477 h 3596981"/>
                    <a:gd name="connsiteX8" fmla="*/ 953424 w 3010822"/>
                    <a:gd name="connsiteY8" fmla="*/ 3404478 h 3596981"/>
                    <a:gd name="connsiteX9" fmla="*/ 0 w 3010822"/>
                    <a:gd name="connsiteY9" fmla="*/ 3467500 h 3596981"/>
                    <a:gd name="connsiteX10" fmla="*/ 235806 w 3010822"/>
                    <a:gd name="connsiteY10" fmla="*/ 2585357 h 3596981"/>
                    <a:gd name="connsiteX11" fmla="*/ 205310 w 3010822"/>
                    <a:gd name="connsiteY11" fmla="*/ 650130 h 3596981"/>
                    <a:gd name="connsiteX12" fmla="*/ 42421 w 3010822"/>
                    <a:gd name="connsiteY12" fmla="*/ 98 h 3596981"/>
                    <a:gd name="connsiteX0" fmla="*/ 42421 w 3148691"/>
                    <a:gd name="connsiteY0" fmla="*/ 98 h 3574118"/>
                    <a:gd name="connsiteX1" fmla="*/ 916480 w 3148691"/>
                    <a:gd name="connsiteY1" fmla="*/ 179483 h 3574118"/>
                    <a:gd name="connsiteX2" fmla="*/ 2393020 w 3148691"/>
                    <a:gd name="connsiteY2" fmla="*/ 197535 h 3574118"/>
                    <a:gd name="connsiteX3" fmla="*/ 2841137 w 3148691"/>
                    <a:gd name="connsiteY3" fmla="*/ 209136 h 3574118"/>
                    <a:gd name="connsiteX4" fmla="*/ 2795670 w 3148691"/>
                    <a:gd name="connsiteY4" fmla="*/ 809195 h 3574118"/>
                    <a:gd name="connsiteX5" fmla="*/ 2862906 w 3148691"/>
                    <a:gd name="connsiteY5" fmla="*/ 2745571 h 3574118"/>
                    <a:gd name="connsiteX6" fmla="*/ 3148691 w 3148691"/>
                    <a:gd name="connsiteY6" fmla="*/ 3553575 h 3574118"/>
                    <a:gd name="connsiteX7" fmla="*/ 2244341 w 3148691"/>
                    <a:gd name="connsiteY7" fmla="*/ 3404477 h 3574118"/>
                    <a:gd name="connsiteX8" fmla="*/ 953424 w 3148691"/>
                    <a:gd name="connsiteY8" fmla="*/ 3404478 h 3574118"/>
                    <a:gd name="connsiteX9" fmla="*/ 0 w 3148691"/>
                    <a:gd name="connsiteY9" fmla="*/ 3467500 h 3574118"/>
                    <a:gd name="connsiteX10" fmla="*/ 235806 w 3148691"/>
                    <a:gd name="connsiteY10" fmla="*/ 2585357 h 3574118"/>
                    <a:gd name="connsiteX11" fmla="*/ 205310 w 3148691"/>
                    <a:gd name="connsiteY11" fmla="*/ 650130 h 3574118"/>
                    <a:gd name="connsiteX12" fmla="*/ 42421 w 3148691"/>
                    <a:gd name="connsiteY12" fmla="*/ 98 h 3574118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795670 w 3148691"/>
                    <a:gd name="connsiteY4" fmla="*/ 809195 h 3581862"/>
                    <a:gd name="connsiteX5" fmla="*/ 2862906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795670 w 3148691"/>
                    <a:gd name="connsiteY4" fmla="*/ 809195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841137 w 3148691"/>
                    <a:gd name="connsiteY3" fmla="*/ 209136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393020 w 3148691"/>
                    <a:gd name="connsiteY2" fmla="*/ 197535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16480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42421 w 3148691"/>
                    <a:gd name="connsiteY0" fmla="*/ 98 h 3581862"/>
                    <a:gd name="connsiteX1" fmla="*/ 948296 w 3148691"/>
                    <a:gd name="connsiteY1" fmla="*/ 179483 h 3581862"/>
                    <a:gd name="connsiteX2" fmla="*/ 2053650 w 3148691"/>
                    <a:gd name="connsiteY2" fmla="*/ 148349 h 3581862"/>
                    <a:gd name="connsiteX3" fmla="*/ 2968401 w 3148691"/>
                    <a:gd name="connsiteY3" fmla="*/ 98469 h 3581862"/>
                    <a:gd name="connsiteX4" fmla="*/ 2922933 w 3148691"/>
                    <a:gd name="connsiteY4" fmla="*/ 796898 h 3581862"/>
                    <a:gd name="connsiteX5" fmla="*/ 2958354 w 3148691"/>
                    <a:gd name="connsiteY5" fmla="*/ 2745571 h 3581862"/>
                    <a:gd name="connsiteX6" fmla="*/ 3148691 w 3148691"/>
                    <a:gd name="connsiteY6" fmla="*/ 3553575 h 3581862"/>
                    <a:gd name="connsiteX7" fmla="*/ 2244341 w 3148691"/>
                    <a:gd name="connsiteY7" fmla="*/ 3478256 h 3581862"/>
                    <a:gd name="connsiteX8" fmla="*/ 953424 w 3148691"/>
                    <a:gd name="connsiteY8" fmla="*/ 3404478 h 3581862"/>
                    <a:gd name="connsiteX9" fmla="*/ 0 w 3148691"/>
                    <a:gd name="connsiteY9" fmla="*/ 3467500 h 3581862"/>
                    <a:gd name="connsiteX10" fmla="*/ 235806 w 3148691"/>
                    <a:gd name="connsiteY10" fmla="*/ 2585357 h 3581862"/>
                    <a:gd name="connsiteX11" fmla="*/ 205310 w 3148691"/>
                    <a:gd name="connsiteY11" fmla="*/ 650130 h 3581862"/>
                    <a:gd name="connsiteX12" fmla="*/ 42421 w 3148691"/>
                    <a:gd name="connsiteY12" fmla="*/ 98 h 3581862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193385 w 3106270"/>
                    <a:gd name="connsiteY10" fmla="*/ 2585357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193385 w 3106270"/>
                    <a:gd name="connsiteY10" fmla="*/ 2585357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98 h 3608528"/>
                    <a:gd name="connsiteX1" fmla="*/ 905875 w 3106270"/>
                    <a:gd name="connsiteY1" fmla="*/ 179483 h 3608528"/>
                    <a:gd name="connsiteX2" fmla="*/ 2011229 w 3106270"/>
                    <a:gd name="connsiteY2" fmla="*/ 148349 h 3608528"/>
                    <a:gd name="connsiteX3" fmla="*/ 2925980 w 3106270"/>
                    <a:gd name="connsiteY3" fmla="*/ 98469 h 3608528"/>
                    <a:gd name="connsiteX4" fmla="*/ 2880512 w 3106270"/>
                    <a:gd name="connsiteY4" fmla="*/ 796898 h 3608528"/>
                    <a:gd name="connsiteX5" fmla="*/ 2915933 w 3106270"/>
                    <a:gd name="connsiteY5" fmla="*/ 2745571 h 3608528"/>
                    <a:gd name="connsiteX6" fmla="*/ 3106270 w 3106270"/>
                    <a:gd name="connsiteY6" fmla="*/ 3553575 h 3608528"/>
                    <a:gd name="connsiteX7" fmla="*/ 2201920 w 3106270"/>
                    <a:gd name="connsiteY7" fmla="*/ 3478256 h 3608528"/>
                    <a:gd name="connsiteX8" fmla="*/ 911003 w 3106270"/>
                    <a:gd name="connsiteY8" fmla="*/ 3404478 h 3608528"/>
                    <a:gd name="connsiteX9" fmla="*/ 6711 w 3106270"/>
                    <a:gd name="connsiteY9" fmla="*/ 3608528 h 3608528"/>
                    <a:gd name="connsiteX10" fmla="*/ 286446 w 3106270"/>
                    <a:gd name="connsiteY10" fmla="*/ 2557856 h 3608528"/>
                    <a:gd name="connsiteX11" fmla="*/ 162889 w 3106270"/>
                    <a:gd name="connsiteY11" fmla="*/ 650130 h 3608528"/>
                    <a:gd name="connsiteX12" fmla="*/ 0 w 3106270"/>
                    <a:gd name="connsiteY12" fmla="*/ 98 h 3608528"/>
                    <a:gd name="connsiteX0" fmla="*/ 0 w 3106270"/>
                    <a:gd name="connsiteY0" fmla="*/ 264 h 3608694"/>
                    <a:gd name="connsiteX1" fmla="*/ 874590 w 3106270"/>
                    <a:gd name="connsiteY1" fmla="*/ 97810 h 3608694"/>
                    <a:gd name="connsiteX2" fmla="*/ 2011229 w 3106270"/>
                    <a:gd name="connsiteY2" fmla="*/ 148515 h 3608694"/>
                    <a:gd name="connsiteX3" fmla="*/ 2925980 w 3106270"/>
                    <a:gd name="connsiteY3" fmla="*/ 98635 h 3608694"/>
                    <a:gd name="connsiteX4" fmla="*/ 2880512 w 3106270"/>
                    <a:gd name="connsiteY4" fmla="*/ 797064 h 3608694"/>
                    <a:gd name="connsiteX5" fmla="*/ 2915933 w 3106270"/>
                    <a:gd name="connsiteY5" fmla="*/ 2745737 h 3608694"/>
                    <a:gd name="connsiteX6" fmla="*/ 3106270 w 3106270"/>
                    <a:gd name="connsiteY6" fmla="*/ 3553741 h 3608694"/>
                    <a:gd name="connsiteX7" fmla="*/ 2201920 w 3106270"/>
                    <a:gd name="connsiteY7" fmla="*/ 3478422 h 3608694"/>
                    <a:gd name="connsiteX8" fmla="*/ 911003 w 3106270"/>
                    <a:gd name="connsiteY8" fmla="*/ 3404644 h 3608694"/>
                    <a:gd name="connsiteX9" fmla="*/ 6711 w 3106270"/>
                    <a:gd name="connsiteY9" fmla="*/ 3608694 h 3608694"/>
                    <a:gd name="connsiteX10" fmla="*/ 286446 w 3106270"/>
                    <a:gd name="connsiteY10" fmla="*/ 2558022 h 3608694"/>
                    <a:gd name="connsiteX11" fmla="*/ 162889 w 3106270"/>
                    <a:gd name="connsiteY11" fmla="*/ 650296 h 3608694"/>
                    <a:gd name="connsiteX12" fmla="*/ 0 w 3106270"/>
                    <a:gd name="connsiteY12" fmla="*/ 264 h 3608694"/>
                    <a:gd name="connsiteX0" fmla="*/ 0 w 3106270"/>
                    <a:gd name="connsiteY0" fmla="*/ 132489 h 3740919"/>
                    <a:gd name="connsiteX1" fmla="*/ 874590 w 3106270"/>
                    <a:gd name="connsiteY1" fmla="*/ 230035 h 3740919"/>
                    <a:gd name="connsiteX2" fmla="*/ 2011229 w 3106270"/>
                    <a:gd name="connsiteY2" fmla="*/ 280740 h 3740919"/>
                    <a:gd name="connsiteX3" fmla="*/ 3048061 w 3106270"/>
                    <a:gd name="connsiteY3" fmla="*/ 0 h 3740919"/>
                    <a:gd name="connsiteX4" fmla="*/ 2880512 w 3106270"/>
                    <a:gd name="connsiteY4" fmla="*/ 929289 h 3740919"/>
                    <a:gd name="connsiteX5" fmla="*/ 2915933 w 3106270"/>
                    <a:gd name="connsiteY5" fmla="*/ 2877962 h 3740919"/>
                    <a:gd name="connsiteX6" fmla="*/ 3106270 w 3106270"/>
                    <a:gd name="connsiteY6" fmla="*/ 3685966 h 3740919"/>
                    <a:gd name="connsiteX7" fmla="*/ 2201920 w 3106270"/>
                    <a:gd name="connsiteY7" fmla="*/ 3610647 h 3740919"/>
                    <a:gd name="connsiteX8" fmla="*/ 911003 w 3106270"/>
                    <a:gd name="connsiteY8" fmla="*/ 3536869 h 3740919"/>
                    <a:gd name="connsiteX9" fmla="*/ 6711 w 3106270"/>
                    <a:gd name="connsiteY9" fmla="*/ 3740919 h 3740919"/>
                    <a:gd name="connsiteX10" fmla="*/ 286446 w 3106270"/>
                    <a:gd name="connsiteY10" fmla="*/ 2690247 h 3740919"/>
                    <a:gd name="connsiteX11" fmla="*/ 162889 w 3106270"/>
                    <a:gd name="connsiteY11" fmla="*/ 782521 h 3740919"/>
                    <a:gd name="connsiteX12" fmla="*/ 0 w 3106270"/>
                    <a:gd name="connsiteY12" fmla="*/ 132489 h 3740919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2011229 w 3106270"/>
                    <a:gd name="connsiteY2" fmla="*/ 280740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11003 w 3106270"/>
                    <a:gd name="connsiteY8" fmla="*/ 3536869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2011229 w 3106270"/>
                    <a:gd name="connsiteY2" fmla="*/ 280740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96273 w 3106270"/>
                    <a:gd name="connsiteY8" fmla="*/ 3622374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  <a:gd name="connsiteX0" fmla="*/ 0 w 3106270"/>
                    <a:gd name="connsiteY0" fmla="*/ 132489 h 3821316"/>
                    <a:gd name="connsiteX1" fmla="*/ 874590 w 3106270"/>
                    <a:gd name="connsiteY1" fmla="*/ 230035 h 3821316"/>
                    <a:gd name="connsiteX2" fmla="*/ 1991915 w 3106270"/>
                    <a:gd name="connsiteY2" fmla="*/ 209376 h 3821316"/>
                    <a:gd name="connsiteX3" fmla="*/ 3048061 w 3106270"/>
                    <a:gd name="connsiteY3" fmla="*/ 0 h 3821316"/>
                    <a:gd name="connsiteX4" fmla="*/ 2880512 w 3106270"/>
                    <a:gd name="connsiteY4" fmla="*/ 929289 h 3821316"/>
                    <a:gd name="connsiteX5" fmla="*/ 2915933 w 3106270"/>
                    <a:gd name="connsiteY5" fmla="*/ 2877962 h 3821316"/>
                    <a:gd name="connsiteX6" fmla="*/ 3106270 w 3106270"/>
                    <a:gd name="connsiteY6" fmla="*/ 3685966 h 3821316"/>
                    <a:gd name="connsiteX7" fmla="*/ 2201920 w 3106270"/>
                    <a:gd name="connsiteY7" fmla="*/ 3610647 h 3821316"/>
                    <a:gd name="connsiteX8" fmla="*/ 996273 w 3106270"/>
                    <a:gd name="connsiteY8" fmla="*/ 3622374 h 3821316"/>
                    <a:gd name="connsiteX9" fmla="*/ 123491 w 3106270"/>
                    <a:gd name="connsiteY9" fmla="*/ 3821316 h 3821316"/>
                    <a:gd name="connsiteX10" fmla="*/ 286446 w 3106270"/>
                    <a:gd name="connsiteY10" fmla="*/ 2690247 h 3821316"/>
                    <a:gd name="connsiteX11" fmla="*/ 162889 w 3106270"/>
                    <a:gd name="connsiteY11" fmla="*/ 782521 h 3821316"/>
                    <a:gd name="connsiteX12" fmla="*/ 0 w 3106270"/>
                    <a:gd name="connsiteY12" fmla="*/ 132489 h 38213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106270" h="3821316">
                      <a:moveTo>
                        <a:pt x="0" y="132489"/>
                      </a:moveTo>
                      <a:cubicBezTo>
                        <a:pt x="282388" y="128381"/>
                        <a:pt x="539175" y="172661"/>
                        <a:pt x="874590" y="230035"/>
                      </a:cubicBezTo>
                      <a:cubicBezTo>
                        <a:pt x="1379133" y="281643"/>
                        <a:pt x="1430742" y="241904"/>
                        <a:pt x="1991915" y="209376"/>
                      </a:cubicBezTo>
                      <a:lnTo>
                        <a:pt x="3048061" y="0"/>
                      </a:lnTo>
                      <a:cubicBezTo>
                        <a:pt x="3040019" y="251740"/>
                        <a:pt x="2905165" y="422596"/>
                        <a:pt x="2880512" y="929289"/>
                      </a:cubicBezTo>
                      <a:cubicBezTo>
                        <a:pt x="2884072" y="1448278"/>
                        <a:pt x="2913692" y="2403020"/>
                        <a:pt x="2915933" y="2877962"/>
                      </a:cubicBezTo>
                      <a:lnTo>
                        <a:pt x="3106270" y="3685966"/>
                      </a:lnTo>
                      <a:cubicBezTo>
                        <a:pt x="3083858" y="3771131"/>
                        <a:pt x="2544820" y="3639595"/>
                        <a:pt x="2201920" y="3610647"/>
                      </a:cubicBezTo>
                      <a:cubicBezTo>
                        <a:pt x="1859020" y="3581699"/>
                        <a:pt x="1466920" y="3615838"/>
                        <a:pt x="996273" y="3622374"/>
                      </a:cubicBezTo>
                      <a:lnTo>
                        <a:pt x="123491" y="3821316"/>
                      </a:lnTo>
                      <a:cubicBezTo>
                        <a:pt x="242291" y="3345576"/>
                        <a:pt x="192317" y="3093285"/>
                        <a:pt x="286446" y="2690247"/>
                      </a:cubicBezTo>
                      <a:cubicBezTo>
                        <a:pt x="262677" y="1751116"/>
                        <a:pt x="257302" y="1639967"/>
                        <a:pt x="162889" y="782521"/>
                      </a:cubicBezTo>
                      <a:cubicBezTo>
                        <a:pt x="56354" y="300285"/>
                        <a:pt x="100253" y="353265"/>
                        <a:pt x="0" y="132489"/>
                      </a:cubicBezTo>
                      <a:close/>
                    </a:path>
                  </a:pathLst>
                </a:custGeom>
                <a:solidFill>
                  <a:schemeClr val="tx1">
                    <a:alpha val="76000"/>
                  </a:schemeClr>
                </a:solidFill>
                <a:ln>
                  <a:noFill/>
                </a:ln>
                <a:effectLst>
                  <a:softEdge rad="127000"/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 rot="489421">
                  <a:off x="4970283" y="1551252"/>
                  <a:ext cx="3200399" cy="3817846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solidFill>
                      <a:srgbClr val="FFFFFF"/>
                    </a:solidFill>
                  </a:endParaRPr>
                </a:p>
              </p:txBody>
            </p:sp>
          </p:grpSp>
          <p:pic>
            <p:nvPicPr>
              <p:cNvPr id="35" name="Picture 3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833564">
                <a:off x="4480817" y="3067525"/>
                <a:ext cx="1219200" cy="2555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30" name="Picture 2" descr="C:\Users\kdodwell\Pictures\My Image Bank\Pic 1.1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20000">
              <a:off x="4724137" y="4242376"/>
              <a:ext cx="1634626" cy="16346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3" name="Rectangle 5"/>
          <p:cNvSpPr txBox="1">
            <a:spLocks noChangeArrowheads="1"/>
          </p:cNvSpPr>
          <p:nvPr/>
        </p:nvSpPr>
        <p:spPr bwMode="auto">
          <a:xfrm>
            <a:off x="2582720" y="4310063"/>
            <a:ext cx="3921302" cy="2309638"/>
          </a:xfrm>
          <a:prstGeom prst="rect">
            <a:avLst/>
          </a:prstGeom>
          <a:solidFill>
            <a:schemeClr val="bg1">
              <a:alpha val="71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1" hangingPunct="1">
              <a:buNone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Preference Flow</a:t>
            </a:r>
          </a:p>
          <a:p>
            <a:pPr marL="0" indent="0" algn="ctr" eaLnBrk="1" hangingPunct="1"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Where you were channelling your energies when you completed the evaluator</a:t>
            </a:r>
          </a:p>
        </p:txBody>
      </p:sp>
    </p:spTree>
    <p:extLst>
      <p:ext uri="{BB962C8B-B14F-4D97-AF65-F5344CB8AC3E}">
        <p14:creationId xmlns:p14="http://schemas.microsoft.com/office/powerpoint/2010/main" val="421133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6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6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26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26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26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26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26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26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6340" grpId="0" build="p"/>
      <p:bldP spid="526341" grpId="0" build="p"/>
      <p:bldP spid="4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27503" y="373001"/>
            <a:ext cx="5927488" cy="597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5600" y="373001"/>
            <a:ext cx="3047999" cy="2163762"/>
          </a:xfrm>
        </p:spPr>
        <p:txBody>
          <a:bodyPr>
            <a:noAutofit/>
          </a:bodyPr>
          <a:lstStyle/>
          <a:p>
            <a:r>
              <a:rPr lang="en-GB" dirty="0"/>
              <a:t>Insights Discovery </a:t>
            </a:r>
            <a:br>
              <a:rPr lang="en-GB" dirty="0"/>
            </a:br>
            <a:r>
              <a:rPr lang="en-GB" dirty="0"/>
              <a:t>72-Type </a:t>
            </a:r>
            <a:br>
              <a:rPr lang="en-GB" dirty="0"/>
            </a:br>
            <a:r>
              <a:rPr lang="en-GB" dirty="0"/>
              <a:t>Wheel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363538"/>
            <a:ext cx="3737430" cy="2163762"/>
          </a:xfrm>
        </p:spPr>
        <p:txBody>
          <a:bodyPr>
            <a:noAutofit/>
          </a:bodyPr>
          <a:lstStyle/>
          <a:p>
            <a:r>
              <a:rPr lang="en-GB" sz="4400" dirty="0"/>
              <a:t>Working with Your Insights Discovery Personal Profile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9720" y="938951"/>
            <a:ext cx="3593129" cy="44355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930619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 txBox="1">
            <a:spLocks/>
          </p:cNvSpPr>
          <p:nvPr/>
        </p:nvSpPr>
        <p:spPr>
          <a:xfrm>
            <a:off x="337922" y="1551244"/>
            <a:ext cx="3014133" cy="3121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0087BA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GB" sz="3600" b="1" dirty="0">
              <a:solidFill>
                <a:srgbClr val="FFFFFF"/>
              </a:solidFill>
              <a:ea typeface="Sketchetik" pitchFamily="2" charset="0"/>
              <a:cs typeface="Arial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From the Conscious Graph in your Profile, order your blocks</a:t>
            </a:r>
            <a:br>
              <a:rPr lang="en-GB" sz="4400" dirty="0"/>
            </a:br>
            <a:endParaRPr lang="en-GB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2173" y="438008"/>
            <a:ext cx="4179176" cy="490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7932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344" y="2886494"/>
            <a:ext cx="4897506" cy="2957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2" name="Group 31"/>
          <p:cNvGrpSpPr/>
          <p:nvPr/>
        </p:nvGrpSpPr>
        <p:grpSpPr>
          <a:xfrm>
            <a:off x="4805084" y="2073447"/>
            <a:ext cx="670737" cy="1588628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33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5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6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7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8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199" y="363538"/>
            <a:ext cx="5548389" cy="216376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400" dirty="0">
                <a:solidFill>
                  <a:schemeClr val="tx1"/>
                </a:solidFill>
              </a:rPr>
              <a:t>Around the wheel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on the mat ...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5556579" y="2170774"/>
            <a:ext cx="690204" cy="1634735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17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4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5009736" y="2341104"/>
            <a:ext cx="690204" cy="1634735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26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7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8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9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0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1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664160" y="3282398"/>
            <a:ext cx="690204" cy="1634735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40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1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3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4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5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4938019" y="3327221"/>
            <a:ext cx="690204" cy="1634735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47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8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9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0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1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2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4554076" y="3470049"/>
            <a:ext cx="724526" cy="1716026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54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5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6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7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8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9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2868604" y="2438391"/>
            <a:ext cx="637773" cy="1510554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75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6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7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8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9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0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1" name="Group 80"/>
          <p:cNvGrpSpPr/>
          <p:nvPr/>
        </p:nvGrpSpPr>
        <p:grpSpPr>
          <a:xfrm>
            <a:off x="3451309" y="2294955"/>
            <a:ext cx="637773" cy="1510554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82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3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4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5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6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7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67" name="Group 66"/>
          <p:cNvGrpSpPr/>
          <p:nvPr/>
        </p:nvGrpSpPr>
        <p:grpSpPr>
          <a:xfrm>
            <a:off x="2669949" y="3138963"/>
            <a:ext cx="690204" cy="1634735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68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9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0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1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2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3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60" name="Group 59"/>
          <p:cNvGrpSpPr/>
          <p:nvPr/>
        </p:nvGrpSpPr>
        <p:grpSpPr>
          <a:xfrm>
            <a:off x="3127148" y="3328115"/>
            <a:ext cx="727677" cy="1723489"/>
            <a:chOff x="2720231" y="1093692"/>
            <a:chExt cx="1413364" cy="3347528"/>
          </a:xfrm>
          <a:solidFill>
            <a:schemeClr val="bg1"/>
          </a:solidFill>
          <a:effectLst>
            <a:outerShdw blurRad="76200" dir="13500000" sy="23000" kx="1200000" algn="br" rotWithShape="0">
              <a:prstClr val="black">
                <a:alpha val="44000"/>
              </a:prstClr>
            </a:outerShdw>
          </a:effectLst>
        </p:grpSpPr>
        <p:sp>
          <p:nvSpPr>
            <p:cNvPr id="61" name="Round Same Side Corner Rectangle 6"/>
            <p:cNvSpPr/>
            <p:nvPr/>
          </p:nvSpPr>
          <p:spPr>
            <a:xfrm rot="21022537">
              <a:off x="3519219" y="2915522"/>
              <a:ext cx="237406" cy="1525698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3" name="Oval 5"/>
            <p:cNvSpPr/>
            <p:nvPr/>
          </p:nvSpPr>
          <p:spPr>
            <a:xfrm rot="600000">
              <a:off x="2720231" y="1856655"/>
              <a:ext cx="204893" cy="1095886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4" name="Round Same Side Corner Rectangle 6"/>
            <p:cNvSpPr/>
            <p:nvPr/>
          </p:nvSpPr>
          <p:spPr>
            <a:xfrm rot="405666" flipH="1">
              <a:off x="2992434" y="2925660"/>
              <a:ext cx="240029" cy="1507946"/>
            </a:xfrm>
            <a:custGeom>
              <a:avLst/>
              <a:gdLst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387314"/>
                <a:gd name="connsiteY0" fmla="*/ 0 h 1656184"/>
                <a:gd name="connsiteX1" fmla="*/ 387314 w 387314"/>
                <a:gd name="connsiteY1" fmla="*/ 0 h 1656184"/>
                <a:gd name="connsiteX2" fmla="*/ 387314 w 387314"/>
                <a:gd name="connsiteY2" fmla="*/ 0 h 1656184"/>
                <a:gd name="connsiteX3" fmla="*/ 387314 w 387314"/>
                <a:gd name="connsiteY3" fmla="*/ 1462527 h 1656184"/>
                <a:gd name="connsiteX4" fmla="*/ 193657 w 387314"/>
                <a:gd name="connsiteY4" fmla="*/ 1656184 h 1656184"/>
                <a:gd name="connsiteX5" fmla="*/ 193657 w 387314"/>
                <a:gd name="connsiteY5" fmla="*/ 1656184 h 1656184"/>
                <a:gd name="connsiteX6" fmla="*/ 0 w 387314"/>
                <a:gd name="connsiteY6" fmla="*/ 1462527 h 1656184"/>
                <a:gd name="connsiteX7" fmla="*/ 0 w 387314"/>
                <a:gd name="connsiteY7" fmla="*/ 0 h 1656184"/>
                <a:gd name="connsiteX8" fmla="*/ 0 w 387314"/>
                <a:gd name="connsiteY8" fmla="*/ 0 h 1656184"/>
                <a:gd name="connsiteX0" fmla="*/ 0 w 401658"/>
                <a:gd name="connsiteY0" fmla="*/ 0 h 1656184"/>
                <a:gd name="connsiteX1" fmla="*/ 387314 w 401658"/>
                <a:gd name="connsiteY1" fmla="*/ 0 h 1656184"/>
                <a:gd name="connsiteX2" fmla="*/ 387314 w 401658"/>
                <a:gd name="connsiteY2" fmla="*/ 0 h 1656184"/>
                <a:gd name="connsiteX3" fmla="*/ 387314 w 401658"/>
                <a:gd name="connsiteY3" fmla="*/ 1462527 h 1656184"/>
                <a:gd name="connsiteX4" fmla="*/ 193657 w 401658"/>
                <a:gd name="connsiteY4" fmla="*/ 1656184 h 1656184"/>
                <a:gd name="connsiteX5" fmla="*/ 193657 w 401658"/>
                <a:gd name="connsiteY5" fmla="*/ 1656184 h 1656184"/>
                <a:gd name="connsiteX6" fmla="*/ 0 w 401658"/>
                <a:gd name="connsiteY6" fmla="*/ 1462527 h 1656184"/>
                <a:gd name="connsiteX7" fmla="*/ 0 w 401658"/>
                <a:gd name="connsiteY7" fmla="*/ 0 h 1656184"/>
                <a:gd name="connsiteX8" fmla="*/ 0 w 401658"/>
                <a:gd name="connsiteY8" fmla="*/ 0 h 1656184"/>
                <a:gd name="connsiteX0" fmla="*/ 0 w 411746"/>
                <a:gd name="connsiteY0" fmla="*/ 0 h 1656184"/>
                <a:gd name="connsiteX1" fmla="*/ 387314 w 411746"/>
                <a:gd name="connsiteY1" fmla="*/ 0 h 1656184"/>
                <a:gd name="connsiteX2" fmla="*/ 387314 w 411746"/>
                <a:gd name="connsiteY2" fmla="*/ 0 h 1656184"/>
                <a:gd name="connsiteX3" fmla="*/ 400103 w 411746"/>
                <a:gd name="connsiteY3" fmla="*/ 1094849 h 1656184"/>
                <a:gd name="connsiteX4" fmla="*/ 193657 w 411746"/>
                <a:gd name="connsiteY4" fmla="*/ 1656184 h 1656184"/>
                <a:gd name="connsiteX5" fmla="*/ 193657 w 411746"/>
                <a:gd name="connsiteY5" fmla="*/ 1656184 h 1656184"/>
                <a:gd name="connsiteX6" fmla="*/ 0 w 411746"/>
                <a:gd name="connsiteY6" fmla="*/ 1462527 h 1656184"/>
                <a:gd name="connsiteX7" fmla="*/ 0 w 411746"/>
                <a:gd name="connsiteY7" fmla="*/ 0 h 1656184"/>
                <a:gd name="connsiteX8" fmla="*/ 0 w 411746"/>
                <a:gd name="connsiteY8" fmla="*/ 0 h 1656184"/>
                <a:gd name="connsiteX0" fmla="*/ 0 w 400108"/>
                <a:gd name="connsiteY0" fmla="*/ 0 h 1656184"/>
                <a:gd name="connsiteX1" fmla="*/ 387314 w 400108"/>
                <a:gd name="connsiteY1" fmla="*/ 0 h 1656184"/>
                <a:gd name="connsiteX2" fmla="*/ 387314 w 400108"/>
                <a:gd name="connsiteY2" fmla="*/ 0 h 1656184"/>
                <a:gd name="connsiteX3" fmla="*/ 400103 w 400108"/>
                <a:gd name="connsiteY3" fmla="*/ 1094849 h 1656184"/>
                <a:gd name="connsiteX4" fmla="*/ 193657 w 400108"/>
                <a:gd name="connsiteY4" fmla="*/ 1656184 h 1656184"/>
                <a:gd name="connsiteX5" fmla="*/ 193657 w 400108"/>
                <a:gd name="connsiteY5" fmla="*/ 1656184 h 1656184"/>
                <a:gd name="connsiteX6" fmla="*/ 0 w 400108"/>
                <a:gd name="connsiteY6" fmla="*/ 1462527 h 1656184"/>
                <a:gd name="connsiteX7" fmla="*/ 0 w 400108"/>
                <a:gd name="connsiteY7" fmla="*/ 0 h 1656184"/>
                <a:gd name="connsiteX8" fmla="*/ 0 w 400108"/>
                <a:gd name="connsiteY8" fmla="*/ 0 h 1656184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00108"/>
                <a:gd name="connsiteY0" fmla="*/ 0 h 1667691"/>
                <a:gd name="connsiteX1" fmla="*/ 387314 w 400108"/>
                <a:gd name="connsiteY1" fmla="*/ 0 h 1667691"/>
                <a:gd name="connsiteX2" fmla="*/ 387314 w 400108"/>
                <a:gd name="connsiteY2" fmla="*/ 0 h 1667691"/>
                <a:gd name="connsiteX3" fmla="*/ 400103 w 400108"/>
                <a:gd name="connsiteY3" fmla="*/ 1094849 h 1667691"/>
                <a:gd name="connsiteX4" fmla="*/ 193657 w 400108"/>
                <a:gd name="connsiteY4" fmla="*/ 1656184 h 1667691"/>
                <a:gd name="connsiteX5" fmla="*/ 193657 w 400108"/>
                <a:gd name="connsiteY5" fmla="*/ 1656184 h 1667691"/>
                <a:gd name="connsiteX6" fmla="*/ 0 w 400108"/>
                <a:gd name="connsiteY6" fmla="*/ 1462527 h 1667691"/>
                <a:gd name="connsiteX7" fmla="*/ 0 w 400108"/>
                <a:gd name="connsiteY7" fmla="*/ 0 h 1667691"/>
                <a:gd name="connsiteX8" fmla="*/ 0 w 400108"/>
                <a:gd name="connsiteY8" fmla="*/ 0 h 1667691"/>
                <a:gd name="connsiteX0" fmla="*/ 0 w 415976"/>
                <a:gd name="connsiteY0" fmla="*/ 0 h 1667691"/>
                <a:gd name="connsiteX1" fmla="*/ 387314 w 415976"/>
                <a:gd name="connsiteY1" fmla="*/ 0 h 1667691"/>
                <a:gd name="connsiteX2" fmla="*/ 387314 w 415976"/>
                <a:gd name="connsiteY2" fmla="*/ 0 h 1667691"/>
                <a:gd name="connsiteX3" fmla="*/ 400103 w 415976"/>
                <a:gd name="connsiteY3" fmla="*/ 1094849 h 1667691"/>
                <a:gd name="connsiteX4" fmla="*/ 193657 w 415976"/>
                <a:gd name="connsiteY4" fmla="*/ 1656184 h 1667691"/>
                <a:gd name="connsiteX5" fmla="*/ 193657 w 415976"/>
                <a:gd name="connsiteY5" fmla="*/ 1656184 h 1667691"/>
                <a:gd name="connsiteX6" fmla="*/ 0 w 415976"/>
                <a:gd name="connsiteY6" fmla="*/ 1462527 h 1667691"/>
                <a:gd name="connsiteX7" fmla="*/ 0 w 415976"/>
                <a:gd name="connsiteY7" fmla="*/ 0 h 1667691"/>
                <a:gd name="connsiteX8" fmla="*/ 0 w 415976"/>
                <a:gd name="connsiteY8" fmla="*/ 0 h 1667691"/>
                <a:gd name="connsiteX0" fmla="*/ 0 w 400148"/>
                <a:gd name="connsiteY0" fmla="*/ 0 h 1667691"/>
                <a:gd name="connsiteX1" fmla="*/ 387314 w 400148"/>
                <a:gd name="connsiteY1" fmla="*/ 0 h 1667691"/>
                <a:gd name="connsiteX2" fmla="*/ 387314 w 400148"/>
                <a:gd name="connsiteY2" fmla="*/ 0 h 1667691"/>
                <a:gd name="connsiteX3" fmla="*/ 400103 w 400148"/>
                <a:gd name="connsiteY3" fmla="*/ 1094849 h 1667691"/>
                <a:gd name="connsiteX4" fmla="*/ 193657 w 400148"/>
                <a:gd name="connsiteY4" fmla="*/ 1656184 h 1667691"/>
                <a:gd name="connsiteX5" fmla="*/ 193657 w 400148"/>
                <a:gd name="connsiteY5" fmla="*/ 1656184 h 1667691"/>
                <a:gd name="connsiteX6" fmla="*/ 0 w 400148"/>
                <a:gd name="connsiteY6" fmla="*/ 1462527 h 1667691"/>
                <a:gd name="connsiteX7" fmla="*/ 0 w 400148"/>
                <a:gd name="connsiteY7" fmla="*/ 0 h 1667691"/>
                <a:gd name="connsiteX8" fmla="*/ 0 w 400148"/>
                <a:gd name="connsiteY8" fmla="*/ 0 h 1667691"/>
                <a:gd name="connsiteX0" fmla="*/ 0 w 400148"/>
                <a:gd name="connsiteY0" fmla="*/ 0 h 1663241"/>
                <a:gd name="connsiteX1" fmla="*/ 387314 w 400148"/>
                <a:gd name="connsiteY1" fmla="*/ 0 h 1663241"/>
                <a:gd name="connsiteX2" fmla="*/ 387314 w 400148"/>
                <a:gd name="connsiteY2" fmla="*/ 0 h 1663241"/>
                <a:gd name="connsiteX3" fmla="*/ 400103 w 400148"/>
                <a:gd name="connsiteY3" fmla="*/ 1094849 h 1663241"/>
                <a:gd name="connsiteX4" fmla="*/ 193657 w 400148"/>
                <a:gd name="connsiteY4" fmla="*/ 1656184 h 1663241"/>
                <a:gd name="connsiteX5" fmla="*/ 193657 w 400148"/>
                <a:gd name="connsiteY5" fmla="*/ 1656184 h 1663241"/>
                <a:gd name="connsiteX6" fmla="*/ 0 w 400148"/>
                <a:gd name="connsiteY6" fmla="*/ 1462527 h 1663241"/>
                <a:gd name="connsiteX7" fmla="*/ 0 w 400148"/>
                <a:gd name="connsiteY7" fmla="*/ 0 h 1663241"/>
                <a:gd name="connsiteX8" fmla="*/ 0 w 400148"/>
                <a:gd name="connsiteY8" fmla="*/ 0 h 1663241"/>
                <a:gd name="connsiteX0" fmla="*/ 0 w 400148"/>
                <a:gd name="connsiteY0" fmla="*/ 0 h 1679847"/>
                <a:gd name="connsiteX1" fmla="*/ 387314 w 400148"/>
                <a:gd name="connsiteY1" fmla="*/ 0 h 1679847"/>
                <a:gd name="connsiteX2" fmla="*/ 387314 w 400148"/>
                <a:gd name="connsiteY2" fmla="*/ 0 h 1679847"/>
                <a:gd name="connsiteX3" fmla="*/ 400103 w 400148"/>
                <a:gd name="connsiteY3" fmla="*/ 1094849 h 1679847"/>
                <a:gd name="connsiteX4" fmla="*/ 193657 w 400148"/>
                <a:gd name="connsiteY4" fmla="*/ 1656184 h 1679847"/>
                <a:gd name="connsiteX5" fmla="*/ 196277 w 400148"/>
                <a:gd name="connsiteY5" fmla="*/ 1677144 h 1679847"/>
                <a:gd name="connsiteX6" fmla="*/ 0 w 400148"/>
                <a:gd name="connsiteY6" fmla="*/ 1462527 h 1679847"/>
                <a:gd name="connsiteX7" fmla="*/ 0 w 400148"/>
                <a:gd name="connsiteY7" fmla="*/ 0 h 1679847"/>
                <a:gd name="connsiteX8" fmla="*/ 0 w 400148"/>
                <a:gd name="connsiteY8" fmla="*/ 0 h 1679847"/>
                <a:gd name="connsiteX0" fmla="*/ 0 w 411559"/>
                <a:gd name="connsiteY0" fmla="*/ 0 h 1679847"/>
                <a:gd name="connsiteX1" fmla="*/ 387314 w 411559"/>
                <a:gd name="connsiteY1" fmla="*/ 0 h 1679847"/>
                <a:gd name="connsiteX2" fmla="*/ 387314 w 411559"/>
                <a:gd name="connsiteY2" fmla="*/ 0 h 1679847"/>
                <a:gd name="connsiteX3" fmla="*/ 400103 w 411559"/>
                <a:gd name="connsiteY3" fmla="*/ 1094849 h 1679847"/>
                <a:gd name="connsiteX4" fmla="*/ 196277 w 411559"/>
                <a:gd name="connsiteY4" fmla="*/ 1677144 h 1679847"/>
                <a:gd name="connsiteX5" fmla="*/ 0 w 411559"/>
                <a:gd name="connsiteY5" fmla="*/ 1462527 h 1679847"/>
                <a:gd name="connsiteX6" fmla="*/ 0 w 411559"/>
                <a:gd name="connsiteY6" fmla="*/ 0 h 1679847"/>
                <a:gd name="connsiteX7" fmla="*/ 0 w 411559"/>
                <a:gd name="connsiteY7" fmla="*/ 0 h 1679847"/>
                <a:gd name="connsiteX0" fmla="*/ 0 w 409326"/>
                <a:gd name="connsiteY0" fmla="*/ 0 h 1675497"/>
                <a:gd name="connsiteX1" fmla="*/ 387314 w 409326"/>
                <a:gd name="connsiteY1" fmla="*/ 0 h 1675497"/>
                <a:gd name="connsiteX2" fmla="*/ 387314 w 409326"/>
                <a:gd name="connsiteY2" fmla="*/ 0 h 1675497"/>
                <a:gd name="connsiteX3" fmla="*/ 400103 w 409326"/>
                <a:gd name="connsiteY3" fmla="*/ 1094849 h 1675497"/>
                <a:gd name="connsiteX4" fmla="*/ 227718 w 409326"/>
                <a:gd name="connsiteY4" fmla="*/ 1671904 h 1675497"/>
                <a:gd name="connsiteX5" fmla="*/ 0 w 409326"/>
                <a:gd name="connsiteY5" fmla="*/ 1462527 h 1675497"/>
                <a:gd name="connsiteX6" fmla="*/ 0 w 409326"/>
                <a:gd name="connsiteY6" fmla="*/ 0 h 1675497"/>
                <a:gd name="connsiteX7" fmla="*/ 0 w 409326"/>
                <a:gd name="connsiteY7" fmla="*/ 0 h 1675497"/>
                <a:gd name="connsiteX0" fmla="*/ 0 w 409326"/>
                <a:gd name="connsiteY0" fmla="*/ 0 h 1707053"/>
                <a:gd name="connsiteX1" fmla="*/ 387314 w 409326"/>
                <a:gd name="connsiteY1" fmla="*/ 0 h 1707053"/>
                <a:gd name="connsiteX2" fmla="*/ 387314 w 409326"/>
                <a:gd name="connsiteY2" fmla="*/ 0 h 1707053"/>
                <a:gd name="connsiteX3" fmla="*/ 400103 w 409326"/>
                <a:gd name="connsiteY3" fmla="*/ 1094849 h 1707053"/>
                <a:gd name="connsiteX4" fmla="*/ 227718 w 409326"/>
                <a:gd name="connsiteY4" fmla="*/ 1671904 h 1707053"/>
                <a:gd name="connsiteX5" fmla="*/ 0 w 409326"/>
                <a:gd name="connsiteY5" fmla="*/ 1462527 h 1707053"/>
                <a:gd name="connsiteX6" fmla="*/ 0 w 409326"/>
                <a:gd name="connsiteY6" fmla="*/ 0 h 1707053"/>
                <a:gd name="connsiteX7" fmla="*/ 0 w 409326"/>
                <a:gd name="connsiteY7" fmla="*/ 0 h 1707053"/>
                <a:gd name="connsiteX0" fmla="*/ 0 w 403789"/>
                <a:gd name="connsiteY0" fmla="*/ 0 h 1604698"/>
                <a:gd name="connsiteX1" fmla="*/ 387314 w 403789"/>
                <a:gd name="connsiteY1" fmla="*/ 0 h 1604698"/>
                <a:gd name="connsiteX2" fmla="*/ 387314 w 403789"/>
                <a:gd name="connsiteY2" fmla="*/ 0 h 1604698"/>
                <a:gd name="connsiteX3" fmla="*/ 400103 w 403789"/>
                <a:gd name="connsiteY3" fmla="*/ 1094849 h 1604698"/>
                <a:gd name="connsiteX4" fmla="*/ 308939 w 403789"/>
                <a:gd name="connsiteY4" fmla="*/ 1491120 h 1604698"/>
                <a:gd name="connsiteX5" fmla="*/ 0 w 403789"/>
                <a:gd name="connsiteY5" fmla="*/ 1462527 h 1604698"/>
                <a:gd name="connsiteX6" fmla="*/ 0 w 403789"/>
                <a:gd name="connsiteY6" fmla="*/ 0 h 1604698"/>
                <a:gd name="connsiteX7" fmla="*/ 0 w 403789"/>
                <a:gd name="connsiteY7" fmla="*/ 0 h 1604698"/>
                <a:gd name="connsiteX0" fmla="*/ 0 w 425815"/>
                <a:gd name="connsiteY0" fmla="*/ 0 h 1517920"/>
                <a:gd name="connsiteX1" fmla="*/ 387314 w 425815"/>
                <a:gd name="connsiteY1" fmla="*/ 0 h 1517920"/>
                <a:gd name="connsiteX2" fmla="*/ 387314 w 425815"/>
                <a:gd name="connsiteY2" fmla="*/ 0 h 1517920"/>
                <a:gd name="connsiteX3" fmla="*/ 400103 w 425815"/>
                <a:gd name="connsiteY3" fmla="*/ 1094849 h 1517920"/>
                <a:gd name="connsiteX4" fmla="*/ 0 w 425815"/>
                <a:gd name="connsiteY4" fmla="*/ 1462527 h 1517920"/>
                <a:gd name="connsiteX5" fmla="*/ 0 w 425815"/>
                <a:gd name="connsiteY5" fmla="*/ 0 h 1517920"/>
                <a:gd name="connsiteX6" fmla="*/ 0 w 425815"/>
                <a:gd name="connsiteY6" fmla="*/ 0 h 1517920"/>
                <a:gd name="connsiteX0" fmla="*/ 0 w 400104"/>
                <a:gd name="connsiteY0" fmla="*/ 0 h 1518824"/>
                <a:gd name="connsiteX1" fmla="*/ 387314 w 400104"/>
                <a:gd name="connsiteY1" fmla="*/ 0 h 1518824"/>
                <a:gd name="connsiteX2" fmla="*/ 387314 w 400104"/>
                <a:gd name="connsiteY2" fmla="*/ 0 h 1518824"/>
                <a:gd name="connsiteX3" fmla="*/ 400103 w 400104"/>
                <a:gd name="connsiteY3" fmla="*/ 1094849 h 1518824"/>
                <a:gd name="connsiteX4" fmla="*/ 0 w 400104"/>
                <a:gd name="connsiteY4" fmla="*/ 1462527 h 1518824"/>
                <a:gd name="connsiteX5" fmla="*/ 0 w 400104"/>
                <a:gd name="connsiteY5" fmla="*/ 0 h 1518824"/>
                <a:gd name="connsiteX6" fmla="*/ 0 w 400104"/>
                <a:gd name="connsiteY6" fmla="*/ 0 h 1518824"/>
                <a:gd name="connsiteX0" fmla="*/ 0 w 400129"/>
                <a:gd name="connsiteY0" fmla="*/ 0 h 1519693"/>
                <a:gd name="connsiteX1" fmla="*/ 387314 w 400129"/>
                <a:gd name="connsiteY1" fmla="*/ 0 h 1519693"/>
                <a:gd name="connsiteX2" fmla="*/ 387314 w 400129"/>
                <a:gd name="connsiteY2" fmla="*/ 0 h 1519693"/>
                <a:gd name="connsiteX3" fmla="*/ 400103 w 400129"/>
                <a:gd name="connsiteY3" fmla="*/ 1094849 h 1519693"/>
                <a:gd name="connsiteX4" fmla="*/ 0 w 400129"/>
                <a:gd name="connsiteY4" fmla="*/ 1462527 h 1519693"/>
                <a:gd name="connsiteX5" fmla="*/ 0 w 400129"/>
                <a:gd name="connsiteY5" fmla="*/ 0 h 1519693"/>
                <a:gd name="connsiteX6" fmla="*/ 0 w 400129"/>
                <a:gd name="connsiteY6" fmla="*/ 0 h 1519693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84383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92270"/>
                <a:gd name="connsiteY0" fmla="*/ 0 h 1519374"/>
                <a:gd name="connsiteX1" fmla="*/ 387314 w 392270"/>
                <a:gd name="connsiteY1" fmla="*/ 0 h 1519374"/>
                <a:gd name="connsiteX2" fmla="*/ 387314 w 392270"/>
                <a:gd name="connsiteY2" fmla="*/ 0 h 1519374"/>
                <a:gd name="connsiteX3" fmla="*/ 392243 w 392270"/>
                <a:gd name="connsiteY3" fmla="*/ 1092229 h 1519374"/>
                <a:gd name="connsiteX4" fmla="*/ 0 w 392270"/>
                <a:gd name="connsiteY4" fmla="*/ 1462527 h 1519374"/>
                <a:gd name="connsiteX5" fmla="*/ 0 w 392270"/>
                <a:gd name="connsiteY5" fmla="*/ 0 h 1519374"/>
                <a:gd name="connsiteX6" fmla="*/ 0 w 392270"/>
                <a:gd name="connsiteY6" fmla="*/ 0 h 1519374"/>
                <a:gd name="connsiteX0" fmla="*/ 0 w 387314"/>
                <a:gd name="connsiteY0" fmla="*/ 0 h 1519374"/>
                <a:gd name="connsiteX1" fmla="*/ 387314 w 387314"/>
                <a:gd name="connsiteY1" fmla="*/ 0 h 1519374"/>
                <a:gd name="connsiteX2" fmla="*/ 387314 w 387314"/>
                <a:gd name="connsiteY2" fmla="*/ 0 h 1519374"/>
                <a:gd name="connsiteX3" fmla="*/ 377138 w 387314"/>
                <a:gd name="connsiteY3" fmla="*/ 1092229 h 1519374"/>
                <a:gd name="connsiteX4" fmla="*/ 0 w 387314"/>
                <a:gd name="connsiteY4" fmla="*/ 1462527 h 1519374"/>
                <a:gd name="connsiteX5" fmla="*/ 0 w 387314"/>
                <a:gd name="connsiteY5" fmla="*/ 0 h 1519374"/>
                <a:gd name="connsiteX6" fmla="*/ 0 w 387314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95"/>
                <a:gd name="connsiteY0" fmla="*/ 0 h 1519374"/>
                <a:gd name="connsiteX1" fmla="*/ 387314 w 388495"/>
                <a:gd name="connsiteY1" fmla="*/ 0 h 1519374"/>
                <a:gd name="connsiteX2" fmla="*/ 387314 w 388495"/>
                <a:gd name="connsiteY2" fmla="*/ 0 h 1519374"/>
                <a:gd name="connsiteX3" fmla="*/ 388468 w 388495"/>
                <a:gd name="connsiteY3" fmla="*/ 1092229 h 1519374"/>
                <a:gd name="connsiteX4" fmla="*/ 0 w 388495"/>
                <a:gd name="connsiteY4" fmla="*/ 1462527 h 1519374"/>
                <a:gd name="connsiteX5" fmla="*/ 0 w 388495"/>
                <a:gd name="connsiteY5" fmla="*/ 0 h 1519374"/>
                <a:gd name="connsiteX6" fmla="*/ 0 w 388495"/>
                <a:gd name="connsiteY6" fmla="*/ 0 h 1519374"/>
                <a:gd name="connsiteX0" fmla="*/ 0 w 388468"/>
                <a:gd name="connsiteY0" fmla="*/ 0 h 1559868"/>
                <a:gd name="connsiteX1" fmla="*/ 387314 w 388468"/>
                <a:gd name="connsiteY1" fmla="*/ 0 h 1559868"/>
                <a:gd name="connsiteX2" fmla="*/ 387314 w 388468"/>
                <a:gd name="connsiteY2" fmla="*/ 0 h 1559868"/>
                <a:gd name="connsiteX3" fmla="*/ 388468 w 388468"/>
                <a:gd name="connsiteY3" fmla="*/ 1092229 h 1559868"/>
                <a:gd name="connsiteX4" fmla="*/ 0 w 388468"/>
                <a:gd name="connsiteY4" fmla="*/ 1462527 h 1559868"/>
                <a:gd name="connsiteX5" fmla="*/ 0 w 388468"/>
                <a:gd name="connsiteY5" fmla="*/ 0 h 1559868"/>
                <a:gd name="connsiteX6" fmla="*/ 0 w 388468"/>
                <a:gd name="connsiteY6" fmla="*/ 0 h 1559868"/>
                <a:gd name="connsiteX0" fmla="*/ 0 w 388468"/>
                <a:gd name="connsiteY0" fmla="*/ 0 h 1552612"/>
                <a:gd name="connsiteX1" fmla="*/ 387314 w 388468"/>
                <a:gd name="connsiteY1" fmla="*/ 0 h 1552612"/>
                <a:gd name="connsiteX2" fmla="*/ 387314 w 388468"/>
                <a:gd name="connsiteY2" fmla="*/ 0 h 1552612"/>
                <a:gd name="connsiteX3" fmla="*/ 388468 w 388468"/>
                <a:gd name="connsiteY3" fmla="*/ 1092229 h 1552612"/>
                <a:gd name="connsiteX4" fmla="*/ 0 w 388468"/>
                <a:gd name="connsiteY4" fmla="*/ 1462527 h 1552612"/>
                <a:gd name="connsiteX5" fmla="*/ 0 w 388468"/>
                <a:gd name="connsiteY5" fmla="*/ 0 h 1552612"/>
                <a:gd name="connsiteX6" fmla="*/ 0 w 388468"/>
                <a:gd name="connsiteY6" fmla="*/ 0 h 1552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8468" h="1552612">
                  <a:moveTo>
                    <a:pt x="0" y="0"/>
                  </a:moveTo>
                  <a:lnTo>
                    <a:pt x="387314" y="0"/>
                  </a:lnTo>
                  <a:lnTo>
                    <a:pt x="387314" y="0"/>
                  </a:lnTo>
                  <a:cubicBezTo>
                    <a:pt x="387314" y="243754"/>
                    <a:pt x="387891" y="797574"/>
                    <a:pt x="388468" y="1092229"/>
                  </a:cubicBezTo>
                  <a:cubicBezTo>
                    <a:pt x="384243" y="1597174"/>
                    <a:pt x="4966" y="1628673"/>
                    <a:pt x="0" y="1462527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5" name="Oval 8"/>
            <p:cNvSpPr/>
            <p:nvPr/>
          </p:nvSpPr>
          <p:spPr>
            <a:xfrm rot="21600000">
              <a:off x="3129103" y="1093692"/>
              <a:ext cx="510585" cy="667389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1936" h="773428">
                  <a:moveTo>
                    <a:pt x="4" y="341127"/>
                  </a:moveTo>
                  <a:cubicBezTo>
                    <a:pt x="-562" y="116306"/>
                    <a:pt x="59518" y="0"/>
                    <a:pt x="335571" y="0"/>
                  </a:cubicBezTo>
                  <a:cubicBezTo>
                    <a:pt x="611624" y="0"/>
                    <a:pt x="689346" y="76829"/>
                    <a:pt x="691936" y="341127"/>
                  </a:cubicBezTo>
                  <a:cubicBezTo>
                    <a:pt x="691936" y="575402"/>
                    <a:pt x="494635" y="773226"/>
                    <a:pt x="319786" y="773428"/>
                  </a:cubicBezTo>
                  <a:cubicBezTo>
                    <a:pt x="144937" y="773630"/>
                    <a:pt x="570" y="565948"/>
                    <a:pt x="4" y="341127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6" name="Oval 8"/>
            <p:cNvSpPr/>
            <p:nvPr/>
          </p:nvSpPr>
          <p:spPr>
            <a:xfrm>
              <a:off x="2994077" y="1802395"/>
              <a:ext cx="735256" cy="1245660"/>
            </a:xfrm>
            <a:custGeom>
              <a:avLst/>
              <a:gdLst>
                <a:gd name="connsiteX0" fmla="*/ 0 w 691932"/>
                <a:gd name="connsiteY0" fmla="*/ 354724 h 709448"/>
                <a:gd name="connsiteX1" fmla="*/ 345966 w 691932"/>
                <a:gd name="connsiteY1" fmla="*/ 0 h 709448"/>
                <a:gd name="connsiteX2" fmla="*/ 691932 w 691932"/>
                <a:gd name="connsiteY2" fmla="*/ 354724 h 709448"/>
                <a:gd name="connsiteX3" fmla="*/ 345966 w 691932"/>
                <a:gd name="connsiteY3" fmla="*/ 709448 h 709448"/>
                <a:gd name="connsiteX4" fmla="*/ 0 w 691932"/>
                <a:gd name="connsiteY4" fmla="*/ 354724 h 709448"/>
                <a:gd name="connsiteX0" fmla="*/ 14 w 691946"/>
                <a:gd name="connsiteY0" fmla="*/ 354724 h 777433"/>
                <a:gd name="connsiteX1" fmla="*/ 345980 w 691946"/>
                <a:gd name="connsiteY1" fmla="*/ 0 h 777433"/>
                <a:gd name="connsiteX2" fmla="*/ 691946 w 691946"/>
                <a:gd name="connsiteY2" fmla="*/ 354724 h 777433"/>
                <a:gd name="connsiteX3" fmla="*/ 335782 w 691946"/>
                <a:gd name="connsiteY3" fmla="*/ 777433 h 777433"/>
                <a:gd name="connsiteX4" fmla="*/ 14 w 691946"/>
                <a:gd name="connsiteY4" fmla="*/ 354724 h 777433"/>
                <a:gd name="connsiteX0" fmla="*/ 0 w 691932"/>
                <a:gd name="connsiteY0" fmla="*/ 317332 h 740041"/>
                <a:gd name="connsiteX1" fmla="*/ 335768 w 691932"/>
                <a:gd name="connsiteY1" fmla="*/ 0 h 740041"/>
                <a:gd name="connsiteX2" fmla="*/ 691932 w 691932"/>
                <a:gd name="connsiteY2" fmla="*/ 317332 h 740041"/>
                <a:gd name="connsiteX3" fmla="*/ 335768 w 691932"/>
                <a:gd name="connsiteY3" fmla="*/ 740041 h 740041"/>
                <a:gd name="connsiteX4" fmla="*/ 0 w 691932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57 w 691989"/>
                <a:gd name="connsiteY0" fmla="*/ 317332 h 740041"/>
                <a:gd name="connsiteX1" fmla="*/ 335825 w 691989"/>
                <a:gd name="connsiteY1" fmla="*/ 0 h 740041"/>
                <a:gd name="connsiteX2" fmla="*/ 691989 w 691989"/>
                <a:gd name="connsiteY2" fmla="*/ 317332 h 740041"/>
                <a:gd name="connsiteX3" fmla="*/ 335825 w 691989"/>
                <a:gd name="connsiteY3" fmla="*/ 740041 h 740041"/>
                <a:gd name="connsiteX4" fmla="*/ 57 w 691989"/>
                <a:gd name="connsiteY4" fmla="*/ 317332 h 740041"/>
                <a:gd name="connsiteX0" fmla="*/ 2 w 691934"/>
                <a:gd name="connsiteY0" fmla="*/ 341127 h 763836"/>
                <a:gd name="connsiteX1" fmla="*/ 332371 w 691934"/>
                <a:gd name="connsiteY1" fmla="*/ 0 h 763836"/>
                <a:gd name="connsiteX2" fmla="*/ 691934 w 691934"/>
                <a:gd name="connsiteY2" fmla="*/ 341127 h 763836"/>
                <a:gd name="connsiteX3" fmla="*/ 335770 w 691934"/>
                <a:gd name="connsiteY3" fmla="*/ 763836 h 763836"/>
                <a:gd name="connsiteX4" fmla="*/ 2 w 691934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1936"/>
                <a:gd name="connsiteY0" fmla="*/ 341127 h 763836"/>
                <a:gd name="connsiteX1" fmla="*/ 332373 w 691936"/>
                <a:gd name="connsiteY1" fmla="*/ 0 h 763836"/>
                <a:gd name="connsiteX2" fmla="*/ 691936 w 691936"/>
                <a:gd name="connsiteY2" fmla="*/ 341127 h 763836"/>
                <a:gd name="connsiteX3" fmla="*/ 335772 w 691936"/>
                <a:gd name="connsiteY3" fmla="*/ 763836 h 763836"/>
                <a:gd name="connsiteX4" fmla="*/ 4 w 691936"/>
                <a:gd name="connsiteY4" fmla="*/ 341127 h 763836"/>
                <a:gd name="connsiteX0" fmla="*/ 4 w 692031"/>
                <a:gd name="connsiteY0" fmla="*/ 341127 h 763836"/>
                <a:gd name="connsiteX1" fmla="*/ 332373 w 692031"/>
                <a:gd name="connsiteY1" fmla="*/ 0 h 763836"/>
                <a:gd name="connsiteX2" fmla="*/ 691936 w 692031"/>
                <a:gd name="connsiteY2" fmla="*/ 341127 h 763836"/>
                <a:gd name="connsiteX3" fmla="*/ 335772 w 692031"/>
                <a:gd name="connsiteY3" fmla="*/ 763836 h 763836"/>
                <a:gd name="connsiteX4" fmla="*/ 4 w 692031"/>
                <a:gd name="connsiteY4" fmla="*/ 341127 h 763836"/>
                <a:gd name="connsiteX0" fmla="*/ 4 w 692677"/>
                <a:gd name="connsiteY0" fmla="*/ 341127 h 763836"/>
                <a:gd name="connsiteX1" fmla="*/ 332373 w 692677"/>
                <a:gd name="connsiteY1" fmla="*/ 0 h 763836"/>
                <a:gd name="connsiteX2" fmla="*/ 691936 w 692677"/>
                <a:gd name="connsiteY2" fmla="*/ 341127 h 763836"/>
                <a:gd name="connsiteX3" fmla="*/ 335772 w 692677"/>
                <a:gd name="connsiteY3" fmla="*/ 763836 h 763836"/>
                <a:gd name="connsiteX4" fmla="*/ 4 w 692677"/>
                <a:gd name="connsiteY4" fmla="*/ 341127 h 763836"/>
                <a:gd name="connsiteX0" fmla="*/ 4 w 692677"/>
                <a:gd name="connsiteY0" fmla="*/ 341127 h 763884"/>
                <a:gd name="connsiteX1" fmla="*/ 332373 w 692677"/>
                <a:gd name="connsiteY1" fmla="*/ 0 h 763884"/>
                <a:gd name="connsiteX2" fmla="*/ 691936 w 692677"/>
                <a:gd name="connsiteY2" fmla="*/ 341127 h 763884"/>
                <a:gd name="connsiteX3" fmla="*/ 335772 w 692677"/>
                <a:gd name="connsiteY3" fmla="*/ 763836 h 763884"/>
                <a:gd name="connsiteX4" fmla="*/ 4 w 692677"/>
                <a:gd name="connsiteY4" fmla="*/ 341127 h 763884"/>
                <a:gd name="connsiteX0" fmla="*/ 4 w 691936"/>
                <a:gd name="connsiteY0" fmla="*/ 341127 h 763884"/>
                <a:gd name="connsiteX1" fmla="*/ 332373 w 691936"/>
                <a:gd name="connsiteY1" fmla="*/ 0 h 763884"/>
                <a:gd name="connsiteX2" fmla="*/ 691936 w 691936"/>
                <a:gd name="connsiteY2" fmla="*/ 341127 h 763884"/>
                <a:gd name="connsiteX3" fmla="*/ 335772 w 691936"/>
                <a:gd name="connsiteY3" fmla="*/ 763836 h 763884"/>
                <a:gd name="connsiteX4" fmla="*/ 4 w 691936"/>
                <a:gd name="connsiteY4" fmla="*/ 341127 h 763884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25 w 691957"/>
                <a:gd name="connsiteY0" fmla="*/ 341127 h 763889"/>
                <a:gd name="connsiteX1" fmla="*/ 332394 w 691957"/>
                <a:gd name="connsiteY1" fmla="*/ 0 h 763889"/>
                <a:gd name="connsiteX2" fmla="*/ 691957 w 691957"/>
                <a:gd name="connsiteY2" fmla="*/ 341127 h 763889"/>
                <a:gd name="connsiteX3" fmla="*/ 335793 w 691957"/>
                <a:gd name="connsiteY3" fmla="*/ 763836 h 763889"/>
                <a:gd name="connsiteX4" fmla="*/ 25 w 691957"/>
                <a:gd name="connsiteY4" fmla="*/ 341127 h 763889"/>
                <a:gd name="connsiteX0" fmla="*/ 162 w 692094"/>
                <a:gd name="connsiteY0" fmla="*/ 341127 h 763891"/>
                <a:gd name="connsiteX1" fmla="*/ 332531 w 692094"/>
                <a:gd name="connsiteY1" fmla="*/ 0 h 763891"/>
                <a:gd name="connsiteX2" fmla="*/ 692094 w 692094"/>
                <a:gd name="connsiteY2" fmla="*/ 341127 h 763891"/>
                <a:gd name="connsiteX3" fmla="*/ 335930 w 692094"/>
                <a:gd name="connsiteY3" fmla="*/ 763836 h 763891"/>
                <a:gd name="connsiteX4" fmla="*/ 162 w 692094"/>
                <a:gd name="connsiteY4" fmla="*/ 341127 h 763891"/>
                <a:gd name="connsiteX0" fmla="*/ 1 w 691933"/>
                <a:gd name="connsiteY0" fmla="*/ 341127 h 763864"/>
                <a:gd name="connsiteX1" fmla="*/ 332370 w 691933"/>
                <a:gd name="connsiteY1" fmla="*/ 0 h 763864"/>
                <a:gd name="connsiteX2" fmla="*/ 691933 w 691933"/>
                <a:gd name="connsiteY2" fmla="*/ 341127 h 763864"/>
                <a:gd name="connsiteX3" fmla="*/ 329375 w 691933"/>
                <a:gd name="connsiteY3" fmla="*/ 763836 h 763864"/>
                <a:gd name="connsiteX4" fmla="*/ 1 w 691933"/>
                <a:gd name="connsiteY4" fmla="*/ 341127 h 763864"/>
                <a:gd name="connsiteX0" fmla="*/ 17 w 691949"/>
                <a:gd name="connsiteY0" fmla="*/ 341127 h 773456"/>
                <a:gd name="connsiteX1" fmla="*/ 332386 w 691949"/>
                <a:gd name="connsiteY1" fmla="*/ 0 h 773456"/>
                <a:gd name="connsiteX2" fmla="*/ 691949 w 691949"/>
                <a:gd name="connsiteY2" fmla="*/ 341127 h 773456"/>
                <a:gd name="connsiteX3" fmla="*/ 319799 w 691949"/>
                <a:gd name="connsiteY3" fmla="*/ 773428 h 773456"/>
                <a:gd name="connsiteX4" fmla="*/ 17 w 691949"/>
                <a:gd name="connsiteY4" fmla="*/ 341127 h 773456"/>
                <a:gd name="connsiteX0" fmla="*/ 22 w 691954"/>
                <a:gd name="connsiteY0" fmla="*/ 341127 h 773428"/>
                <a:gd name="connsiteX1" fmla="*/ 332391 w 691954"/>
                <a:gd name="connsiteY1" fmla="*/ 0 h 773428"/>
                <a:gd name="connsiteX2" fmla="*/ 691954 w 691954"/>
                <a:gd name="connsiteY2" fmla="*/ 341127 h 773428"/>
                <a:gd name="connsiteX3" fmla="*/ 319804 w 691954"/>
                <a:gd name="connsiteY3" fmla="*/ 773428 h 773428"/>
                <a:gd name="connsiteX4" fmla="*/ 22 w 691954"/>
                <a:gd name="connsiteY4" fmla="*/ 341127 h 773428"/>
                <a:gd name="connsiteX0" fmla="*/ 6 w 691938"/>
                <a:gd name="connsiteY0" fmla="*/ 341127 h 773428"/>
                <a:gd name="connsiteX1" fmla="*/ 316389 w 691938"/>
                <a:gd name="connsiteY1" fmla="*/ 0 h 773428"/>
                <a:gd name="connsiteX2" fmla="*/ 691938 w 691938"/>
                <a:gd name="connsiteY2" fmla="*/ 341127 h 773428"/>
                <a:gd name="connsiteX3" fmla="*/ 319788 w 691938"/>
                <a:gd name="connsiteY3" fmla="*/ 773428 h 773428"/>
                <a:gd name="connsiteX4" fmla="*/ 6 w 691938"/>
                <a:gd name="connsiteY4" fmla="*/ 341127 h 773428"/>
                <a:gd name="connsiteX0" fmla="*/ 34 w 691966"/>
                <a:gd name="connsiteY0" fmla="*/ 341127 h 773428"/>
                <a:gd name="connsiteX1" fmla="*/ 335601 w 691966"/>
                <a:gd name="connsiteY1" fmla="*/ 0 h 773428"/>
                <a:gd name="connsiteX2" fmla="*/ 691966 w 691966"/>
                <a:gd name="connsiteY2" fmla="*/ 341127 h 773428"/>
                <a:gd name="connsiteX3" fmla="*/ 319816 w 691966"/>
                <a:gd name="connsiteY3" fmla="*/ 773428 h 773428"/>
                <a:gd name="connsiteX4" fmla="*/ 34 w 691966"/>
                <a:gd name="connsiteY4" fmla="*/ 341127 h 773428"/>
                <a:gd name="connsiteX0" fmla="*/ 4 w 691936"/>
                <a:gd name="connsiteY0" fmla="*/ 341127 h 773428"/>
                <a:gd name="connsiteX1" fmla="*/ 335571 w 691936"/>
                <a:gd name="connsiteY1" fmla="*/ 0 h 773428"/>
                <a:gd name="connsiteX2" fmla="*/ 691936 w 691936"/>
                <a:gd name="connsiteY2" fmla="*/ 341127 h 773428"/>
                <a:gd name="connsiteX3" fmla="*/ 319786 w 691936"/>
                <a:gd name="connsiteY3" fmla="*/ 773428 h 773428"/>
                <a:gd name="connsiteX4" fmla="*/ 4 w 691936"/>
                <a:gd name="connsiteY4" fmla="*/ 341127 h 773428"/>
                <a:gd name="connsiteX0" fmla="*/ 4 w 691936"/>
                <a:gd name="connsiteY0" fmla="*/ 341127 h 773464"/>
                <a:gd name="connsiteX1" fmla="*/ 335571 w 691936"/>
                <a:gd name="connsiteY1" fmla="*/ 0 h 773464"/>
                <a:gd name="connsiteX2" fmla="*/ 691936 w 691936"/>
                <a:gd name="connsiteY2" fmla="*/ 341127 h 773464"/>
                <a:gd name="connsiteX3" fmla="*/ 319786 w 691936"/>
                <a:gd name="connsiteY3" fmla="*/ 773428 h 773464"/>
                <a:gd name="connsiteX4" fmla="*/ 4 w 691936"/>
                <a:gd name="connsiteY4" fmla="*/ 341127 h 773464"/>
                <a:gd name="connsiteX0" fmla="*/ 905 w 692837"/>
                <a:gd name="connsiteY0" fmla="*/ 341623 h 773960"/>
                <a:gd name="connsiteX1" fmla="*/ 336472 w 692837"/>
                <a:gd name="connsiteY1" fmla="*/ 496 h 773960"/>
                <a:gd name="connsiteX2" fmla="*/ 692837 w 692837"/>
                <a:gd name="connsiteY2" fmla="*/ 341623 h 773960"/>
                <a:gd name="connsiteX3" fmla="*/ 320687 w 692837"/>
                <a:gd name="connsiteY3" fmla="*/ 773924 h 773960"/>
                <a:gd name="connsiteX4" fmla="*/ 905 w 692837"/>
                <a:gd name="connsiteY4" fmla="*/ 341623 h 773960"/>
                <a:gd name="connsiteX0" fmla="*/ 144 w 692076"/>
                <a:gd name="connsiteY0" fmla="*/ 373032 h 805369"/>
                <a:gd name="connsiteX1" fmla="*/ 335711 w 692076"/>
                <a:gd name="connsiteY1" fmla="*/ 374 h 805369"/>
                <a:gd name="connsiteX2" fmla="*/ 692076 w 692076"/>
                <a:gd name="connsiteY2" fmla="*/ 373032 h 805369"/>
                <a:gd name="connsiteX3" fmla="*/ 319926 w 692076"/>
                <a:gd name="connsiteY3" fmla="*/ 805333 h 805369"/>
                <a:gd name="connsiteX4" fmla="*/ 144 w 692076"/>
                <a:gd name="connsiteY4" fmla="*/ 373032 h 805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2076" h="805369">
                  <a:moveTo>
                    <a:pt x="144" y="373032"/>
                  </a:moveTo>
                  <a:cubicBezTo>
                    <a:pt x="2775" y="238872"/>
                    <a:pt x="-32150" y="8257"/>
                    <a:pt x="335711" y="374"/>
                  </a:cubicBezTo>
                  <a:cubicBezTo>
                    <a:pt x="703572" y="-7509"/>
                    <a:pt x="689486" y="108734"/>
                    <a:pt x="692076" y="373032"/>
                  </a:cubicBezTo>
                  <a:cubicBezTo>
                    <a:pt x="692076" y="607307"/>
                    <a:pt x="611480" y="808471"/>
                    <a:pt x="319926" y="805333"/>
                  </a:cubicBezTo>
                  <a:cubicBezTo>
                    <a:pt x="28372" y="802195"/>
                    <a:pt x="-2487" y="507192"/>
                    <a:pt x="144" y="37303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2" name="Oval 5"/>
            <p:cNvSpPr/>
            <p:nvPr/>
          </p:nvSpPr>
          <p:spPr>
            <a:xfrm rot="20220000">
              <a:off x="3921100" y="1828294"/>
              <a:ext cx="212495" cy="1059544"/>
            </a:xfrm>
            <a:custGeom>
              <a:avLst/>
              <a:gdLst>
                <a:gd name="connsiteX0" fmla="*/ 0 w 265235"/>
                <a:gd name="connsiteY0" fmla="*/ 720080 h 1440160"/>
                <a:gd name="connsiteX1" fmla="*/ 132618 w 265235"/>
                <a:gd name="connsiteY1" fmla="*/ 0 h 1440160"/>
                <a:gd name="connsiteX2" fmla="*/ 265236 w 265235"/>
                <a:gd name="connsiteY2" fmla="*/ 720080 h 1440160"/>
                <a:gd name="connsiteX3" fmla="*/ 132618 w 265235"/>
                <a:gd name="connsiteY3" fmla="*/ 1440160 h 1440160"/>
                <a:gd name="connsiteX4" fmla="*/ 0 w 265235"/>
                <a:gd name="connsiteY4" fmla="*/ 720080 h 1440160"/>
                <a:gd name="connsiteX0" fmla="*/ 0 w 265236"/>
                <a:gd name="connsiteY0" fmla="*/ 720080 h 1440160"/>
                <a:gd name="connsiteX1" fmla="*/ 132618 w 265236"/>
                <a:gd name="connsiteY1" fmla="*/ 0 h 1440160"/>
                <a:gd name="connsiteX2" fmla="*/ 265236 w 265236"/>
                <a:gd name="connsiteY2" fmla="*/ 720080 h 1440160"/>
                <a:gd name="connsiteX3" fmla="*/ 132618 w 265236"/>
                <a:gd name="connsiteY3" fmla="*/ 1440160 h 1440160"/>
                <a:gd name="connsiteX4" fmla="*/ 0 w 265236"/>
                <a:gd name="connsiteY4" fmla="*/ 720080 h 1440160"/>
                <a:gd name="connsiteX0" fmla="*/ 0 w 269672"/>
                <a:gd name="connsiteY0" fmla="*/ 721332 h 1441412"/>
                <a:gd name="connsiteX1" fmla="*/ 132618 w 269672"/>
                <a:gd name="connsiteY1" fmla="*/ 1252 h 1441412"/>
                <a:gd name="connsiteX2" fmla="*/ 265236 w 269672"/>
                <a:gd name="connsiteY2" fmla="*/ 721332 h 1441412"/>
                <a:gd name="connsiteX3" fmla="*/ 132618 w 269672"/>
                <a:gd name="connsiteY3" fmla="*/ 1441412 h 1441412"/>
                <a:gd name="connsiteX4" fmla="*/ 0 w 269672"/>
                <a:gd name="connsiteY4" fmla="*/ 721332 h 1441412"/>
                <a:gd name="connsiteX0" fmla="*/ 1102 w 271147"/>
                <a:gd name="connsiteY0" fmla="*/ 720102 h 1440182"/>
                <a:gd name="connsiteX1" fmla="*/ 133720 w 271147"/>
                <a:gd name="connsiteY1" fmla="*/ 22 h 1440182"/>
                <a:gd name="connsiteX2" fmla="*/ 266338 w 271147"/>
                <a:gd name="connsiteY2" fmla="*/ 720102 h 1440182"/>
                <a:gd name="connsiteX3" fmla="*/ 133720 w 271147"/>
                <a:gd name="connsiteY3" fmla="*/ 1440182 h 1440182"/>
                <a:gd name="connsiteX4" fmla="*/ 1102 w 271147"/>
                <a:gd name="connsiteY4" fmla="*/ 720102 h 144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47" h="1440182">
                  <a:moveTo>
                    <a:pt x="1102" y="720102"/>
                  </a:moveTo>
                  <a:cubicBezTo>
                    <a:pt x="1102" y="322413"/>
                    <a:pt x="-21094" y="-3021"/>
                    <a:pt x="133720" y="22"/>
                  </a:cubicBezTo>
                  <a:cubicBezTo>
                    <a:pt x="310080" y="3489"/>
                    <a:pt x="266338" y="322413"/>
                    <a:pt x="266338" y="720102"/>
                  </a:cubicBezTo>
                  <a:cubicBezTo>
                    <a:pt x="266338" y="1117791"/>
                    <a:pt x="206963" y="1440182"/>
                    <a:pt x="133720" y="1440182"/>
                  </a:cubicBezTo>
                  <a:cubicBezTo>
                    <a:pt x="60477" y="1440182"/>
                    <a:pt x="1102" y="1117791"/>
                    <a:pt x="1102" y="720102"/>
                  </a:cubicBezTo>
                  <a:close/>
                </a:path>
              </a:pathLst>
            </a:custGeom>
            <a:grpFill/>
            <a:ln w="2857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4275386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32" presetClass="emph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32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90C90-1095-F8A3-225B-D63E7F99C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Wheel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93B501-0A94-73C6-338A-CFB55C218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3000"/>
            <a:ext cx="9144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0356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8300" y="383495"/>
            <a:ext cx="4477657" cy="2163762"/>
          </a:xfrm>
        </p:spPr>
        <p:txBody>
          <a:bodyPr/>
          <a:lstStyle/>
          <a:p>
            <a:r>
              <a:rPr lang="en-GB" dirty="0"/>
              <a:t>Recognising Types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988993" y="1940763"/>
            <a:ext cx="3597729" cy="3601357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</a:pPr>
            <a:r>
              <a:rPr lang="en-GB" sz="3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Every time you meet someone </a:t>
            </a:r>
          </a:p>
          <a:p>
            <a:pPr>
              <a:spcBef>
                <a:spcPts val="0"/>
              </a:spcBef>
            </a:pPr>
            <a:r>
              <a:rPr lang="en-GB" sz="3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 have the opportunity to practise your skill of recognising and adapting to their colour energies.</a:t>
            </a:r>
          </a:p>
        </p:txBody>
      </p:sp>
      <p:pic>
        <p:nvPicPr>
          <p:cNvPr id="6" name="Picture 5" descr="Magnified Thumb pri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752797">
            <a:off x="1077560" y="2314506"/>
            <a:ext cx="4520870" cy="2853872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812472"/>
            <a:ext cx="3331029" cy="386261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colour energy clues do you observe?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363538"/>
            <a:ext cx="4201886" cy="13636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Body Language</a:t>
            </a:r>
          </a:p>
        </p:txBody>
      </p:sp>
      <p:pic>
        <p:nvPicPr>
          <p:cNvPr id="6" name="Picture 5" descr="conversation.png"/>
          <p:cNvPicPr>
            <a:picLocks noChangeAspect="1"/>
          </p:cNvPicPr>
          <p:nvPr/>
        </p:nvPicPr>
        <p:blipFill>
          <a:blip r:embed="rId3"/>
          <a:srcRect r="56250"/>
          <a:stretch>
            <a:fillRect/>
          </a:stretch>
        </p:blipFill>
        <p:spPr>
          <a:xfrm>
            <a:off x="4862549" y="609600"/>
            <a:ext cx="3675571" cy="4782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2030187"/>
            <a:ext cx="3650343" cy="371747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Think of three people you know well.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clues may indicate their use of the four colour energies?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What colour energies do you see and not see?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63538"/>
            <a:ext cx="3389086" cy="1218519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Recognising Types</a:t>
            </a:r>
          </a:p>
        </p:txBody>
      </p:sp>
      <p:grpSp>
        <p:nvGrpSpPr>
          <p:cNvPr id="6" name="Group 5"/>
          <p:cNvGrpSpPr/>
          <p:nvPr/>
        </p:nvGrpSpPr>
        <p:grpSpPr>
          <a:xfrm rot="21375319">
            <a:off x="3955077" y="168499"/>
            <a:ext cx="5361327" cy="6160017"/>
            <a:chOff x="2159095" y="198302"/>
            <a:chExt cx="5018223" cy="5765800"/>
          </a:xfrm>
        </p:grpSpPr>
        <p:pic>
          <p:nvPicPr>
            <p:cNvPr id="4" name="Picture 3" descr="Polaroid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933534">
              <a:off x="2159095" y="198302"/>
              <a:ext cx="5018223" cy="5765800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 rot="1034093">
              <a:off x="3330844" y="1196226"/>
              <a:ext cx="2903923" cy="3007113"/>
            </a:xfrm>
            <a:prstGeom prst="rect">
              <a:avLst/>
            </a:prstGeom>
            <a:solidFill>
              <a:srgbClr val="FFFFFF">
                <a:alpha val="87059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7" name="TextBox 6"/>
          <p:cNvSpPr txBox="1"/>
          <p:nvPr/>
        </p:nvSpPr>
        <p:spPr>
          <a:xfrm rot="760235">
            <a:off x="4751593" y="4453357"/>
            <a:ext cx="31699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Mr A. Example</a:t>
            </a:r>
          </a:p>
        </p:txBody>
      </p:sp>
      <p:sp>
        <p:nvSpPr>
          <p:cNvPr id="8" name="TextBox 7"/>
          <p:cNvSpPr txBox="1"/>
          <p:nvPr/>
        </p:nvSpPr>
        <p:spPr>
          <a:xfrm rot="827269">
            <a:off x="5309614" y="1406254"/>
            <a:ext cx="26264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Loud and fast pace </a:t>
            </a: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 speech.</a:t>
            </a:r>
          </a:p>
          <a:p>
            <a:endParaRPr lang="en-GB" sz="3000" i="1" baseline="30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Informal manner.</a:t>
            </a:r>
          </a:p>
          <a:p>
            <a:endParaRPr lang="en-GB" sz="3000" i="1" baseline="300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See Sunshine Yellow </a:t>
            </a: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 Fiery Red.</a:t>
            </a: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Don’t see Earth </a:t>
            </a:r>
          </a:p>
          <a:p>
            <a:r>
              <a:rPr lang="en-GB" sz="3000" i="1" baseline="300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Green or Cool Blue.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6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B71A1D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6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6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6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16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rgbClr val="B71A1D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16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6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roup 153">
            <a:extLst>
              <a:ext uri="{FF2B5EF4-FFF2-40B4-BE49-F238E27FC236}">
                <a16:creationId xmlns:a16="http://schemas.microsoft.com/office/drawing/2014/main" id="{1CE3801B-A466-494F-9552-9EF1FC5612C4}"/>
              </a:ext>
            </a:extLst>
          </p:cNvPr>
          <p:cNvGrpSpPr/>
          <p:nvPr/>
        </p:nvGrpSpPr>
        <p:grpSpPr>
          <a:xfrm>
            <a:off x="4997594" y="4692660"/>
            <a:ext cx="2013516" cy="889142"/>
            <a:chOff x="4834690" y="3939902"/>
            <a:chExt cx="2282929" cy="1008111"/>
          </a:xfrm>
        </p:grpSpPr>
        <p:sp>
          <p:nvSpPr>
            <p:cNvPr id="103" name="Bottom Grey">
              <a:extLst>
                <a:ext uri="{FF2B5EF4-FFF2-40B4-BE49-F238E27FC236}">
                  <a16:creationId xmlns:a16="http://schemas.microsoft.com/office/drawing/2014/main" id="{0C2403C2-E2DF-45F0-9C4F-5B6271DF94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4834690" y="4528433"/>
              <a:ext cx="2282927" cy="419580"/>
            </a:xfrm>
            <a:prstGeom prst="round2SameRect">
              <a:avLst>
                <a:gd name="adj1" fmla="val 34648"/>
                <a:gd name="adj2" fmla="val 0"/>
              </a:avLst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1EE64E45-9D66-46FB-BB36-CC433CBDDCDA}"/>
                </a:ext>
              </a:extLst>
            </p:cNvPr>
            <p:cNvGrpSpPr/>
            <p:nvPr/>
          </p:nvGrpSpPr>
          <p:grpSpPr>
            <a:xfrm>
              <a:off x="4930042" y="4309167"/>
              <a:ext cx="2077947" cy="144000"/>
              <a:chOff x="4930042" y="4309167"/>
              <a:chExt cx="2077947" cy="144000"/>
            </a:xfrm>
          </p:grpSpPr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874750B4-4E74-4EEF-A571-9C3B3C25C2F1}"/>
                  </a:ext>
                </a:extLst>
              </p:cNvPr>
              <p:cNvGrpSpPr/>
              <p:nvPr/>
            </p:nvGrpSpPr>
            <p:grpSpPr>
              <a:xfrm>
                <a:off x="5618910" y="4309167"/>
                <a:ext cx="650319" cy="144000"/>
                <a:chOff x="5546463" y="4309167"/>
                <a:chExt cx="650319" cy="144000"/>
              </a:xfrm>
            </p:grpSpPr>
            <p:sp>
              <p:nvSpPr>
                <p:cNvPr id="99" name="Rectangle 98">
                  <a:extLst>
                    <a:ext uri="{FF2B5EF4-FFF2-40B4-BE49-F238E27FC236}">
                      <a16:creationId xmlns:a16="http://schemas.microsoft.com/office/drawing/2014/main" id="{9DDDC8DC-A19E-4332-9B01-0D14B3D7ABB5}"/>
                    </a:ext>
                  </a:extLst>
                </p:cNvPr>
                <p:cNvSpPr/>
                <p:nvPr/>
              </p:nvSpPr>
              <p:spPr>
                <a:xfrm>
                  <a:off x="5648463" y="4309167"/>
                  <a:ext cx="54831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Comment</a:t>
                  </a:r>
                </a:p>
              </p:txBody>
            </p:sp>
            <p:sp>
              <p:nvSpPr>
                <p:cNvPr id="139" name="Graphic 97" descr="Chat RTL">
                  <a:extLst>
                    <a:ext uri="{FF2B5EF4-FFF2-40B4-BE49-F238E27FC236}">
                      <a16:creationId xmlns:a16="http://schemas.microsoft.com/office/drawing/2014/main" id="{961056D2-DCB3-44EB-B061-C91130D22082}"/>
                    </a:ext>
                  </a:extLst>
                </p:cNvPr>
                <p:cNvSpPr/>
                <p:nvPr/>
              </p:nvSpPr>
              <p:spPr>
                <a:xfrm>
                  <a:off x="5546463" y="4334668"/>
                  <a:ext cx="101999" cy="92999"/>
                </a:xfrm>
                <a:custGeom>
                  <a:avLst/>
                  <a:gdLst>
                    <a:gd name="connsiteX0" fmla="*/ 5859 w 117174"/>
                    <a:gd name="connsiteY0" fmla="*/ 0 h 106835"/>
                    <a:gd name="connsiteX1" fmla="*/ 0 w 117174"/>
                    <a:gd name="connsiteY1" fmla="*/ 5927 h 106835"/>
                    <a:gd name="connsiteX2" fmla="*/ 0 w 117174"/>
                    <a:gd name="connsiteY2" fmla="*/ 5928 h 106835"/>
                    <a:gd name="connsiteX3" fmla="*/ 0 w 117174"/>
                    <a:gd name="connsiteY3" fmla="*/ 77163 h 106835"/>
                    <a:gd name="connsiteX4" fmla="*/ 0 w 117174"/>
                    <a:gd name="connsiteY4" fmla="*/ 77163 h 106835"/>
                    <a:gd name="connsiteX5" fmla="*/ 5859 w 117174"/>
                    <a:gd name="connsiteY5" fmla="*/ 83091 h 106835"/>
                    <a:gd name="connsiteX6" fmla="*/ 5859 w 117174"/>
                    <a:gd name="connsiteY6" fmla="*/ 83091 h 106835"/>
                    <a:gd name="connsiteX7" fmla="*/ 23435 w 117174"/>
                    <a:gd name="connsiteY7" fmla="*/ 83091 h 106835"/>
                    <a:gd name="connsiteX8" fmla="*/ 23435 w 117174"/>
                    <a:gd name="connsiteY8" fmla="*/ 106836 h 106835"/>
                    <a:gd name="connsiteX9" fmla="*/ 46870 w 117174"/>
                    <a:gd name="connsiteY9" fmla="*/ 83091 h 106835"/>
                    <a:gd name="connsiteX10" fmla="*/ 111316 w 117174"/>
                    <a:gd name="connsiteY10" fmla="*/ 83091 h 106835"/>
                    <a:gd name="connsiteX11" fmla="*/ 117175 w 117174"/>
                    <a:gd name="connsiteY11" fmla="*/ 77163 h 106835"/>
                    <a:gd name="connsiteX12" fmla="*/ 117175 w 117174"/>
                    <a:gd name="connsiteY12" fmla="*/ 77163 h 106835"/>
                    <a:gd name="connsiteX13" fmla="*/ 117175 w 117174"/>
                    <a:gd name="connsiteY13" fmla="*/ 5928 h 106835"/>
                    <a:gd name="connsiteX14" fmla="*/ 117175 w 117174"/>
                    <a:gd name="connsiteY14" fmla="*/ 5928 h 106835"/>
                    <a:gd name="connsiteX15" fmla="*/ 111316 w 117174"/>
                    <a:gd name="connsiteY15" fmla="*/ 0 h 106835"/>
                    <a:gd name="connsiteX16" fmla="*/ 111316 w 117174"/>
                    <a:gd name="connsiteY16" fmla="*/ 0 h 106835"/>
                    <a:gd name="connsiteX17" fmla="*/ 77542 w 117174"/>
                    <a:gd name="connsiteY17" fmla="*/ 41356 h 106835"/>
                    <a:gd name="connsiteX18" fmla="*/ 86158 w 117174"/>
                    <a:gd name="connsiteY18" fmla="*/ 32740 h 106835"/>
                    <a:gd name="connsiteX19" fmla="*/ 94774 w 117174"/>
                    <a:gd name="connsiteY19" fmla="*/ 41356 h 106835"/>
                    <a:gd name="connsiteX20" fmla="*/ 86158 w 117174"/>
                    <a:gd name="connsiteY20" fmla="*/ 49972 h 106835"/>
                    <a:gd name="connsiteX21" fmla="*/ 77542 w 117174"/>
                    <a:gd name="connsiteY21" fmla="*/ 41356 h 106835"/>
                    <a:gd name="connsiteX22" fmla="*/ 49972 w 117174"/>
                    <a:gd name="connsiteY22" fmla="*/ 41356 h 106835"/>
                    <a:gd name="connsiteX23" fmla="*/ 58587 w 117174"/>
                    <a:gd name="connsiteY23" fmla="*/ 32740 h 106835"/>
                    <a:gd name="connsiteX24" fmla="*/ 67203 w 117174"/>
                    <a:gd name="connsiteY24" fmla="*/ 41356 h 106835"/>
                    <a:gd name="connsiteX25" fmla="*/ 58587 w 117174"/>
                    <a:gd name="connsiteY25" fmla="*/ 49972 h 106835"/>
                    <a:gd name="connsiteX26" fmla="*/ 49972 w 117174"/>
                    <a:gd name="connsiteY26" fmla="*/ 41356 h 106835"/>
                    <a:gd name="connsiteX27" fmla="*/ 22401 w 117174"/>
                    <a:gd name="connsiteY27" fmla="*/ 41356 h 106835"/>
                    <a:gd name="connsiteX28" fmla="*/ 31017 w 117174"/>
                    <a:gd name="connsiteY28" fmla="*/ 32740 h 106835"/>
                    <a:gd name="connsiteX29" fmla="*/ 39633 w 117174"/>
                    <a:gd name="connsiteY29" fmla="*/ 41356 h 106835"/>
                    <a:gd name="connsiteX30" fmla="*/ 31017 w 117174"/>
                    <a:gd name="connsiteY30" fmla="*/ 49972 h 106835"/>
                    <a:gd name="connsiteX31" fmla="*/ 22401 w 117174"/>
                    <a:gd name="connsiteY31" fmla="*/ 41356 h 1068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117174" h="106835">
                      <a:moveTo>
                        <a:pt x="5859" y="0"/>
                      </a:moveTo>
                      <a:cubicBezTo>
                        <a:pt x="2604" y="19"/>
                        <a:pt x="-19" y="2673"/>
                        <a:pt x="0" y="5927"/>
                      </a:cubicBezTo>
                      <a:cubicBezTo>
                        <a:pt x="0" y="5927"/>
                        <a:pt x="0" y="5928"/>
                        <a:pt x="0" y="5928"/>
                      </a:cubicBezTo>
                      <a:lnTo>
                        <a:pt x="0" y="77163"/>
                      </a:lnTo>
                      <a:lnTo>
                        <a:pt x="0" y="77163"/>
                      </a:lnTo>
                      <a:cubicBezTo>
                        <a:pt x="-19" y="80418"/>
                        <a:pt x="2604" y="83071"/>
                        <a:pt x="5859" y="83091"/>
                      </a:cubicBezTo>
                      <a:cubicBezTo>
                        <a:pt x="5859" y="83091"/>
                        <a:pt x="5859" y="83091"/>
                        <a:pt x="5859" y="83091"/>
                      </a:cubicBezTo>
                      <a:lnTo>
                        <a:pt x="23435" y="83091"/>
                      </a:lnTo>
                      <a:lnTo>
                        <a:pt x="23435" y="106836"/>
                      </a:lnTo>
                      <a:lnTo>
                        <a:pt x="46870" y="83091"/>
                      </a:lnTo>
                      <a:lnTo>
                        <a:pt x="111316" y="83091"/>
                      </a:lnTo>
                      <a:cubicBezTo>
                        <a:pt x="114571" y="83072"/>
                        <a:pt x="117194" y="80418"/>
                        <a:pt x="117175" y="77163"/>
                      </a:cubicBezTo>
                      <a:cubicBezTo>
                        <a:pt x="117175" y="77163"/>
                        <a:pt x="117175" y="77163"/>
                        <a:pt x="117175" y="77163"/>
                      </a:cubicBezTo>
                      <a:lnTo>
                        <a:pt x="117175" y="5928"/>
                      </a:lnTo>
                      <a:lnTo>
                        <a:pt x="117175" y="5928"/>
                      </a:lnTo>
                      <a:cubicBezTo>
                        <a:pt x="117194" y="2673"/>
                        <a:pt x="114571" y="19"/>
                        <a:pt x="111316" y="0"/>
                      </a:cubicBezTo>
                      <a:cubicBezTo>
                        <a:pt x="111316" y="0"/>
                        <a:pt x="111316" y="0"/>
                        <a:pt x="111316" y="0"/>
                      </a:cubicBezTo>
                      <a:close/>
                      <a:moveTo>
                        <a:pt x="77542" y="41356"/>
                      </a:moveTo>
                      <a:cubicBezTo>
                        <a:pt x="77542" y="36597"/>
                        <a:pt x="81400" y="32740"/>
                        <a:pt x="86158" y="32740"/>
                      </a:cubicBezTo>
                      <a:cubicBezTo>
                        <a:pt x="90916" y="32740"/>
                        <a:pt x="94774" y="36597"/>
                        <a:pt x="94774" y="41356"/>
                      </a:cubicBezTo>
                      <a:cubicBezTo>
                        <a:pt x="94774" y="46114"/>
                        <a:pt x="90916" y="49972"/>
                        <a:pt x="86158" y="49972"/>
                      </a:cubicBezTo>
                      <a:cubicBezTo>
                        <a:pt x="81400" y="49972"/>
                        <a:pt x="77542" y="46114"/>
                        <a:pt x="77542" y="41356"/>
                      </a:cubicBezTo>
                      <a:close/>
                      <a:moveTo>
                        <a:pt x="49972" y="41356"/>
                      </a:moveTo>
                      <a:cubicBezTo>
                        <a:pt x="49972" y="36597"/>
                        <a:pt x="53829" y="32740"/>
                        <a:pt x="58587" y="32740"/>
                      </a:cubicBezTo>
                      <a:cubicBezTo>
                        <a:pt x="63346" y="32740"/>
                        <a:pt x="67203" y="36597"/>
                        <a:pt x="67203" y="41356"/>
                      </a:cubicBezTo>
                      <a:cubicBezTo>
                        <a:pt x="67203" y="46114"/>
                        <a:pt x="63346" y="49972"/>
                        <a:pt x="58587" y="49972"/>
                      </a:cubicBezTo>
                      <a:cubicBezTo>
                        <a:pt x="53829" y="49972"/>
                        <a:pt x="49972" y="46114"/>
                        <a:pt x="49972" y="41356"/>
                      </a:cubicBezTo>
                      <a:close/>
                      <a:moveTo>
                        <a:pt x="22401" y="41356"/>
                      </a:moveTo>
                      <a:cubicBezTo>
                        <a:pt x="22401" y="36597"/>
                        <a:pt x="26259" y="32740"/>
                        <a:pt x="31017" y="32740"/>
                      </a:cubicBezTo>
                      <a:cubicBezTo>
                        <a:pt x="35775" y="32740"/>
                        <a:pt x="39633" y="36597"/>
                        <a:pt x="39633" y="41356"/>
                      </a:cubicBezTo>
                      <a:cubicBezTo>
                        <a:pt x="39633" y="46114"/>
                        <a:pt x="35775" y="49972"/>
                        <a:pt x="31017" y="49972"/>
                      </a:cubicBezTo>
                      <a:cubicBezTo>
                        <a:pt x="26259" y="49972"/>
                        <a:pt x="22401" y="46114"/>
                        <a:pt x="22401" y="4135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 w="16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58595B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C763BC41-5E87-45A1-AA65-FBC021515E6E}"/>
                  </a:ext>
                </a:extLst>
              </p:cNvPr>
              <p:cNvGrpSpPr/>
              <p:nvPr/>
            </p:nvGrpSpPr>
            <p:grpSpPr>
              <a:xfrm>
                <a:off x="4930042" y="4309167"/>
                <a:ext cx="434046" cy="144000"/>
                <a:chOff x="4930042" y="4309167"/>
                <a:chExt cx="434046" cy="144000"/>
              </a:xfrm>
            </p:grpSpPr>
            <p:sp>
              <p:nvSpPr>
                <p:cNvPr id="96" name="Rectangle 95">
                  <a:extLst>
                    <a:ext uri="{FF2B5EF4-FFF2-40B4-BE49-F238E27FC236}">
                      <a16:creationId xmlns:a16="http://schemas.microsoft.com/office/drawing/2014/main" id="{C382C4A8-855F-472F-9C47-CF91403AF961}"/>
                    </a:ext>
                  </a:extLst>
                </p:cNvPr>
                <p:cNvSpPr/>
                <p:nvPr/>
              </p:nvSpPr>
              <p:spPr>
                <a:xfrm>
                  <a:off x="5065778" y="4309167"/>
                  <a:ext cx="298310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Like</a:t>
                  </a:r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EBA3F525-6493-44E7-91AC-65E7679C73E1}"/>
                    </a:ext>
                  </a:extLst>
                </p:cNvPr>
                <p:cNvGrpSpPr/>
                <p:nvPr/>
              </p:nvGrpSpPr>
              <p:grpSpPr>
                <a:xfrm>
                  <a:off x="4930042" y="4328668"/>
                  <a:ext cx="119999" cy="104999"/>
                  <a:chOff x="4930042" y="4319441"/>
                  <a:chExt cx="119999" cy="104999"/>
                </a:xfrm>
              </p:grpSpPr>
              <p:sp>
                <p:nvSpPr>
                  <p:cNvPr id="144" name="Freeform: Shape 143">
                    <a:extLst>
                      <a:ext uri="{FF2B5EF4-FFF2-40B4-BE49-F238E27FC236}">
                        <a16:creationId xmlns:a16="http://schemas.microsoft.com/office/drawing/2014/main" id="{0A4619DE-0913-46DF-B141-83F2C9E7529B}"/>
                      </a:ext>
                    </a:extLst>
                  </p:cNvPr>
                  <p:cNvSpPr/>
                  <p:nvPr/>
                </p:nvSpPr>
                <p:spPr>
                  <a:xfrm>
                    <a:off x="4967542" y="4319441"/>
                    <a:ext cx="82499" cy="104999"/>
                  </a:xfrm>
                  <a:custGeom>
                    <a:avLst/>
                    <a:gdLst>
                      <a:gd name="connsiteX0" fmla="*/ 94774 w 94773"/>
                      <a:gd name="connsiteY0" fmla="*/ 58587 h 120620"/>
                      <a:gd name="connsiteX1" fmla="*/ 84435 w 94773"/>
                      <a:gd name="connsiteY1" fmla="*/ 48248 h 120620"/>
                      <a:gd name="connsiteX2" fmla="*/ 51695 w 94773"/>
                      <a:gd name="connsiteY2" fmla="*/ 48248 h 120620"/>
                      <a:gd name="connsiteX3" fmla="*/ 46525 w 94773"/>
                      <a:gd name="connsiteY3" fmla="*/ 43251 h 120620"/>
                      <a:gd name="connsiteX4" fmla="*/ 51695 w 94773"/>
                      <a:gd name="connsiteY4" fmla="*/ 10339 h 120620"/>
                      <a:gd name="connsiteX5" fmla="*/ 41356 w 94773"/>
                      <a:gd name="connsiteY5" fmla="*/ 0 h 120620"/>
                      <a:gd name="connsiteX6" fmla="*/ 31017 w 94773"/>
                      <a:gd name="connsiteY6" fmla="*/ 10339 h 120620"/>
                      <a:gd name="connsiteX7" fmla="*/ 0 w 94773"/>
                      <a:gd name="connsiteY7" fmla="*/ 51694 h 120620"/>
                      <a:gd name="connsiteX8" fmla="*/ 0 w 94773"/>
                      <a:gd name="connsiteY8" fmla="*/ 106835 h 120620"/>
                      <a:gd name="connsiteX9" fmla="*/ 36186 w 94773"/>
                      <a:gd name="connsiteY9" fmla="*/ 120620 h 120620"/>
                      <a:gd name="connsiteX10" fmla="*/ 67203 w 94773"/>
                      <a:gd name="connsiteY10" fmla="*/ 120620 h 120620"/>
                      <a:gd name="connsiteX11" fmla="*/ 77542 w 94773"/>
                      <a:gd name="connsiteY11" fmla="*/ 110281 h 120620"/>
                      <a:gd name="connsiteX12" fmla="*/ 74785 w 94773"/>
                      <a:gd name="connsiteY12" fmla="*/ 103389 h 120620"/>
                      <a:gd name="connsiteX13" fmla="*/ 75819 w 94773"/>
                      <a:gd name="connsiteY13" fmla="*/ 103389 h 120620"/>
                      <a:gd name="connsiteX14" fmla="*/ 86158 w 94773"/>
                      <a:gd name="connsiteY14" fmla="*/ 93050 h 120620"/>
                      <a:gd name="connsiteX15" fmla="*/ 83228 w 94773"/>
                      <a:gd name="connsiteY15" fmla="*/ 85813 h 120620"/>
                      <a:gd name="connsiteX16" fmla="*/ 91327 w 94773"/>
                      <a:gd name="connsiteY16" fmla="*/ 75818 h 120620"/>
                      <a:gd name="connsiteX17" fmla="*/ 88053 w 94773"/>
                      <a:gd name="connsiteY17" fmla="*/ 68237 h 120620"/>
                      <a:gd name="connsiteX18" fmla="*/ 94774 w 94773"/>
                      <a:gd name="connsiteY18" fmla="*/ 58587 h 1206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94773" h="120620">
                        <a:moveTo>
                          <a:pt x="94774" y="58587"/>
                        </a:moveTo>
                        <a:cubicBezTo>
                          <a:pt x="94774" y="52901"/>
                          <a:pt x="90121" y="48248"/>
                          <a:pt x="84435" y="48248"/>
                        </a:cubicBezTo>
                        <a:lnTo>
                          <a:pt x="51695" y="48248"/>
                        </a:lnTo>
                        <a:cubicBezTo>
                          <a:pt x="48938" y="48248"/>
                          <a:pt x="46698" y="46008"/>
                          <a:pt x="46525" y="43251"/>
                        </a:cubicBezTo>
                        <a:cubicBezTo>
                          <a:pt x="46698" y="40149"/>
                          <a:pt x="51695" y="33946"/>
                          <a:pt x="51695" y="10339"/>
                        </a:cubicBezTo>
                        <a:cubicBezTo>
                          <a:pt x="51695" y="4652"/>
                          <a:pt x="47042" y="0"/>
                          <a:pt x="41356" y="0"/>
                        </a:cubicBezTo>
                        <a:cubicBezTo>
                          <a:pt x="35669" y="0"/>
                          <a:pt x="31017" y="4652"/>
                          <a:pt x="31017" y="10339"/>
                        </a:cubicBezTo>
                        <a:cubicBezTo>
                          <a:pt x="31017" y="36531"/>
                          <a:pt x="517" y="51350"/>
                          <a:pt x="0" y="51694"/>
                        </a:cubicBezTo>
                        <a:lnTo>
                          <a:pt x="0" y="106835"/>
                        </a:lnTo>
                        <a:cubicBezTo>
                          <a:pt x="12234" y="106835"/>
                          <a:pt x="13096" y="120620"/>
                          <a:pt x="36186" y="120620"/>
                        </a:cubicBezTo>
                        <a:cubicBezTo>
                          <a:pt x="43940" y="120620"/>
                          <a:pt x="67203" y="120620"/>
                          <a:pt x="67203" y="120620"/>
                        </a:cubicBezTo>
                        <a:cubicBezTo>
                          <a:pt x="72890" y="120620"/>
                          <a:pt x="77542" y="115968"/>
                          <a:pt x="77542" y="110281"/>
                        </a:cubicBezTo>
                        <a:cubicBezTo>
                          <a:pt x="77542" y="107524"/>
                          <a:pt x="76508" y="105112"/>
                          <a:pt x="74785" y="103389"/>
                        </a:cubicBezTo>
                        <a:cubicBezTo>
                          <a:pt x="75130" y="103389"/>
                          <a:pt x="75474" y="103389"/>
                          <a:pt x="75819" y="103389"/>
                        </a:cubicBezTo>
                        <a:cubicBezTo>
                          <a:pt x="81505" y="103389"/>
                          <a:pt x="86158" y="98736"/>
                          <a:pt x="86158" y="93050"/>
                        </a:cubicBezTo>
                        <a:cubicBezTo>
                          <a:pt x="86158" y="90293"/>
                          <a:pt x="85124" y="87708"/>
                          <a:pt x="83228" y="85813"/>
                        </a:cubicBezTo>
                        <a:cubicBezTo>
                          <a:pt x="87881" y="84779"/>
                          <a:pt x="91327" y="80643"/>
                          <a:pt x="91327" y="75818"/>
                        </a:cubicBezTo>
                        <a:cubicBezTo>
                          <a:pt x="91327" y="72889"/>
                          <a:pt x="90121" y="70132"/>
                          <a:pt x="88053" y="68237"/>
                        </a:cubicBezTo>
                        <a:cubicBezTo>
                          <a:pt x="92017" y="66858"/>
                          <a:pt x="94774" y="63067"/>
                          <a:pt x="94774" y="58587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5" name="Freeform: Shape 144">
                    <a:extLst>
                      <a:ext uri="{FF2B5EF4-FFF2-40B4-BE49-F238E27FC236}">
                        <a16:creationId xmlns:a16="http://schemas.microsoft.com/office/drawing/2014/main" id="{31D28000-3008-40F8-9CEC-43E2DF312501}"/>
                      </a:ext>
                    </a:extLst>
                  </p:cNvPr>
                  <p:cNvSpPr/>
                  <p:nvPr/>
                </p:nvSpPr>
                <p:spPr>
                  <a:xfrm>
                    <a:off x="4930042" y="4356941"/>
                    <a:ext cx="28499" cy="62999"/>
                  </a:xfrm>
                  <a:custGeom>
                    <a:avLst/>
                    <a:gdLst>
                      <a:gd name="connsiteX0" fmla="*/ 25847 w 32739"/>
                      <a:gd name="connsiteY0" fmla="*/ 0 h 72372"/>
                      <a:gd name="connsiteX1" fmla="*/ 0 w 32739"/>
                      <a:gd name="connsiteY1" fmla="*/ 0 h 72372"/>
                      <a:gd name="connsiteX2" fmla="*/ 0 w 32739"/>
                      <a:gd name="connsiteY2" fmla="*/ 72372 h 72372"/>
                      <a:gd name="connsiteX3" fmla="*/ 25847 w 32739"/>
                      <a:gd name="connsiteY3" fmla="*/ 72372 h 72372"/>
                      <a:gd name="connsiteX4" fmla="*/ 32740 w 32739"/>
                      <a:gd name="connsiteY4" fmla="*/ 65480 h 72372"/>
                      <a:gd name="connsiteX5" fmla="*/ 32740 w 32739"/>
                      <a:gd name="connsiteY5" fmla="*/ 6893 h 72372"/>
                      <a:gd name="connsiteX6" fmla="*/ 25847 w 32739"/>
                      <a:gd name="connsiteY6" fmla="*/ 0 h 723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2739" h="72372">
                        <a:moveTo>
                          <a:pt x="25847" y="0"/>
                        </a:moveTo>
                        <a:lnTo>
                          <a:pt x="0" y="0"/>
                        </a:lnTo>
                        <a:lnTo>
                          <a:pt x="0" y="72372"/>
                        </a:lnTo>
                        <a:lnTo>
                          <a:pt x="25847" y="72372"/>
                        </a:lnTo>
                        <a:cubicBezTo>
                          <a:pt x="29638" y="72372"/>
                          <a:pt x="32740" y="69270"/>
                          <a:pt x="32740" y="65480"/>
                        </a:cubicBezTo>
                        <a:lnTo>
                          <a:pt x="32740" y="6893"/>
                        </a:lnTo>
                        <a:cubicBezTo>
                          <a:pt x="32740" y="3102"/>
                          <a:pt x="29638" y="0"/>
                          <a:pt x="25847" y="0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  <p:grpSp>
            <p:nvGrpSpPr>
              <p:cNvPr id="151" name="Group 150">
                <a:extLst>
                  <a:ext uri="{FF2B5EF4-FFF2-40B4-BE49-F238E27FC236}">
                    <a16:creationId xmlns:a16="http://schemas.microsoft.com/office/drawing/2014/main" id="{8A4B4CB4-8C02-4535-9F27-D7D123735C1A}"/>
                  </a:ext>
                </a:extLst>
              </p:cNvPr>
              <p:cNvGrpSpPr/>
              <p:nvPr/>
            </p:nvGrpSpPr>
            <p:grpSpPr>
              <a:xfrm>
                <a:off x="6524051" y="4309167"/>
                <a:ext cx="483938" cy="144000"/>
                <a:chOff x="6434051" y="4309167"/>
                <a:chExt cx="483938" cy="144000"/>
              </a:xfrm>
            </p:grpSpPr>
            <p:sp>
              <p:nvSpPr>
                <p:cNvPr id="102" name="Rectangle 101">
                  <a:extLst>
                    <a:ext uri="{FF2B5EF4-FFF2-40B4-BE49-F238E27FC236}">
                      <a16:creationId xmlns:a16="http://schemas.microsoft.com/office/drawing/2014/main" id="{6827B019-8B5C-470F-BEA0-16526DFB4352}"/>
                    </a:ext>
                  </a:extLst>
                </p:cNvPr>
                <p:cNvSpPr/>
                <p:nvPr/>
              </p:nvSpPr>
              <p:spPr>
                <a:xfrm>
                  <a:off x="6545050" y="4309167"/>
                  <a:ext cx="37293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Share</a:t>
                  </a:r>
                </a:p>
              </p:txBody>
            </p:sp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59C6F609-D192-448E-91F3-59F4BA02CC9F}"/>
                    </a:ext>
                  </a:extLst>
                </p:cNvPr>
                <p:cNvGrpSpPr/>
                <p:nvPr/>
              </p:nvGrpSpPr>
              <p:grpSpPr>
                <a:xfrm>
                  <a:off x="6434051" y="4316685"/>
                  <a:ext cx="127799" cy="117000"/>
                  <a:chOff x="6256519" y="4313442"/>
                  <a:chExt cx="127799" cy="117000"/>
                </a:xfrm>
              </p:grpSpPr>
              <p:sp>
                <p:nvSpPr>
                  <p:cNvPr id="142" name="Freeform: Shape 141">
                    <a:extLst>
                      <a:ext uri="{FF2B5EF4-FFF2-40B4-BE49-F238E27FC236}">
                        <a16:creationId xmlns:a16="http://schemas.microsoft.com/office/drawing/2014/main" id="{3A3AF155-4B96-467C-AE13-8FFFD34C73C8}"/>
                      </a:ext>
                    </a:extLst>
                  </p:cNvPr>
                  <p:cNvSpPr/>
                  <p:nvPr/>
                </p:nvSpPr>
                <p:spPr>
                  <a:xfrm>
                    <a:off x="6256519" y="4319442"/>
                    <a:ext cx="110999" cy="111000"/>
                  </a:xfrm>
                  <a:custGeom>
                    <a:avLst/>
                    <a:gdLst>
                      <a:gd name="connsiteX0" fmla="*/ 117174 w 127512"/>
                      <a:gd name="connsiteY0" fmla="*/ 73234 h 127513"/>
                      <a:gd name="connsiteX1" fmla="*/ 117174 w 127512"/>
                      <a:gd name="connsiteY1" fmla="*/ 117175 h 127513"/>
                      <a:gd name="connsiteX2" fmla="*/ 10339 w 127512"/>
                      <a:gd name="connsiteY2" fmla="*/ 117175 h 127513"/>
                      <a:gd name="connsiteX3" fmla="*/ 10339 w 127512"/>
                      <a:gd name="connsiteY3" fmla="*/ 10339 h 127513"/>
                      <a:gd name="connsiteX4" fmla="*/ 87191 w 127512"/>
                      <a:gd name="connsiteY4" fmla="*/ 10339 h 127513"/>
                      <a:gd name="connsiteX5" fmla="*/ 87191 w 127512"/>
                      <a:gd name="connsiteY5" fmla="*/ 0 h 127513"/>
                      <a:gd name="connsiteX6" fmla="*/ 0 w 127512"/>
                      <a:gd name="connsiteY6" fmla="*/ 0 h 127513"/>
                      <a:gd name="connsiteX7" fmla="*/ 0 w 127512"/>
                      <a:gd name="connsiteY7" fmla="*/ 127514 h 127513"/>
                      <a:gd name="connsiteX8" fmla="*/ 127513 w 127512"/>
                      <a:gd name="connsiteY8" fmla="*/ 126997 h 127513"/>
                      <a:gd name="connsiteX9" fmla="*/ 127513 w 127512"/>
                      <a:gd name="connsiteY9" fmla="*/ 64446 h 12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7512" h="127513">
                        <a:moveTo>
                          <a:pt x="117174" y="73234"/>
                        </a:moveTo>
                        <a:lnTo>
                          <a:pt x="117174" y="117175"/>
                        </a:lnTo>
                        <a:lnTo>
                          <a:pt x="10339" y="117175"/>
                        </a:lnTo>
                        <a:lnTo>
                          <a:pt x="10339" y="10339"/>
                        </a:lnTo>
                        <a:lnTo>
                          <a:pt x="87191" y="10339"/>
                        </a:lnTo>
                        <a:lnTo>
                          <a:pt x="87191" y="0"/>
                        </a:lnTo>
                        <a:lnTo>
                          <a:pt x="0" y="0"/>
                        </a:lnTo>
                        <a:lnTo>
                          <a:pt x="0" y="127514"/>
                        </a:lnTo>
                        <a:lnTo>
                          <a:pt x="127513" y="126997"/>
                        </a:lnTo>
                        <a:lnTo>
                          <a:pt x="127513" y="6444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7" name="Freeform: Shape 146">
                    <a:extLst>
                      <a:ext uri="{FF2B5EF4-FFF2-40B4-BE49-F238E27FC236}">
                        <a16:creationId xmlns:a16="http://schemas.microsoft.com/office/drawing/2014/main" id="{20A3D9C9-5F05-4BBC-927C-9A56B4F9BCCF}"/>
                      </a:ext>
                    </a:extLst>
                  </p:cNvPr>
                  <p:cNvSpPr/>
                  <p:nvPr/>
                </p:nvSpPr>
                <p:spPr>
                  <a:xfrm>
                    <a:off x="6274819" y="4313442"/>
                    <a:ext cx="109499" cy="88500"/>
                  </a:xfrm>
                  <a:custGeom>
                    <a:avLst/>
                    <a:gdLst>
                      <a:gd name="connsiteX0" fmla="*/ 125790 w 125789"/>
                      <a:gd name="connsiteY0" fmla="*/ 41356 h 101666"/>
                      <a:gd name="connsiteX1" fmla="*/ 76508 w 125789"/>
                      <a:gd name="connsiteY1" fmla="*/ 0 h 101666"/>
                      <a:gd name="connsiteX2" fmla="*/ 76508 w 125789"/>
                      <a:gd name="connsiteY2" fmla="*/ 24124 h 101666"/>
                      <a:gd name="connsiteX3" fmla="*/ 0 w 125789"/>
                      <a:gd name="connsiteY3" fmla="*/ 101666 h 101666"/>
                      <a:gd name="connsiteX4" fmla="*/ 76508 w 125789"/>
                      <a:gd name="connsiteY4" fmla="*/ 60310 h 101666"/>
                      <a:gd name="connsiteX5" fmla="*/ 76508 w 125789"/>
                      <a:gd name="connsiteY5" fmla="*/ 82712 h 101666"/>
                      <a:gd name="connsiteX6" fmla="*/ 125790 w 125789"/>
                      <a:gd name="connsiteY6" fmla="*/ 41356 h 1016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25789" h="101666">
                        <a:moveTo>
                          <a:pt x="125790" y="41356"/>
                        </a:moveTo>
                        <a:lnTo>
                          <a:pt x="76508" y="0"/>
                        </a:lnTo>
                        <a:lnTo>
                          <a:pt x="76508" y="24124"/>
                        </a:lnTo>
                        <a:cubicBezTo>
                          <a:pt x="1034" y="24813"/>
                          <a:pt x="0" y="101666"/>
                          <a:pt x="0" y="101666"/>
                        </a:cubicBezTo>
                        <a:cubicBezTo>
                          <a:pt x="0" y="101666"/>
                          <a:pt x="16025" y="60827"/>
                          <a:pt x="76508" y="60310"/>
                        </a:cubicBezTo>
                        <a:lnTo>
                          <a:pt x="76508" y="82712"/>
                        </a:lnTo>
                        <a:lnTo>
                          <a:pt x="125790" y="4135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FF7E271D-3260-4AE4-AA2F-E449A2FD11D6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4227934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2" name="Group 151">
              <a:extLst>
                <a:ext uri="{FF2B5EF4-FFF2-40B4-BE49-F238E27FC236}">
                  <a16:creationId xmlns:a16="http://schemas.microsoft.com/office/drawing/2014/main" id="{FB33CE1A-FBE3-41D9-946C-9F41C65DC347}"/>
                </a:ext>
              </a:extLst>
            </p:cNvPr>
            <p:cNvGrpSpPr/>
            <p:nvPr/>
          </p:nvGrpSpPr>
          <p:grpSpPr>
            <a:xfrm>
              <a:off x="4913623" y="4011926"/>
              <a:ext cx="2159523" cy="144000"/>
              <a:chOff x="4913623" y="4011926"/>
              <a:chExt cx="2159523" cy="144000"/>
            </a:xfrm>
          </p:grpSpPr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A864AFB3-1821-4E58-8BDB-1B4DA75F5DBE}"/>
                  </a:ext>
                </a:extLst>
              </p:cNvPr>
              <p:cNvSpPr/>
              <p:nvPr/>
            </p:nvSpPr>
            <p:spPr>
              <a:xfrm>
                <a:off x="5412608" y="4011926"/>
                <a:ext cx="252000" cy="144000"/>
              </a:xfrm>
              <a:prstGeom prst="rect">
                <a:avLst/>
              </a:prstGeom>
            </p:spPr>
            <p:txBody>
              <a:bodyPr wrap="none" lIns="36000" tIns="36000" rIns="36000" bIns="36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72</a:t>
                </a:r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17044D36-6B72-47D3-8AEB-F04360138A71}"/>
                  </a:ext>
                </a:extLst>
              </p:cNvPr>
              <p:cNvSpPr/>
              <p:nvPr/>
            </p:nvSpPr>
            <p:spPr>
              <a:xfrm>
                <a:off x="6218425" y="4011926"/>
                <a:ext cx="854721" cy="144000"/>
              </a:xfrm>
              <a:prstGeom prst="rect">
                <a:avLst/>
              </a:prstGeom>
            </p:spPr>
            <p:txBody>
              <a:bodyPr wrap="none" lIns="72000" tIns="72000" rIns="72000" bIns="72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 16 Comments</a:t>
                </a:r>
              </a:p>
            </p:txBody>
          </p:sp>
          <p:grpSp>
            <p:nvGrpSpPr>
              <p:cNvPr id="107" name="Group 106">
                <a:extLst>
                  <a:ext uri="{FF2B5EF4-FFF2-40B4-BE49-F238E27FC236}">
                    <a16:creationId xmlns:a16="http://schemas.microsoft.com/office/drawing/2014/main" id="{BA19FC20-4B69-40FE-BE0A-756BAA7B7F28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1362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85C106D5-9B22-4492-ACCA-78C5A676ACF6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09" name="Graphic 108" descr="Thumbs up sign">
                  <a:extLst>
                    <a:ext uri="{FF2B5EF4-FFF2-40B4-BE49-F238E27FC236}">
                      <a16:creationId xmlns:a16="http://schemas.microsoft.com/office/drawing/2014/main" id="{F6C42969-3E85-4984-BE29-5FA604B727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817710" y="4953950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2" name="Group 111">
                <a:extLst>
                  <a:ext uri="{FF2B5EF4-FFF2-40B4-BE49-F238E27FC236}">
                    <a16:creationId xmlns:a16="http://schemas.microsoft.com/office/drawing/2014/main" id="{391BF552-A5F8-4271-9F3B-A1057FA2BC8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09409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3" name="Oval 112">
                  <a:extLst>
                    <a:ext uri="{FF2B5EF4-FFF2-40B4-BE49-F238E27FC236}">
                      <a16:creationId xmlns:a16="http://schemas.microsoft.com/office/drawing/2014/main" id="{432D387F-6A2D-46AF-AF34-5E4470DB2D58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4" name="Graphic 113" descr="Heart">
                  <a:extLst>
                    <a:ext uri="{FF2B5EF4-FFF2-40B4-BE49-F238E27FC236}">
                      <a16:creationId xmlns:a16="http://schemas.microsoft.com/office/drawing/2014/main" id="{E7F3D6C4-536B-4A62-9B6B-0920536688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7620E327-8D53-4F41-A5E0-6842358D06C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74562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072FFFE7-BFE5-4DE4-86BE-E986EB7E56B1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7" name="Graphic 116" descr="Clapping hands">
                  <a:extLst>
                    <a:ext uri="{FF2B5EF4-FFF2-40B4-BE49-F238E27FC236}">
                      <a16:creationId xmlns:a16="http://schemas.microsoft.com/office/drawing/2014/main" id="{55F3B7B4-6254-4279-9B33-FB0940CF409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E753C9EA-2B62-4F73-A6BC-E1D2B7383721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3939902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Main body">
            <a:extLst>
              <a:ext uri="{FF2B5EF4-FFF2-40B4-BE49-F238E27FC236}">
                <a16:creationId xmlns:a16="http://schemas.microsoft.com/office/drawing/2014/main" id="{C656EE0F-243E-4361-8532-4A6B0B6C3FC4}"/>
              </a:ext>
            </a:extLst>
          </p:cNvPr>
          <p:cNvSpPr/>
          <p:nvPr/>
        </p:nvSpPr>
        <p:spPr>
          <a:xfrm>
            <a:off x="5011397" y="2853656"/>
            <a:ext cx="2063852" cy="1770657"/>
          </a:xfrm>
          <a:prstGeom prst="rect">
            <a:avLst/>
          </a:prstGeom>
        </p:spPr>
        <p:txBody>
          <a:bodyPr wrap="square" lIns="108000" tIns="72000" rIns="180000" bIns="7200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Fab question so great to hear from 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you! I’m loving it, virtual coffees, remote hangouts, catching up with peeps I haven’t had time to recently </a:t>
            </a: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  <a:t> All good thanks, apart from the words ‘social distancing’ (double shudder!) 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  <a:t>it’s all great! Glad that all the stores </a:t>
            </a:r>
            <a:b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</a:b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Wingdings" pitchFamily="2" charset="2"/>
              </a:rPr>
              <a:t>no longer have shortages. What a NIGHTMARE! I was panicking about running out of the essentials – Lol!!! Don’t be a stranger - CGJ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61809B3F-528A-42A7-BC94-66F149D69545}"/>
              </a:ext>
            </a:extLst>
          </p:cNvPr>
          <p:cNvSpPr/>
          <p:nvPr/>
        </p:nvSpPr>
        <p:spPr>
          <a:xfrm>
            <a:off x="5353390" y="2540970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Jaz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Associate Consultant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0C1F998F-33AC-47AF-A547-1C83C4826C39}"/>
              </a:ext>
            </a:extLst>
          </p:cNvPr>
          <p:cNvCxnSpPr>
            <a:cxnSpLocks/>
          </p:cNvCxnSpPr>
          <p:nvPr/>
        </p:nvCxnSpPr>
        <p:spPr>
          <a:xfrm>
            <a:off x="4998932" y="2476939"/>
            <a:ext cx="2012178" cy="0"/>
          </a:xfrm>
          <a:prstGeom prst="line">
            <a:avLst/>
          </a:prstGeom>
          <a:ln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F0B0999B-32A2-41FD-963A-5E3ED2443270}"/>
              </a:ext>
            </a:extLst>
          </p:cNvPr>
          <p:cNvSpPr/>
          <p:nvPr/>
        </p:nvSpPr>
        <p:spPr>
          <a:xfrm>
            <a:off x="5353390" y="2105018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 err="1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Sukhi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Development Manager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6" name="Grey Box">
            <a:extLst>
              <a:ext uri="{FF2B5EF4-FFF2-40B4-BE49-F238E27FC236}">
                <a16:creationId xmlns:a16="http://schemas.microsoft.com/office/drawing/2014/main" id="{C73005BC-A580-45E8-B84A-9E744EEDA5B1}"/>
              </a:ext>
            </a:extLst>
          </p:cNvPr>
          <p:cNvSpPr/>
          <p:nvPr/>
        </p:nvSpPr>
        <p:spPr>
          <a:xfrm>
            <a:off x="4975336" y="1813109"/>
            <a:ext cx="2063852" cy="222261"/>
          </a:xfrm>
          <a:prstGeom prst="roundRect">
            <a:avLst>
              <a:gd name="adj" fmla="val 0"/>
            </a:avLst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7" name="White box">
            <a:extLst>
              <a:ext uri="{FF2B5EF4-FFF2-40B4-BE49-F238E27FC236}">
                <a16:creationId xmlns:a16="http://schemas.microsoft.com/office/drawing/2014/main" id="{2FED8C9F-A805-4CC1-B635-0CFB1B8845A9}"/>
              </a:ext>
            </a:extLst>
          </p:cNvPr>
          <p:cNvSpPr/>
          <p:nvPr/>
        </p:nvSpPr>
        <p:spPr>
          <a:xfrm>
            <a:off x="5039345" y="1844859"/>
            <a:ext cx="1746336" cy="1587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9" name="Pencil" descr="Pencil">
            <a:extLst>
              <a:ext uri="{FF2B5EF4-FFF2-40B4-BE49-F238E27FC236}">
                <a16:creationId xmlns:a16="http://schemas.microsoft.com/office/drawing/2014/main" id="{371C981A-E5DD-43F2-A1E8-2FE28C4991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87416" y="1879786"/>
            <a:ext cx="88904" cy="88904"/>
          </a:xfrm>
          <a:prstGeom prst="rect">
            <a:avLst/>
          </a:prstGeom>
        </p:spPr>
      </p:pic>
      <p:sp>
        <p:nvSpPr>
          <p:cNvPr id="88" name="Write a post">
            <a:extLst>
              <a:ext uri="{FF2B5EF4-FFF2-40B4-BE49-F238E27FC236}">
                <a16:creationId xmlns:a16="http://schemas.microsoft.com/office/drawing/2014/main" id="{8CE2A4A4-B373-476A-995D-B2B0A125AFA8}"/>
              </a:ext>
            </a:extLst>
          </p:cNvPr>
          <p:cNvSpPr/>
          <p:nvPr/>
        </p:nvSpPr>
        <p:spPr>
          <a:xfrm>
            <a:off x="5210809" y="1858451"/>
            <a:ext cx="649962" cy="131577"/>
          </a:xfrm>
          <a:prstGeom prst="rect">
            <a:avLst/>
          </a:prstGeom>
        </p:spPr>
        <p:txBody>
          <a:bodyPr wrap="none" lIns="72000" tIns="72000" rIns="72000" bIns="720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 post</a:t>
            </a:r>
            <a:endParaRPr kumimoji="0" lang="en-GB" sz="1050" b="1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0" name="Cam" descr="Camera">
            <a:extLst>
              <a:ext uri="{FF2B5EF4-FFF2-40B4-BE49-F238E27FC236}">
                <a16:creationId xmlns:a16="http://schemas.microsoft.com/office/drawing/2014/main" id="{E8C7153D-C795-48C3-8C78-E1EF36E72F3E}"/>
              </a:ext>
            </a:extLst>
          </p:cNvPr>
          <p:cNvPicPr preferRelativeResize="0">
            <a:picLocks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35038" y="1852398"/>
            <a:ext cx="158758" cy="143682"/>
          </a:xfrm>
          <a:prstGeom prst="rect">
            <a:avLst/>
          </a:prstGeom>
        </p:spPr>
      </p:pic>
      <p:sp>
        <p:nvSpPr>
          <p:cNvPr id="76" name="Blue box">
            <a:extLst>
              <a:ext uri="{FF2B5EF4-FFF2-40B4-BE49-F238E27FC236}">
                <a16:creationId xmlns:a16="http://schemas.microsoft.com/office/drawing/2014/main" id="{9ADDD770-627F-474D-AAC5-DBEA0D7CC041}"/>
              </a:ext>
            </a:extLst>
          </p:cNvPr>
          <p:cNvSpPr>
            <a:spLocks noChangeAspect="1"/>
          </p:cNvSpPr>
          <p:nvPr/>
        </p:nvSpPr>
        <p:spPr>
          <a:xfrm>
            <a:off x="4975336" y="1235255"/>
            <a:ext cx="2063852" cy="578300"/>
          </a:xfrm>
          <a:prstGeom prst="round2SameRect">
            <a:avLst>
              <a:gd name="adj1" fmla="val 12046"/>
              <a:gd name="adj2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Find box">
            <a:extLst>
              <a:ext uri="{FF2B5EF4-FFF2-40B4-BE49-F238E27FC236}">
                <a16:creationId xmlns:a16="http://schemas.microsoft.com/office/drawing/2014/main" id="{2022BCF6-1BD8-47A8-98AF-4612EDCEC6BA}"/>
              </a:ext>
            </a:extLst>
          </p:cNvPr>
          <p:cNvSpPr/>
          <p:nvPr/>
        </p:nvSpPr>
        <p:spPr>
          <a:xfrm>
            <a:off x="5465926" y="1530140"/>
            <a:ext cx="1428820" cy="190509"/>
          </a:xfrm>
          <a:prstGeom prst="roundRect">
            <a:avLst/>
          </a:prstGeom>
          <a:solidFill>
            <a:srgbClr val="D9D9D9"/>
          </a:solidFill>
          <a:ln w="6350">
            <a:solidFill>
              <a:srgbClr val="7F7F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tIns="72000" rIns="36000" bIns="72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1D3D4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People, jobs and…</a:t>
            </a:r>
          </a:p>
        </p:txBody>
      </p:sp>
      <p:sp>
        <p:nvSpPr>
          <p:cNvPr id="125" name="Mag" descr="Magnifying glass">
            <a:extLst>
              <a:ext uri="{FF2B5EF4-FFF2-40B4-BE49-F238E27FC236}">
                <a16:creationId xmlns:a16="http://schemas.microsoft.com/office/drawing/2014/main" id="{87779558-07CE-4E32-BA0C-3EA315FB1FCD}"/>
              </a:ext>
            </a:extLst>
          </p:cNvPr>
          <p:cNvSpPr/>
          <p:nvPr/>
        </p:nvSpPr>
        <p:spPr>
          <a:xfrm>
            <a:off x="5507311" y="1561890"/>
            <a:ext cx="127006" cy="127006"/>
          </a:xfrm>
          <a:custGeom>
            <a:avLst/>
            <a:gdLst>
              <a:gd name="connsiteX0" fmla="*/ 121798 w 125025"/>
              <a:gd name="connsiteY0" fmla="*/ 106119 h 125125"/>
              <a:gd name="connsiteX1" fmla="*/ 102000 w 125025"/>
              <a:gd name="connsiteY1" fmla="*/ 86321 h 125125"/>
              <a:gd name="connsiteX2" fmla="*/ 92180 w 125025"/>
              <a:gd name="connsiteY2" fmla="*/ 83311 h 125125"/>
              <a:gd name="connsiteX3" fmla="*/ 85211 w 125025"/>
              <a:gd name="connsiteY3" fmla="*/ 76342 h 125125"/>
              <a:gd name="connsiteX4" fmla="*/ 95031 w 125025"/>
              <a:gd name="connsiteY4" fmla="*/ 47516 h 125125"/>
              <a:gd name="connsiteX5" fmla="*/ 47516 w 125025"/>
              <a:gd name="connsiteY5" fmla="*/ 0 h 125125"/>
              <a:gd name="connsiteX6" fmla="*/ 0 w 125025"/>
              <a:gd name="connsiteY6" fmla="*/ 47516 h 125125"/>
              <a:gd name="connsiteX7" fmla="*/ 47516 w 125025"/>
              <a:gd name="connsiteY7" fmla="*/ 95032 h 125125"/>
              <a:gd name="connsiteX8" fmla="*/ 76342 w 125025"/>
              <a:gd name="connsiteY8" fmla="*/ 85212 h 125125"/>
              <a:gd name="connsiteX9" fmla="*/ 83311 w 125025"/>
              <a:gd name="connsiteY9" fmla="*/ 92181 h 125125"/>
              <a:gd name="connsiteX10" fmla="*/ 86320 w 125025"/>
              <a:gd name="connsiteY10" fmla="*/ 102001 h 125125"/>
              <a:gd name="connsiteX11" fmla="*/ 106118 w 125025"/>
              <a:gd name="connsiteY11" fmla="*/ 121799 h 125125"/>
              <a:gd name="connsiteX12" fmla="*/ 114038 w 125025"/>
              <a:gd name="connsiteY12" fmla="*/ 125125 h 125125"/>
              <a:gd name="connsiteX13" fmla="*/ 121957 w 125025"/>
              <a:gd name="connsiteY13" fmla="*/ 121799 h 125125"/>
              <a:gd name="connsiteX14" fmla="*/ 121798 w 125025"/>
              <a:gd name="connsiteY14" fmla="*/ 106119 h 125125"/>
              <a:gd name="connsiteX15" fmla="*/ 47357 w 125025"/>
              <a:gd name="connsiteY15" fmla="*/ 85370 h 125125"/>
              <a:gd name="connsiteX16" fmla="*/ 9345 w 125025"/>
              <a:gd name="connsiteY16" fmla="*/ 47358 h 125125"/>
              <a:gd name="connsiteX17" fmla="*/ 47357 w 125025"/>
              <a:gd name="connsiteY17" fmla="*/ 9345 h 125125"/>
              <a:gd name="connsiteX18" fmla="*/ 85370 w 125025"/>
              <a:gd name="connsiteY18" fmla="*/ 47358 h 125125"/>
              <a:gd name="connsiteX19" fmla="*/ 47357 w 125025"/>
              <a:gd name="connsiteY19" fmla="*/ 85370 h 125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5025" h="125125">
                <a:moveTo>
                  <a:pt x="121798" y="106119"/>
                </a:moveTo>
                <a:lnTo>
                  <a:pt x="102000" y="86321"/>
                </a:lnTo>
                <a:cubicBezTo>
                  <a:pt x="99308" y="83628"/>
                  <a:pt x="95665" y="82678"/>
                  <a:pt x="92180" y="83311"/>
                </a:cubicBezTo>
                <a:lnTo>
                  <a:pt x="85211" y="76342"/>
                </a:lnTo>
                <a:cubicBezTo>
                  <a:pt x="91388" y="68423"/>
                  <a:pt x="95031" y="58286"/>
                  <a:pt x="95031" y="47516"/>
                </a:cubicBezTo>
                <a:cubicBezTo>
                  <a:pt x="95031" y="21382"/>
                  <a:pt x="73649" y="0"/>
                  <a:pt x="47516" y="0"/>
                </a:cubicBezTo>
                <a:cubicBezTo>
                  <a:pt x="21382" y="0"/>
                  <a:pt x="0" y="21382"/>
                  <a:pt x="0" y="47516"/>
                </a:cubicBezTo>
                <a:cubicBezTo>
                  <a:pt x="0" y="73650"/>
                  <a:pt x="21382" y="95032"/>
                  <a:pt x="47516" y="95032"/>
                </a:cubicBezTo>
                <a:cubicBezTo>
                  <a:pt x="58286" y="95032"/>
                  <a:pt x="68264" y="91389"/>
                  <a:pt x="76342" y="85212"/>
                </a:cubicBezTo>
                <a:lnTo>
                  <a:pt x="83311" y="92181"/>
                </a:lnTo>
                <a:cubicBezTo>
                  <a:pt x="82677" y="95665"/>
                  <a:pt x="83628" y="99308"/>
                  <a:pt x="86320" y="102001"/>
                </a:cubicBezTo>
                <a:lnTo>
                  <a:pt x="106118" y="121799"/>
                </a:lnTo>
                <a:cubicBezTo>
                  <a:pt x="108336" y="124017"/>
                  <a:pt x="111187" y="125125"/>
                  <a:pt x="114038" y="125125"/>
                </a:cubicBezTo>
                <a:cubicBezTo>
                  <a:pt x="116888" y="125125"/>
                  <a:pt x="119739" y="124017"/>
                  <a:pt x="121957" y="121799"/>
                </a:cubicBezTo>
                <a:cubicBezTo>
                  <a:pt x="126075" y="117364"/>
                  <a:pt x="126075" y="110395"/>
                  <a:pt x="121798" y="106119"/>
                </a:cubicBezTo>
                <a:close/>
                <a:moveTo>
                  <a:pt x="47357" y="85370"/>
                </a:moveTo>
                <a:cubicBezTo>
                  <a:pt x="26450" y="85370"/>
                  <a:pt x="9345" y="68265"/>
                  <a:pt x="9345" y="47358"/>
                </a:cubicBezTo>
                <a:cubicBezTo>
                  <a:pt x="9345" y="26451"/>
                  <a:pt x="26450" y="9345"/>
                  <a:pt x="47357" y="9345"/>
                </a:cubicBezTo>
                <a:cubicBezTo>
                  <a:pt x="68264" y="9345"/>
                  <a:pt x="85370" y="26451"/>
                  <a:pt x="85370" y="47358"/>
                </a:cubicBezTo>
                <a:cubicBezTo>
                  <a:pt x="85370" y="68265"/>
                  <a:pt x="68264" y="85370"/>
                  <a:pt x="47357" y="85370"/>
                </a:cubicBezTo>
                <a:close/>
              </a:path>
            </a:pathLst>
          </a:custGeom>
          <a:solidFill>
            <a:srgbClr val="7F7F7F"/>
          </a:solidFill>
          <a:ln w="148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54315686-2930-45A8-ADF0-61C7F75FBE31}"/>
              </a:ext>
            </a:extLst>
          </p:cNvPr>
          <p:cNvSpPr/>
          <p:nvPr/>
        </p:nvSpPr>
        <p:spPr>
          <a:xfrm>
            <a:off x="5101572" y="1534587"/>
            <a:ext cx="190509" cy="190509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CB0F627-3162-4C1B-8632-B92389B3AD2C}"/>
              </a:ext>
            </a:extLst>
          </p:cNvPr>
          <p:cNvSpPr/>
          <p:nvPr/>
        </p:nvSpPr>
        <p:spPr>
          <a:xfrm>
            <a:off x="5090992" y="2207659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67BD7341-CCEB-4767-BFDE-20DAB948DD4B}"/>
              </a:ext>
            </a:extLst>
          </p:cNvPr>
          <p:cNvSpPr/>
          <p:nvPr/>
        </p:nvSpPr>
        <p:spPr>
          <a:xfrm>
            <a:off x="5090992" y="2625035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E7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3" name="Graphic 122">
            <a:extLst>
              <a:ext uri="{FF2B5EF4-FFF2-40B4-BE49-F238E27FC236}">
                <a16:creationId xmlns:a16="http://schemas.microsoft.com/office/drawing/2014/main" id="{C32DAD13-8F15-498D-9BA9-B90FBD8A2B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860033" y="1160748"/>
            <a:ext cx="2292297" cy="4536504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alpha val="20000"/>
              </a:schemeClr>
            </a:outerShdw>
          </a:effectLst>
        </p:spPr>
      </p:pic>
      <p:sp>
        <p:nvSpPr>
          <p:cNvPr id="164" name="Title 163">
            <a:extLst>
              <a:ext uri="{FF2B5EF4-FFF2-40B4-BE49-F238E27FC236}">
                <a16:creationId xmlns:a16="http://schemas.microsoft.com/office/drawing/2014/main" id="{F9C96B14-C73E-44AB-9FB2-BE3151B0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998730"/>
            <a:ext cx="4068960" cy="1300005"/>
          </a:xfrm>
        </p:spPr>
        <p:txBody>
          <a:bodyPr>
            <a:normAutofit/>
          </a:bodyPr>
          <a:lstStyle/>
          <a:p>
            <a:r>
              <a:rPr lang="en-GB" dirty="0"/>
              <a:t>Recognising </a:t>
            </a:r>
            <a:br>
              <a:rPr lang="en-GB" dirty="0"/>
            </a:br>
            <a:r>
              <a:rPr lang="en-GB" dirty="0"/>
              <a:t>Type</a:t>
            </a:r>
          </a:p>
        </p:txBody>
      </p:sp>
    </p:spTree>
    <p:extLst>
      <p:ext uri="{BB962C8B-B14F-4D97-AF65-F5344CB8AC3E}">
        <p14:creationId xmlns:p14="http://schemas.microsoft.com/office/powerpoint/2010/main" val="330455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C94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roup 153">
            <a:extLst>
              <a:ext uri="{FF2B5EF4-FFF2-40B4-BE49-F238E27FC236}">
                <a16:creationId xmlns:a16="http://schemas.microsoft.com/office/drawing/2014/main" id="{1CE3801B-A466-494F-9552-9EF1FC5612C4}"/>
              </a:ext>
            </a:extLst>
          </p:cNvPr>
          <p:cNvGrpSpPr/>
          <p:nvPr/>
        </p:nvGrpSpPr>
        <p:grpSpPr>
          <a:xfrm>
            <a:off x="4997594" y="4692660"/>
            <a:ext cx="2013516" cy="889142"/>
            <a:chOff x="4834690" y="3939902"/>
            <a:chExt cx="2282929" cy="1008111"/>
          </a:xfrm>
        </p:grpSpPr>
        <p:sp>
          <p:nvSpPr>
            <p:cNvPr id="103" name="Bottom Grey">
              <a:extLst>
                <a:ext uri="{FF2B5EF4-FFF2-40B4-BE49-F238E27FC236}">
                  <a16:creationId xmlns:a16="http://schemas.microsoft.com/office/drawing/2014/main" id="{0C2403C2-E2DF-45F0-9C4F-5B6271DF94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4834690" y="4528433"/>
              <a:ext cx="2282927" cy="419580"/>
            </a:xfrm>
            <a:prstGeom prst="round2SameRect">
              <a:avLst>
                <a:gd name="adj1" fmla="val 34648"/>
                <a:gd name="adj2" fmla="val 0"/>
              </a:avLst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1EE64E45-9D66-46FB-BB36-CC433CBDDCDA}"/>
                </a:ext>
              </a:extLst>
            </p:cNvPr>
            <p:cNvGrpSpPr/>
            <p:nvPr/>
          </p:nvGrpSpPr>
          <p:grpSpPr>
            <a:xfrm>
              <a:off x="4930042" y="4309167"/>
              <a:ext cx="2077947" cy="144000"/>
              <a:chOff x="4930042" y="4309167"/>
              <a:chExt cx="2077947" cy="144000"/>
            </a:xfrm>
          </p:grpSpPr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874750B4-4E74-4EEF-A571-9C3B3C25C2F1}"/>
                  </a:ext>
                </a:extLst>
              </p:cNvPr>
              <p:cNvGrpSpPr/>
              <p:nvPr/>
            </p:nvGrpSpPr>
            <p:grpSpPr>
              <a:xfrm>
                <a:off x="5618910" y="4309167"/>
                <a:ext cx="650319" cy="144000"/>
                <a:chOff x="5546463" y="4309167"/>
                <a:chExt cx="650319" cy="144000"/>
              </a:xfrm>
            </p:grpSpPr>
            <p:sp>
              <p:nvSpPr>
                <p:cNvPr id="99" name="Rectangle 98">
                  <a:extLst>
                    <a:ext uri="{FF2B5EF4-FFF2-40B4-BE49-F238E27FC236}">
                      <a16:creationId xmlns:a16="http://schemas.microsoft.com/office/drawing/2014/main" id="{9DDDC8DC-A19E-4332-9B01-0D14B3D7ABB5}"/>
                    </a:ext>
                  </a:extLst>
                </p:cNvPr>
                <p:cNvSpPr/>
                <p:nvPr/>
              </p:nvSpPr>
              <p:spPr>
                <a:xfrm>
                  <a:off x="5648463" y="4309167"/>
                  <a:ext cx="54831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Comment</a:t>
                  </a:r>
                </a:p>
              </p:txBody>
            </p:sp>
            <p:sp>
              <p:nvSpPr>
                <p:cNvPr id="139" name="Graphic 97" descr="Chat RTL">
                  <a:extLst>
                    <a:ext uri="{FF2B5EF4-FFF2-40B4-BE49-F238E27FC236}">
                      <a16:creationId xmlns:a16="http://schemas.microsoft.com/office/drawing/2014/main" id="{961056D2-DCB3-44EB-B061-C91130D22082}"/>
                    </a:ext>
                  </a:extLst>
                </p:cNvPr>
                <p:cNvSpPr/>
                <p:nvPr/>
              </p:nvSpPr>
              <p:spPr>
                <a:xfrm>
                  <a:off x="5546463" y="4334668"/>
                  <a:ext cx="101999" cy="92999"/>
                </a:xfrm>
                <a:custGeom>
                  <a:avLst/>
                  <a:gdLst>
                    <a:gd name="connsiteX0" fmla="*/ 5859 w 117174"/>
                    <a:gd name="connsiteY0" fmla="*/ 0 h 106835"/>
                    <a:gd name="connsiteX1" fmla="*/ 0 w 117174"/>
                    <a:gd name="connsiteY1" fmla="*/ 5927 h 106835"/>
                    <a:gd name="connsiteX2" fmla="*/ 0 w 117174"/>
                    <a:gd name="connsiteY2" fmla="*/ 5928 h 106835"/>
                    <a:gd name="connsiteX3" fmla="*/ 0 w 117174"/>
                    <a:gd name="connsiteY3" fmla="*/ 77163 h 106835"/>
                    <a:gd name="connsiteX4" fmla="*/ 0 w 117174"/>
                    <a:gd name="connsiteY4" fmla="*/ 77163 h 106835"/>
                    <a:gd name="connsiteX5" fmla="*/ 5859 w 117174"/>
                    <a:gd name="connsiteY5" fmla="*/ 83091 h 106835"/>
                    <a:gd name="connsiteX6" fmla="*/ 5859 w 117174"/>
                    <a:gd name="connsiteY6" fmla="*/ 83091 h 106835"/>
                    <a:gd name="connsiteX7" fmla="*/ 23435 w 117174"/>
                    <a:gd name="connsiteY7" fmla="*/ 83091 h 106835"/>
                    <a:gd name="connsiteX8" fmla="*/ 23435 w 117174"/>
                    <a:gd name="connsiteY8" fmla="*/ 106836 h 106835"/>
                    <a:gd name="connsiteX9" fmla="*/ 46870 w 117174"/>
                    <a:gd name="connsiteY9" fmla="*/ 83091 h 106835"/>
                    <a:gd name="connsiteX10" fmla="*/ 111316 w 117174"/>
                    <a:gd name="connsiteY10" fmla="*/ 83091 h 106835"/>
                    <a:gd name="connsiteX11" fmla="*/ 117175 w 117174"/>
                    <a:gd name="connsiteY11" fmla="*/ 77163 h 106835"/>
                    <a:gd name="connsiteX12" fmla="*/ 117175 w 117174"/>
                    <a:gd name="connsiteY12" fmla="*/ 77163 h 106835"/>
                    <a:gd name="connsiteX13" fmla="*/ 117175 w 117174"/>
                    <a:gd name="connsiteY13" fmla="*/ 5928 h 106835"/>
                    <a:gd name="connsiteX14" fmla="*/ 117175 w 117174"/>
                    <a:gd name="connsiteY14" fmla="*/ 5928 h 106835"/>
                    <a:gd name="connsiteX15" fmla="*/ 111316 w 117174"/>
                    <a:gd name="connsiteY15" fmla="*/ 0 h 106835"/>
                    <a:gd name="connsiteX16" fmla="*/ 111316 w 117174"/>
                    <a:gd name="connsiteY16" fmla="*/ 0 h 106835"/>
                    <a:gd name="connsiteX17" fmla="*/ 77542 w 117174"/>
                    <a:gd name="connsiteY17" fmla="*/ 41356 h 106835"/>
                    <a:gd name="connsiteX18" fmla="*/ 86158 w 117174"/>
                    <a:gd name="connsiteY18" fmla="*/ 32740 h 106835"/>
                    <a:gd name="connsiteX19" fmla="*/ 94774 w 117174"/>
                    <a:gd name="connsiteY19" fmla="*/ 41356 h 106835"/>
                    <a:gd name="connsiteX20" fmla="*/ 86158 w 117174"/>
                    <a:gd name="connsiteY20" fmla="*/ 49972 h 106835"/>
                    <a:gd name="connsiteX21" fmla="*/ 77542 w 117174"/>
                    <a:gd name="connsiteY21" fmla="*/ 41356 h 106835"/>
                    <a:gd name="connsiteX22" fmla="*/ 49972 w 117174"/>
                    <a:gd name="connsiteY22" fmla="*/ 41356 h 106835"/>
                    <a:gd name="connsiteX23" fmla="*/ 58587 w 117174"/>
                    <a:gd name="connsiteY23" fmla="*/ 32740 h 106835"/>
                    <a:gd name="connsiteX24" fmla="*/ 67203 w 117174"/>
                    <a:gd name="connsiteY24" fmla="*/ 41356 h 106835"/>
                    <a:gd name="connsiteX25" fmla="*/ 58587 w 117174"/>
                    <a:gd name="connsiteY25" fmla="*/ 49972 h 106835"/>
                    <a:gd name="connsiteX26" fmla="*/ 49972 w 117174"/>
                    <a:gd name="connsiteY26" fmla="*/ 41356 h 106835"/>
                    <a:gd name="connsiteX27" fmla="*/ 22401 w 117174"/>
                    <a:gd name="connsiteY27" fmla="*/ 41356 h 106835"/>
                    <a:gd name="connsiteX28" fmla="*/ 31017 w 117174"/>
                    <a:gd name="connsiteY28" fmla="*/ 32740 h 106835"/>
                    <a:gd name="connsiteX29" fmla="*/ 39633 w 117174"/>
                    <a:gd name="connsiteY29" fmla="*/ 41356 h 106835"/>
                    <a:gd name="connsiteX30" fmla="*/ 31017 w 117174"/>
                    <a:gd name="connsiteY30" fmla="*/ 49972 h 106835"/>
                    <a:gd name="connsiteX31" fmla="*/ 22401 w 117174"/>
                    <a:gd name="connsiteY31" fmla="*/ 41356 h 1068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117174" h="106835">
                      <a:moveTo>
                        <a:pt x="5859" y="0"/>
                      </a:moveTo>
                      <a:cubicBezTo>
                        <a:pt x="2604" y="19"/>
                        <a:pt x="-19" y="2673"/>
                        <a:pt x="0" y="5927"/>
                      </a:cubicBezTo>
                      <a:cubicBezTo>
                        <a:pt x="0" y="5927"/>
                        <a:pt x="0" y="5928"/>
                        <a:pt x="0" y="5928"/>
                      </a:cubicBezTo>
                      <a:lnTo>
                        <a:pt x="0" y="77163"/>
                      </a:lnTo>
                      <a:lnTo>
                        <a:pt x="0" y="77163"/>
                      </a:lnTo>
                      <a:cubicBezTo>
                        <a:pt x="-19" y="80418"/>
                        <a:pt x="2604" y="83071"/>
                        <a:pt x="5859" y="83091"/>
                      </a:cubicBezTo>
                      <a:cubicBezTo>
                        <a:pt x="5859" y="83091"/>
                        <a:pt x="5859" y="83091"/>
                        <a:pt x="5859" y="83091"/>
                      </a:cubicBezTo>
                      <a:lnTo>
                        <a:pt x="23435" y="83091"/>
                      </a:lnTo>
                      <a:lnTo>
                        <a:pt x="23435" y="106836"/>
                      </a:lnTo>
                      <a:lnTo>
                        <a:pt x="46870" y="83091"/>
                      </a:lnTo>
                      <a:lnTo>
                        <a:pt x="111316" y="83091"/>
                      </a:lnTo>
                      <a:cubicBezTo>
                        <a:pt x="114571" y="83072"/>
                        <a:pt x="117194" y="80418"/>
                        <a:pt x="117175" y="77163"/>
                      </a:cubicBezTo>
                      <a:cubicBezTo>
                        <a:pt x="117175" y="77163"/>
                        <a:pt x="117175" y="77163"/>
                        <a:pt x="117175" y="77163"/>
                      </a:cubicBezTo>
                      <a:lnTo>
                        <a:pt x="117175" y="5928"/>
                      </a:lnTo>
                      <a:lnTo>
                        <a:pt x="117175" y="5928"/>
                      </a:lnTo>
                      <a:cubicBezTo>
                        <a:pt x="117194" y="2673"/>
                        <a:pt x="114571" y="19"/>
                        <a:pt x="111316" y="0"/>
                      </a:cubicBezTo>
                      <a:cubicBezTo>
                        <a:pt x="111316" y="0"/>
                        <a:pt x="111316" y="0"/>
                        <a:pt x="111316" y="0"/>
                      </a:cubicBezTo>
                      <a:close/>
                      <a:moveTo>
                        <a:pt x="77542" y="41356"/>
                      </a:moveTo>
                      <a:cubicBezTo>
                        <a:pt x="77542" y="36597"/>
                        <a:pt x="81400" y="32740"/>
                        <a:pt x="86158" y="32740"/>
                      </a:cubicBezTo>
                      <a:cubicBezTo>
                        <a:pt x="90916" y="32740"/>
                        <a:pt x="94774" y="36597"/>
                        <a:pt x="94774" y="41356"/>
                      </a:cubicBezTo>
                      <a:cubicBezTo>
                        <a:pt x="94774" y="46114"/>
                        <a:pt x="90916" y="49972"/>
                        <a:pt x="86158" y="49972"/>
                      </a:cubicBezTo>
                      <a:cubicBezTo>
                        <a:pt x="81400" y="49972"/>
                        <a:pt x="77542" y="46114"/>
                        <a:pt x="77542" y="41356"/>
                      </a:cubicBezTo>
                      <a:close/>
                      <a:moveTo>
                        <a:pt x="49972" y="41356"/>
                      </a:moveTo>
                      <a:cubicBezTo>
                        <a:pt x="49972" y="36597"/>
                        <a:pt x="53829" y="32740"/>
                        <a:pt x="58587" y="32740"/>
                      </a:cubicBezTo>
                      <a:cubicBezTo>
                        <a:pt x="63346" y="32740"/>
                        <a:pt x="67203" y="36597"/>
                        <a:pt x="67203" y="41356"/>
                      </a:cubicBezTo>
                      <a:cubicBezTo>
                        <a:pt x="67203" y="46114"/>
                        <a:pt x="63346" y="49972"/>
                        <a:pt x="58587" y="49972"/>
                      </a:cubicBezTo>
                      <a:cubicBezTo>
                        <a:pt x="53829" y="49972"/>
                        <a:pt x="49972" y="46114"/>
                        <a:pt x="49972" y="41356"/>
                      </a:cubicBezTo>
                      <a:close/>
                      <a:moveTo>
                        <a:pt x="22401" y="41356"/>
                      </a:moveTo>
                      <a:cubicBezTo>
                        <a:pt x="22401" y="36597"/>
                        <a:pt x="26259" y="32740"/>
                        <a:pt x="31017" y="32740"/>
                      </a:cubicBezTo>
                      <a:cubicBezTo>
                        <a:pt x="35775" y="32740"/>
                        <a:pt x="39633" y="36597"/>
                        <a:pt x="39633" y="41356"/>
                      </a:cubicBezTo>
                      <a:cubicBezTo>
                        <a:pt x="39633" y="46114"/>
                        <a:pt x="35775" y="49972"/>
                        <a:pt x="31017" y="49972"/>
                      </a:cubicBezTo>
                      <a:cubicBezTo>
                        <a:pt x="26259" y="49972"/>
                        <a:pt x="22401" y="46114"/>
                        <a:pt x="22401" y="4135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 w="16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58595B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C763BC41-5E87-45A1-AA65-FBC021515E6E}"/>
                  </a:ext>
                </a:extLst>
              </p:cNvPr>
              <p:cNvGrpSpPr/>
              <p:nvPr/>
            </p:nvGrpSpPr>
            <p:grpSpPr>
              <a:xfrm>
                <a:off x="4930042" y="4309167"/>
                <a:ext cx="434046" cy="144000"/>
                <a:chOff x="4930042" y="4309167"/>
                <a:chExt cx="434046" cy="144000"/>
              </a:xfrm>
            </p:grpSpPr>
            <p:sp>
              <p:nvSpPr>
                <p:cNvPr id="96" name="Rectangle 95">
                  <a:extLst>
                    <a:ext uri="{FF2B5EF4-FFF2-40B4-BE49-F238E27FC236}">
                      <a16:creationId xmlns:a16="http://schemas.microsoft.com/office/drawing/2014/main" id="{C382C4A8-855F-472F-9C47-CF91403AF961}"/>
                    </a:ext>
                  </a:extLst>
                </p:cNvPr>
                <p:cNvSpPr/>
                <p:nvPr/>
              </p:nvSpPr>
              <p:spPr>
                <a:xfrm>
                  <a:off x="5065778" y="4309167"/>
                  <a:ext cx="298310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Like</a:t>
                  </a:r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EBA3F525-6493-44E7-91AC-65E7679C73E1}"/>
                    </a:ext>
                  </a:extLst>
                </p:cNvPr>
                <p:cNvGrpSpPr/>
                <p:nvPr/>
              </p:nvGrpSpPr>
              <p:grpSpPr>
                <a:xfrm>
                  <a:off x="4930042" y="4328668"/>
                  <a:ext cx="119999" cy="104999"/>
                  <a:chOff x="4930042" y="4319441"/>
                  <a:chExt cx="119999" cy="104999"/>
                </a:xfrm>
              </p:grpSpPr>
              <p:sp>
                <p:nvSpPr>
                  <p:cNvPr id="144" name="Freeform: Shape 143">
                    <a:extLst>
                      <a:ext uri="{FF2B5EF4-FFF2-40B4-BE49-F238E27FC236}">
                        <a16:creationId xmlns:a16="http://schemas.microsoft.com/office/drawing/2014/main" id="{0A4619DE-0913-46DF-B141-83F2C9E7529B}"/>
                      </a:ext>
                    </a:extLst>
                  </p:cNvPr>
                  <p:cNvSpPr/>
                  <p:nvPr/>
                </p:nvSpPr>
                <p:spPr>
                  <a:xfrm>
                    <a:off x="4967542" y="4319441"/>
                    <a:ext cx="82499" cy="104999"/>
                  </a:xfrm>
                  <a:custGeom>
                    <a:avLst/>
                    <a:gdLst>
                      <a:gd name="connsiteX0" fmla="*/ 94774 w 94773"/>
                      <a:gd name="connsiteY0" fmla="*/ 58587 h 120620"/>
                      <a:gd name="connsiteX1" fmla="*/ 84435 w 94773"/>
                      <a:gd name="connsiteY1" fmla="*/ 48248 h 120620"/>
                      <a:gd name="connsiteX2" fmla="*/ 51695 w 94773"/>
                      <a:gd name="connsiteY2" fmla="*/ 48248 h 120620"/>
                      <a:gd name="connsiteX3" fmla="*/ 46525 w 94773"/>
                      <a:gd name="connsiteY3" fmla="*/ 43251 h 120620"/>
                      <a:gd name="connsiteX4" fmla="*/ 51695 w 94773"/>
                      <a:gd name="connsiteY4" fmla="*/ 10339 h 120620"/>
                      <a:gd name="connsiteX5" fmla="*/ 41356 w 94773"/>
                      <a:gd name="connsiteY5" fmla="*/ 0 h 120620"/>
                      <a:gd name="connsiteX6" fmla="*/ 31017 w 94773"/>
                      <a:gd name="connsiteY6" fmla="*/ 10339 h 120620"/>
                      <a:gd name="connsiteX7" fmla="*/ 0 w 94773"/>
                      <a:gd name="connsiteY7" fmla="*/ 51694 h 120620"/>
                      <a:gd name="connsiteX8" fmla="*/ 0 w 94773"/>
                      <a:gd name="connsiteY8" fmla="*/ 106835 h 120620"/>
                      <a:gd name="connsiteX9" fmla="*/ 36186 w 94773"/>
                      <a:gd name="connsiteY9" fmla="*/ 120620 h 120620"/>
                      <a:gd name="connsiteX10" fmla="*/ 67203 w 94773"/>
                      <a:gd name="connsiteY10" fmla="*/ 120620 h 120620"/>
                      <a:gd name="connsiteX11" fmla="*/ 77542 w 94773"/>
                      <a:gd name="connsiteY11" fmla="*/ 110281 h 120620"/>
                      <a:gd name="connsiteX12" fmla="*/ 74785 w 94773"/>
                      <a:gd name="connsiteY12" fmla="*/ 103389 h 120620"/>
                      <a:gd name="connsiteX13" fmla="*/ 75819 w 94773"/>
                      <a:gd name="connsiteY13" fmla="*/ 103389 h 120620"/>
                      <a:gd name="connsiteX14" fmla="*/ 86158 w 94773"/>
                      <a:gd name="connsiteY14" fmla="*/ 93050 h 120620"/>
                      <a:gd name="connsiteX15" fmla="*/ 83228 w 94773"/>
                      <a:gd name="connsiteY15" fmla="*/ 85813 h 120620"/>
                      <a:gd name="connsiteX16" fmla="*/ 91327 w 94773"/>
                      <a:gd name="connsiteY16" fmla="*/ 75818 h 120620"/>
                      <a:gd name="connsiteX17" fmla="*/ 88053 w 94773"/>
                      <a:gd name="connsiteY17" fmla="*/ 68237 h 120620"/>
                      <a:gd name="connsiteX18" fmla="*/ 94774 w 94773"/>
                      <a:gd name="connsiteY18" fmla="*/ 58587 h 1206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94773" h="120620">
                        <a:moveTo>
                          <a:pt x="94774" y="58587"/>
                        </a:moveTo>
                        <a:cubicBezTo>
                          <a:pt x="94774" y="52901"/>
                          <a:pt x="90121" y="48248"/>
                          <a:pt x="84435" y="48248"/>
                        </a:cubicBezTo>
                        <a:lnTo>
                          <a:pt x="51695" y="48248"/>
                        </a:lnTo>
                        <a:cubicBezTo>
                          <a:pt x="48938" y="48248"/>
                          <a:pt x="46698" y="46008"/>
                          <a:pt x="46525" y="43251"/>
                        </a:cubicBezTo>
                        <a:cubicBezTo>
                          <a:pt x="46698" y="40149"/>
                          <a:pt x="51695" y="33946"/>
                          <a:pt x="51695" y="10339"/>
                        </a:cubicBezTo>
                        <a:cubicBezTo>
                          <a:pt x="51695" y="4652"/>
                          <a:pt x="47042" y="0"/>
                          <a:pt x="41356" y="0"/>
                        </a:cubicBezTo>
                        <a:cubicBezTo>
                          <a:pt x="35669" y="0"/>
                          <a:pt x="31017" y="4652"/>
                          <a:pt x="31017" y="10339"/>
                        </a:cubicBezTo>
                        <a:cubicBezTo>
                          <a:pt x="31017" y="36531"/>
                          <a:pt x="517" y="51350"/>
                          <a:pt x="0" y="51694"/>
                        </a:cubicBezTo>
                        <a:lnTo>
                          <a:pt x="0" y="106835"/>
                        </a:lnTo>
                        <a:cubicBezTo>
                          <a:pt x="12234" y="106835"/>
                          <a:pt x="13096" y="120620"/>
                          <a:pt x="36186" y="120620"/>
                        </a:cubicBezTo>
                        <a:cubicBezTo>
                          <a:pt x="43940" y="120620"/>
                          <a:pt x="67203" y="120620"/>
                          <a:pt x="67203" y="120620"/>
                        </a:cubicBezTo>
                        <a:cubicBezTo>
                          <a:pt x="72890" y="120620"/>
                          <a:pt x="77542" y="115968"/>
                          <a:pt x="77542" y="110281"/>
                        </a:cubicBezTo>
                        <a:cubicBezTo>
                          <a:pt x="77542" y="107524"/>
                          <a:pt x="76508" y="105112"/>
                          <a:pt x="74785" y="103389"/>
                        </a:cubicBezTo>
                        <a:cubicBezTo>
                          <a:pt x="75130" y="103389"/>
                          <a:pt x="75474" y="103389"/>
                          <a:pt x="75819" y="103389"/>
                        </a:cubicBezTo>
                        <a:cubicBezTo>
                          <a:pt x="81505" y="103389"/>
                          <a:pt x="86158" y="98736"/>
                          <a:pt x="86158" y="93050"/>
                        </a:cubicBezTo>
                        <a:cubicBezTo>
                          <a:pt x="86158" y="90293"/>
                          <a:pt x="85124" y="87708"/>
                          <a:pt x="83228" y="85813"/>
                        </a:cubicBezTo>
                        <a:cubicBezTo>
                          <a:pt x="87881" y="84779"/>
                          <a:pt x="91327" y="80643"/>
                          <a:pt x="91327" y="75818"/>
                        </a:cubicBezTo>
                        <a:cubicBezTo>
                          <a:pt x="91327" y="72889"/>
                          <a:pt x="90121" y="70132"/>
                          <a:pt x="88053" y="68237"/>
                        </a:cubicBezTo>
                        <a:cubicBezTo>
                          <a:pt x="92017" y="66858"/>
                          <a:pt x="94774" y="63067"/>
                          <a:pt x="94774" y="58587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5" name="Freeform: Shape 144">
                    <a:extLst>
                      <a:ext uri="{FF2B5EF4-FFF2-40B4-BE49-F238E27FC236}">
                        <a16:creationId xmlns:a16="http://schemas.microsoft.com/office/drawing/2014/main" id="{31D28000-3008-40F8-9CEC-43E2DF312501}"/>
                      </a:ext>
                    </a:extLst>
                  </p:cNvPr>
                  <p:cNvSpPr/>
                  <p:nvPr/>
                </p:nvSpPr>
                <p:spPr>
                  <a:xfrm>
                    <a:off x="4930042" y="4356941"/>
                    <a:ext cx="28499" cy="62999"/>
                  </a:xfrm>
                  <a:custGeom>
                    <a:avLst/>
                    <a:gdLst>
                      <a:gd name="connsiteX0" fmla="*/ 25847 w 32739"/>
                      <a:gd name="connsiteY0" fmla="*/ 0 h 72372"/>
                      <a:gd name="connsiteX1" fmla="*/ 0 w 32739"/>
                      <a:gd name="connsiteY1" fmla="*/ 0 h 72372"/>
                      <a:gd name="connsiteX2" fmla="*/ 0 w 32739"/>
                      <a:gd name="connsiteY2" fmla="*/ 72372 h 72372"/>
                      <a:gd name="connsiteX3" fmla="*/ 25847 w 32739"/>
                      <a:gd name="connsiteY3" fmla="*/ 72372 h 72372"/>
                      <a:gd name="connsiteX4" fmla="*/ 32740 w 32739"/>
                      <a:gd name="connsiteY4" fmla="*/ 65480 h 72372"/>
                      <a:gd name="connsiteX5" fmla="*/ 32740 w 32739"/>
                      <a:gd name="connsiteY5" fmla="*/ 6893 h 72372"/>
                      <a:gd name="connsiteX6" fmla="*/ 25847 w 32739"/>
                      <a:gd name="connsiteY6" fmla="*/ 0 h 723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2739" h="72372">
                        <a:moveTo>
                          <a:pt x="25847" y="0"/>
                        </a:moveTo>
                        <a:lnTo>
                          <a:pt x="0" y="0"/>
                        </a:lnTo>
                        <a:lnTo>
                          <a:pt x="0" y="72372"/>
                        </a:lnTo>
                        <a:lnTo>
                          <a:pt x="25847" y="72372"/>
                        </a:lnTo>
                        <a:cubicBezTo>
                          <a:pt x="29638" y="72372"/>
                          <a:pt x="32740" y="69270"/>
                          <a:pt x="32740" y="65480"/>
                        </a:cubicBezTo>
                        <a:lnTo>
                          <a:pt x="32740" y="6893"/>
                        </a:lnTo>
                        <a:cubicBezTo>
                          <a:pt x="32740" y="3102"/>
                          <a:pt x="29638" y="0"/>
                          <a:pt x="25847" y="0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  <p:grpSp>
            <p:nvGrpSpPr>
              <p:cNvPr id="151" name="Group 150">
                <a:extLst>
                  <a:ext uri="{FF2B5EF4-FFF2-40B4-BE49-F238E27FC236}">
                    <a16:creationId xmlns:a16="http://schemas.microsoft.com/office/drawing/2014/main" id="{8A4B4CB4-8C02-4535-9F27-D7D123735C1A}"/>
                  </a:ext>
                </a:extLst>
              </p:cNvPr>
              <p:cNvGrpSpPr/>
              <p:nvPr/>
            </p:nvGrpSpPr>
            <p:grpSpPr>
              <a:xfrm>
                <a:off x="6524051" y="4309167"/>
                <a:ext cx="483938" cy="144000"/>
                <a:chOff x="6434051" y="4309167"/>
                <a:chExt cx="483938" cy="144000"/>
              </a:xfrm>
            </p:grpSpPr>
            <p:sp>
              <p:nvSpPr>
                <p:cNvPr id="102" name="Rectangle 101">
                  <a:extLst>
                    <a:ext uri="{FF2B5EF4-FFF2-40B4-BE49-F238E27FC236}">
                      <a16:creationId xmlns:a16="http://schemas.microsoft.com/office/drawing/2014/main" id="{6827B019-8B5C-470F-BEA0-16526DFB4352}"/>
                    </a:ext>
                  </a:extLst>
                </p:cNvPr>
                <p:cNvSpPr/>
                <p:nvPr/>
              </p:nvSpPr>
              <p:spPr>
                <a:xfrm>
                  <a:off x="6545050" y="4309167"/>
                  <a:ext cx="37293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Share</a:t>
                  </a:r>
                </a:p>
              </p:txBody>
            </p:sp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59C6F609-D192-448E-91F3-59F4BA02CC9F}"/>
                    </a:ext>
                  </a:extLst>
                </p:cNvPr>
                <p:cNvGrpSpPr/>
                <p:nvPr/>
              </p:nvGrpSpPr>
              <p:grpSpPr>
                <a:xfrm>
                  <a:off x="6434051" y="4316685"/>
                  <a:ext cx="127799" cy="117000"/>
                  <a:chOff x="6256519" y="4313442"/>
                  <a:chExt cx="127799" cy="117000"/>
                </a:xfrm>
              </p:grpSpPr>
              <p:sp>
                <p:nvSpPr>
                  <p:cNvPr id="142" name="Freeform: Shape 141">
                    <a:extLst>
                      <a:ext uri="{FF2B5EF4-FFF2-40B4-BE49-F238E27FC236}">
                        <a16:creationId xmlns:a16="http://schemas.microsoft.com/office/drawing/2014/main" id="{3A3AF155-4B96-467C-AE13-8FFFD34C73C8}"/>
                      </a:ext>
                    </a:extLst>
                  </p:cNvPr>
                  <p:cNvSpPr/>
                  <p:nvPr/>
                </p:nvSpPr>
                <p:spPr>
                  <a:xfrm>
                    <a:off x="6256519" y="4319442"/>
                    <a:ext cx="110999" cy="111000"/>
                  </a:xfrm>
                  <a:custGeom>
                    <a:avLst/>
                    <a:gdLst>
                      <a:gd name="connsiteX0" fmla="*/ 117174 w 127512"/>
                      <a:gd name="connsiteY0" fmla="*/ 73234 h 127513"/>
                      <a:gd name="connsiteX1" fmla="*/ 117174 w 127512"/>
                      <a:gd name="connsiteY1" fmla="*/ 117175 h 127513"/>
                      <a:gd name="connsiteX2" fmla="*/ 10339 w 127512"/>
                      <a:gd name="connsiteY2" fmla="*/ 117175 h 127513"/>
                      <a:gd name="connsiteX3" fmla="*/ 10339 w 127512"/>
                      <a:gd name="connsiteY3" fmla="*/ 10339 h 127513"/>
                      <a:gd name="connsiteX4" fmla="*/ 87191 w 127512"/>
                      <a:gd name="connsiteY4" fmla="*/ 10339 h 127513"/>
                      <a:gd name="connsiteX5" fmla="*/ 87191 w 127512"/>
                      <a:gd name="connsiteY5" fmla="*/ 0 h 127513"/>
                      <a:gd name="connsiteX6" fmla="*/ 0 w 127512"/>
                      <a:gd name="connsiteY6" fmla="*/ 0 h 127513"/>
                      <a:gd name="connsiteX7" fmla="*/ 0 w 127512"/>
                      <a:gd name="connsiteY7" fmla="*/ 127514 h 127513"/>
                      <a:gd name="connsiteX8" fmla="*/ 127513 w 127512"/>
                      <a:gd name="connsiteY8" fmla="*/ 126997 h 127513"/>
                      <a:gd name="connsiteX9" fmla="*/ 127513 w 127512"/>
                      <a:gd name="connsiteY9" fmla="*/ 64446 h 12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7512" h="127513">
                        <a:moveTo>
                          <a:pt x="117174" y="73234"/>
                        </a:moveTo>
                        <a:lnTo>
                          <a:pt x="117174" y="117175"/>
                        </a:lnTo>
                        <a:lnTo>
                          <a:pt x="10339" y="117175"/>
                        </a:lnTo>
                        <a:lnTo>
                          <a:pt x="10339" y="10339"/>
                        </a:lnTo>
                        <a:lnTo>
                          <a:pt x="87191" y="10339"/>
                        </a:lnTo>
                        <a:lnTo>
                          <a:pt x="87191" y="0"/>
                        </a:lnTo>
                        <a:lnTo>
                          <a:pt x="0" y="0"/>
                        </a:lnTo>
                        <a:lnTo>
                          <a:pt x="0" y="127514"/>
                        </a:lnTo>
                        <a:lnTo>
                          <a:pt x="127513" y="126997"/>
                        </a:lnTo>
                        <a:lnTo>
                          <a:pt x="127513" y="6444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7" name="Freeform: Shape 146">
                    <a:extLst>
                      <a:ext uri="{FF2B5EF4-FFF2-40B4-BE49-F238E27FC236}">
                        <a16:creationId xmlns:a16="http://schemas.microsoft.com/office/drawing/2014/main" id="{20A3D9C9-5F05-4BBC-927C-9A56B4F9BCCF}"/>
                      </a:ext>
                    </a:extLst>
                  </p:cNvPr>
                  <p:cNvSpPr/>
                  <p:nvPr/>
                </p:nvSpPr>
                <p:spPr>
                  <a:xfrm>
                    <a:off x="6274819" y="4313442"/>
                    <a:ext cx="109499" cy="88500"/>
                  </a:xfrm>
                  <a:custGeom>
                    <a:avLst/>
                    <a:gdLst>
                      <a:gd name="connsiteX0" fmla="*/ 125790 w 125789"/>
                      <a:gd name="connsiteY0" fmla="*/ 41356 h 101666"/>
                      <a:gd name="connsiteX1" fmla="*/ 76508 w 125789"/>
                      <a:gd name="connsiteY1" fmla="*/ 0 h 101666"/>
                      <a:gd name="connsiteX2" fmla="*/ 76508 w 125789"/>
                      <a:gd name="connsiteY2" fmla="*/ 24124 h 101666"/>
                      <a:gd name="connsiteX3" fmla="*/ 0 w 125789"/>
                      <a:gd name="connsiteY3" fmla="*/ 101666 h 101666"/>
                      <a:gd name="connsiteX4" fmla="*/ 76508 w 125789"/>
                      <a:gd name="connsiteY4" fmla="*/ 60310 h 101666"/>
                      <a:gd name="connsiteX5" fmla="*/ 76508 w 125789"/>
                      <a:gd name="connsiteY5" fmla="*/ 82712 h 101666"/>
                      <a:gd name="connsiteX6" fmla="*/ 125790 w 125789"/>
                      <a:gd name="connsiteY6" fmla="*/ 41356 h 1016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25789" h="101666">
                        <a:moveTo>
                          <a:pt x="125790" y="41356"/>
                        </a:moveTo>
                        <a:lnTo>
                          <a:pt x="76508" y="0"/>
                        </a:lnTo>
                        <a:lnTo>
                          <a:pt x="76508" y="24124"/>
                        </a:lnTo>
                        <a:cubicBezTo>
                          <a:pt x="1034" y="24813"/>
                          <a:pt x="0" y="101666"/>
                          <a:pt x="0" y="101666"/>
                        </a:cubicBezTo>
                        <a:cubicBezTo>
                          <a:pt x="0" y="101666"/>
                          <a:pt x="16025" y="60827"/>
                          <a:pt x="76508" y="60310"/>
                        </a:cubicBezTo>
                        <a:lnTo>
                          <a:pt x="76508" y="82712"/>
                        </a:lnTo>
                        <a:lnTo>
                          <a:pt x="125790" y="4135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FF7E271D-3260-4AE4-AA2F-E449A2FD11D6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4227934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2" name="Group 151">
              <a:extLst>
                <a:ext uri="{FF2B5EF4-FFF2-40B4-BE49-F238E27FC236}">
                  <a16:creationId xmlns:a16="http://schemas.microsoft.com/office/drawing/2014/main" id="{FB33CE1A-FBE3-41D9-946C-9F41C65DC347}"/>
                </a:ext>
              </a:extLst>
            </p:cNvPr>
            <p:cNvGrpSpPr/>
            <p:nvPr/>
          </p:nvGrpSpPr>
          <p:grpSpPr>
            <a:xfrm>
              <a:off x="4913623" y="4011926"/>
              <a:ext cx="2159523" cy="144000"/>
              <a:chOff x="4913623" y="4011926"/>
              <a:chExt cx="2159523" cy="144000"/>
            </a:xfrm>
          </p:grpSpPr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A864AFB3-1821-4E58-8BDB-1B4DA75F5DBE}"/>
                  </a:ext>
                </a:extLst>
              </p:cNvPr>
              <p:cNvSpPr/>
              <p:nvPr/>
            </p:nvSpPr>
            <p:spPr>
              <a:xfrm>
                <a:off x="5412608" y="4011926"/>
                <a:ext cx="252000" cy="144000"/>
              </a:xfrm>
              <a:prstGeom prst="rect">
                <a:avLst/>
              </a:prstGeom>
            </p:spPr>
            <p:txBody>
              <a:bodyPr wrap="none" lIns="36000" tIns="36000" rIns="36000" bIns="36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72</a:t>
                </a:r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17044D36-6B72-47D3-8AEB-F04360138A71}"/>
                  </a:ext>
                </a:extLst>
              </p:cNvPr>
              <p:cNvSpPr/>
              <p:nvPr/>
            </p:nvSpPr>
            <p:spPr>
              <a:xfrm>
                <a:off x="6218425" y="4011926"/>
                <a:ext cx="854721" cy="144000"/>
              </a:xfrm>
              <a:prstGeom prst="rect">
                <a:avLst/>
              </a:prstGeom>
            </p:spPr>
            <p:txBody>
              <a:bodyPr wrap="none" lIns="72000" tIns="72000" rIns="72000" bIns="72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 16 Comments</a:t>
                </a:r>
              </a:p>
            </p:txBody>
          </p:sp>
          <p:grpSp>
            <p:nvGrpSpPr>
              <p:cNvPr id="107" name="Group 106">
                <a:extLst>
                  <a:ext uri="{FF2B5EF4-FFF2-40B4-BE49-F238E27FC236}">
                    <a16:creationId xmlns:a16="http://schemas.microsoft.com/office/drawing/2014/main" id="{BA19FC20-4B69-40FE-BE0A-756BAA7B7F28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1362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85C106D5-9B22-4492-ACCA-78C5A676ACF6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09" name="Graphic 108" descr="Thumbs up sign">
                  <a:extLst>
                    <a:ext uri="{FF2B5EF4-FFF2-40B4-BE49-F238E27FC236}">
                      <a16:creationId xmlns:a16="http://schemas.microsoft.com/office/drawing/2014/main" id="{F6C42969-3E85-4984-BE29-5FA604B727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817710" y="4953950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2" name="Group 111">
                <a:extLst>
                  <a:ext uri="{FF2B5EF4-FFF2-40B4-BE49-F238E27FC236}">
                    <a16:creationId xmlns:a16="http://schemas.microsoft.com/office/drawing/2014/main" id="{391BF552-A5F8-4271-9F3B-A1057FA2BC8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09409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3" name="Oval 112">
                  <a:extLst>
                    <a:ext uri="{FF2B5EF4-FFF2-40B4-BE49-F238E27FC236}">
                      <a16:creationId xmlns:a16="http://schemas.microsoft.com/office/drawing/2014/main" id="{432D387F-6A2D-46AF-AF34-5E4470DB2D58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4" name="Graphic 113" descr="Heart">
                  <a:extLst>
                    <a:ext uri="{FF2B5EF4-FFF2-40B4-BE49-F238E27FC236}">
                      <a16:creationId xmlns:a16="http://schemas.microsoft.com/office/drawing/2014/main" id="{E7F3D6C4-536B-4A62-9B6B-0920536688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7620E327-8D53-4F41-A5E0-6842358D06C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74562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072FFFE7-BFE5-4DE4-86BE-E986EB7E56B1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7" name="Graphic 116" descr="Clapping hands">
                  <a:extLst>
                    <a:ext uri="{FF2B5EF4-FFF2-40B4-BE49-F238E27FC236}">
                      <a16:creationId xmlns:a16="http://schemas.microsoft.com/office/drawing/2014/main" id="{55F3B7B4-6254-4279-9B33-FB0940CF409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E753C9EA-2B62-4F73-A6BC-E1D2B7383721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3939902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Main body">
            <a:extLst>
              <a:ext uri="{FF2B5EF4-FFF2-40B4-BE49-F238E27FC236}">
                <a16:creationId xmlns:a16="http://schemas.microsoft.com/office/drawing/2014/main" id="{C656EE0F-243E-4361-8532-4A6B0B6C3FC4}"/>
              </a:ext>
            </a:extLst>
          </p:cNvPr>
          <p:cNvSpPr/>
          <p:nvPr/>
        </p:nvSpPr>
        <p:spPr>
          <a:xfrm>
            <a:off x="5011397" y="2853656"/>
            <a:ext cx="2063852" cy="1770657"/>
          </a:xfrm>
          <a:prstGeom prst="rect">
            <a:avLst/>
          </a:prstGeom>
        </p:spPr>
        <p:txBody>
          <a:bodyPr wrap="square" lIns="108000" tIns="72000" rIns="180000" bIns="7200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BAU really, working through my to do list. Some things are taking longer but my husband is doing the shopping so at least I don’t have to fit that in.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Let’s schedule something for a few weeks time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Stay safe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61809B3F-528A-42A7-BC94-66F149D69545}"/>
              </a:ext>
            </a:extLst>
          </p:cNvPr>
          <p:cNvSpPr/>
          <p:nvPr/>
        </p:nvSpPr>
        <p:spPr>
          <a:xfrm>
            <a:off x="5353390" y="2540970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Mags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Executive Coach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0C1F998F-33AC-47AF-A547-1C83C4826C39}"/>
              </a:ext>
            </a:extLst>
          </p:cNvPr>
          <p:cNvCxnSpPr>
            <a:cxnSpLocks/>
          </p:cNvCxnSpPr>
          <p:nvPr/>
        </p:nvCxnSpPr>
        <p:spPr>
          <a:xfrm>
            <a:off x="4998932" y="2476939"/>
            <a:ext cx="2012178" cy="0"/>
          </a:xfrm>
          <a:prstGeom prst="line">
            <a:avLst/>
          </a:prstGeom>
          <a:ln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F0B0999B-32A2-41FD-963A-5E3ED2443270}"/>
              </a:ext>
            </a:extLst>
          </p:cNvPr>
          <p:cNvSpPr/>
          <p:nvPr/>
        </p:nvSpPr>
        <p:spPr>
          <a:xfrm>
            <a:off x="5353390" y="2105018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 err="1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Sukhi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Development Manager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6" name="Grey Box">
            <a:extLst>
              <a:ext uri="{FF2B5EF4-FFF2-40B4-BE49-F238E27FC236}">
                <a16:creationId xmlns:a16="http://schemas.microsoft.com/office/drawing/2014/main" id="{C73005BC-A580-45E8-B84A-9E744EEDA5B1}"/>
              </a:ext>
            </a:extLst>
          </p:cNvPr>
          <p:cNvSpPr/>
          <p:nvPr/>
        </p:nvSpPr>
        <p:spPr>
          <a:xfrm>
            <a:off x="4975336" y="1813109"/>
            <a:ext cx="2063852" cy="222261"/>
          </a:xfrm>
          <a:prstGeom prst="roundRect">
            <a:avLst>
              <a:gd name="adj" fmla="val 0"/>
            </a:avLst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7" name="White box">
            <a:extLst>
              <a:ext uri="{FF2B5EF4-FFF2-40B4-BE49-F238E27FC236}">
                <a16:creationId xmlns:a16="http://schemas.microsoft.com/office/drawing/2014/main" id="{2FED8C9F-A805-4CC1-B635-0CFB1B8845A9}"/>
              </a:ext>
            </a:extLst>
          </p:cNvPr>
          <p:cNvSpPr/>
          <p:nvPr/>
        </p:nvSpPr>
        <p:spPr>
          <a:xfrm>
            <a:off x="5039345" y="1844859"/>
            <a:ext cx="1746336" cy="1587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9" name="Pencil" descr="Pencil">
            <a:extLst>
              <a:ext uri="{FF2B5EF4-FFF2-40B4-BE49-F238E27FC236}">
                <a16:creationId xmlns:a16="http://schemas.microsoft.com/office/drawing/2014/main" id="{371C981A-E5DD-43F2-A1E8-2FE28C4991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87416" y="1879786"/>
            <a:ext cx="88904" cy="88904"/>
          </a:xfrm>
          <a:prstGeom prst="rect">
            <a:avLst/>
          </a:prstGeom>
        </p:spPr>
      </p:pic>
      <p:sp>
        <p:nvSpPr>
          <p:cNvPr id="88" name="Write a post">
            <a:extLst>
              <a:ext uri="{FF2B5EF4-FFF2-40B4-BE49-F238E27FC236}">
                <a16:creationId xmlns:a16="http://schemas.microsoft.com/office/drawing/2014/main" id="{8CE2A4A4-B373-476A-995D-B2B0A125AFA8}"/>
              </a:ext>
            </a:extLst>
          </p:cNvPr>
          <p:cNvSpPr/>
          <p:nvPr/>
        </p:nvSpPr>
        <p:spPr>
          <a:xfrm>
            <a:off x="5210809" y="1858451"/>
            <a:ext cx="649962" cy="131577"/>
          </a:xfrm>
          <a:prstGeom prst="rect">
            <a:avLst/>
          </a:prstGeom>
        </p:spPr>
        <p:txBody>
          <a:bodyPr wrap="none" lIns="72000" tIns="72000" rIns="72000" bIns="720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 post</a:t>
            </a:r>
            <a:endParaRPr kumimoji="0" lang="en-GB" sz="1050" b="1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0" name="Cam" descr="Camera">
            <a:extLst>
              <a:ext uri="{FF2B5EF4-FFF2-40B4-BE49-F238E27FC236}">
                <a16:creationId xmlns:a16="http://schemas.microsoft.com/office/drawing/2014/main" id="{E8C7153D-C795-48C3-8C78-E1EF36E72F3E}"/>
              </a:ext>
            </a:extLst>
          </p:cNvPr>
          <p:cNvPicPr preferRelativeResize="0">
            <a:picLocks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35038" y="1852398"/>
            <a:ext cx="158758" cy="143682"/>
          </a:xfrm>
          <a:prstGeom prst="rect">
            <a:avLst/>
          </a:prstGeom>
        </p:spPr>
      </p:pic>
      <p:sp>
        <p:nvSpPr>
          <p:cNvPr id="76" name="Blue box">
            <a:extLst>
              <a:ext uri="{FF2B5EF4-FFF2-40B4-BE49-F238E27FC236}">
                <a16:creationId xmlns:a16="http://schemas.microsoft.com/office/drawing/2014/main" id="{9ADDD770-627F-474D-AAC5-DBEA0D7CC041}"/>
              </a:ext>
            </a:extLst>
          </p:cNvPr>
          <p:cNvSpPr>
            <a:spLocks noChangeAspect="1"/>
          </p:cNvSpPr>
          <p:nvPr/>
        </p:nvSpPr>
        <p:spPr>
          <a:xfrm>
            <a:off x="4975336" y="1235255"/>
            <a:ext cx="2063852" cy="578300"/>
          </a:xfrm>
          <a:prstGeom prst="round2SameRect">
            <a:avLst>
              <a:gd name="adj1" fmla="val 12046"/>
              <a:gd name="adj2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Find box">
            <a:extLst>
              <a:ext uri="{FF2B5EF4-FFF2-40B4-BE49-F238E27FC236}">
                <a16:creationId xmlns:a16="http://schemas.microsoft.com/office/drawing/2014/main" id="{2022BCF6-1BD8-47A8-98AF-4612EDCEC6BA}"/>
              </a:ext>
            </a:extLst>
          </p:cNvPr>
          <p:cNvSpPr/>
          <p:nvPr/>
        </p:nvSpPr>
        <p:spPr>
          <a:xfrm>
            <a:off x="5465926" y="1530140"/>
            <a:ext cx="1428820" cy="190509"/>
          </a:xfrm>
          <a:prstGeom prst="roundRect">
            <a:avLst/>
          </a:prstGeom>
          <a:solidFill>
            <a:srgbClr val="D9D9D9"/>
          </a:solidFill>
          <a:ln w="6350">
            <a:solidFill>
              <a:srgbClr val="7F7F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tIns="72000" rIns="36000" bIns="72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1D3D4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People, jobs and…</a:t>
            </a:r>
          </a:p>
        </p:txBody>
      </p:sp>
      <p:sp>
        <p:nvSpPr>
          <p:cNvPr id="125" name="Mag" descr="Magnifying glass">
            <a:extLst>
              <a:ext uri="{FF2B5EF4-FFF2-40B4-BE49-F238E27FC236}">
                <a16:creationId xmlns:a16="http://schemas.microsoft.com/office/drawing/2014/main" id="{87779558-07CE-4E32-BA0C-3EA315FB1FCD}"/>
              </a:ext>
            </a:extLst>
          </p:cNvPr>
          <p:cNvSpPr/>
          <p:nvPr/>
        </p:nvSpPr>
        <p:spPr>
          <a:xfrm>
            <a:off x="5507311" y="1561890"/>
            <a:ext cx="127006" cy="127006"/>
          </a:xfrm>
          <a:custGeom>
            <a:avLst/>
            <a:gdLst>
              <a:gd name="connsiteX0" fmla="*/ 121798 w 125025"/>
              <a:gd name="connsiteY0" fmla="*/ 106119 h 125125"/>
              <a:gd name="connsiteX1" fmla="*/ 102000 w 125025"/>
              <a:gd name="connsiteY1" fmla="*/ 86321 h 125125"/>
              <a:gd name="connsiteX2" fmla="*/ 92180 w 125025"/>
              <a:gd name="connsiteY2" fmla="*/ 83311 h 125125"/>
              <a:gd name="connsiteX3" fmla="*/ 85211 w 125025"/>
              <a:gd name="connsiteY3" fmla="*/ 76342 h 125125"/>
              <a:gd name="connsiteX4" fmla="*/ 95031 w 125025"/>
              <a:gd name="connsiteY4" fmla="*/ 47516 h 125125"/>
              <a:gd name="connsiteX5" fmla="*/ 47516 w 125025"/>
              <a:gd name="connsiteY5" fmla="*/ 0 h 125125"/>
              <a:gd name="connsiteX6" fmla="*/ 0 w 125025"/>
              <a:gd name="connsiteY6" fmla="*/ 47516 h 125125"/>
              <a:gd name="connsiteX7" fmla="*/ 47516 w 125025"/>
              <a:gd name="connsiteY7" fmla="*/ 95032 h 125125"/>
              <a:gd name="connsiteX8" fmla="*/ 76342 w 125025"/>
              <a:gd name="connsiteY8" fmla="*/ 85212 h 125125"/>
              <a:gd name="connsiteX9" fmla="*/ 83311 w 125025"/>
              <a:gd name="connsiteY9" fmla="*/ 92181 h 125125"/>
              <a:gd name="connsiteX10" fmla="*/ 86320 w 125025"/>
              <a:gd name="connsiteY10" fmla="*/ 102001 h 125125"/>
              <a:gd name="connsiteX11" fmla="*/ 106118 w 125025"/>
              <a:gd name="connsiteY11" fmla="*/ 121799 h 125125"/>
              <a:gd name="connsiteX12" fmla="*/ 114038 w 125025"/>
              <a:gd name="connsiteY12" fmla="*/ 125125 h 125125"/>
              <a:gd name="connsiteX13" fmla="*/ 121957 w 125025"/>
              <a:gd name="connsiteY13" fmla="*/ 121799 h 125125"/>
              <a:gd name="connsiteX14" fmla="*/ 121798 w 125025"/>
              <a:gd name="connsiteY14" fmla="*/ 106119 h 125125"/>
              <a:gd name="connsiteX15" fmla="*/ 47357 w 125025"/>
              <a:gd name="connsiteY15" fmla="*/ 85370 h 125125"/>
              <a:gd name="connsiteX16" fmla="*/ 9345 w 125025"/>
              <a:gd name="connsiteY16" fmla="*/ 47358 h 125125"/>
              <a:gd name="connsiteX17" fmla="*/ 47357 w 125025"/>
              <a:gd name="connsiteY17" fmla="*/ 9345 h 125125"/>
              <a:gd name="connsiteX18" fmla="*/ 85370 w 125025"/>
              <a:gd name="connsiteY18" fmla="*/ 47358 h 125125"/>
              <a:gd name="connsiteX19" fmla="*/ 47357 w 125025"/>
              <a:gd name="connsiteY19" fmla="*/ 85370 h 125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5025" h="125125">
                <a:moveTo>
                  <a:pt x="121798" y="106119"/>
                </a:moveTo>
                <a:lnTo>
                  <a:pt x="102000" y="86321"/>
                </a:lnTo>
                <a:cubicBezTo>
                  <a:pt x="99308" y="83628"/>
                  <a:pt x="95665" y="82678"/>
                  <a:pt x="92180" y="83311"/>
                </a:cubicBezTo>
                <a:lnTo>
                  <a:pt x="85211" y="76342"/>
                </a:lnTo>
                <a:cubicBezTo>
                  <a:pt x="91388" y="68423"/>
                  <a:pt x="95031" y="58286"/>
                  <a:pt x="95031" y="47516"/>
                </a:cubicBezTo>
                <a:cubicBezTo>
                  <a:pt x="95031" y="21382"/>
                  <a:pt x="73649" y="0"/>
                  <a:pt x="47516" y="0"/>
                </a:cubicBezTo>
                <a:cubicBezTo>
                  <a:pt x="21382" y="0"/>
                  <a:pt x="0" y="21382"/>
                  <a:pt x="0" y="47516"/>
                </a:cubicBezTo>
                <a:cubicBezTo>
                  <a:pt x="0" y="73650"/>
                  <a:pt x="21382" y="95032"/>
                  <a:pt x="47516" y="95032"/>
                </a:cubicBezTo>
                <a:cubicBezTo>
                  <a:pt x="58286" y="95032"/>
                  <a:pt x="68264" y="91389"/>
                  <a:pt x="76342" y="85212"/>
                </a:cubicBezTo>
                <a:lnTo>
                  <a:pt x="83311" y="92181"/>
                </a:lnTo>
                <a:cubicBezTo>
                  <a:pt x="82677" y="95665"/>
                  <a:pt x="83628" y="99308"/>
                  <a:pt x="86320" y="102001"/>
                </a:cubicBezTo>
                <a:lnTo>
                  <a:pt x="106118" y="121799"/>
                </a:lnTo>
                <a:cubicBezTo>
                  <a:pt x="108336" y="124017"/>
                  <a:pt x="111187" y="125125"/>
                  <a:pt x="114038" y="125125"/>
                </a:cubicBezTo>
                <a:cubicBezTo>
                  <a:pt x="116888" y="125125"/>
                  <a:pt x="119739" y="124017"/>
                  <a:pt x="121957" y="121799"/>
                </a:cubicBezTo>
                <a:cubicBezTo>
                  <a:pt x="126075" y="117364"/>
                  <a:pt x="126075" y="110395"/>
                  <a:pt x="121798" y="106119"/>
                </a:cubicBezTo>
                <a:close/>
                <a:moveTo>
                  <a:pt x="47357" y="85370"/>
                </a:moveTo>
                <a:cubicBezTo>
                  <a:pt x="26450" y="85370"/>
                  <a:pt x="9345" y="68265"/>
                  <a:pt x="9345" y="47358"/>
                </a:cubicBezTo>
                <a:cubicBezTo>
                  <a:pt x="9345" y="26451"/>
                  <a:pt x="26450" y="9345"/>
                  <a:pt x="47357" y="9345"/>
                </a:cubicBezTo>
                <a:cubicBezTo>
                  <a:pt x="68264" y="9345"/>
                  <a:pt x="85370" y="26451"/>
                  <a:pt x="85370" y="47358"/>
                </a:cubicBezTo>
                <a:cubicBezTo>
                  <a:pt x="85370" y="68265"/>
                  <a:pt x="68264" y="85370"/>
                  <a:pt x="47357" y="85370"/>
                </a:cubicBezTo>
                <a:close/>
              </a:path>
            </a:pathLst>
          </a:custGeom>
          <a:solidFill>
            <a:srgbClr val="7F7F7F"/>
          </a:solidFill>
          <a:ln w="148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54315686-2930-45A8-ADF0-61C7F75FBE31}"/>
              </a:ext>
            </a:extLst>
          </p:cNvPr>
          <p:cNvSpPr/>
          <p:nvPr/>
        </p:nvSpPr>
        <p:spPr>
          <a:xfrm>
            <a:off x="5101572" y="1534587"/>
            <a:ext cx="190509" cy="190509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CB0F627-3162-4C1B-8632-B92389B3AD2C}"/>
              </a:ext>
            </a:extLst>
          </p:cNvPr>
          <p:cNvSpPr/>
          <p:nvPr/>
        </p:nvSpPr>
        <p:spPr>
          <a:xfrm>
            <a:off x="5090992" y="2207659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67BD7341-CCEB-4767-BFDE-20DAB948DD4B}"/>
              </a:ext>
            </a:extLst>
          </p:cNvPr>
          <p:cNvSpPr/>
          <p:nvPr/>
        </p:nvSpPr>
        <p:spPr>
          <a:xfrm>
            <a:off x="5090992" y="2625035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E7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3" name="Graphic 122">
            <a:extLst>
              <a:ext uri="{FF2B5EF4-FFF2-40B4-BE49-F238E27FC236}">
                <a16:creationId xmlns:a16="http://schemas.microsoft.com/office/drawing/2014/main" id="{C32DAD13-8F15-498D-9BA9-B90FBD8A2B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860033" y="1160748"/>
            <a:ext cx="2292297" cy="4536504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alpha val="20000"/>
              </a:schemeClr>
            </a:outerShdw>
          </a:effectLst>
        </p:spPr>
      </p:pic>
      <p:sp>
        <p:nvSpPr>
          <p:cNvPr id="164" name="Title 163">
            <a:extLst>
              <a:ext uri="{FF2B5EF4-FFF2-40B4-BE49-F238E27FC236}">
                <a16:creationId xmlns:a16="http://schemas.microsoft.com/office/drawing/2014/main" id="{F9C96B14-C73E-44AB-9FB2-BE3151B0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998730"/>
            <a:ext cx="3338102" cy="1300005"/>
          </a:xfrm>
        </p:spPr>
        <p:txBody>
          <a:bodyPr>
            <a:normAutofit/>
          </a:bodyPr>
          <a:lstStyle/>
          <a:p>
            <a:r>
              <a:rPr lang="en-GB" dirty="0"/>
              <a:t>Recognising </a:t>
            </a:r>
            <a:br>
              <a:rPr lang="en-GB" dirty="0"/>
            </a:br>
            <a:r>
              <a:rPr lang="en-GB" dirty="0"/>
              <a:t>Type</a:t>
            </a:r>
          </a:p>
        </p:txBody>
      </p:sp>
    </p:spTree>
    <p:extLst>
      <p:ext uri="{BB962C8B-B14F-4D97-AF65-F5344CB8AC3E}">
        <p14:creationId xmlns:p14="http://schemas.microsoft.com/office/powerpoint/2010/main" val="265124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73333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roup 153">
            <a:extLst>
              <a:ext uri="{FF2B5EF4-FFF2-40B4-BE49-F238E27FC236}">
                <a16:creationId xmlns:a16="http://schemas.microsoft.com/office/drawing/2014/main" id="{1CE3801B-A466-494F-9552-9EF1FC5612C4}"/>
              </a:ext>
            </a:extLst>
          </p:cNvPr>
          <p:cNvGrpSpPr/>
          <p:nvPr/>
        </p:nvGrpSpPr>
        <p:grpSpPr>
          <a:xfrm>
            <a:off x="4997594" y="4692660"/>
            <a:ext cx="2013516" cy="889142"/>
            <a:chOff x="4834690" y="3939902"/>
            <a:chExt cx="2282929" cy="1008111"/>
          </a:xfrm>
        </p:grpSpPr>
        <p:sp>
          <p:nvSpPr>
            <p:cNvPr id="103" name="Bottom Grey">
              <a:extLst>
                <a:ext uri="{FF2B5EF4-FFF2-40B4-BE49-F238E27FC236}">
                  <a16:creationId xmlns:a16="http://schemas.microsoft.com/office/drawing/2014/main" id="{0C2403C2-E2DF-45F0-9C4F-5B6271DF94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4834690" y="4528433"/>
              <a:ext cx="2282927" cy="419580"/>
            </a:xfrm>
            <a:prstGeom prst="round2SameRect">
              <a:avLst>
                <a:gd name="adj1" fmla="val 34648"/>
                <a:gd name="adj2" fmla="val 0"/>
              </a:avLst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1EE64E45-9D66-46FB-BB36-CC433CBDDCDA}"/>
                </a:ext>
              </a:extLst>
            </p:cNvPr>
            <p:cNvGrpSpPr/>
            <p:nvPr/>
          </p:nvGrpSpPr>
          <p:grpSpPr>
            <a:xfrm>
              <a:off x="4930042" y="4309167"/>
              <a:ext cx="2077947" cy="144000"/>
              <a:chOff x="4930042" y="4309167"/>
              <a:chExt cx="2077947" cy="144000"/>
            </a:xfrm>
          </p:grpSpPr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874750B4-4E74-4EEF-A571-9C3B3C25C2F1}"/>
                  </a:ext>
                </a:extLst>
              </p:cNvPr>
              <p:cNvGrpSpPr/>
              <p:nvPr/>
            </p:nvGrpSpPr>
            <p:grpSpPr>
              <a:xfrm>
                <a:off x="5618910" y="4309167"/>
                <a:ext cx="650319" cy="144000"/>
                <a:chOff x="5546463" y="4309167"/>
                <a:chExt cx="650319" cy="144000"/>
              </a:xfrm>
            </p:grpSpPr>
            <p:sp>
              <p:nvSpPr>
                <p:cNvPr id="99" name="Rectangle 98">
                  <a:extLst>
                    <a:ext uri="{FF2B5EF4-FFF2-40B4-BE49-F238E27FC236}">
                      <a16:creationId xmlns:a16="http://schemas.microsoft.com/office/drawing/2014/main" id="{9DDDC8DC-A19E-4332-9B01-0D14B3D7ABB5}"/>
                    </a:ext>
                  </a:extLst>
                </p:cNvPr>
                <p:cNvSpPr/>
                <p:nvPr/>
              </p:nvSpPr>
              <p:spPr>
                <a:xfrm>
                  <a:off x="5648463" y="4309167"/>
                  <a:ext cx="54831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Comment</a:t>
                  </a:r>
                </a:p>
              </p:txBody>
            </p:sp>
            <p:sp>
              <p:nvSpPr>
                <p:cNvPr id="139" name="Graphic 97" descr="Chat RTL">
                  <a:extLst>
                    <a:ext uri="{FF2B5EF4-FFF2-40B4-BE49-F238E27FC236}">
                      <a16:creationId xmlns:a16="http://schemas.microsoft.com/office/drawing/2014/main" id="{961056D2-DCB3-44EB-B061-C91130D22082}"/>
                    </a:ext>
                  </a:extLst>
                </p:cNvPr>
                <p:cNvSpPr/>
                <p:nvPr/>
              </p:nvSpPr>
              <p:spPr>
                <a:xfrm>
                  <a:off x="5546463" y="4334668"/>
                  <a:ext cx="101999" cy="92999"/>
                </a:xfrm>
                <a:custGeom>
                  <a:avLst/>
                  <a:gdLst>
                    <a:gd name="connsiteX0" fmla="*/ 5859 w 117174"/>
                    <a:gd name="connsiteY0" fmla="*/ 0 h 106835"/>
                    <a:gd name="connsiteX1" fmla="*/ 0 w 117174"/>
                    <a:gd name="connsiteY1" fmla="*/ 5927 h 106835"/>
                    <a:gd name="connsiteX2" fmla="*/ 0 w 117174"/>
                    <a:gd name="connsiteY2" fmla="*/ 5928 h 106835"/>
                    <a:gd name="connsiteX3" fmla="*/ 0 w 117174"/>
                    <a:gd name="connsiteY3" fmla="*/ 77163 h 106835"/>
                    <a:gd name="connsiteX4" fmla="*/ 0 w 117174"/>
                    <a:gd name="connsiteY4" fmla="*/ 77163 h 106835"/>
                    <a:gd name="connsiteX5" fmla="*/ 5859 w 117174"/>
                    <a:gd name="connsiteY5" fmla="*/ 83091 h 106835"/>
                    <a:gd name="connsiteX6" fmla="*/ 5859 w 117174"/>
                    <a:gd name="connsiteY6" fmla="*/ 83091 h 106835"/>
                    <a:gd name="connsiteX7" fmla="*/ 23435 w 117174"/>
                    <a:gd name="connsiteY7" fmla="*/ 83091 h 106835"/>
                    <a:gd name="connsiteX8" fmla="*/ 23435 w 117174"/>
                    <a:gd name="connsiteY8" fmla="*/ 106836 h 106835"/>
                    <a:gd name="connsiteX9" fmla="*/ 46870 w 117174"/>
                    <a:gd name="connsiteY9" fmla="*/ 83091 h 106835"/>
                    <a:gd name="connsiteX10" fmla="*/ 111316 w 117174"/>
                    <a:gd name="connsiteY10" fmla="*/ 83091 h 106835"/>
                    <a:gd name="connsiteX11" fmla="*/ 117175 w 117174"/>
                    <a:gd name="connsiteY11" fmla="*/ 77163 h 106835"/>
                    <a:gd name="connsiteX12" fmla="*/ 117175 w 117174"/>
                    <a:gd name="connsiteY12" fmla="*/ 77163 h 106835"/>
                    <a:gd name="connsiteX13" fmla="*/ 117175 w 117174"/>
                    <a:gd name="connsiteY13" fmla="*/ 5928 h 106835"/>
                    <a:gd name="connsiteX14" fmla="*/ 117175 w 117174"/>
                    <a:gd name="connsiteY14" fmla="*/ 5928 h 106835"/>
                    <a:gd name="connsiteX15" fmla="*/ 111316 w 117174"/>
                    <a:gd name="connsiteY15" fmla="*/ 0 h 106835"/>
                    <a:gd name="connsiteX16" fmla="*/ 111316 w 117174"/>
                    <a:gd name="connsiteY16" fmla="*/ 0 h 106835"/>
                    <a:gd name="connsiteX17" fmla="*/ 77542 w 117174"/>
                    <a:gd name="connsiteY17" fmla="*/ 41356 h 106835"/>
                    <a:gd name="connsiteX18" fmla="*/ 86158 w 117174"/>
                    <a:gd name="connsiteY18" fmla="*/ 32740 h 106835"/>
                    <a:gd name="connsiteX19" fmla="*/ 94774 w 117174"/>
                    <a:gd name="connsiteY19" fmla="*/ 41356 h 106835"/>
                    <a:gd name="connsiteX20" fmla="*/ 86158 w 117174"/>
                    <a:gd name="connsiteY20" fmla="*/ 49972 h 106835"/>
                    <a:gd name="connsiteX21" fmla="*/ 77542 w 117174"/>
                    <a:gd name="connsiteY21" fmla="*/ 41356 h 106835"/>
                    <a:gd name="connsiteX22" fmla="*/ 49972 w 117174"/>
                    <a:gd name="connsiteY22" fmla="*/ 41356 h 106835"/>
                    <a:gd name="connsiteX23" fmla="*/ 58587 w 117174"/>
                    <a:gd name="connsiteY23" fmla="*/ 32740 h 106835"/>
                    <a:gd name="connsiteX24" fmla="*/ 67203 w 117174"/>
                    <a:gd name="connsiteY24" fmla="*/ 41356 h 106835"/>
                    <a:gd name="connsiteX25" fmla="*/ 58587 w 117174"/>
                    <a:gd name="connsiteY25" fmla="*/ 49972 h 106835"/>
                    <a:gd name="connsiteX26" fmla="*/ 49972 w 117174"/>
                    <a:gd name="connsiteY26" fmla="*/ 41356 h 106835"/>
                    <a:gd name="connsiteX27" fmla="*/ 22401 w 117174"/>
                    <a:gd name="connsiteY27" fmla="*/ 41356 h 106835"/>
                    <a:gd name="connsiteX28" fmla="*/ 31017 w 117174"/>
                    <a:gd name="connsiteY28" fmla="*/ 32740 h 106835"/>
                    <a:gd name="connsiteX29" fmla="*/ 39633 w 117174"/>
                    <a:gd name="connsiteY29" fmla="*/ 41356 h 106835"/>
                    <a:gd name="connsiteX30" fmla="*/ 31017 w 117174"/>
                    <a:gd name="connsiteY30" fmla="*/ 49972 h 106835"/>
                    <a:gd name="connsiteX31" fmla="*/ 22401 w 117174"/>
                    <a:gd name="connsiteY31" fmla="*/ 41356 h 1068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117174" h="106835">
                      <a:moveTo>
                        <a:pt x="5859" y="0"/>
                      </a:moveTo>
                      <a:cubicBezTo>
                        <a:pt x="2604" y="19"/>
                        <a:pt x="-19" y="2673"/>
                        <a:pt x="0" y="5927"/>
                      </a:cubicBezTo>
                      <a:cubicBezTo>
                        <a:pt x="0" y="5927"/>
                        <a:pt x="0" y="5928"/>
                        <a:pt x="0" y="5928"/>
                      </a:cubicBezTo>
                      <a:lnTo>
                        <a:pt x="0" y="77163"/>
                      </a:lnTo>
                      <a:lnTo>
                        <a:pt x="0" y="77163"/>
                      </a:lnTo>
                      <a:cubicBezTo>
                        <a:pt x="-19" y="80418"/>
                        <a:pt x="2604" y="83071"/>
                        <a:pt x="5859" y="83091"/>
                      </a:cubicBezTo>
                      <a:cubicBezTo>
                        <a:pt x="5859" y="83091"/>
                        <a:pt x="5859" y="83091"/>
                        <a:pt x="5859" y="83091"/>
                      </a:cubicBezTo>
                      <a:lnTo>
                        <a:pt x="23435" y="83091"/>
                      </a:lnTo>
                      <a:lnTo>
                        <a:pt x="23435" y="106836"/>
                      </a:lnTo>
                      <a:lnTo>
                        <a:pt x="46870" y="83091"/>
                      </a:lnTo>
                      <a:lnTo>
                        <a:pt x="111316" y="83091"/>
                      </a:lnTo>
                      <a:cubicBezTo>
                        <a:pt x="114571" y="83072"/>
                        <a:pt x="117194" y="80418"/>
                        <a:pt x="117175" y="77163"/>
                      </a:cubicBezTo>
                      <a:cubicBezTo>
                        <a:pt x="117175" y="77163"/>
                        <a:pt x="117175" y="77163"/>
                        <a:pt x="117175" y="77163"/>
                      </a:cubicBezTo>
                      <a:lnTo>
                        <a:pt x="117175" y="5928"/>
                      </a:lnTo>
                      <a:lnTo>
                        <a:pt x="117175" y="5928"/>
                      </a:lnTo>
                      <a:cubicBezTo>
                        <a:pt x="117194" y="2673"/>
                        <a:pt x="114571" y="19"/>
                        <a:pt x="111316" y="0"/>
                      </a:cubicBezTo>
                      <a:cubicBezTo>
                        <a:pt x="111316" y="0"/>
                        <a:pt x="111316" y="0"/>
                        <a:pt x="111316" y="0"/>
                      </a:cubicBezTo>
                      <a:close/>
                      <a:moveTo>
                        <a:pt x="77542" y="41356"/>
                      </a:moveTo>
                      <a:cubicBezTo>
                        <a:pt x="77542" y="36597"/>
                        <a:pt x="81400" y="32740"/>
                        <a:pt x="86158" y="32740"/>
                      </a:cubicBezTo>
                      <a:cubicBezTo>
                        <a:pt x="90916" y="32740"/>
                        <a:pt x="94774" y="36597"/>
                        <a:pt x="94774" y="41356"/>
                      </a:cubicBezTo>
                      <a:cubicBezTo>
                        <a:pt x="94774" y="46114"/>
                        <a:pt x="90916" y="49972"/>
                        <a:pt x="86158" y="49972"/>
                      </a:cubicBezTo>
                      <a:cubicBezTo>
                        <a:pt x="81400" y="49972"/>
                        <a:pt x="77542" y="46114"/>
                        <a:pt x="77542" y="41356"/>
                      </a:cubicBezTo>
                      <a:close/>
                      <a:moveTo>
                        <a:pt x="49972" y="41356"/>
                      </a:moveTo>
                      <a:cubicBezTo>
                        <a:pt x="49972" y="36597"/>
                        <a:pt x="53829" y="32740"/>
                        <a:pt x="58587" y="32740"/>
                      </a:cubicBezTo>
                      <a:cubicBezTo>
                        <a:pt x="63346" y="32740"/>
                        <a:pt x="67203" y="36597"/>
                        <a:pt x="67203" y="41356"/>
                      </a:cubicBezTo>
                      <a:cubicBezTo>
                        <a:pt x="67203" y="46114"/>
                        <a:pt x="63346" y="49972"/>
                        <a:pt x="58587" y="49972"/>
                      </a:cubicBezTo>
                      <a:cubicBezTo>
                        <a:pt x="53829" y="49972"/>
                        <a:pt x="49972" y="46114"/>
                        <a:pt x="49972" y="41356"/>
                      </a:cubicBezTo>
                      <a:close/>
                      <a:moveTo>
                        <a:pt x="22401" y="41356"/>
                      </a:moveTo>
                      <a:cubicBezTo>
                        <a:pt x="22401" y="36597"/>
                        <a:pt x="26259" y="32740"/>
                        <a:pt x="31017" y="32740"/>
                      </a:cubicBezTo>
                      <a:cubicBezTo>
                        <a:pt x="35775" y="32740"/>
                        <a:pt x="39633" y="36597"/>
                        <a:pt x="39633" y="41356"/>
                      </a:cubicBezTo>
                      <a:cubicBezTo>
                        <a:pt x="39633" y="46114"/>
                        <a:pt x="35775" y="49972"/>
                        <a:pt x="31017" y="49972"/>
                      </a:cubicBezTo>
                      <a:cubicBezTo>
                        <a:pt x="26259" y="49972"/>
                        <a:pt x="22401" y="46114"/>
                        <a:pt x="22401" y="4135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 w="16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58595B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C763BC41-5E87-45A1-AA65-FBC021515E6E}"/>
                  </a:ext>
                </a:extLst>
              </p:cNvPr>
              <p:cNvGrpSpPr/>
              <p:nvPr/>
            </p:nvGrpSpPr>
            <p:grpSpPr>
              <a:xfrm>
                <a:off x="4930042" y="4309167"/>
                <a:ext cx="434046" cy="144000"/>
                <a:chOff x="4930042" y="4309167"/>
                <a:chExt cx="434046" cy="144000"/>
              </a:xfrm>
            </p:grpSpPr>
            <p:sp>
              <p:nvSpPr>
                <p:cNvPr id="96" name="Rectangle 95">
                  <a:extLst>
                    <a:ext uri="{FF2B5EF4-FFF2-40B4-BE49-F238E27FC236}">
                      <a16:creationId xmlns:a16="http://schemas.microsoft.com/office/drawing/2014/main" id="{C382C4A8-855F-472F-9C47-CF91403AF961}"/>
                    </a:ext>
                  </a:extLst>
                </p:cNvPr>
                <p:cNvSpPr/>
                <p:nvPr/>
              </p:nvSpPr>
              <p:spPr>
                <a:xfrm>
                  <a:off x="5065778" y="4309167"/>
                  <a:ext cx="298310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Like</a:t>
                  </a:r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EBA3F525-6493-44E7-91AC-65E7679C73E1}"/>
                    </a:ext>
                  </a:extLst>
                </p:cNvPr>
                <p:cNvGrpSpPr/>
                <p:nvPr/>
              </p:nvGrpSpPr>
              <p:grpSpPr>
                <a:xfrm>
                  <a:off x="4930042" y="4328668"/>
                  <a:ext cx="119999" cy="104999"/>
                  <a:chOff x="4930042" y="4319441"/>
                  <a:chExt cx="119999" cy="104999"/>
                </a:xfrm>
              </p:grpSpPr>
              <p:sp>
                <p:nvSpPr>
                  <p:cNvPr id="144" name="Freeform: Shape 143">
                    <a:extLst>
                      <a:ext uri="{FF2B5EF4-FFF2-40B4-BE49-F238E27FC236}">
                        <a16:creationId xmlns:a16="http://schemas.microsoft.com/office/drawing/2014/main" id="{0A4619DE-0913-46DF-B141-83F2C9E7529B}"/>
                      </a:ext>
                    </a:extLst>
                  </p:cNvPr>
                  <p:cNvSpPr/>
                  <p:nvPr/>
                </p:nvSpPr>
                <p:spPr>
                  <a:xfrm>
                    <a:off x="4967542" y="4319441"/>
                    <a:ext cx="82499" cy="104999"/>
                  </a:xfrm>
                  <a:custGeom>
                    <a:avLst/>
                    <a:gdLst>
                      <a:gd name="connsiteX0" fmla="*/ 94774 w 94773"/>
                      <a:gd name="connsiteY0" fmla="*/ 58587 h 120620"/>
                      <a:gd name="connsiteX1" fmla="*/ 84435 w 94773"/>
                      <a:gd name="connsiteY1" fmla="*/ 48248 h 120620"/>
                      <a:gd name="connsiteX2" fmla="*/ 51695 w 94773"/>
                      <a:gd name="connsiteY2" fmla="*/ 48248 h 120620"/>
                      <a:gd name="connsiteX3" fmla="*/ 46525 w 94773"/>
                      <a:gd name="connsiteY3" fmla="*/ 43251 h 120620"/>
                      <a:gd name="connsiteX4" fmla="*/ 51695 w 94773"/>
                      <a:gd name="connsiteY4" fmla="*/ 10339 h 120620"/>
                      <a:gd name="connsiteX5" fmla="*/ 41356 w 94773"/>
                      <a:gd name="connsiteY5" fmla="*/ 0 h 120620"/>
                      <a:gd name="connsiteX6" fmla="*/ 31017 w 94773"/>
                      <a:gd name="connsiteY6" fmla="*/ 10339 h 120620"/>
                      <a:gd name="connsiteX7" fmla="*/ 0 w 94773"/>
                      <a:gd name="connsiteY7" fmla="*/ 51694 h 120620"/>
                      <a:gd name="connsiteX8" fmla="*/ 0 w 94773"/>
                      <a:gd name="connsiteY8" fmla="*/ 106835 h 120620"/>
                      <a:gd name="connsiteX9" fmla="*/ 36186 w 94773"/>
                      <a:gd name="connsiteY9" fmla="*/ 120620 h 120620"/>
                      <a:gd name="connsiteX10" fmla="*/ 67203 w 94773"/>
                      <a:gd name="connsiteY10" fmla="*/ 120620 h 120620"/>
                      <a:gd name="connsiteX11" fmla="*/ 77542 w 94773"/>
                      <a:gd name="connsiteY11" fmla="*/ 110281 h 120620"/>
                      <a:gd name="connsiteX12" fmla="*/ 74785 w 94773"/>
                      <a:gd name="connsiteY12" fmla="*/ 103389 h 120620"/>
                      <a:gd name="connsiteX13" fmla="*/ 75819 w 94773"/>
                      <a:gd name="connsiteY13" fmla="*/ 103389 h 120620"/>
                      <a:gd name="connsiteX14" fmla="*/ 86158 w 94773"/>
                      <a:gd name="connsiteY14" fmla="*/ 93050 h 120620"/>
                      <a:gd name="connsiteX15" fmla="*/ 83228 w 94773"/>
                      <a:gd name="connsiteY15" fmla="*/ 85813 h 120620"/>
                      <a:gd name="connsiteX16" fmla="*/ 91327 w 94773"/>
                      <a:gd name="connsiteY16" fmla="*/ 75818 h 120620"/>
                      <a:gd name="connsiteX17" fmla="*/ 88053 w 94773"/>
                      <a:gd name="connsiteY17" fmla="*/ 68237 h 120620"/>
                      <a:gd name="connsiteX18" fmla="*/ 94774 w 94773"/>
                      <a:gd name="connsiteY18" fmla="*/ 58587 h 1206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94773" h="120620">
                        <a:moveTo>
                          <a:pt x="94774" y="58587"/>
                        </a:moveTo>
                        <a:cubicBezTo>
                          <a:pt x="94774" y="52901"/>
                          <a:pt x="90121" y="48248"/>
                          <a:pt x="84435" y="48248"/>
                        </a:cubicBezTo>
                        <a:lnTo>
                          <a:pt x="51695" y="48248"/>
                        </a:lnTo>
                        <a:cubicBezTo>
                          <a:pt x="48938" y="48248"/>
                          <a:pt x="46698" y="46008"/>
                          <a:pt x="46525" y="43251"/>
                        </a:cubicBezTo>
                        <a:cubicBezTo>
                          <a:pt x="46698" y="40149"/>
                          <a:pt x="51695" y="33946"/>
                          <a:pt x="51695" y="10339"/>
                        </a:cubicBezTo>
                        <a:cubicBezTo>
                          <a:pt x="51695" y="4652"/>
                          <a:pt x="47042" y="0"/>
                          <a:pt x="41356" y="0"/>
                        </a:cubicBezTo>
                        <a:cubicBezTo>
                          <a:pt x="35669" y="0"/>
                          <a:pt x="31017" y="4652"/>
                          <a:pt x="31017" y="10339"/>
                        </a:cubicBezTo>
                        <a:cubicBezTo>
                          <a:pt x="31017" y="36531"/>
                          <a:pt x="517" y="51350"/>
                          <a:pt x="0" y="51694"/>
                        </a:cubicBezTo>
                        <a:lnTo>
                          <a:pt x="0" y="106835"/>
                        </a:lnTo>
                        <a:cubicBezTo>
                          <a:pt x="12234" y="106835"/>
                          <a:pt x="13096" y="120620"/>
                          <a:pt x="36186" y="120620"/>
                        </a:cubicBezTo>
                        <a:cubicBezTo>
                          <a:pt x="43940" y="120620"/>
                          <a:pt x="67203" y="120620"/>
                          <a:pt x="67203" y="120620"/>
                        </a:cubicBezTo>
                        <a:cubicBezTo>
                          <a:pt x="72890" y="120620"/>
                          <a:pt x="77542" y="115968"/>
                          <a:pt x="77542" y="110281"/>
                        </a:cubicBezTo>
                        <a:cubicBezTo>
                          <a:pt x="77542" y="107524"/>
                          <a:pt x="76508" y="105112"/>
                          <a:pt x="74785" y="103389"/>
                        </a:cubicBezTo>
                        <a:cubicBezTo>
                          <a:pt x="75130" y="103389"/>
                          <a:pt x="75474" y="103389"/>
                          <a:pt x="75819" y="103389"/>
                        </a:cubicBezTo>
                        <a:cubicBezTo>
                          <a:pt x="81505" y="103389"/>
                          <a:pt x="86158" y="98736"/>
                          <a:pt x="86158" y="93050"/>
                        </a:cubicBezTo>
                        <a:cubicBezTo>
                          <a:pt x="86158" y="90293"/>
                          <a:pt x="85124" y="87708"/>
                          <a:pt x="83228" y="85813"/>
                        </a:cubicBezTo>
                        <a:cubicBezTo>
                          <a:pt x="87881" y="84779"/>
                          <a:pt x="91327" y="80643"/>
                          <a:pt x="91327" y="75818"/>
                        </a:cubicBezTo>
                        <a:cubicBezTo>
                          <a:pt x="91327" y="72889"/>
                          <a:pt x="90121" y="70132"/>
                          <a:pt x="88053" y="68237"/>
                        </a:cubicBezTo>
                        <a:cubicBezTo>
                          <a:pt x="92017" y="66858"/>
                          <a:pt x="94774" y="63067"/>
                          <a:pt x="94774" y="58587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5" name="Freeform: Shape 144">
                    <a:extLst>
                      <a:ext uri="{FF2B5EF4-FFF2-40B4-BE49-F238E27FC236}">
                        <a16:creationId xmlns:a16="http://schemas.microsoft.com/office/drawing/2014/main" id="{31D28000-3008-40F8-9CEC-43E2DF312501}"/>
                      </a:ext>
                    </a:extLst>
                  </p:cNvPr>
                  <p:cNvSpPr/>
                  <p:nvPr/>
                </p:nvSpPr>
                <p:spPr>
                  <a:xfrm>
                    <a:off x="4930042" y="4356941"/>
                    <a:ext cx="28499" cy="62999"/>
                  </a:xfrm>
                  <a:custGeom>
                    <a:avLst/>
                    <a:gdLst>
                      <a:gd name="connsiteX0" fmla="*/ 25847 w 32739"/>
                      <a:gd name="connsiteY0" fmla="*/ 0 h 72372"/>
                      <a:gd name="connsiteX1" fmla="*/ 0 w 32739"/>
                      <a:gd name="connsiteY1" fmla="*/ 0 h 72372"/>
                      <a:gd name="connsiteX2" fmla="*/ 0 w 32739"/>
                      <a:gd name="connsiteY2" fmla="*/ 72372 h 72372"/>
                      <a:gd name="connsiteX3" fmla="*/ 25847 w 32739"/>
                      <a:gd name="connsiteY3" fmla="*/ 72372 h 72372"/>
                      <a:gd name="connsiteX4" fmla="*/ 32740 w 32739"/>
                      <a:gd name="connsiteY4" fmla="*/ 65480 h 72372"/>
                      <a:gd name="connsiteX5" fmla="*/ 32740 w 32739"/>
                      <a:gd name="connsiteY5" fmla="*/ 6893 h 72372"/>
                      <a:gd name="connsiteX6" fmla="*/ 25847 w 32739"/>
                      <a:gd name="connsiteY6" fmla="*/ 0 h 723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2739" h="72372">
                        <a:moveTo>
                          <a:pt x="25847" y="0"/>
                        </a:moveTo>
                        <a:lnTo>
                          <a:pt x="0" y="0"/>
                        </a:lnTo>
                        <a:lnTo>
                          <a:pt x="0" y="72372"/>
                        </a:lnTo>
                        <a:lnTo>
                          <a:pt x="25847" y="72372"/>
                        </a:lnTo>
                        <a:cubicBezTo>
                          <a:pt x="29638" y="72372"/>
                          <a:pt x="32740" y="69270"/>
                          <a:pt x="32740" y="65480"/>
                        </a:cubicBezTo>
                        <a:lnTo>
                          <a:pt x="32740" y="6893"/>
                        </a:lnTo>
                        <a:cubicBezTo>
                          <a:pt x="32740" y="3102"/>
                          <a:pt x="29638" y="0"/>
                          <a:pt x="25847" y="0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  <p:grpSp>
            <p:nvGrpSpPr>
              <p:cNvPr id="151" name="Group 150">
                <a:extLst>
                  <a:ext uri="{FF2B5EF4-FFF2-40B4-BE49-F238E27FC236}">
                    <a16:creationId xmlns:a16="http://schemas.microsoft.com/office/drawing/2014/main" id="{8A4B4CB4-8C02-4535-9F27-D7D123735C1A}"/>
                  </a:ext>
                </a:extLst>
              </p:cNvPr>
              <p:cNvGrpSpPr/>
              <p:nvPr/>
            </p:nvGrpSpPr>
            <p:grpSpPr>
              <a:xfrm>
                <a:off x="6524051" y="4309167"/>
                <a:ext cx="483938" cy="144000"/>
                <a:chOff x="6434051" y="4309167"/>
                <a:chExt cx="483938" cy="144000"/>
              </a:xfrm>
            </p:grpSpPr>
            <p:sp>
              <p:nvSpPr>
                <p:cNvPr id="102" name="Rectangle 101">
                  <a:extLst>
                    <a:ext uri="{FF2B5EF4-FFF2-40B4-BE49-F238E27FC236}">
                      <a16:creationId xmlns:a16="http://schemas.microsoft.com/office/drawing/2014/main" id="{6827B019-8B5C-470F-BEA0-16526DFB4352}"/>
                    </a:ext>
                  </a:extLst>
                </p:cNvPr>
                <p:cNvSpPr/>
                <p:nvPr/>
              </p:nvSpPr>
              <p:spPr>
                <a:xfrm>
                  <a:off x="6545050" y="4309167"/>
                  <a:ext cx="37293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Share</a:t>
                  </a:r>
                </a:p>
              </p:txBody>
            </p:sp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59C6F609-D192-448E-91F3-59F4BA02CC9F}"/>
                    </a:ext>
                  </a:extLst>
                </p:cNvPr>
                <p:cNvGrpSpPr/>
                <p:nvPr/>
              </p:nvGrpSpPr>
              <p:grpSpPr>
                <a:xfrm>
                  <a:off x="6434051" y="4316685"/>
                  <a:ext cx="127799" cy="117000"/>
                  <a:chOff x="6256519" y="4313442"/>
                  <a:chExt cx="127799" cy="117000"/>
                </a:xfrm>
              </p:grpSpPr>
              <p:sp>
                <p:nvSpPr>
                  <p:cNvPr id="142" name="Freeform: Shape 141">
                    <a:extLst>
                      <a:ext uri="{FF2B5EF4-FFF2-40B4-BE49-F238E27FC236}">
                        <a16:creationId xmlns:a16="http://schemas.microsoft.com/office/drawing/2014/main" id="{3A3AF155-4B96-467C-AE13-8FFFD34C73C8}"/>
                      </a:ext>
                    </a:extLst>
                  </p:cNvPr>
                  <p:cNvSpPr/>
                  <p:nvPr/>
                </p:nvSpPr>
                <p:spPr>
                  <a:xfrm>
                    <a:off x="6256519" y="4319442"/>
                    <a:ext cx="110999" cy="111000"/>
                  </a:xfrm>
                  <a:custGeom>
                    <a:avLst/>
                    <a:gdLst>
                      <a:gd name="connsiteX0" fmla="*/ 117174 w 127512"/>
                      <a:gd name="connsiteY0" fmla="*/ 73234 h 127513"/>
                      <a:gd name="connsiteX1" fmla="*/ 117174 w 127512"/>
                      <a:gd name="connsiteY1" fmla="*/ 117175 h 127513"/>
                      <a:gd name="connsiteX2" fmla="*/ 10339 w 127512"/>
                      <a:gd name="connsiteY2" fmla="*/ 117175 h 127513"/>
                      <a:gd name="connsiteX3" fmla="*/ 10339 w 127512"/>
                      <a:gd name="connsiteY3" fmla="*/ 10339 h 127513"/>
                      <a:gd name="connsiteX4" fmla="*/ 87191 w 127512"/>
                      <a:gd name="connsiteY4" fmla="*/ 10339 h 127513"/>
                      <a:gd name="connsiteX5" fmla="*/ 87191 w 127512"/>
                      <a:gd name="connsiteY5" fmla="*/ 0 h 127513"/>
                      <a:gd name="connsiteX6" fmla="*/ 0 w 127512"/>
                      <a:gd name="connsiteY6" fmla="*/ 0 h 127513"/>
                      <a:gd name="connsiteX7" fmla="*/ 0 w 127512"/>
                      <a:gd name="connsiteY7" fmla="*/ 127514 h 127513"/>
                      <a:gd name="connsiteX8" fmla="*/ 127513 w 127512"/>
                      <a:gd name="connsiteY8" fmla="*/ 126997 h 127513"/>
                      <a:gd name="connsiteX9" fmla="*/ 127513 w 127512"/>
                      <a:gd name="connsiteY9" fmla="*/ 64446 h 12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7512" h="127513">
                        <a:moveTo>
                          <a:pt x="117174" y="73234"/>
                        </a:moveTo>
                        <a:lnTo>
                          <a:pt x="117174" y="117175"/>
                        </a:lnTo>
                        <a:lnTo>
                          <a:pt x="10339" y="117175"/>
                        </a:lnTo>
                        <a:lnTo>
                          <a:pt x="10339" y="10339"/>
                        </a:lnTo>
                        <a:lnTo>
                          <a:pt x="87191" y="10339"/>
                        </a:lnTo>
                        <a:lnTo>
                          <a:pt x="87191" y="0"/>
                        </a:lnTo>
                        <a:lnTo>
                          <a:pt x="0" y="0"/>
                        </a:lnTo>
                        <a:lnTo>
                          <a:pt x="0" y="127514"/>
                        </a:lnTo>
                        <a:lnTo>
                          <a:pt x="127513" y="126997"/>
                        </a:lnTo>
                        <a:lnTo>
                          <a:pt x="127513" y="6444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7" name="Freeform: Shape 146">
                    <a:extLst>
                      <a:ext uri="{FF2B5EF4-FFF2-40B4-BE49-F238E27FC236}">
                        <a16:creationId xmlns:a16="http://schemas.microsoft.com/office/drawing/2014/main" id="{20A3D9C9-5F05-4BBC-927C-9A56B4F9BCCF}"/>
                      </a:ext>
                    </a:extLst>
                  </p:cNvPr>
                  <p:cNvSpPr/>
                  <p:nvPr/>
                </p:nvSpPr>
                <p:spPr>
                  <a:xfrm>
                    <a:off x="6274819" y="4313442"/>
                    <a:ext cx="109499" cy="88500"/>
                  </a:xfrm>
                  <a:custGeom>
                    <a:avLst/>
                    <a:gdLst>
                      <a:gd name="connsiteX0" fmla="*/ 125790 w 125789"/>
                      <a:gd name="connsiteY0" fmla="*/ 41356 h 101666"/>
                      <a:gd name="connsiteX1" fmla="*/ 76508 w 125789"/>
                      <a:gd name="connsiteY1" fmla="*/ 0 h 101666"/>
                      <a:gd name="connsiteX2" fmla="*/ 76508 w 125789"/>
                      <a:gd name="connsiteY2" fmla="*/ 24124 h 101666"/>
                      <a:gd name="connsiteX3" fmla="*/ 0 w 125789"/>
                      <a:gd name="connsiteY3" fmla="*/ 101666 h 101666"/>
                      <a:gd name="connsiteX4" fmla="*/ 76508 w 125789"/>
                      <a:gd name="connsiteY4" fmla="*/ 60310 h 101666"/>
                      <a:gd name="connsiteX5" fmla="*/ 76508 w 125789"/>
                      <a:gd name="connsiteY5" fmla="*/ 82712 h 101666"/>
                      <a:gd name="connsiteX6" fmla="*/ 125790 w 125789"/>
                      <a:gd name="connsiteY6" fmla="*/ 41356 h 1016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25789" h="101666">
                        <a:moveTo>
                          <a:pt x="125790" y="41356"/>
                        </a:moveTo>
                        <a:lnTo>
                          <a:pt x="76508" y="0"/>
                        </a:lnTo>
                        <a:lnTo>
                          <a:pt x="76508" y="24124"/>
                        </a:lnTo>
                        <a:cubicBezTo>
                          <a:pt x="1034" y="24813"/>
                          <a:pt x="0" y="101666"/>
                          <a:pt x="0" y="101666"/>
                        </a:cubicBezTo>
                        <a:cubicBezTo>
                          <a:pt x="0" y="101666"/>
                          <a:pt x="16025" y="60827"/>
                          <a:pt x="76508" y="60310"/>
                        </a:cubicBezTo>
                        <a:lnTo>
                          <a:pt x="76508" y="82712"/>
                        </a:lnTo>
                        <a:lnTo>
                          <a:pt x="125790" y="4135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FF7E271D-3260-4AE4-AA2F-E449A2FD11D6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4227934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2" name="Group 151">
              <a:extLst>
                <a:ext uri="{FF2B5EF4-FFF2-40B4-BE49-F238E27FC236}">
                  <a16:creationId xmlns:a16="http://schemas.microsoft.com/office/drawing/2014/main" id="{FB33CE1A-FBE3-41D9-946C-9F41C65DC347}"/>
                </a:ext>
              </a:extLst>
            </p:cNvPr>
            <p:cNvGrpSpPr/>
            <p:nvPr/>
          </p:nvGrpSpPr>
          <p:grpSpPr>
            <a:xfrm>
              <a:off x="4913623" y="4011926"/>
              <a:ext cx="2159523" cy="144000"/>
              <a:chOff x="4913623" y="4011926"/>
              <a:chExt cx="2159523" cy="144000"/>
            </a:xfrm>
          </p:grpSpPr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A864AFB3-1821-4E58-8BDB-1B4DA75F5DBE}"/>
                  </a:ext>
                </a:extLst>
              </p:cNvPr>
              <p:cNvSpPr/>
              <p:nvPr/>
            </p:nvSpPr>
            <p:spPr>
              <a:xfrm>
                <a:off x="5412608" y="4011926"/>
                <a:ext cx="252000" cy="144000"/>
              </a:xfrm>
              <a:prstGeom prst="rect">
                <a:avLst/>
              </a:prstGeom>
            </p:spPr>
            <p:txBody>
              <a:bodyPr wrap="none" lIns="36000" tIns="36000" rIns="36000" bIns="36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72</a:t>
                </a:r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17044D36-6B72-47D3-8AEB-F04360138A71}"/>
                  </a:ext>
                </a:extLst>
              </p:cNvPr>
              <p:cNvSpPr/>
              <p:nvPr/>
            </p:nvSpPr>
            <p:spPr>
              <a:xfrm>
                <a:off x="6218425" y="4011926"/>
                <a:ext cx="854721" cy="144000"/>
              </a:xfrm>
              <a:prstGeom prst="rect">
                <a:avLst/>
              </a:prstGeom>
            </p:spPr>
            <p:txBody>
              <a:bodyPr wrap="none" lIns="72000" tIns="72000" rIns="72000" bIns="72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 16 Comments</a:t>
                </a:r>
              </a:p>
            </p:txBody>
          </p:sp>
          <p:grpSp>
            <p:nvGrpSpPr>
              <p:cNvPr id="107" name="Group 106">
                <a:extLst>
                  <a:ext uri="{FF2B5EF4-FFF2-40B4-BE49-F238E27FC236}">
                    <a16:creationId xmlns:a16="http://schemas.microsoft.com/office/drawing/2014/main" id="{BA19FC20-4B69-40FE-BE0A-756BAA7B7F28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1362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85C106D5-9B22-4492-ACCA-78C5A676ACF6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09" name="Graphic 108" descr="Thumbs up sign">
                  <a:extLst>
                    <a:ext uri="{FF2B5EF4-FFF2-40B4-BE49-F238E27FC236}">
                      <a16:creationId xmlns:a16="http://schemas.microsoft.com/office/drawing/2014/main" id="{F6C42969-3E85-4984-BE29-5FA604B727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817710" y="4953950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2" name="Group 111">
                <a:extLst>
                  <a:ext uri="{FF2B5EF4-FFF2-40B4-BE49-F238E27FC236}">
                    <a16:creationId xmlns:a16="http://schemas.microsoft.com/office/drawing/2014/main" id="{391BF552-A5F8-4271-9F3B-A1057FA2BC8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09409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3" name="Oval 112">
                  <a:extLst>
                    <a:ext uri="{FF2B5EF4-FFF2-40B4-BE49-F238E27FC236}">
                      <a16:creationId xmlns:a16="http://schemas.microsoft.com/office/drawing/2014/main" id="{432D387F-6A2D-46AF-AF34-5E4470DB2D58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4" name="Graphic 113" descr="Heart">
                  <a:extLst>
                    <a:ext uri="{FF2B5EF4-FFF2-40B4-BE49-F238E27FC236}">
                      <a16:creationId xmlns:a16="http://schemas.microsoft.com/office/drawing/2014/main" id="{E7F3D6C4-536B-4A62-9B6B-0920536688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7620E327-8D53-4F41-A5E0-6842358D06C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74562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072FFFE7-BFE5-4DE4-86BE-E986EB7E56B1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7" name="Graphic 116" descr="Clapping hands">
                  <a:extLst>
                    <a:ext uri="{FF2B5EF4-FFF2-40B4-BE49-F238E27FC236}">
                      <a16:creationId xmlns:a16="http://schemas.microsoft.com/office/drawing/2014/main" id="{55F3B7B4-6254-4279-9B33-FB0940CF409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E753C9EA-2B62-4F73-A6BC-E1D2B7383721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3939902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Main body">
            <a:extLst>
              <a:ext uri="{FF2B5EF4-FFF2-40B4-BE49-F238E27FC236}">
                <a16:creationId xmlns:a16="http://schemas.microsoft.com/office/drawing/2014/main" id="{C656EE0F-243E-4361-8532-4A6B0B6C3FC4}"/>
              </a:ext>
            </a:extLst>
          </p:cNvPr>
          <p:cNvSpPr/>
          <p:nvPr/>
        </p:nvSpPr>
        <p:spPr>
          <a:xfrm>
            <a:off x="5011397" y="2853656"/>
            <a:ext cx="2063852" cy="1770657"/>
          </a:xfrm>
          <a:prstGeom prst="rect">
            <a:avLst/>
          </a:prstGeom>
        </p:spPr>
        <p:txBody>
          <a:bodyPr wrap="square" lIns="108000" tIns="72000" rIns="180000" bIns="7200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am enjoying the quiet time and space to think. Having completed a number of tasks that were building up.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am researching the best method to run a virtual session. Zoom seems robust but I do worry about the security holes it has.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need to research the cost of using all platforms. 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61809B3F-528A-42A7-BC94-66F149D69545}"/>
              </a:ext>
            </a:extLst>
          </p:cNvPr>
          <p:cNvSpPr/>
          <p:nvPr/>
        </p:nvSpPr>
        <p:spPr>
          <a:xfrm>
            <a:off x="5353390" y="2540970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Jeff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 leader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0C1F998F-33AC-47AF-A547-1C83C4826C39}"/>
              </a:ext>
            </a:extLst>
          </p:cNvPr>
          <p:cNvCxnSpPr>
            <a:cxnSpLocks/>
          </p:cNvCxnSpPr>
          <p:nvPr/>
        </p:nvCxnSpPr>
        <p:spPr>
          <a:xfrm>
            <a:off x="4998932" y="2476939"/>
            <a:ext cx="2012178" cy="0"/>
          </a:xfrm>
          <a:prstGeom prst="line">
            <a:avLst/>
          </a:prstGeom>
          <a:ln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F0B0999B-32A2-41FD-963A-5E3ED2443270}"/>
              </a:ext>
            </a:extLst>
          </p:cNvPr>
          <p:cNvSpPr/>
          <p:nvPr/>
        </p:nvSpPr>
        <p:spPr>
          <a:xfrm>
            <a:off x="5353390" y="2105018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 err="1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Sukhi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Development Manager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6" name="Grey Box">
            <a:extLst>
              <a:ext uri="{FF2B5EF4-FFF2-40B4-BE49-F238E27FC236}">
                <a16:creationId xmlns:a16="http://schemas.microsoft.com/office/drawing/2014/main" id="{C73005BC-A580-45E8-B84A-9E744EEDA5B1}"/>
              </a:ext>
            </a:extLst>
          </p:cNvPr>
          <p:cNvSpPr/>
          <p:nvPr/>
        </p:nvSpPr>
        <p:spPr>
          <a:xfrm>
            <a:off x="4975336" y="1813109"/>
            <a:ext cx="2063852" cy="222261"/>
          </a:xfrm>
          <a:prstGeom prst="roundRect">
            <a:avLst>
              <a:gd name="adj" fmla="val 0"/>
            </a:avLst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7" name="White box">
            <a:extLst>
              <a:ext uri="{FF2B5EF4-FFF2-40B4-BE49-F238E27FC236}">
                <a16:creationId xmlns:a16="http://schemas.microsoft.com/office/drawing/2014/main" id="{2FED8C9F-A805-4CC1-B635-0CFB1B8845A9}"/>
              </a:ext>
            </a:extLst>
          </p:cNvPr>
          <p:cNvSpPr/>
          <p:nvPr/>
        </p:nvSpPr>
        <p:spPr>
          <a:xfrm>
            <a:off x="5039345" y="1844859"/>
            <a:ext cx="1746336" cy="1587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9" name="Pencil" descr="Pencil">
            <a:extLst>
              <a:ext uri="{FF2B5EF4-FFF2-40B4-BE49-F238E27FC236}">
                <a16:creationId xmlns:a16="http://schemas.microsoft.com/office/drawing/2014/main" id="{371C981A-E5DD-43F2-A1E8-2FE28C4991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87416" y="1879786"/>
            <a:ext cx="88904" cy="88904"/>
          </a:xfrm>
          <a:prstGeom prst="rect">
            <a:avLst/>
          </a:prstGeom>
        </p:spPr>
      </p:pic>
      <p:sp>
        <p:nvSpPr>
          <p:cNvPr id="88" name="Write a post">
            <a:extLst>
              <a:ext uri="{FF2B5EF4-FFF2-40B4-BE49-F238E27FC236}">
                <a16:creationId xmlns:a16="http://schemas.microsoft.com/office/drawing/2014/main" id="{8CE2A4A4-B373-476A-995D-B2B0A125AFA8}"/>
              </a:ext>
            </a:extLst>
          </p:cNvPr>
          <p:cNvSpPr/>
          <p:nvPr/>
        </p:nvSpPr>
        <p:spPr>
          <a:xfrm>
            <a:off x="5210809" y="1858451"/>
            <a:ext cx="649962" cy="131577"/>
          </a:xfrm>
          <a:prstGeom prst="rect">
            <a:avLst/>
          </a:prstGeom>
        </p:spPr>
        <p:txBody>
          <a:bodyPr wrap="none" lIns="72000" tIns="72000" rIns="72000" bIns="720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 post</a:t>
            </a:r>
            <a:endParaRPr kumimoji="0" lang="en-GB" sz="1050" b="1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0" name="Cam" descr="Camera">
            <a:extLst>
              <a:ext uri="{FF2B5EF4-FFF2-40B4-BE49-F238E27FC236}">
                <a16:creationId xmlns:a16="http://schemas.microsoft.com/office/drawing/2014/main" id="{E8C7153D-C795-48C3-8C78-E1EF36E72F3E}"/>
              </a:ext>
            </a:extLst>
          </p:cNvPr>
          <p:cNvPicPr preferRelativeResize="0">
            <a:picLocks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35038" y="1852398"/>
            <a:ext cx="158758" cy="143682"/>
          </a:xfrm>
          <a:prstGeom prst="rect">
            <a:avLst/>
          </a:prstGeom>
        </p:spPr>
      </p:pic>
      <p:sp>
        <p:nvSpPr>
          <p:cNvPr id="76" name="Blue box">
            <a:extLst>
              <a:ext uri="{FF2B5EF4-FFF2-40B4-BE49-F238E27FC236}">
                <a16:creationId xmlns:a16="http://schemas.microsoft.com/office/drawing/2014/main" id="{9ADDD770-627F-474D-AAC5-DBEA0D7CC041}"/>
              </a:ext>
            </a:extLst>
          </p:cNvPr>
          <p:cNvSpPr>
            <a:spLocks noChangeAspect="1"/>
          </p:cNvSpPr>
          <p:nvPr/>
        </p:nvSpPr>
        <p:spPr>
          <a:xfrm>
            <a:off x="4975336" y="1235255"/>
            <a:ext cx="2063852" cy="578300"/>
          </a:xfrm>
          <a:prstGeom prst="round2SameRect">
            <a:avLst>
              <a:gd name="adj1" fmla="val 12046"/>
              <a:gd name="adj2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Find box">
            <a:extLst>
              <a:ext uri="{FF2B5EF4-FFF2-40B4-BE49-F238E27FC236}">
                <a16:creationId xmlns:a16="http://schemas.microsoft.com/office/drawing/2014/main" id="{2022BCF6-1BD8-47A8-98AF-4612EDCEC6BA}"/>
              </a:ext>
            </a:extLst>
          </p:cNvPr>
          <p:cNvSpPr/>
          <p:nvPr/>
        </p:nvSpPr>
        <p:spPr>
          <a:xfrm>
            <a:off x="5465926" y="1530140"/>
            <a:ext cx="1428820" cy="190509"/>
          </a:xfrm>
          <a:prstGeom prst="roundRect">
            <a:avLst/>
          </a:prstGeom>
          <a:solidFill>
            <a:srgbClr val="D9D9D9"/>
          </a:solidFill>
          <a:ln w="6350">
            <a:solidFill>
              <a:srgbClr val="7F7F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tIns="72000" rIns="36000" bIns="72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1D3D4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People, jobs and…</a:t>
            </a:r>
          </a:p>
        </p:txBody>
      </p:sp>
      <p:sp>
        <p:nvSpPr>
          <p:cNvPr id="125" name="Mag" descr="Magnifying glass">
            <a:extLst>
              <a:ext uri="{FF2B5EF4-FFF2-40B4-BE49-F238E27FC236}">
                <a16:creationId xmlns:a16="http://schemas.microsoft.com/office/drawing/2014/main" id="{87779558-07CE-4E32-BA0C-3EA315FB1FCD}"/>
              </a:ext>
            </a:extLst>
          </p:cNvPr>
          <p:cNvSpPr/>
          <p:nvPr/>
        </p:nvSpPr>
        <p:spPr>
          <a:xfrm>
            <a:off x="5507311" y="1561890"/>
            <a:ext cx="127006" cy="127006"/>
          </a:xfrm>
          <a:custGeom>
            <a:avLst/>
            <a:gdLst>
              <a:gd name="connsiteX0" fmla="*/ 121798 w 125025"/>
              <a:gd name="connsiteY0" fmla="*/ 106119 h 125125"/>
              <a:gd name="connsiteX1" fmla="*/ 102000 w 125025"/>
              <a:gd name="connsiteY1" fmla="*/ 86321 h 125125"/>
              <a:gd name="connsiteX2" fmla="*/ 92180 w 125025"/>
              <a:gd name="connsiteY2" fmla="*/ 83311 h 125125"/>
              <a:gd name="connsiteX3" fmla="*/ 85211 w 125025"/>
              <a:gd name="connsiteY3" fmla="*/ 76342 h 125125"/>
              <a:gd name="connsiteX4" fmla="*/ 95031 w 125025"/>
              <a:gd name="connsiteY4" fmla="*/ 47516 h 125125"/>
              <a:gd name="connsiteX5" fmla="*/ 47516 w 125025"/>
              <a:gd name="connsiteY5" fmla="*/ 0 h 125125"/>
              <a:gd name="connsiteX6" fmla="*/ 0 w 125025"/>
              <a:gd name="connsiteY6" fmla="*/ 47516 h 125125"/>
              <a:gd name="connsiteX7" fmla="*/ 47516 w 125025"/>
              <a:gd name="connsiteY7" fmla="*/ 95032 h 125125"/>
              <a:gd name="connsiteX8" fmla="*/ 76342 w 125025"/>
              <a:gd name="connsiteY8" fmla="*/ 85212 h 125125"/>
              <a:gd name="connsiteX9" fmla="*/ 83311 w 125025"/>
              <a:gd name="connsiteY9" fmla="*/ 92181 h 125125"/>
              <a:gd name="connsiteX10" fmla="*/ 86320 w 125025"/>
              <a:gd name="connsiteY10" fmla="*/ 102001 h 125125"/>
              <a:gd name="connsiteX11" fmla="*/ 106118 w 125025"/>
              <a:gd name="connsiteY11" fmla="*/ 121799 h 125125"/>
              <a:gd name="connsiteX12" fmla="*/ 114038 w 125025"/>
              <a:gd name="connsiteY12" fmla="*/ 125125 h 125125"/>
              <a:gd name="connsiteX13" fmla="*/ 121957 w 125025"/>
              <a:gd name="connsiteY13" fmla="*/ 121799 h 125125"/>
              <a:gd name="connsiteX14" fmla="*/ 121798 w 125025"/>
              <a:gd name="connsiteY14" fmla="*/ 106119 h 125125"/>
              <a:gd name="connsiteX15" fmla="*/ 47357 w 125025"/>
              <a:gd name="connsiteY15" fmla="*/ 85370 h 125125"/>
              <a:gd name="connsiteX16" fmla="*/ 9345 w 125025"/>
              <a:gd name="connsiteY16" fmla="*/ 47358 h 125125"/>
              <a:gd name="connsiteX17" fmla="*/ 47357 w 125025"/>
              <a:gd name="connsiteY17" fmla="*/ 9345 h 125125"/>
              <a:gd name="connsiteX18" fmla="*/ 85370 w 125025"/>
              <a:gd name="connsiteY18" fmla="*/ 47358 h 125125"/>
              <a:gd name="connsiteX19" fmla="*/ 47357 w 125025"/>
              <a:gd name="connsiteY19" fmla="*/ 85370 h 125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5025" h="125125">
                <a:moveTo>
                  <a:pt x="121798" y="106119"/>
                </a:moveTo>
                <a:lnTo>
                  <a:pt x="102000" y="86321"/>
                </a:lnTo>
                <a:cubicBezTo>
                  <a:pt x="99308" y="83628"/>
                  <a:pt x="95665" y="82678"/>
                  <a:pt x="92180" y="83311"/>
                </a:cubicBezTo>
                <a:lnTo>
                  <a:pt x="85211" y="76342"/>
                </a:lnTo>
                <a:cubicBezTo>
                  <a:pt x="91388" y="68423"/>
                  <a:pt x="95031" y="58286"/>
                  <a:pt x="95031" y="47516"/>
                </a:cubicBezTo>
                <a:cubicBezTo>
                  <a:pt x="95031" y="21382"/>
                  <a:pt x="73649" y="0"/>
                  <a:pt x="47516" y="0"/>
                </a:cubicBezTo>
                <a:cubicBezTo>
                  <a:pt x="21382" y="0"/>
                  <a:pt x="0" y="21382"/>
                  <a:pt x="0" y="47516"/>
                </a:cubicBezTo>
                <a:cubicBezTo>
                  <a:pt x="0" y="73650"/>
                  <a:pt x="21382" y="95032"/>
                  <a:pt x="47516" y="95032"/>
                </a:cubicBezTo>
                <a:cubicBezTo>
                  <a:pt x="58286" y="95032"/>
                  <a:pt x="68264" y="91389"/>
                  <a:pt x="76342" y="85212"/>
                </a:cubicBezTo>
                <a:lnTo>
                  <a:pt x="83311" y="92181"/>
                </a:lnTo>
                <a:cubicBezTo>
                  <a:pt x="82677" y="95665"/>
                  <a:pt x="83628" y="99308"/>
                  <a:pt x="86320" y="102001"/>
                </a:cubicBezTo>
                <a:lnTo>
                  <a:pt x="106118" y="121799"/>
                </a:lnTo>
                <a:cubicBezTo>
                  <a:pt x="108336" y="124017"/>
                  <a:pt x="111187" y="125125"/>
                  <a:pt x="114038" y="125125"/>
                </a:cubicBezTo>
                <a:cubicBezTo>
                  <a:pt x="116888" y="125125"/>
                  <a:pt x="119739" y="124017"/>
                  <a:pt x="121957" y="121799"/>
                </a:cubicBezTo>
                <a:cubicBezTo>
                  <a:pt x="126075" y="117364"/>
                  <a:pt x="126075" y="110395"/>
                  <a:pt x="121798" y="106119"/>
                </a:cubicBezTo>
                <a:close/>
                <a:moveTo>
                  <a:pt x="47357" y="85370"/>
                </a:moveTo>
                <a:cubicBezTo>
                  <a:pt x="26450" y="85370"/>
                  <a:pt x="9345" y="68265"/>
                  <a:pt x="9345" y="47358"/>
                </a:cubicBezTo>
                <a:cubicBezTo>
                  <a:pt x="9345" y="26451"/>
                  <a:pt x="26450" y="9345"/>
                  <a:pt x="47357" y="9345"/>
                </a:cubicBezTo>
                <a:cubicBezTo>
                  <a:pt x="68264" y="9345"/>
                  <a:pt x="85370" y="26451"/>
                  <a:pt x="85370" y="47358"/>
                </a:cubicBezTo>
                <a:cubicBezTo>
                  <a:pt x="85370" y="68265"/>
                  <a:pt x="68264" y="85370"/>
                  <a:pt x="47357" y="85370"/>
                </a:cubicBezTo>
                <a:close/>
              </a:path>
            </a:pathLst>
          </a:custGeom>
          <a:solidFill>
            <a:srgbClr val="7F7F7F"/>
          </a:solidFill>
          <a:ln w="148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54315686-2930-45A8-ADF0-61C7F75FBE31}"/>
              </a:ext>
            </a:extLst>
          </p:cNvPr>
          <p:cNvSpPr/>
          <p:nvPr/>
        </p:nvSpPr>
        <p:spPr>
          <a:xfrm>
            <a:off x="5101572" y="1534587"/>
            <a:ext cx="190509" cy="190509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CB0F627-3162-4C1B-8632-B92389B3AD2C}"/>
              </a:ext>
            </a:extLst>
          </p:cNvPr>
          <p:cNvSpPr/>
          <p:nvPr/>
        </p:nvSpPr>
        <p:spPr>
          <a:xfrm>
            <a:off x="5090992" y="2207659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67BD7341-CCEB-4767-BFDE-20DAB948DD4B}"/>
              </a:ext>
            </a:extLst>
          </p:cNvPr>
          <p:cNvSpPr/>
          <p:nvPr/>
        </p:nvSpPr>
        <p:spPr>
          <a:xfrm>
            <a:off x="5090992" y="2625035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E7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3" name="Graphic 122">
            <a:extLst>
              <a:ext uri="{FF2B5EF4-FFF2-40B4-BE49-F238E27FC236}">
                <a16:creationId xmlns:a16="http://schemas.microsoft.com/office/drawing/2014/main" id="{C32DAD13-8F15-498D-9BA9-B90FBD8A2B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860033" y="1160748"/>
            <a:ext cx="2292297" cy="4536504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alpha val="20000"/>
              </a:schemeClr>
            </a:outerShdw>
          </a:effectLst>
        </p:spPr>
      </p:pic>
      <p:sp>
        <p:nvSpPr>
          <p:cNvPr id="164" name="Title 163">
            <a:extLst>
              <a:ext uri="{FF2B5EF4-FFF2-40B4-BE49-F238E27FC236}">
                <a16:creationId xmlns:a16="http://schemas.microsoft.com/office/drawing/2014/main" id="{F9C96B14-C73E-44AB-9FB2-BE3151B0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998730"/>
            <a:ext cx="4068960" cy="1300005"/>
          </a:xfrm>
        </p:spPr>
        <p:txBody>
          <a:bodyPr>
            <a:normAutofit/>
          </a:bodyPr>
          <a:lstStyle/>
          <a:p>
            <a:r>
              <a:rPr lang="en-GB" dirty="0"/>
              <a:t>Recognising </a:t>
            </a:r>
            <a:br>
              <a:rPr lang="en-GB" dirty="0"/>
            </a:br>
            <a:r>
              <a:rPr lang="en-GB" dirty="0"/>
              <a:t>Type</a:t>
            </a:r>
          </a:p>
        </p:txBody>
      </p:sp>
    </p:spTree>
    <p:extLst>
      <p:ext uri="{BB962C8B-B14F-4D97-AF65-F5344CB8AC3E}">
        <p14:creationId xmlns:p14="http://schemas.microsoft.com/office/powerpoint/2010/main" val="8175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2B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roup 153">
            <a:extLst>
              <a:ext uri="{FF2B5EF4-FFF2-40B4-BE49-F238E27FC236}">
                <a16:creationId xmlns:a16="http://schemas.microsoft.com/office/drawing/2014/main" id="{1CE3801B-A466-494F-9552-9EF1FC5612C4}"/>
              </a:ext>
            </a:extLst>
          </p:cNvPr>
          <p:cNvGrpSpPr/>
          <p:nvPr/>
        </p:nvGrpSpPr>
        <p:grpSpPr>
          <a:xfrm>
            <a:off x="4997594" y="4692660"/>
            <a:ext cx="2013516" cy="889142"/>
            <a:chOff x="4834690" y="3939902"/>
            <a:chExt cx="2282929" cy="1008111"/>
          </a:xfrm>
        </p:grpSpPr>
        <p:sp>
          <p:nvSpPr>
            <p:cNvPr id="103" name="Bottom Grey">
              <a:extLst>
                <a:ext uri="{FF2B5EF4-FFF2-40B4-BE49-F238E27FC236}">
                  <a16:creationId xmlns:a16="http://schemas.microsoft.com/office/drawing/2014/main" id="{0C2403C2-E2DF-45F0-9C4F-5B6271DF94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4834690" y="4528433"/>
              <a:ext cx="2282927" cy="419580"/>
            </a:xfrm>
            <a:prstGeom prst="round2SameRect">
              <a:avLst>
                <a:gd name="adj1" fmla="val 34648"/>
                <a:gd name="adj2" fmla="val 0"/>
              </a:avLst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1EE64E45-9D66-46FB-BB36-CC433CBDDCDA}"/>
                </a:ext>
              </a:extLst>
            </p:cNvPr>
            <p:cNvGrpSpPr/>
            <p:nvPr/>
          </p:nvGrpSpPr>
          <p:grpSpPr>
            <a:xfrm>
              <a:off x="4930042" y="4309167"/>
              <a:ext cx="2077947" cy="144000"/>
              <a:chOff x="4930042" y="4309167"/>
              <a:chExt cx="2077947" cy="144000"/>
            </a:xfrm>
          </p:grpSpPr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874750B4-4E74-4EEF-A571-9C3B3C25C2F1}"/>
                  </a:ext>
                </a:extLst>
              </p:cNvPr>
              <p:cNvGrpSpPr/>
              <p:nvPr/>
            </p:nvGrpSpPr>
            <p:grpSpPr>
              <a:xfrm>
                <a:off x="5618910" y="4309167"/>
                <a:ext cx="650319" cy="144000"/>
                <a:chOff x="5546463" y="4309167"/>
                <a:chExt cx="650319" cy="144000"/>
              </a:xfrm>
            </p:grpSpPr>
            <p:sp>
              <p:nvSpPr>
                <p:cNvPr id="99" name="Rectangle 98">
                  <a:extLst>
                    <a:ext uri="{FF2B5EF4-FFF2-40B4-BE49-F238E27FC236}">
                      <a16:creationId xmlns:a16="http://schemas.microsoft.com/office/drawing/2014/main" id="{9DDDC8DC-A19E-4332-9B01-0D14B3D7ABB5}"/>
                    </a:ext>
                  </a:extLst>
                </p:cNvPr>
                <p:cNvSpPr/>
                <p:nvPr/>
              </p:nvSpPr>
              <p:spPr>
                <a:xfrm>
                  <a:off x="5648463" y="4309167"/>
                  <a:ext cx="54831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Comment</a:t>
                  </a:r>
                </a:p>
              </p:txBody>
            </p:sp>
            <p:sp>
              <p:nvSpPr>
                <p:cNvPr id="139" name="Graphic 97" descr="Chat RTL">
                  <a:extLst>
                    <a:ext uri="{FF2B5EF4-FFF2-40B4-BE49-F238E27FC236}">
                      <a16:creationId xmlns:a16="http://schemas.microsoft.com/office/drawing/2014/main" id="{961056D2-DCB3-44EB-B061-C91130D22082}"/>
                    </a:ext>
                  </a:extLst>
                </p:cNvPr>
                <p:cNvSpPr/>
                <p:nvPr/>
              </p:nvSpPr>
              <p:spPr>
                <a:xfrm>
                  <a:off x="5546463" y="4334668"/>
                  <a:ext cx="101999" cy="92999"/>
                </a:xfrm>
                <a:custGeom>
                  <a:avLst/>
                  <a:gdLst>
                    <a:gd name="connsiteX0" fmla="*/ 5859 w 117174"/>
                    <a:gd name="connsiteY0" fmla="*/ 0 h 106835"/>
                    <a:gd name="connsiteX1" fmla="*/ 0 w 117174"/>
                    <a:gd name="connsiteY1" fmla="*/ 5927 h 106835"/>
                    <a:gd name="connsiteX2" fmla="*/ 0 w 117174"/>
                    <a:gd name="connsiteY2" fmla="*/ 5928 h 106835"/>
                    <a:gd name="connsiteX3" fmla="*/ 0 w 117174"/>
                    <a:gd name="connsiteY3" fmla="*/ 77163 h 106835"/>
                    <a:gd name="connsiteX4" fmla="*/ 0 w 117174"/>
                    <a:gd name="connsiteY4" fmla="*/ 77163 h 106835"/>
                    <a:gd name="connsiteX5" fmla="*/ 5859 w 117174"/>
                    <a:gd name="connsiteY5" fmla="*/ 83091 h 106835"/>
                    <a:gd name="connsiteX6" fmla="*/ 5859 w 117174"/>
                    <a:gd name="connsiteY6" fmla="*/ 83091 h 106835"/>
                    <a:gd name="connsiteX7" fmla="*/ 23435 w 117174"/>
                    <a:gd name="connsiteY7" fmla="*/ 83091 h 106835"/>
                    <a:gd name="connsiteX8" fmla="*/ 23435 w 117174"/>
                    <a:gd name="connsiteY8" fmla="*/ 106836 h 106835"/>
                    <a:gd name="connsiteX9" fmla="*/ 46870 w 117174"/>
                    <a:gd name="connsiteY9" fmla="*/ 83091 h 106835"/>
                    <a:gd name="connsiteX10" fmla="*/ 111316 w 117174"/>
                    <a:gd name="connsiteY10" fmla="*/ 83091 h 106835"/>
                    <a:gd name="connsiteX11" fmla="*/ 117175 w 117174"/>
                    <a:gd name="connsiteY11" fmla="*/ 77163 h 106835"/>
                    <a:gd name="connsiteX12" fmla="*/ 117175 w 117174"/>
                    <a:gd name="connsiteY12" fmla="*/ 77163 h 106835"/>
                    <a:gd name="connsiteX13" fmla="*/ 117175 w 117174"/>
                    <a:gd name="connsiteY13" fmla="*/ 5928 h 106835"/>
                    <a:gd name="connsiteX14" fmla="*/ 117175 w 117174"/>
                    <a:gd name="connsiteY14" fmla="*/ 5928 h 106835"/>
                    <a:gd name="connsiteX15" fmla="*/ 111316 w 117174"/>
                    <a:gd name="connsiteY15" fmla="*/ 0 h 106835"/>
                    <a:gd name="connsiteX16" fmla="*/ 111316 w 117174"/>
                    <a:gd name="connsiteY16" fmla="*/ 0 h 106835"/>
                    <a:gd name="connsiteX17" fmla="*/ 77542 w 117174"/>
                    <a:gd name="connsiteY17" fmla="*/ 41356 h 106835"/>
                    <a:gd name="connsiteX18" fmla="*/ 86158 w 117174"/>
                    <a:gd name="connsiteY18" fmla="*/ 32740 h 106835"/>
                    <a:gd name="connsiteX19" fmla="*/ 94774 w 117174"/>
                    <a:gd name="connsiteY19" fmla="*/ 41356 h 106835"/>
                    <a:gd name="connsiteX20" fmla="*/ 86158 w 117174"/>
                    <a:gd name="connsiteY20" fmla="*/ 49972 h 106835"/>
                    <a:gd name="connsiteX21" fmla="*/ 77542 w 117174"/>
                    <a:gd name="connsiteY21" fmla="*/ 41356 h 106835"/>
                    <a:gd name="connsiteX22" fmla="*/ 49972 w 117174"/>
                    <a:gd name="connsiteY22" fmla="*/ 41356 h 106835"/>
                    <a:gd name="connsiteX23" fmla="*/ 58587 w 117174"/>
                    <a:gd name="connsiteY23" fmla="*/ 32740 h 106835"/>
                    <a:gd name="connsiteX24" fmla="*/ 67203 w 117174"/>
                    <a:gd name="connsiteY24" fmla="*/ 41356 h 106835"/>
                    <a:gd name="connsiteX25" fmla="*/ 58587 w 117174"/>
                    <a:gd name="connsiteY25" fmla="*/ 49972 h 106835"/>
                    <a:gd name="connsiteX26" fmla="*/ 49972 w 117174"/>
                    <a:gd name="connsiteY26" fmla="*/ 41356 h 106835"/>
                    <a:gd name="connsiteX27" fmla="*/ 22401 w 117174"/>
                    <a:gd name="connsiteY27" fmla="*/ 41356 h 106835"/>
                    <a:gd name="connsiteX28" fmla="*/ 31017 w 117174"/>
                    <a:gd name="connsiteY28" fmla="*/ 32740 h 106835"/>
                    <a:gd name="connsiteX29" fmla="*/ 39633 w 117174"/>
                    <a:gd name="connsiteY29" fmla="*/ 41356 h 106835"/>
                    <a:gd name="connsiteX30" fmla="*/ 31017 w 117174"/>
                    <a:gd name="connsiteY30" fmla="*/ 49972 h 106835"/>
                    <a:gd name="connsiteX31" fmla="*/ 22401 w 117174"/>
                    <a:gd name="connsiteY31" fmla="*/ 41356 h 1068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117174" h="106835">
                      <a:moveTo>
                        <a:pt x="5859" y="0"/>
                      </a:moveTo>
                      <a:cubicBezTo>
                        <a:pt x="2604" y="19"/>
                        <a:pt x="-19" y="2673"/>
                        <a:pt x="0" y="5927"/>
                      </a:cubicBezTo>
                      <a:cubicBezTo>
                        <a:pt x="0" y="5927"/>
                        <a:pt x="0" y="5928"/>
                        <a:pt x="0" y="5928"/>
                      </a:cubicBezTo>
                      <a:lnTo>
                        <a:pt x="0" y="77163"/>
                      </a:lnTo>
                      <a:lnTo>
                        <a:pt x="0" y="77163"/>
                      </a:lnTo>
                      <a:cubicBezTo>
                        <a:pt x="-19" y="80418"/>
                        <a:pt x="2604" y="83071"/>
                        <a:pt x="5859" y="83091"/>
                      </a:cubicBezTo>
                      <a:cubicBezTo>
                        <a:pt x="5859" y="83091"/>
                        <a:pt x="5859" y="83091"/>
                        <a:pt x="5859" y="83091"/>
                      </a:cubicBezTo>
                      <a:lnTo>
                        <a:pt x="23435" y="83091"/>
                      </a:lnTo>
                      <a:lnTo>
                        <a:pt x="23435" y="106836"/>
                      </a:lnTo>
                      <a:lnTo>
                        <a:pt x="46870" y="83091"/>
                      </a:lnTo>
                      <a:lnTo>
                        <a:pt x="111316" y="83091"/>
                      </a:lnTo>
                      <a:cubicBezTo>
                        <a:pt x="114571" y="83072"/>
                        <a:pt x="117194" y="80418"/>
                        <a:pt x="117175" y="77163"/>
                      </a:cubicBezTo>
                      <a:cubicBezTo>
                        <a:pt x="117175" y="77163"/>
                        <a:pt x="117175" y="77163"/>
                        <a:pt x="117175" y="77163"/>
                      </a:cubicBezTo>
                      <a:lnTo>
                        <a:pt x="117175" y="5928"/>
                      </a:lnTo>
                      <a:lnTo>
                        <a:pt x="117175" y="5928"/>
                      </a:lnTo>
                      <a:cubicBezTo>
                        <a:pt x="117194" y="2673"/>
                        <a:pt x="114571" y="19"/>
                        <a:pt x="111316" y="0"/>
                      </a:cubicBezTo>
                      <a:cubicBezTo>
                        <a:pt x="111316" y="0"/>
                        <a:pt x="111316" y="0"/>
                        <a:pt x="111316" y="0"/>
                      </a:cubicBezTo>
                      <a:close/>
                      <a:moveTo>
                        <a:pt x="77542" y="41356"/>
                      </a:moveTo>
                      <a:cubicBezTo>
                        <a:pt x="77542" y="36597"/>
                        <a:pt x="81400" y="32740"/>
                        <a:pt x="86158" y="32740"/>
                      </a:cubicBezTo>
                      <a:cubicBezTo>
                        <a:pt x="90916" y="32740"/>
                        <a:pt x="94774" y="36597"/>
                        <a:pt x="94774" y="41356"/>
                      </a:cubicBezTo>
                      <a:cubicBezTo>
                        <a:pt x="94774" y="46114"/>
                        <a:pt x="90916" y="49972"/>
                        <a:pt x="86158" y="49972"/>
                      </a:cubicBezTo>
                      <a:cubicBezTo>
                        <a:pt x="81400" y="49972"/>
                        <a:pt x="77542" y="46114"/>
                        <a:pt x="77542" y="41356"/>
                      </a:cubicBezTo>
                      <a:close/>
                      <a:moveTo>
                        <a:pt x="49972" y="41356"/>
                      </a:moveTo>
                      <a:cubicBezTo>
                        <a:pt x="49972" y="36597"/>
                        <a:pt x="53829" y="32740"/>
                        <a:pt x="58587" y="32740"/>
                      </a:cubicBezTo>
                      <a:cubicBezTo>
                        <a:pt x="63346" y="32740"/>
                        <a:pt x="67203" y="36597"/>
                        <a:pt x="67203" y="41356"/>
                      </a:cubicBezTo>
                      <a:cubicBezTo>
                        <a:pt x="67203" y="46114"/>
                        <a:pt x="63346" y="49972"/>
                        <a:pt x="58587" y="49972"/>
                      </a:cubicBezTo>
                      <a:cubicBezTo>
                        <a:pt x="53829" y="49972"/>
                        <a:pt x="49972" y="46114"/>
                        <a:pt x="49972" y="41356"/>
                      </a:cubicBezTo>
                      <a:close/>
                      <a:moveTo>
                        <a:pt x="22401" y="41356"/>
                      </a:moveTo>
                      <a:cubicBezTo>
                        <a:pt x="22401" y="36597"/>
                        <a:pt x="26259" y="32740"/>
                        <a:pt x="31017" y="32740"/>
                      </a:cubicBezTo>
                      <a:cubicBezTo>
                        <a:pt x="35775" y="32740"/>
                        <a:pt x="39633" y="36597"/>
                        <a:pt x="39633" y="41356"/>
                      </a:cubicBezTo>
                      <a:cubicBezTo>
                        <a:pt x="39633" y="46114"/>
                        <a:pt x="35775" y="49972"/>
                        <a:pt x="31017" y="49972"/>
                      </a:cubicBezTo>
                      <a:cubicBezTo>
                        <a:pt x="26259" y="49972"/>
                        <a:pt x="22401" y="46114"/>
                        <a:pt x="22401" y="41356"/>
                      </a:cubicBezTo>
                      <a:close/>
                    </a:path>
                  </a:pathLst>
                </a:custGeom>
                <a:solidFill>
                  <a:schemeClr val="bg1">
                    <a:lumMod val="50000"/>
                  </a:schemeClr>
                </a:solidFill>
                <a:ln w="168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58595B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C763BC41-5E87-45A1-AA65-FBC021515E6E}"/>
                  </a:ext>
                </a:extLst>
              </p:cNvPr>
              <p:cNvGrpSpPr/>
              <p:nvPr/>
            </p:nvGrpSpPr>
            <p:grpSpPr>
              <a:xfrm>
                <a:off x="4930042" y="4309167"/>
                <a:ext cx="434046" cy="144000"/>
                <a:chOff x="4930042" y="4309167"/>
                <a:chExt cx="434046" cy="144000"/>
              </a:xfrm>
            </p:grpSpPr>
            <p:sp>
              <p:nvSpPr>
                <p:cNvPr id="96" name="Rectangle 95">
                  <a:extLst>
                    <a:ext uri="{FF2B5EF4-FFF2-40B4-BE49-F238E27FC236}">
                      <a16:creationId xmlns:a16="http://schemas.microsoft.com/office/drawing/2014/main" id="{C382C4A8-855F-472F-9C47-CF91403AF961}"/>
                    </a:ext>
                  </a:extLst>
                </p:cNvPr>
                <p:cNvSpPr/>
                <p:nvPr/>
              </p:nvSpPr>
              <p:spPr>
                <a:xfrm>
                  <a:off x="5065778" y="4309167"/>
                  <a:ext cx="298310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Like</a:t>
                  </a:r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EBA3F525-6493-44E7-91AC-65E7679C73E1}"/>
                    </a:ext>
                  </a:extLst>
                </p:cNvPr>
                <p:cNvGrpSpPr/>
                <p:nvPr/>
              </p:nvGrpSpPr>
              <p:grpSpPr>
                <a:xfrm>
                  <a:off x="4930042" y="4328668"/>
                  <a:ext cx="119999" cy="104999"/>
                  <a:chOff x="4930042" y="4319441"/>
                  <a:chExt cx="119999" cy="104999"/>
                </a:xfrm>
              </p:grpSpPr>
              <p:sp>
                <p:nvSpPr>
                  <p:cNvPr id="144" name="Freeform: Shape 143">
                    <a:extLst>
                      <a:ext uri="{FF2B5EF4-FFF2-40B4-BE49-F238E27FC236}">
                        <a16:creationId xmlns:a16="http://schemas.microsoft.com/office/drawing/2014/main" id="{0A4619DE-0913-46DF-B141-83F2C9E7529B}"/>
                      </a:ext>
                    </a:extLst>
                  </p:cNvPr>
                  <p:cNvSpPr/>
                  <p:nvPr/>
                </p:nvSpPr>
                <p:spPr>
                  <a:xfrm>
                    <a:off x="4967542" y="4319441"/>
                    <a:ext cx="82499" cy="104999"/>
                  </a:xfrm>
                  <a:custGeom>
                    <a:avLst/>
                    <a:gdLst>
                      <a:gd name="connsiteX0" fmla="*/ 94774 w 94773"/>
                      <a:gd name="connsiteY0" fmla="*/ 58587 h 120620"/>
                      <a:gd name="connsiteX1" fmla="*/ 84435 w 94773"/>
                      <a:gd name="connsiteY1" fmla="*/ 48248 h 120620"/>
                      <a:gd name="connsiteX2" fmla="*/ 51695 w 94773"/>
                      <a:gd name="connsiteY2" fmla="*/ 48248 h 120620"/>
                      <a:gd name="connsiteX3" fmla="*/ 46525 w 94773"/>
                      <a:gd name="connsiteY3" fmla="*/ 43251 h 120620"/>
                      <a:gd name="connsiteX4" fmla="*/ 51695 w 94773"/>
                      <a:gd name="connsiteY4" fmla="*/ 10339 h 120620"/>
                      <a:gd name="connsiteX5" fmla="*/ 41356 w 94773"/>
                      <a:gd name="connsiteY5" fmla="*/ 0 h 120620"/>
                      <a:gd name="connsiteX6" fmla="*/ 31017 w 94773"/>
                      <a:gd name="connsiteY6" fmla="*/ 10339 h 120620"/>
                      <a:gd name="connsiteX7" fmla="*/ 0 w 94773"/>
                      <a:gd name="connsiteY7" fmla="*/ 51694 h 120620"/>
                      <a:gd name="connsiteX8" fmla="*/ 0 w 94773"/>
                      <a:gd name="connsiteY8" fmla="*/ 106835 h 120620"/>
                      <a:gd name="connsiteX9" fmla="*/ 36186 w 94773"/>
                      <a:gd name="connsiteY9" fmla="*/ 120620 h 120620"/>
                      <a:gd name="connsiteX10" fmla="*/ 67203 w 94773"/>
                      <a:gd name="connsiteY10" fmla="*/ 120620 h 120620"/>
                      <a:gd name="connsiteX11" fmla="*/ 77542 w 94773"/>
                      <a:gd name="connsiteY11" fmla="*/ 110281 h 120620"/>
                      <a:gd name="connsiteX12" fmla="*/ 74785 w 94773"/>
                      <a:gd name="connsiteY12" fmla="*/ 103389 h 120620"/>
                      <a:gd name="connsiteX13" fmla="*/ 75819 w 94773"/>
                      <a:gd name="connsiteY13" fmla="*/ 103389 h 120620"/>
                      <a:gd name="connsiteX14" fmla="*/ 86158 w 94773"/>
                      <a:gd name="connsiteY14" fmla="*/ 93050 h 120620"/>
                      <a:gd name="connsiteX15" fmla="*/ 83228 w 94773"/>
                      <a:gd name="connsiteY15" fmla="*/ 85813 h 120620"/>
                      <a:gd name="connsiteX16" fmla="*/ 91327 w 94773"/>
                      <a:gd name="connsiteY16" fmla="*/ 75818 h 120620"/>
                      <a:gd name="connsiteX17" fmla="*/ 88053 w 94773"/>
                      <a:gd name="connsiteY17" fmla="*/ 68237 h 120620"/>
                      <a:gd name="connsiteX18" fmla="*/ 94774 w 94773"/>
                      <a:gd name="connsiteY18" fmla="*/ 58587 h 1206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94773" h="120620">
                        <a:moveTo>
                          <a:pt x="94774" y="58587"/>
                        </a:moveTo>
                        <a:cubicBezTo>
                          <a:pt x="94774" y="52901"/>
                          <a:pt x="90121" y="48248"/>
                          <a:pt x="84435" y="48248"/>
                        </a:cubicBezTo>
                        <a:lnTo>
                          <a:pt x="51695" y="48248"/>
                        </a:lnTo>
                        <a:cubicBezTo>
                          <a:pt x="48938" y="48248"/>
                          <a:pt x="46698" y="46008"/>
                          <a:pt x="46525" y="43251"/>
                        </a:cubicBezTo>
                        <a:cubicBezTo>
                          <a:pt x="46698" y="40149"/>
                          <a:pt x="51695" y="33946"/>
                          <a:pt x="51695" y="10339"/>
                        </a:cubicBezTo>
                        <a:cubicBezTo>
                          <a:pt x="51695" y="4652"/>
                          <a:pt x="47042" y="0"/>
                          <a:pt x="41356" y="0"/>
                        </a:cubicBezTo>
                        <a:cubicBezTo>
                          <a:pt x="35669" y="0"/>
                          <a:pt x="31017" y="4652"/>
                          <a:pt x="31017" y="10339"/>
                        </a:cubicBezTo>
                        <a:cubicBezTo>
                          <a:pt x="31017" y="36531"/>
                          <a:pt x="517" y="51350"/>
                          <a:pt x="0" y="51694"/>
                        </a:cubicBezTo>
                        <a:lnTo>
                          <a:pt x="0" y="106835"/>
                        </a:lnTo>
                        <a:cubicBezTo>
                          <a:pt x="12234" y="106835"/>
                          <a:pt x="13096" y="120620"/>
                          <a:pt x="36186" y="120620"/>
                        </a:cubicBezTo>
                        <a:cubicBezTo>
                          <a:pt x="43940" y="120620"/>
                          <a:pt x="67203" y="120620"/>
                          <a:pt x="67203" y="120620"/>
                        </a:cubicBezTo>
                        <a:cubicBezTo>
                          <a:pt x="72890" y="120620"/>
                          <a:pt x="77542" y="115968"/>
                          <a:pt x="77542" y="110281"/>
                        </a:cubicBezTo>
                        <a:cubicBezTo>
                          <a:pt x="77542" y="107524"/>
                          <a:pt x="76508" y="105112"/>
                          <a:pt x="74785" y="103389"/>
                        </a:cubicBezTo>
                        <a:cubicBezTo>
                          <a:pt x="75130" y="103389"/>
                          <a:pt x="75474" y="103389"/>
                          <a:pt x="75819" y="103389"/>
                        </a:cubicBezTo>
                        <a:cubicBezTo>
                          <a:pt x="81505" y="103389"/>
                          <a:pt x="86158" y="98736"/>
                          <a:pt x="86158" y="93050"/>
                        </a:cubicBezTo>
                        <a:cubicBezTo>
                          <a:pt x="86158" y="90293"/>
                          <a:pt x="85124" y="87708"/>
                          <a:pt x="83228" y="85813"/>
                        </a:cubicBezTo>
                        <a:cubicBezTo>
                          <a:pt x="87881" y="84779"/>
                          <a:pt x="91327" y="80643"/>
                          <a:pt x="91327" y="75818"/>
                        </a:cubicBezTo>
                        <a:cubicBezTo>
                          <a:pt x="91327" y="72889"/>
                          <a:pt x="90121" y="70132"/>
                          <a:pt x="88053" y="68237"/>
                        </a:cubicBezTo>
                        <a:cubicBezTo>
                          <a:pt x="92017" y="66858"/>
                          <a:pt x="94774" y="63067"/>
                          <a:pt x="94774" y="58587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5" name="Freeform: Shape 144">
                    <a:extLst>
                      <a:ext uri="{FF2B5EF4-FFF2-40B4-BE49-F238E27FC236}">
                        <a16:creationId xmlns:a16="http://schemas.microsoft.com/office/drawing/2014/main" id="{31D28000-3008-40F8-9CEC-43E2DF312501}"/>
                      </a:ext>
                    </a:extLst>
                  </p:cNvPr>
                  <p:cNvSpPr/>
                  <p:nvPr/>
                </p:nvSpPr>
                <p:spPr>
                  <a:xfrm>
                    <a:off x="4930042" y="4356941"/>
                    <a:ext cx="28499" cy="62999"/>
                  </a:xfrm>
                  <a:custGeom>
                    <a:avLst/>
                    <a:gdLst>
                      <a:gd name="connsiteX0" fmla="*/ 25847 w 32739"/>
                      <a:gd name="connsiteY0" fmla="*/ 0 h 72372"/>
                      <a:gd name="connsiteX1" fmla="*/ 0 w 32739"/>
                      <a:gd name="connsiteY1" fmla="*/ 0 h 72372"/>
                      <a:gd name="connsiteX2" fmla="*/ 0 w 32739"/>
                      <a:gd name="connsiteY2" fmla="*/ 72372 h 72372"/>
                      <a:gd name="connsiteX3" fmla="*/ 25847 w 32739"/>
                      <a:gd name="connsiteY3" fmla="*/ 72372 h 72372"/>
                      <a:gd name="connsiteX4" fmla="*/ 32740 w 32739"/>
                      <a:gd name="connsiteY4" fmla="*/ 65480 h 72372"/>
                      <a:gd name="connsiteX5" fmla="*/ 32740 w 32739"/>
                      <a:gd name="connsiteY5" fmla="*/ 6893 h 72372"/>
                      <a:gd name="connsiteX6" fmla="*/ 25847 w 32739"/>
                      <a:gd name="connsiteY6" fmla="*/ 0 h 723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32739" h="72372">
                        <a:moveTo>
                          <a:pt x="25847" y="0"/>
                        </a:moveTo>
                        <a:lnTo>
                          <a:pt x="0" y="0"/>
                        </a:lnTo>
                        <a:lnTo>
                          <a:pt x="0" y="72372"/>
                        </a:lnTo>
                        <a:lnTo>
                          <a:pt x="25847" y="72372"/>
                        </a:lnTo>
                        <a:cubicBezTo>
                          <a:pt x="29638" y="72372"/>
                          <a:pt x="32740" y="69270"/>
                          <a:pt x="32740" y="65480"/>
                        </a:cubicBezTo>
                        <a:lnTo>
                          <a:pt x="32740" y="6893"/>
                        </a:lnTo>
                        <a:cubicBezTo>
                          <a:pt x="32740" y="3102"/>
                          <a:pt x="29638" y="0"/>
                          <a:pt x="25847" y="0"/>
                        </a:cubicBez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  <p:grpSp>
            <p:nvGrpSpPr>
              <p:cNvPr id="151" name="Group 150">
                <a:extLst>
                  <a:ext uri="{FF2B5EF4-FFF2-40B4-BE49-F238E27FC236}">
                    <a16:creationId xmlns:a16="http://schemas.microsoft.com/office/drawing/2014/main" id="{8A4B4CB4-8C02-4535-9F27-D7D123735C1A}"/>
                  </a:ext>
                </a:extLst>
              </p:cNvPr>
              <p:cNvGrpSpPr/>
              <p:nvPr/>
            </p:nvGrpSpPr>
            <p:grpSpPr>
              <a:xfrm>
                <a:off x="6524051" y="4309167"/>
                <a:ext cx="483938" cy="144000"/>
                <a:chOff x="6434051" y="4309167"/>
                <a:chExt cx="483938" cy="144000"/>
              </a:xfrm>
            </p:grpSpPr>
            <p:sp>
              <p:nvSpPr>
                <p:cNvPr id="102" name="Rectangle 101">
                  <a:extLst>
                    <a:ext uri="{FF2B5EF4-FFF2-40B4-BE49-F238E27FC236}">
                      <a16:creationId xmlns:a16="http://schemas.microsoft.com/office/drawing/2014/main" id="{6827B019-8B5C-470F-BEA0-16526DFB4352}"/>
                    </a:ext>
                  </a:extLst>
                </p:cNvPr>
                <p:cNvSpPr/>
                <p:nvPr/>
              </p:nvSpPr>
              <p:spPr>
                <a:xfrm>
                  <a:off x="6545050" y="4309167"/>
                  <a:ext cx="372939" cy="144000"/>
                </a:xfrm>
                <a:prstGeom prst="rect">
                  <a:avLst/>
                </a:prstGeom>
              </p:spPr>
              <p:txBody>
                <a:bodyPr wrap="none" lIns="36000" tIns="36000" rIns="36000" bIns="36000" anchor="ctr" anchorCtr="0">
                  <a:noAutofit/>
                </a:bodyPr>
                <a:lstStyle/>
                <a:p>
                  <a:pPr marL="0" marR="0" lvl="0" indent="0" algn="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GB" sz="700" b="0" i="0" u="none" strike="noStrike" kern="1200" cap="none" spc="0" normalizeH="0" baseline="0" noProof="0" dirty="0">
                      <a:ln>
                        <a:noFill/>
                      </a:ln>
                      <a:solidFill>
                        <a:srgbClr val="58595B">
                          <a:lumMod val="60000"/>
                          <a:lumOff val="40000"/>
                        </a:srgbClr>
                      </a:solidFill>
                      <a:effectLst/>
                      <a:uLnTx/>
                      <a:uFillTx/>
                      <a:latin typeface="Arial" panose="020B0604020202020204" pitchFamily="34" charset="0"/>
                      <a:ea typeface="+mn-ea"/>
                      <a:cs typeface="Arial" panose="020B0604020202020204" pitchFamily="34" charset="0"/>
                    </a:rPr>
                    <a:t>Share</a:t>
                  </a:r>
                </a:p>
              </p:txBody>
            </p:sp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59C6F609-D192-448E-91F3-59F4BA02CC9F}"/>
                    </a:ext>
                  </a:extLst>
                </p:cNvPr>
                <p:cNvGrpSpPr/>
                <p:nvPr/>
              </p:nvGrpSpPr>
              <p:grpSpPr>
                <a:xfrm>
                  <a:off x="6434051" y="4316685"/>
                  <a:ext cx="127799" cy="117000"/>
                  <a:chOff x="6256519" y="4313442"/>
                  <a:chExt cx="127799" cy="117000"/>
                </a:xfrm>
              </p:grpSpPr>
              <p:sp>
                <p:nvSpPr>
                  <p:cNvPr id="142" name="Freeform: Shape 141">
                    <a:extLst>
                      <a:ext uri="{FF2B5EF4-FFF2-40B4-BE49-F238E27FC236}">
                        <a16:creationId xmlns:a16="http://schemas.microsoft.com/office/drawing/2014/main" id="{3A3AF155-4B96-467C-AE13-8FFFD34C73C8}"/>
                      </a:ext>
                    </a:extLst>
                  </p:cNvPr>
                  <p:cNvSpPr/>
                  <p:nvPr/>
                </p:nvSpPr>
                <p:spPr>
                  <a:xfrm>
                    <a:off x="6256519" y="4319442"/>
                    <a:ext cx="110999" cy="111000"/>
                  </a:xfrm>
                  <a:custGeom>
                    <a:avLst/>
                    <a:gdLst>
                      <a:gd name="connsiteX0" fmla="*/ 117174 w 127512"/>
                      <a:gd name="connsiteY0" fmla="*/ 73234 h 127513"/>
                      <a:gd name="connsiteX1" fmla="*/ 117174 w 127512"/>
                      <a:gd name="connsiteY1" fmla="*/ 117175 h 127513"/>
                      <a:gd name="connsiteX2" fmla="*/ 10339 w 127512"/>
                      <a:gd name="connsiteY2" fmla="*/ 117175 h 127513"/>
                      <a:gd name="connsiteX3" fmla="*/ 10339 w 127512"/>
                      <a:gd name="connsiteY3" fmla="*/ 10339 h 127513"/>
                      <a:gd name="connsiteX4" fmla="*/ 87191 w 127512"/>
                      <a:gd name="connsiteY4" fmla="*/ 10339 h 127513"/>
                      <a:gd name="connsiteX5" fmla="*/ 87191 w 127512"/>
                      <a:gd name="connsiteY5" fmla="*/ 0 h 127513"/>
                      <a:gd name="connsiteX6" fmla="*/ 0 w 127512"/>
                      <a:gd name="connsiteY6" fmla="*/ 0 h 127513"/>
                      <a:gd name="connsiteX7" fmla="*/ 0 w 127512"/>
                      <a:gd name="connsiteY7" fmla="*/ 127514 h 127513"/>
                      <a:gd name="connsiteX8" fmla="*/ 127513 w 127512"/>
                      <a:gd name="connsiteY8" fmla="*/ 126997 h 127513"/>
                      <a:gd name="connsiteX9" fmla="*/ 127513 w 127512"/>
                      <a:gd name="connsiteY9" fmla="*/ 64446 h 12751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27512" h="127513">
                        <a:moveTo>
                          <a:pt x="117174" y="73234"/>
                        </a:moveTo>
                        <a:lnTo>
                          <a:pt x="117174" y="117175"/>
                        </a:lnTo>
                        <a:lnTo>
                          <a:pt x="10339" y="117175"/>
                        </a:lnTo>
                        <a:lnTo>
                          <a:pt x="10339" y="10339"/>
                        </a:lnTo>
                        <a:lnTo>
                          <a:pt x="87191" y="10339"/>
                        </a:lnTo>
                        <a:lnTo>
                          <a:pt x="87191" y="0"/>
                        </a:lnTo>
                        <a:lnTo>
                          <a:pt x="0" y="0"/>
                        </a:lnTo>
                        <a:lnTo>
                          <a:pt x="0" y="127514"/>
                        </a:lnTo>
                        <a:lnTo>
                          <a:pt x="127513" y="126997"/>
                        </a:lnTo>
                        <a:lnTo>
                          <a:pt x="127513" y="6444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47" name="Freeform: Shape 146">
                    <a:extLst>
                      <a:ext uri="{FF2B5EF4-FFF2-40B4-BE49-F238E27FC236}">
                        <a16:creationId xmlns:a16="http://schemas.microsoft.com/office/drawing/2014/main" id="{20A3D9C9-5F05-4BBC-927C-9A56B4F9BCCF}"/>
                      </a:ext>
                    </a:extLst>
                  </p:cNvPr>
                  <p:cNvSpPr/>
                  <p:nvPr/>
                </p:nvSpPr>
                <p:spPr>
                  <a:xfrm>
                    <a:off x="6274819" y="4313442"/>
                    <a:ext cx="109499" cy="88500"/>
                  </a:xfrm>
                  <a:custGeom>
                    <a:avLst/>
                    <a:gdLst>
                      <a:gd name="connsiteX0" fmla="*/ 125790 w 125789"/>
                      <a:gd name="connsiteY0" fmla="*/ 41356 h 101666"/>
                      <a:gd name="connsiteX1" fmla="*/ 76508 w 125789"/>
                      <a:gd name="connsiteY1" fmla="*/ 0 h 101666"/>
                      <a:gd name="connsiteX2" fmla="*/ 76508 w 125789"/>
                      <a:gd name="connsiteY2" fmla="*/ 24124 h 101666"/>
                      <a:gd name="connsiteX3" fmla="*/ 0 w 125789"/>
                      <a:gd name="connsiteY3" fmla="*/ 101666 h 101666"/>
                      <a:gd name="connsiteX4" fmla="*/ 76508 w 125789"/>
                      <a:gd name="connsiteY4" fmla="*/ 60310 h 101666"/>
                      <a:gd name="connsiteX5" fmla="*/ 76508 w 125789"/>
                      <a:gd name="connsiteY5" fmla="*/ 82712 h 101666"/>
                      <a:gd name="connsiteX6" fmla="*/ 125790 w 125789"/>
                      <a:gd name="connsiteY6" fmla="*/ 41356 h 1016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25789" h="101666">
                        <a:moveTo>
                          <a:pt x="125790" y="41356"/>
                        </a:moveTo>
                        <a:lnTo>
                          <a:pt x="76508" y="0"/>
                        </a:lnTo>
                        <a:lnTo>
                          <a:pt x="76508" y="24124"/>
                        </a:lnTo>
                        <a:cubicBezTo>
                          <a:pt x="1034" y="24813"/>
                          <a:pt x="0" y="101666"/>
                          <a:pt x="0" y="101666"/>
                        </a:cubicBezTo>
                        <a:cubicBezTo>
                          <a:pt x="0" y="101666"/>
                          <a:pt x="16025" y="60827"/>
                          <a:pt x="76508" y="60310"/>
                        </a:cubicBezTo>
                        <a:lnTo>
                          <a:pt x="76508" y="82712"/>
                        </a:lnTo>
                        <a:lnTo>
                          <a:pt x="125790" y="41356"/>
                        </a:lnTo>
                        <a:close/>
                      </a:path>
                    </a:pathLst>
                  </a:custGeom>
                  <a:solidFill>
                    <a:schemeClr val="bg1">
                      <a:lumMod val="50000"/>
                    </a:schemeClr>
                  </a:solidFill>
                  <a:ln w="1687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pPr marL="0" marR="0" lvl="0" indent="0" algn="l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58595B"/>
                      </a:solidFill>
                      <a:effectLst/>
                      <a:uLnTx/>
                      <a:uFillTx/>
                      <a:latin typeface="Calibri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FF7E271D-3260-4AE4-AA2F-E449A2FD11D6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4227934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2" name="Group 151">
              <a:extLst>
                <a:ext uri="{FF2B5EF4-FFF2-40B4-BE49-F238E27FC236}">
                  <a16:creationId xmlns:a16="http://schemas.microsoft.com/office/drawing/2014/main" id="{FB33CE1A-FBE3-41D9-946C-9F41C65DC347}"/>
                </a:ext>
              </a:extLst>
            </p:cNvPr>
            <p:cNvGrpSpPr/>
            <p:nvPr/>
          </p:nvGrpSpPr>
          <p:grpSpPr>
            <a:xfrm>
              <a:off x="4913623" y="4011926"/>
              <a:ext cx="2159523" cy="144000"/>
              <a:chOff x="4913623" y="4011926"/>
              <a:chExt cx="2159523" cy="144000"/>
            </a:xfrm>
          </p:grpSpPr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A864AFB3-1821-4E58-8BDB-1B4DA75F5DBE}"/>
                  </a:ext>
                </a:extLst>
              </p:cNvPr>
              <p:cNvSpPr/>
              <p:nvPr/>
            </p:nvSpPr>
            <p:spPr>
              <a:xfrm>
                <a:off x="5412608" y="4011926"/>
                <a:ext cx="252000" cy="144000"/>
              </a:xfrm>
              <a:prstGeom prst="rect">
                <a:avLst/>
              </a:prstGeom>
            </p:spPr>
            <p:txBody>
              <a:bodyPr wrap="none" lIns="36000" tIns="36000" rIns="36000" bIns="36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72</a:t>
                </a:r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17044D36-6B72-47D3-8AEB-F04360138A71}"/>
                  </a:ext>
                </a:extLst>
              </p:cNvPr>
              <p:cNvSpPr/>
              <p:nvPr/>
            </p:nvSpPr>
            <p:spPr>
              <a:xfrm>
                <a:off x="6218425" y="4011926"/>
                <a:ext cx="854721" cy="144000"/>
              </a:xfrm>
              <a:prstGeom prst="rect">
                <a:avLst/>
              </a:prstGeom>
            </p:spPr>
            <p:txBody>
              <a:bodyPr wrap="none" lIns="72000" tIns="72000" rIns="72000" bIns="72000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7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58595B">
                        <a:lumMod val="60000"/>
                        <a:lumOff val="40000"/>
                      </a:srgbClr>
                    </a:solidFill>
                    <a:effectLst/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 16 Comments</a:t>
                </a:r>
              </a:p>
            </p:txBody>
          </p:sp>
          <p:grpSp>
            <p:nvGrpSpPr>
              <p:cNvPr id="107" name="Group 106">
                <a:extLst>
                  <a:ext uri="{FF2B5EF4-FFF2-40B4-BE49-F238E27FC236}">
                    <a16:creationId xmlns:a16="http://schemas.microsoft.com/office/drawing/2014/main" id="{BA19FC20-4B69-40FE-BE0A-756BAA7B7F28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1362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85C106D5-9B22-4492-ACCA-78C5A676ACF6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70C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09" name="Graphic 108" descr="Thumbs up sign">
                  <a:extLst>
                    <a:ext uri="{FF2B5EF4-FFF2-40B4-BE49-F238E27FC236}">
                      <a16:creationId xmlns:a16="http://schemas.microsoft.com/office/drawing/2014/main" id="{F6C42969-3E85-4984-BE29-5FA604B7271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817710" y="4953950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2" name="Group 111">
                <a:extLst>
                  <a:ext uri="{FF2B5EF4-FFF2-40B4-BE49-F238E27FC236}">
                    <a16:creationId xmlns:a16="http://schemas.microsoft.com/office/drawing/2014/main" id="{391BF552-A5F8-4271-9F3B-A1057FA2BC8A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094093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3" name="Oval 112">
                  <a:extLst>
                    <a:ext uri="{FF2B5EF4-FFF2-40B4-BE49-F238E27FC236}">
                      <a16:creationId xmlns:a16="http://schemas.microsoft.com/office/drawing/2014/main" id="{432D387F-6A2D-46AF-AF34-5E4470DB2D58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4" name="Graphic 113" descr="Heart">
                  <a:extLst>
                    <a:ext uri="{FF2B5EF4-FFF2-40B4-BE49-F238E27FC236}">
                      <a16:creationId xmlns:a16="http://schemas.microsoft.com/office/drawing/2014/main" id="{E7F3D6C4-536B-4A62-9B6B-09205366886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7620E327-8D53-4F41-A5E0-6842358D06C4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5274562" y="4011926"/>
                <a:ext cx="144000" cy="144000"/>
                <a:chOff x="4760485" y="4896725"/>
                <a:chExt cx="294451" cy="294451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072FFFE7-BFE5-4DE4-86BE-E986EB7E56B1}"/>
                    </a:ext>
                  </a:extLst>
                </p:cNvPr>
                <p:cNvSpPr/>
                <p:nvPr/>
              </p:nvSpPr>
              <p:spPr>
                <a:xfrm>
                  <a:off x="4760485" y="4896725"/>
                  <a:ext cx="294451" cy="294451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+mn-ea"/>
                    <a:cs typeface="+mn-cs"/>
                  </a:endParaRPr>
                </a:p>
              </p:txBody>
            </p:sp>
            <p:pic>
              <p:nvPicPr>
                <p:cNvPr id="117" name="Graphic 116" descr="Clapping hands">
                  <a:extLst>
                    <a:ext uri="{FF2B5EF4-FFF2-40B4-BE49-F238E27FC236}">
                      <a16:creationId xmlns:a16="http://schemas.microsoft.com/office/drawing/2014/main" id="{55F3B7B4-6254-4279-9B33-FB0940CF409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rcRect/>
                <a:stretch/>
              </p:blipFill>
              <p:spPr>
                <a:xfrm>
                  <a:off x="4817709" y="4953949"/>
                  <a:ext cx="180000" cy="180000"/>
                </a:xfrm>
                <a:prstGeom prst="rect">
                  <a:avLst/>
                </a:prstGeom>
              </p:spPr>
            </p:pic>
          </p:grpSp>
        </p:grp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E753C9EA-2B62-4F73-A6BC-E1D2B7383721}"/>
                </a:ext>
              </a:extLst>
            </p:cNvPr>
            <p:cNvCxnSpPr>
              <a:cxnSpLocks/>
            </p:cNvCxnSpPr>
            <p:nvPr/>
          </p:nvCxnSpPr>
          <p:spPr>
            <a:xfrm>
              <a:off x="4836207" y="3939902"/>
              <a:ext cx="2281412" cy="0"/>
            </a:xfrm>
            <a:prstGeom prst="line">
              <a:avLst/>
            </a:prstGeom>
            <a:ln>
              <a:solidFill>
                <a:srgbClr val="D9D9D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Main body">
            <a:extLst>
              <a:ext uri="{FF2B5EF4-FFF2-40B4-BE49-F238E27FC236}">
                <a16:creationId xmlns:a16="http://schemas.microsoft.com/office/drawing/2014/main" id="{C656EE0F-243E-4361-8532-4A6B0B6C3FC4}"/>
              </a:ext>
            </a:extLst>
          </p:cNvPr>
          <p:cNvSpPr/>
          <p:nvPr/>
        </p:nvSpPr>
        <p:spPr>
          <a:xfrm>
            <a:off x="5011397" y="2853656"/>
            <a:ext cx="2063852" cy="1770657"/>
          </a:xfrm>
          <a:prstGeom prst="rect">
            <a:avLst/>
          </a:prstGeom>
        </p:spPr>
        <p:txBody>
          <a:bodyPr wrap="square" lIns="108000" tIns="72000" rIns="180000" bIns="7200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Hey, all is good with us thanks for asking. Nice to be able to spend some time together but missing the extended family. How are you doing? I hope all is well with you and the family and that you are staying safe. Please let me know if you need anything and I hope you know I’m always here if you need a chat, Facetime, Skype, or a phone whatever works best for you.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Take care speak soon.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61809B3F-528A-42A7-BC94-66F149D69545}"/>
              </a:ext>
            </a:extLst>
          </p:cNvPr>
          <p:cNvSpPr/>
          <p:nvPr/>
        </p:nvSpPr>
        <p:spPr>
          <a:xfrm>
            <a:off x="5353390" y="2540970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Lisa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Assistant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0C1F998F-33AC-47AF-A547-1C83C4826C39}"/>
              </a:ext>
            </a:extLst>
          </p:cNvPr>
          <p:cNvCxnSpPr>
            <a:cxnSpLocks/>
          </p:cNvCxnSpPr>
          <p:nvPr/>
        </p:nvCxnSpPr>
        <p:spPr>
          <a:xfrm>
            <a:off x="4998932" y="2476939"/>
            <a:ext cx="2012178" cy="0"/>
          </a:xfrm>
          <a:prstGeom prst="line">
            <a:avLst/>
          </a:prstGeom>
          <a:ln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Rectangle 91">
            <a:extLst>
              <a:ext uri="{FF2B5EF4-FFF2-40B4-BE49-F238E27FC236}">
                <a16:creationId xmlns:a16="http://schemas.microsoft.com/office/drawing/2014/main" id="{F0B0999B-32A2-41FD-963A-5E3ED2443270}"/>
              </a:ext>
            </a:extLst>
          </p:cNvPr>
          <p:cNvSpPr/>
          <p:nvPr/>
        </p:nvSpPr>
        <p:spPr>
          <a:xfrm>
            <a:off x="5353390" y="2105018"/>
            <a:ext cx="1623828" cy="317516"/>
          </a:xfrm>
          <a:prstGeom prst="rect">
            <a:avLst/>
          </a:prstGeom>
        </p:spPr>
        <p:txBody>
          <a:bodyPr wrap="square" lIns="72000" tIns="72000" rIns="72000" bIns="7200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 err="1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Sukhi</a:t>
            </a: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– 1</a:t>
            </a:r>
            <a:r>
              <a:rPr kumimoji="0" lang="en-GB" sz="800" b="1" i="0" u="none" strike="noStrike" kern="1200" cap="none" spc="0" normalizeH="0" baseline="3000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</a:t>
            </a:r>
            <a:endParaRPr kumimoji="0" lang="en-GB" sz="800" b="1" i="0" u="none" strike="noStrike" kern="1200" cap="none" spc="0" normalizeH="0" baseline="0" noProof="0" dirty="0">
              <a:ln>
                <a:noFill/>
              </a:ln>
              <a:solidFill>
                <a:srgbClr val="D9DADB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Development Manager</a:t>
            </a: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6" name="Grey Box">
            <a:extLst>
              <a:ext uri="{FF2B5EF4-FFF2-40B4-BE49-F238E27FC236}">
                <a16:creationId xmlns:a16="http://schemas.microsoft.com/office/drawing/2014/main" id="{C73005BC-A580-45E8-B84A-9E744EEDA5B1}"/>
              </a:ext>
            </a:extLst>
          </p:cNvPr>
          <p:cNvSpPr/>
          <p:nvPr/>
        </p:nvSpPr>
        <p:spPr>
          <a:xfrm>
            <a:off x="4975336" y="1813109"/>
            <a:ext cx="2063852" cy="222261"/>
          </a:xfrm>
          <a:prstGeom prst="roundRect">
            <a:avLst>
              <a:gd name="adj" fmla="val 0"/>
            </a:avLst>
          </a:prstGeom>
          <a:solidFill>
            <a:schemeClr val="bg1">
              <a:lumMod val="8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7" name="White box">
            <a:extLst>
              <a:ext uri="{FF2B5EF4-FFF2-40B4-BE49-F238E27FC236}">
                <a16:creationId xmlns:a16="http://schemas.microsoft.com/office/drawing/2014/main" id="{2FED8C9F-A805-4CC1-B635-0CFB1B8845A9}"/>
              </a:ext>
            </a:extLst>
          </p:cNvPr>
          <p:cNvSpPr/>
          <p:nvPr/>
        </p:nvSpPr>
        <p:spPr>
          <a:xfrm>
            <a:off x="5039345" y="1844859"/>
            <a:ext cx="1746336" cy="1587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D1D3D4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9" name="Pencil" descr="Pencil">
            <a:extLst>
              <a:ext uri="{FF2B5EF4-FFF2-40B4-BE49-F238E27FC236}">
                <a16:creationId xmlns:a16="http://schemas.microsoft.com/office/drawing/2014/main" id="{371C981A-E5DD-43F2-A1E8-2FE28C4991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87416" y="1879786"/>
            <a:ext cx="88904" cy="88904"/>
          </a:xfrm>
          <a:prstGeom prst="rect">
            <a:avLst/>
          </a:prstGeom>
        </p:spPr>
      </p:pic>
      <p:sp>
        <p:nvSpPr>
          <p:cNvPr id="88" name="Write a post">
            <a:extLst>
              <a:ext uri="{FF2B5EF4-FFF2-40B4-BE49-F238E27FC236}">
                <a16:creationId xmlns:a16="http://schemas.microsoft.com/office/drawing/2014/main" id="{8CE2A4A4-B373-476A-995D-B2B0A125AFA8}"/>
              </a:ext>
            </a:extLst>
          </p:cNvPr>
          <p:cNvSpPr/>
          <p:nvPr/>
        </p:nvSpPr>
        <p:spPr>
          <a:xfrm>
            <a:off x="5210809" y="1858451"/>
            <a:ext cx="649962" cy="131577"/>
          </a:xfrm>
          <a:prstGeom prst="rect">
            <a:avLst/>
          </a:prstGeom>
        </p:spPr>
        <p:txBody>
          <a:bodyPr wrap="none" lIns="72000" tIns="72000" rIns="72000" bIns="7200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9DADB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Write a post</a:t>
            </a:r>
            <a:endParaRPr kumimoji="0" lang="en-GB" sz="1050" b="1" i="0" u="none" strike="noStrike" kern="1200" cap="none" spc="0" normalizeH="0" baseline="0" noProof="0" dirty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0" name="Cam" descr="Camera">
            <a:extLst>
              <a:ext uri="{FF2B5EF4-FFF2-40B4-BE49-F238E27FC236}">
                <a16:creationId xmlns:a16="http://schemas.microsoft.com/office/drawing/2014/main" id="{E8C7153D-C795-48C3-8C78-E1EF36E72F3E}"/>
              </a:ext>
            </a:extLst>
          </p:cNvPr>
          <p:cNvPicPr preferRelativeResize="0">
            <a:picLocks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835038" y="1852398"/>
            <a:ext cx="158758" cy="143682"/>
          </a:xfrm>
          <a:prstGeom prst="rect">
            <a:avLst/>
          </a:prstGeom>
        </p:spPr>
      </p:pic>
      <p:sp>
        <p:nvSpPr>
          <p:cNvPr id="76" name="Blue box">
            <a:extLst>
              <a:ext uri="{FF2B5EF4-FFF2-40B4-BE49-F238E27FC236}">
                <a16:creationId xmlns:a16="http://schemas.microsoft.com/office/drawing/2014/main" id="{9ADDD770-627F-474D-AAC5-DBEA0D7CC041}"/>
              </a:ext>
            </a:extLst>
          </p:cNvPr>
          <p:cNvSpPr>
            <a:spLocks noChangeAspect="1"/>
          </p:cNvSpPr>
          <p:nvPr/>
        </p:nvSpPr>
        <p:spPr>
          <a:xfrm>
            <a:off x="4975336" y="1235255"/>
            <a:ext cx="2063852" cy="578300"/>
          </a:xfrm>
          <a:prstGeom prst="round2SameRect">
            <a:avLst>
              <a:gd name="adj1" fmla="val 12046"/>
              <a:gd name="adj2" fmla="val 0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5" name="Find box">
            <a:extLst>
              <a:ext uri="{FF2B5EF4-FFF2-40B4-BE49-F238E27FC236}">
                <a16:creationId xmlns:a16="http://schemas.microsoft.com/office/drawing/2014/main" id="{2022BCF6-1BD8-47A8-98AF-4612EDCEC6BA}"/>
              </a:ext>
            </a:extLst>
          </p:cNvPr>
          <p:cNvSpPr/>
          <p:nvPr/>
        </p:nvSpPr>
        <p:spPr>
          <a:xfrm>
            <a:off x="5465926" y="1530140"/>
            <a:ext cx="1428820" cy="190509"/>
          </a:xfrm>
          <a:prstGeom prst="roundRect">
            <a:avLst/>
          </a:prstGeom>
          <a:solidFill>
            <a:srgbClr val="D9D9D9"/>
          </a:solidFill>
          <a:ln w="6350">
            <a:solidFill>
              <a:srgbClr val="7F7F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6000" tIns="72000" rIns="36000" bIns="72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1200" cap="none" spc="0" normalizeH="0" baseline="0" noProof="0" dirty="0">
                <a:ln>
                  <a:noFill/>
                </a:ln>
                <a:solidFill>
                  <a:srgbClr val="D1D3D4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People, jobs and…</a:t>
            </a:r>
          </a:p>
        </p:txBody>
      </p:sp>
      <p:sp>
        <p:nvSpPr>
          <p:cNvPr id="125" name="Mag" descr="Magnifying glass">
            <a:extLst>
              <a:ext uri="{FF2B5EF4-FFF2-40B4-BE49-F238E27FC236}">
                <a16:creationId xmlns:a16="http://schemas.microsoft.com/office/drawing/2014/main" id="{87779558-07CE-4E32-BA0C-3EA315FB1FCD}"/>
              </a:ext>
            </a:extLst>
          </p:cNvPr>
          <p:cNvSpPr/>
          <p:nvPr/>
        </p:nvSpPr>
        <p:spPr>
          <a:xfrm>
            <a:off x="5507311" y="1561890"/>
            <a:ext cx="127006" cy="127006"/>
          </a:xfrm>
          <a:custGeom>
            <a:avLst/>
            <a:gdLst>
              <a:gd name="connsiteX0" fmla="*/ 121798 w 125025"/>
              <a:gd name="connsiteY0" fmla="*/ 106119 h 125125"/>
              <a:gd name="connsiteX1" fmla="*/ 102000 w 125025"/>
              <a:gd name="connsiteY1" fmla="*/ 86321 h 125125"/>
              <a:gd name="connsiteX2" fmla="*/ 92180 w 125025"/>
              <a:gd name="connsiteY2" fmla="*/ 83311 h 125125"/>
              <a:gd name="connsiteX3" fmla="*/ 85211 w 125025"/>
              <a:gd name="connsiteY3" fmla="*/ 76342 h 125125"/>
              <a:gd name="connsiteX4" fmla="*/ 95031 w 125025"/>
              <a:gd name="connsiteY4" fmla="*/ 47516 h 125125"/>
              <a:gd name="connsiteX5" fmla="*/ 47516 w 125025"/>
              <a:gd name="connsiteY5" fmla="*/ 0 h 125125"/>
              <a:gd name="connsiteX6" fmla="*/ 0 w 125025"/>
              <a:gd name="connsiteY6" fmla="*/ 47516 h 125125"/>
              <a:gd name="connsiteX7" fmla="*/ 47516 w 125025"/>
              <a:gd name="connsiteY7" fmla="*/ 95032 h 125125"/>
              <a:gd name="connsiteX8" fmla="*/ 76342 w 125025"/>
              <a:gd name="connsiteY8" fmla="*/ 85212 h 125125"/>
              <a:gd name="connsiteX9" fmla="*/ 83311 w 125025"/>
              <a:gd name="connsiteY9" fmla="*/ 92181 h 125125"/>
              <a:gd name="connsiteX10" fmla="*/ 86320 w 125025"/>
              <a:gd name="connsiteY10" fmla="*/ 102001 h 125125"/>
              <a:gd name="connsiteX11" fmla="*/ 106118 w 125025"/>
              <a:gd name="connsiteY11" fmla="*/ 121799 h 125125"/>
              <a:gd name="connsiteX12" fmla="*/ 114038 w 125025"/>
              <a:gd name="connsiteY12" fmla="*/ 125125 h 125125"/>
              <a:gd name="connsiteX13" fmla="*/ 121957 w 125025"/>
              <a:gd name="connsiteY13" fmla="*/ 121799 h 125125"/>
              <a:gd name="connsiteX14" fmla="*/ 121798 w 125025"/>
              <a:gd name="connsiteY14" fmla="*/ 106119 h 125125"/>
              <a:gd name="connsiteX15" fmla="*/ 47357 w 125025"/>
              <a:gd name="connsiteY15" fmla="*/ 85370 h 125125"/>
              <a:gd name="connsiteX16" fmla="*/ 9345 w 125025"/>
              <a:gd name="connsiteY16" fmla="*/ 47358 h 125125"/>
              <a:gd name="connsiteX17" fmla="*/ 47357 w 125025"/>
              <a:gd name="connsiteY17" fmla="*/ 9345 h 125125"/>
              <a:gd name="connsiteX18" fmla="*/ 85370 w 125025"/>
              <a:gd name="connsiteY18" fmla="*/ 47358 h 125125"/>
              <a:gd name="connsiteX19" fmla="*/ 47357 w 125025"/>
              <a:gd name="connsiteY19" fmla="*/ 85370 h 125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5025" h="125125">
                <a:moveTo>
                  <a:pt x="121798" y="106119"/>
                </a:moveTo>
                <a:lnTo>
                  <a:pt x="102000" y="86321"/>
                </a:lnTo>
                <a:cubicBezTo>
                  <a:pt x="99308" y="83628"/>
                  <a:pt x="95665" y="82678"/>
                  <a:pt x="92180" y="83311"/>
                </a:cubicBezTo>
                <a:lnTo>
                  <a:pt x="85211" y="76342"/>
                </a:lnTo>
                <a:cubicBezTo>
                  <a:pt x="91388" y="68423"/>
                  <a:pt x="95031" y="58286"/>
                  <a:pt x="95031" y="47516"/>
                </a:cubicBezTo>
                <a:cubicBezTo>
                  <a:pt x="95031" y="21382"/>
                  <a:pt x="73649" y="0"/>
                  <a:pt x="47516" y="0"/>
                </a:cubicBezTo>
                <a:cubicBezTo>
                  <a:pt x="21382" y="0"/>
                  <a:pt x="0" y="21382"/>
                  <a:pt x="0" y="47516"/>
                </a:cubicBezTo>
                <a:cubicBezTo>
                  <a:pt x="0" y="73650"/>
                  <a:pt x="21382" y="95032"/>
                  <a:pt x="47516" y="95032"/>
                </a:cubicBezTo>
                <a:cubicBezTo>
                  <a:pt x="58286" y="95032"/>
                  <a:pt x="68264" y="91389"/>
                  <a:pt x="76342" y="85212"/>
                </a:cubicBezTo>
                <a:lnTo>
                  <a:pt x="83311" y="92181"/>
                </a:lnTo>
                <a:cubicBezTo>
                  <a:pt x="82677" y="95665"/>
                  <a:pt x="83628" y="99308"/>
                  <a:pt x="86320" y="102001"/>
                </a:cubicBezTo>
                <a:lnTo>
                  <a:pt x="106118" y="121799"/>
                </a:lnTo>
                <a:cubicBezTo>
                  <a:pt x="108336" y="124017"/>
                  <a:pt x="111187" y="125125"/>
                  <a:pt x="114038" y="125125"/>
                </a:cubicBezTo>
                <a:cubicBezTo>
                  <a:pt x="116888" y="125125"/>
                  <a:pt x="119739" y="124017"/>
                  <a:pt x="121957" y="121799"/>
                </a:cubicBezTo>
                <a:cubicBezTo>
                  <a:pt x="126075" y="117364"/>
                  <a:pt x="126075" y="110395"/>
                  <a:pt x="121798" y="106119"/>
                </a:cubicBezTo>
                <a:close/>
                <a:moveTo>
                  <a:pt x="47357" y="85370"/>
                </a:moveTo>
                <a:cubicBezTo>
                  <a:pt x="26450" y="85370"/>
                  <a:pt x="9345" y="68265"/>
                  <a:pt x="9345" y="47358"/>
                </a:cubicBezTo>
                <a:cubicBezTo>
                  <a:pt x="9345" y="26451"/>
                  <a:pt x="26450" y="9345"/>
                  <a:pt x="47357" y="9345"/>
                </a:cubicBezTo>
                <a:cubicBezTo>
                  <a:pt x="68264" y="9345"/>
                  <a:pt x="85370" y="26451"/>
                  <a:pt x="85370" y="47358"/>
                </a:cubicBezTo>
                <a:cubicBezTo>
                  <a:pt x="85370" y="68265"/>
                  <a:pt x="68264" y="85370"/>
                  <a:pt x="47357" y="85370"/>
                </a:cubicBezTo>
                <a:close/>
              </a:path>
            </a:pathLst>
          </a:custGeom>
          <a:solidFill>
            <a:srgbClr val="7F7F7F"/>
          </a:solidFill>
          <a:ln w="1488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58595B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54315686-2930-45A8-ADF0-61C7F75FBE31}"/>
              </a:ext>
            </a:extLst>
          </p:cNvPr>
          <p:cNvSpPr/>
          <p:nvPr/>
        </p:nvSpPr>
        <p:spPr>
          <a:xfrm>
            <a:off x="5101572" y="1534587"/>
            <a:ext cx="190509" cy="190509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CB0F627-3162-4C1B-8632-B92389B3AD2C}"/>
              </a:ext>
            </a:extLst>
          </p:cNvPr>
          <p:cNvSpPr/>
          <p:nvPr/>
        </p:nvSpPr>
        <p:spPr>
          <a:xfrm>
            <a:off x="5090992" y="2207659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200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67BD7341-CCEB-4767-BFDE-20DAB948DD4B}"/>
              </a:ext>
            </a:extLst>
          </p:cNvPr>
          <p:cNvSpPr/>
          <p:nvPr/>
        </p:nvSpPr>
        <p:spPr>
          <a:xfrm>
            <a:off x="5090992" y="2625035"/>
            <a:ext cx="127006" cy="127006"/>
          </a:xfrm>
          <a:prstGeom prst="ellipse">
            <a:avLst/>
          </a:prstGeom>
          <a:solidFill>
            <a:schemeClr val="bg1"/>
          </a:solidFill>
          <a:ln>
            <a:solidFill>
              <a:srgbClr val="EE7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3" name="Graphic 122">
            <a:extLst>
              <a:ext uri="{FF2B5EF4-FFF2-40B4-BE49-F238E27FC236}">
                <a16:creationId xmlns:a16="http://schemas.microsoft.com/office/drawing/2014/main" id="{C32DAD13-8F15-498D-9BA9-B90FBD8A2BD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860033" y="1160748"/>
            <a:ext cx="2292297" cy="4536504"/>
          </a:xfrm>
          <a:prstGeom prst="rect">
            <a:avLst/>
          </a:prstGeom>
          <a:effectLst>
            <a:outerShdw blurRad="50800" dist="38100" dir="2700000" algn="tl" rotWithShape="0">
              <a:schemeClr val="tx1">
                <a:alpha val="20000"/>
              </a:schemeClr>
            </a:outerShdw>
          </a:effectLst>
        </p:spPr>
      </p:pic>
      <p:sp>
        <p:nvSpPr>
          <p:cNvPr id="164" name="Title 163">
            <a:extLst>
              <a:ext uri="{FF2B5EF4-FFF2-40B4-BE49-F238E27FC236}">
                <a16:creationId xmlns:a16="http://schemas.microsoft.com/office/drawing/2014/main" id="{F9C96B14-C73E-44AB-9FB2-BE3151B0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040" y="998730"/>
            <a:ext cx="4068960" cy="1300005"/>
          </a:xfrm>
        </p:spPr>
        <p:txBody>
          <a:bodyPr>
            <a:normAutofit/>
          </a:bodyPr>
          <a:lstStyle/>
          <a:p>
            <a:r>
              <a:rPr lang="en-GB" dirty="0"/>
              <a:t>Recognising </a:t>
            </a:r>
            <a:br>
              <a:rPr lang="en-GB" dirty="0"/>
            </a:br>
            <a:r>
              <a:rPr lang="en-GB" dirty="0"/>
              <a:t>Type</a:t>
            </a:r>
          </a:p>
        </p:txBody>
      </p:sp>
    </p:spTree>
    <p:extLst>
      <p:ext uri="{BB962C8B-B14F-4D97-AF65-F5344CB8AC3E}">
        <p14:creationId xmlns:p14="http://schemas.microsoft.com/office/powerpoint/2010/main" val="164122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AA51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001_0001_4Type Wheel with space for writing_enG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6232" y="2122800"/>
            <a:ext cx="3344574" cy="3344574"/>
          </a:xfrm>
          <a:prstGeom prst="rect">
            <a:avLst/>
          </a:prstGeom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6240806" y="1590177"/>
            <a:ext cx="20732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B71A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Fiery Red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6240806" y="5744916"/>
            <a:ext cx="28685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FEB90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Sunshine Yellow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51105" y="5744916"/>
            <a:ext cx="20732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6F9C1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Green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451105" y="1587002"/>
            <a:ext cx="20732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95BA6"/>
                </a:solidFill>
                <a:latin typeface="Arial" pitchFamily="34" charset="0"/>
                <a:cs typeface="Arial" pitchFamily="34" charset="0"/>
              </a:rPr>
              <a:t>Cool Blue</a:t>
            </a:r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482717" y="1984872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 well prepared and thorough</a:t>
            </a:r>
          </a:p>
        </p:txBody>
      </p:sp>
      <p:sp>
        <p:nvSpPr>
          <p:cNvPr id="12" name="Text Box 6"/>
          <p:cNvSpPr txBox="1">
            <a:spLocks noChangeArrowheads="1"/>
          </p:cNvSpPr>
          <p:nvPr/>
        </p:nvSpPr>
        <p:spPr bwMode="auto">
          <a:xfrm>
            <a:off x="6240806" y="1988417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 direct and to the point</a:t>
            </a: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6240806" y="5021556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 friendly and sociable</a:t>
            </a:r>
          </a:p>
        </p:txBody>
      </p:sp>
      <p:sp>
        <p:nvSpPr>
          <p:cNvPr id="14" name="Text Box 6"/>
          <p:cNvSpPr txBox="1">
            <a:spLocks noChangeArrowheads="1"/>
          </p:cNvSpPr>
          <p:nvPr/>
        </p:nvSpPr>
        <p:spPr bwMode="auto">
          <a:xfrm>
            <a:off x="482717" y="5021556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 patient and supportive</a:t>
            </a: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477173" y="2847067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Do not be flippant on important issues</a:t>
            </a:r>
          </a:p>
        </p:txBody>
      </p:sp>
      <p:sp>
        <p:nvSpPr>
          <p:cNvPr id="17" name="Text Box 6"/>
          <p:cNvSpPr txBox="1">
            <a:spLocks noChangeArrowheads="1"/>
          </p:cNvSpPr>
          <p:nvPr/>
        </p:nvSpPr>
        <p:spPr bwMode="auto">
          <a:xfrm>
            <a:off x="6240806" y="2847067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Do not hesitate or waffle</a:t>
            </a:r>
          </a:p>
        </p:txBody>
      </p:sp>
      <p:sp>
        <p:nvSpPr>
          <p:cNvPr id="18" name="Text Box 6"/>
          <p:cNvSpPr txBox="1">
            <a:spLocks noChangeArrowheads="1"/>
          </p:cNvSpPr>
          <p:nvPr/>
        </p:nvSpPr>
        <p:spPr bwMode="auto">
          <a:xfrm>
            <a:off x="6240806" y="4249825"/>
            <a:ext cx="28346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Do not tie them down with routine</a:t>
            </a:r>
          </a:p>
        </p:txBody>
      </p:sp>
      <p:sp>
        <p:nvSpPr>
          <p:cNvPr id="19" name="Text Box 6"/>
          <p:cNvSpPr txBox="1">
            <a:spLocks noChangeArrowheads="1"/>
          </p:cNvSpPr>
          <p:nvPr/>
        </p:nvSpPr>
        <p:spPr bwMode="auto">
          <a:xfrm>
            <a:off x="482717" y="4249825"/>
            <a:ext cx="304374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fontAlgn="base" hangingPunct="0">
              <a:spcAft>
                <a:spcPts val="300"/>
              </a:spcAft>
            </a:pPr>
            <a:r>
              <a:rPr lang="en-GB" sz="2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Do not push them to make quick decisions</a:t>
            </a:r>
          </a:p>
        </p:txBody>
      </p:sp>
      <p:sp>
        <p:nvSpPr>
          <p:cNvPr id="20" name="Title 3"/>
          <p:cNvSpPr txBox="1">
            <a:spLocks/>
          </p:cNvSpPr>
          <p:nvPr/>
        </p:nvSpPr>
        <p:spPr>
          <a:xfrm>
            <a:off x="457200" y="523195"/>
            <a:ext cx="6923314" cy="80457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en-US">
                <a:solidFill>
                  <a:srgbClr val="000000"/>
                </a:solidFill>
              </a:rPr>
              <a:t>Adapting and Connecting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57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X:\VC Aug 2011\Global Accounts\documents\Novartis\Novartis NLP 2013\NLP WJ 2013\images\Fotolia_29106592_L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2" t="18750" r="45442"/>
          <a:stretch/>
        </p:blipFill>
        <p:spPr bwMode="auto">
          <a:xfrm>
            <a:off x="4478622" y="1201882"/>
            <a:ext cx="3776378" cy="486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2"/>
          <p:cNvSpPr>
            <a:spLocks noGrp="1"/>
          </p:cNvSpPr>
          <p:nvPr>
            <p:ph type="title"/>
          </p:nvPr>
        </p:nvSpPr>
        <p:spPr>
          <a:xfrm>
            <a:off x="457200" y="523195"/>
            <a:ext cx="3904488" cy="2163762"/>
          </a:xfrm>
        </p:spPr>
        <p:txBody>
          <a:bodyPr/>
          <a:lstStyle/>
          <a:p>
            <a:r>
              <a:rPr lang="en-GB" dirty="0"/>
              <a:t>Personal development</a:t>
            </a:r>
            <a:br>
              <a:rPr lang="en-GB" dirty="0"/>
            </a:b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4294967295"/>
          </p:nvPr>
        </p:nvSpPr>
        <p:spPr>
          <a:xfrm>
            <a:off x="491393" y="2334197"/>
            <a:ext cx="3859213" cy="100806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We are what we repeatedly do. </a:t>
            </a:r>
          </a:p>
          <a:p>
            <a:pPr>
              <a:spcBef>
                <a:spcPts val="0"/>
              </a:spcBef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rPr>
              <a:t>Excellence then is not an act but a habit.</a:t>
            </a:r>
          </a:p>
        </p:txBody>
      </p:sp>
    </p:spTree>
    <p:extLst>
      <p:ext uri="{BB962C8B-B14F-4D97-AF65-F5344CB8AC3E}">
        <p14:creationId xmlns:p14="http://schemas.microsoft.com/office/powerpoint/2010/main" val="16899865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teps landsca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459" y="604342"/>
            <a:ext cx="7803967" cy="5517058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4400" y="3403600"/>
            <a:ext cx="2590800" cy="177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4273548" y="3136900"/>
            <a:ext cx="2590800" cy="1219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4130672" y="2006600"/>
            <a:ext cx="2590800" cy="80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916754" y="1833554"/>
            <a:ext cx="1325546" cy="80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>
                <a:solidFill>
                  <a:schemeClr val="tx1"/>
                </a:solidFill>
              </a:rPr>
              <a:t>Your Journey Continues …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0" y="2955135"/>
            <a:ext cx="2265195" cy="992643"/>
            <a:chOff x="0" y="3310735"/>
            <a:chExt cx="2265195" cy="992643"/>
          </a:xfrm>
        </p:grpSpPr>
        <p:sp>
          <p:nvSpPr>
            <p:cNvPr id="8" name="TextBox 7"/>
            <p:cNvSpPr txBox="1"/>
            <p:nvPr/>
          </p:nvSpPr>
          <p:spPr>
            <a:xfrm>
              <a:off x="0" y="3310735"/>
              <a:ext cx="183065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What did I discover about myself?</a:t>
              </a:r>
            </a:p>
          </p:txBody>
        </p:sp>
        <p:sp>
          <p:nvSpPr>
            <p:cNvPr id="9" name="Arc 8"/>
            <p:cNvSpPr/>
            <p:nvPr/>
          </p:nvSpPr>
          <p:spPr>
            <a:xfrm rot="20700000">
              <a:off x="1257413" y="3665424"/>
              <a:ext cx="1007782" cy="637954"/>
            </a:xfrm>
            <a:prstGeom prst="arc">
              <a:avLst>
                <a:gd name="adj1" fmla="val 18027937"/>
                <a:gd name="adj2" fmla="val 713384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801449" y="4019674"/>
            <a:ext cx="2904404" cy="1025174"/>
            <a:chOff x="2801449" y="4375274"/>
            <a:chExt cx="2904404" cy="1025174"/>
          </a:xfrm>
        </p:grpSpPr>
        <p:sp>
          <p:nvSpPr>
            <p:cNvPr id="11" name="TextBox 10"/>
            <p:cNvSpPr txBox="1"/>
            <p:nvPr/>
          </p:nvSpPr>
          <p:spPr>
            <a:xfrm>
              <a:off x="2801449" y="4815673"/>
              <a:ext cx="2570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What do I appreciate about the styles of others?</a:t>
              </a:r>
            </a:p>
          </p:txBody>
        </p:sp>
        <p:sp>
          <p:nvSpPr>
            <p:cNvPr id="12" name="Arc 11"/>
            <p:cNvSpPr/>
            <p:nvPr/>
          </p:nvSpPr>
          <p:spPr>
            <a:xfrm rot="10800000" flipH="1">
              <a:off x="4698071" y="4375274"/>
              <a:ext cx="1007782" cy="637954"/>
            </a:xfrm>
            <a:prstGeom prst="arc">
              <a:avLst>
                <a:gd name="adj1" fmla="val 18027937"/>
                <a:gd name="adj2" fmla="val 69303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2190115" y="1743641"/>
            <a:ext cx="3127323" cy="958602"/>
            <a:chOff x="2190115" y="2099241"/>
            <a:chExt cx="3127323" cy="958602"/>
          </a:xfrm>
        </p:grpSpPr>
        <p:sp>
          <p:nvSpPr>
            <p:cNvPr id="14" name="TextBox 13"/>
            <p:cNvSpPr txBox="1"/>
            <p:nvPr/>
          </p:nvSpPr>
          <p:spPr>
            <a:xfrm>
              <a:off x="2190115" y="2099241"/>
              <a:ext cx="26390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How will I adapt my behaviour?</a:t>
              </a:r>
            </a:p>
          </p:txBody>
        </p:sp>
        <p:sp>
          <p:nvSpPr>
            <p:cNvPr id="15" name="Arc 14"/>
            <p:cNvSpPr/>
            <p:nvPr/>
          </p:nvSpPr>
          <p:spPr>
            <a:xfrm rot="20700000">
              <a:off x="4236108" y="2396114"/>
              <a:ext cx="1081330" cy="661729"/>
            </a:xfrm>
            <a:prstGeom prst="arc">
              <a:avLst>
                <a:gd name="adj1" fmla="val 18027937"/>
                <a:gd name="adj2" fmla="val 21094267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6597844" y="2487563"/>
            <a:ext cx="2018202" cy="1140163"/>
            <a:chOff x="6597844" y="2843163"/>
            <a:chExt cx="2018202" cy="1140163"/>
          </a:xfrm>
        </p:grpSpPr>
        <p:sp>
          <p:nvSpPr>
            <p:cNvPr id="17" name="TextBox 16"/>
            <p:cNvSpPr txBox="1"/>
            <p:nvPr/>
          </p:nvSpPr>
          <p:spPr>
            <a:xfrm>
              <a:off x="6597844" y="3398551"/>
              <a:ext cx="201820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aseline="30000" dirty="0">
                  <a:latin typeface="Arial" pitchFamily="34" charset="0"/>
                  <a:cs typeface="Arial" pitchFamily="34" charset="0"/>
                </a:rPr>
                <a:t>What is my key action?</a:t>
              </a:r>
            </a:p>
          </p:txBody>
        </p:sp>
        <p:sp>
          <p:nvSpPr>
            <p:cNvPr id="18" name="Arc 17"/>
            <p:cNvSpPr/>
            <p:nvPr/>
          </p:nvSpPr>
          <p:spPr>
            <a:xfrm rot="10800000" flipH="1">
              <a:off x="6973424" y="2843163"/>
              <a:ext cx="1426722" cy="637954"/>
            </a:xfrm>
            <a:prstGeom prst="arc">
              <a:avLst>
                <a:gd name="adj1" fmla="val 20721398"/>
                <a:gd name="adj2" fmla="val 2466372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40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1233" y="551361"/>
            <a:ext cx="7644447" cy="4983843"/>
          </a:xfrm>
        </p:spPr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Thank you</a:t>
            </a:r>
            <a:br>
              <a:rPr lang="en-GB" dirty="0">
                <a:solidFill>
                  <a:schemeClr val="bg2"/>
                </a:solidFill>
              </a:rPr>
            </a:br>
            <a:br>
              <a:rPr lang="en-GB" dirty="0">
                <a:solidFill>
                  <a:schemeClr val="bg2"/>
                </a:solidFill>
              </a:rPr>
            </a:br>
            <a:br>
              <a:rPr lang="en-GB" dirty="0">
                <a:solidFill>
                  <a:schemeClr val="bg2"/>
                </a:solidFill>
              </a:rPr>
            </a:br>
            <a:br>
              <a:rPr lang="en-GB" dirty="0">
                <a:solidFill>
                  <a:schemeClr val="bg2"/>
                </a:solidFill>
              </a:rPr>
            </a:br>
            <a:br>
              <a:rPr lang="en-GB" dirty="0">
                <a:solidFill>
                  <a:schemeClr val="bg2"/>
                </a:solidFill>
              </a:rPr>
            </a:br>
            <a:r>
              <a:rPr lang="en-GB" dirty="0">
                <a:solidFill>
                  <a:schemeClr val="bg2"/>
                </a:solidFill>
              </a:rPr>
              <a:t>julie.crossman@uwtsd.ac.uk</a:t>
            </a:r>
          </a:p>
        </p:txBody>
      </p:sp>
      <p:pic>
        <p:nvPicPr>
          <p:cNvPr id="5" name="Picture 4" descr="steps landscape.pn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bg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834352" y="4069080"/>
            <a:ext cx="4309648" cy="3046730"/>
          </a:xfrm>
          <a:prstGeom prst="rect">
            <a:avLst/>
          </a:prstGeom>
        </p:spPr>
      </p:pic>
      <p:pic>
        <p:nvPicPr>
          <p:cNvPr id="3076" name="Picture 4" descr="Diolch Slab - Sarah Bunton">
            <a:extLst>
              <a:ext uri="{FF2B5EF4-FFF2-40B4-BE49-F238E27FC236}">
                <a16:creationId xmlns:a16="http://schemas.microsoft.com/office/drawing/2014/main" id="{BBF997C0-83E8-1C36-ACCD-BC722ECF20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664" y="1685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Insights">
      <a:dk1>
        <a:srgbClr val="000000"/>
      </a:dk1>
      <a:lt1>
        <a:srgbClr val="FFFFFF"/>
      </a:lt1>
      <a:dk2>
        <a:srgbClr val="FFFFFF"/>
      </a:dk2>
      <a:lt2>
        <a:srgbClr val="BE9E55"/>
      </a:lt2>
      <a:accent1>
        <a:srgbClr val="004071"/>
      </a:accent1>
      <a:accent2>
        <a:srgbClr val="6F9C12"/>
      </a:accent2>
      <a:accent3>
        <a:srgbClr val="FEC436"/>
      </a:accent3>
      <a:accent4>
        <a:srgbClr val="B71A1D"/>
      </a:accent4>
      <a:accent5>
        <a:srgbClr val="095BA6"/>
      </a:accent5>
      <a:accent6>
        <a:srgbClr val="3E691A"/>
      </a:accent6>
      <a:hlink>
        <a:srgbClr val="FEC436"/>
      </a:hlink>
      <a:folHlink>
        <a:srgbClr val="808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ustom Design">
  <a:themeElements>
    <a:clrScheme name="Insights">
      <a:dk1>
        <a:srgbClr val="000000"/>
      </a:dk1>
      <a:lt1>
        <a:srgbClr val="FFFFFF"/>
      </a:lt1>
      <a:dk2>
        <a:srgbClr val="FFFFFF"/>
      </a:dk2>
      <a:lt2>
        <a:srgbClr val="BE9E55"/>
      </a:lt2>
      <a:accent1>
        <a:srgbClr val="004071"/>
      </a:accent1>
      <a:accent2>
        <a:srgbClr val="6F9C12"/>
      </a:accent2>
      <a:accent3>
        <a:srgbClr val="FEC436"/>
      </a:accent3>
      <a:accent4>
        <a:srgbClr val="B71A1D"/>
      </a:accent4>
      <a:accent5>
        <a:srgbClr val="095BA6"/>
      </a:accent5>
      <a:accent6>
        <a:srgbClr val="3E691A"/>
      </a:accent6>
      <a:hlink>
        <a:srgbClr val="FEC436"/>
      </a:hlink>
      <a:folHlink>
        <a:srgbClr val="808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sights PPT Template v1 2011 version 2">
  <a:themeElements>
    <a:clrScheme name="Insights Fresh">
      <a:dk1>
        <a:srgbClr val="58585A"/>
      </a:dk1>
      <a:lt1>
        <a:srgbClr val="FFFFFF"/>
      </a:lt1>
      <a:dk2>
        <a:srgbClr val="0082B7"/>
      </a:dk2>
      <a:lt2>
        <a:srgbClr val="D8D8D8"/>
      </a:lt2>
      <a:accent1>
        <a:srgbClr val="095BA6"/>
      </a:accent1>
      <a:accent2>
        <a:srgbClr val="6F9C12"/>
      </a:accent2>
      <a:accent3>
        <a:srgbClr val="FEC436"/>
      </a:accent3>
      <a:accent4>
        <a:srgbClr val="B71A1D"/>
      </a:accent4>
      <a:accent5>
        <a:srgbClr val="58585A"/>
      </a:accent5>
      <a:accent6>
        <a:srgbClr val="58585A"/>
      </a:accent6>
      <a:hlink>
        <a:srgbClr val="58585A"/>
      </a:hlink>
      <a:folHlink>
        <a:srgbClr val="E20072"/>
      </a:folHlink>
    </a:clrScheme>
    <a:fontScheme name="Insight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Presentation2">
  <a:themeElements>
    <a:clrScheme name="Insights Fresh">
      <a:dk1>
        <a:srgbClr val="58585A"/>
      </a:dk1>
      <a:lt1>
        <a:srgbClr val="FFFFFF"/>
      </a:lt1>
      <a:dk2>
        <a:srgbClr val="0082B7"/>
      </a:dk2>
      <a:lt2>
        <a:srgbClr val="D8D8D8"/>
      </a:lt2>
      <a:accent1>
        <a:srgbClr val="095BA6"/>
      </a:accent1>
      <a:accent2>
        <a:srgbClr val="6F9C12"/>
      </a:accent2>
      <a:accent3>
        <a:srgbClr val="FEC436"/>
      </a:accent3>
      <a:accent4>
        <a:srgbClr val="B71A1D"/>
      </a:accent4>
      <a:accent5>
        <a:srgbClr val="58585A"/>
      </a:accent5>
      <a:accent6>
        <a:srgbClr val="58585A"/>
      </a:accent6>
      <a:hlink>
        <a:srgbClr val="58585A"/>
      </a:hlink>
      <a:folHlink>
        <a:srgbClr val="E20072"/>
      </a:folHlink>
    </a:clrScheme>
    <a:fontScheme name="Insight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Discovery">
      <a:dk1>
        <a:srgbClr val="58595B"/>
      </a:dk1>
      <a:lt1>
        <a:sysClr val="window" lastClr="FFFFFF"/>
      </a:lt1>
      <a:dk2>
        <a:srgbClr val="0087B9"/>
      </a:dk2>
      <a:lt2>
        <a:srgbClr val="D1D3D4"/>
      </a:lt2>
      <a:accent1>
        <a:srgbClr val="B63230"/>
      </a:accent1>
      <a:accent2>
        <a:srgbClr val="FCC94F"/>
      </a:accent2>
      <a:accent3>
        <a:srgbClr val="8AA512"/>
      </a:accent3>
      <a:accent4>
        <a:srgbClr val="0072BA"/>
      </a:accent4>
      <a:accent5>
        <a:srgbClr val="A1559B"/>
      </a:accent5>
      <a:accent6>
        <a:srgbClr val="EE7D00"/>
      </a:accent6>
      <a:hlink>
        <a:srgbClr val="C7D31E"/>
      </a:hlink>
      <a:folHlink>
        <a:srgbClr val="00898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A7E2F882C86D4084B270242E70E361" ma:contentTypeVersion="9" ma:contentTypeDescription="Create a new document." ma:contentTypeScope="" ma:versionID="b06326ac29b4c2f2d53c15bf9cfaf6cf">
  <xsd:schema xmlns:xsd="http://www.w3.org/2001/XMLSchema" xmlns:xs="http://www.w3.org/2001/XMLSchema" xmlns:p="http://schemas.microsoft.com/office/2006/metadata/properties" xmlns:ns2="0246e411-c622-437f-a9d8-52d4f8b68c13" targetNamespace="http://schemas.microsoft.com/office/2006/metadata/properties" ma:root="true" ma:fieldsID="f33da5610287483b480d1f088822e641" ns2:_="">
    <xsd:import namespace="0246e411-c622-437f-a9d8-52d4f8b68c1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46e411-c622-437f-a9d8-52d4f8b68c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02F624-7CCC-4561-A526-651BF22B1CC3}">
  <ds:schemaRefs>
    <ds:schemaRef ds:uri="http://schemas.microsoft.com/office/2006/documentManagement/types"/>
    <ds:schemaRef ds:uri="http://purl.org/dc/elements/1.1/"/>
    <ds:schemaRef ds:uri="http://www.w3.org/XML/1998/namespace"/>
    <ds:schemaRef ds:uri="0246e411-c622-437f-a9d8-52d4f8b68c13"/>
    <ds:schemaRef ds:uri="http://purl.org/dc/terms/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AF312256-FE7C-4156-9A9E-9360965F2A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4C4C95-171A-463B-91EE-75824504BB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246e411-c622-437f-a9d8-52d4f8b68c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1803</Words>
  <Application>Microsoft Office PowerPoint</Application>
  <PresentationFormat>On-screen Show (4:3)</PresentationFormat>
  <Paragraphs>529</Paragraphs>
  <Slides>46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Myriad Pro</vt:lpstr>
      <vt:lpstr>Arial</vt:lpstr>
      <vt:lpstr>Book Antiqua</vt:lpstr>
      <vt:lpstr>Calibri</vt:lpstr>
      <vt:lpstr>Custom Design</vt:lpstr>
      <vt:lpstr>1_Custom Design</vt:lpstr>
      <vt:lpstr>Insights PPT Template v1 2011 version 2</vt:lpstr>
      <vt:lpstr>1_Presentation2</vt:lpstr>
      <vt:lpstr>Office Theme</vt:lpstr>
      <vt:lpstr>Insights Discovery An Introduction Beginning the Journey … </vt:lpstr>
      <vt:lpstr>Today is about connections</vt:lpstr>
      <vt:lpstr>A child at play</vt:lpstr>
      <vt:lpstr>The Steps to  Personal Effectiveness</vt:lpstr>
      <vt:lpstr>Perception</vt:lpstr>
      <vt:lpstr>PowerPoint Presentation</vt:lpstr>
      <vt:lpstr>The Ladder of Perception</vt:lpstr>
      <vt:lpstr>The Insights Discovery Card Activity</vt:lpstr>
      <vt:lpstr>PowerPoint Presentation</vt:lpstr>
      <vt:lpstr>PowerPoint Presentation</vt:lpstr>
      <vt:lpstr>Your Colour Energy Mix</vt:lpstr>
      <vt:lpstr>Your Colour Energy Mix</vt:lpstr>
      <vt:lpstr>PowerPoint Presentation</vt:lpstr>
      <vt:lpstr>Colour Energy Exercise ‘A Team Celebration’</vt:lpstr>
      <vt:lpstr>PowerPoint Presentation</vt:lpstr>
      <vt:lpstr>PowerPoint Presentation</vt:lpstr>
      <vt:lpstr>PowerPoint Presentation</vt:lpstr>
      <vt:lpstr>PowerPoint Presentation</vt:lpstr>
      <vt:lpstr>Comfort Break</vt:lpstr>
      <vt:lpstr>The Jungian Preferences</vt:lpstr>
      <vt:lpstr>Your ‘Attitude’</vt:lpstr>
      <vt:lpstr>Your Decision Making ‘Functions’</vt:lpstr>
      <vt:lpstr>Jungian Preferences and the Colour Energies</vt:lpstr>
      <vt:lpstr>When you see the next slide, write down what is there for you.</vt:lpstr>
      <vt:lpstr>PowerPoint Presentation</vt:lpstr>
      <vt:lpstr>Your Perceiving ‘Functions’</vt:lpstr>
      <vt:lpstr>PowerPoint Presentation</vt:lpstr>
      <vt:lpstr>PowerPoint Presentation</vt:lpstr>
      <vt:lpstr>The Insights Discovery Personal Profile:  </vt:lpstr>
      <vt:lpstr>Colour Energy Dynamics</vt:lpstr>
      <vt:lpstr>Insights Discovery  72-Type  Wheel</vt:lpstr>
      <vt:lpstr>Working with Your Insights Discovery Personal Profile</vt:lpstr>
      <vt:lpstr>From the Conscious Graph in your Profile, order your blocks </vt:lpstr>
      <vt:lpstr>Around the wheel on the mat ...</vt:lpstr>
      <vt:lpstr>Team Wheel</vt:lpstr>
      <vt:lpstr>Recognising Types</vt:lpstr>
      <vt:lpstr>Body Language</vt:lpstr>
      <vt:lpstr>Recognising Types</vt:lpstr>
      <vt:lpstr>Recognising  Type</vt:lpstr>
      <vt:lpstr>Recognising  Type</vt:lpstr>
      <vt:lpstr>Recognising  Type</vt:lpstr>
      <vt:lpstr>Recognising  Type</vt:lpstr>
      <vt:lpstr>PowerPoint Presentation</vt:lpstr>
      <vt:lpstr>Personal development </vt:lpstr>
      <vt:lpstr>Your Journey Continues …</vt:lpstr>
      <vt:lpstr>Thank you     julie.crossman@uwtsd.ac.uk</vt:lpstr>
    </vt:vector>
  </TitlesOfParts>
  <Company>Insights Learning &amp; Development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bglennie</dc:creator>
  <cp:lastModifiedBy>Julie Crossman</cp:lastModifiedBy>
  <cp:revision>373</cp:revision>
  <cp:lastPrinted>2023-09-04T09:14:44Z</cp:lastPrinted>
  <dcterms:created xsi:type="dcterms:W3CDTF">2009-08-04T12:30:10Z</dcterms:created>
  <dcterms:modified xsi:type="dcterms:W3CDTF">2023-09-26T11:49:19Z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0x0101000FA7E2F882C86D4084B270242E70E361</vt:lpwstr>
  </property>
</Properties>
</file>