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12"/>
  </p:notesMasterIdLst>
  <p:sldIdLst>
    <p:sldId id="256" r:id="rId2"/>
    <p:sldId id="258" r:id="rId3"/>
    <p:sldId id="260" r:id="rId4"/>
    <p:sldId id="261" r:id="rId5"/>
    <p:sldId id="265" r:id="rId6"/>
    <p:sldId id="262" r:id="rId7"/>
    <p:sldId id="263" r:id="rId8"/>
    <p:sldId id="266" r:id="rId9"/>
    <p:sldId id="264" r:id="rId10"/>
    <p:sldId id="259" r:id="rId11"/>
  </p:sldIdLst>
  <p:sldSz cx="9906000" cy="6858000" type="A4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crosoft Office User" initials="MOU" lastIdx="1" clrIdx="0">
    <p:extLst>
      <p:ext uri="{19B8F6BF-5375-455C-9EA6-DF929625EA0E}">
        <p15:presenceInfo xmlns:p15="http://schemas.microsoft.com/office/powerpoint/2012/main" userId="Microsoft Office Us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655"/>
    <p:restoredTop sz="91502"/>
  </p:normalViewPr>
  <p:slideViewPr>
    <p:cSldViewPr snapToGrid="0">
      <p:cViewPr varScale="1">
        <p:scale>
          <a:sx n="95" d="100"/>
          <a:sy n="95" d="100"/>
        </p:scale>
        <p:origin x="3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62A05A-290C-C147-A90A-EB378F41CA89}" type="datetimeFigureOut">
              <a:rPr lang="en-US" smtClean="0"/>
              <a:t>10/23/25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00363" y="857250"/>
            <a:ext cx="3343275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D40838-D2BB-A044-8870-1D56C30D9B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4804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1: Title and Thesis, up for (change)</a:t>
            </a:r>
          </a:p>
          <a:p>
            <a:r>
              <a:rPr lang="en-US" dirty="0"/>
              <a:t>-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D40838-D2BB-A044-8870-1D56C30D9B8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108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96013" y="802300"/>
            <a:ext cx="608672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96013" y="3531206"/>
            <a:ext cx="608672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EA84-3C0E-AF4F-852F-BA50C745D9A5}" type="datetimeFigureOut">
              <a:rPr lang="en-US" smtClean="0"/>
              <a:t>10/23/25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96012" y="329309"/>
            <a:ext cx="3343483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554262" y="798973"/>
            <a:ext cx="868839" cy="503578"/>
          </a:xfrm>
        </p:spPr>
        <p:txBody>
          <a:bodyPr/>
          <a:lstStyle/>
          <a:p>
            <a:fld id="{15C30355-28F1-6C4D-95A2-3C9D4F768D2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596013" y="3528542"/>
            <a:ext cx="608672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2637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EA84-3C0E-AF4F-852F-BA50C745D9A5}" type="datetimeFigureOut">
              <a:rPr lang="en-US" smtClean="0"/>
              <a:t>10/23/25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30355-28F1-6C4D-95A2-3C9D4F768D2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9762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782" y="1756130"/>
            <a:ext cx="6085086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783" y="3806197"/>
            <a:ext cx="608508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EA84-3C0E-AF4F-852F-BA50C745D9A5}" type="datetimeFigureOut">
              <a:rPr lang="en-US" smtClean="0"/>
              <a:t>10/23/25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30355-28F1-6C4D-95A2-3C9D4F768D2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563782" y="3804985"/>
            <a:ext cx="608508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640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782" y="804891"/>
            <a:ext cx="711895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63781" y="2013936"/>
            <a:ext cx="3386360" cy="3437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96614" y="2013937"/>
            <a:ext cx="3386123" cy="34375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EA84-3C0E-AF4F-852F-BA50C745D9A5}" type="datetimeFigureOut">
              <a:rPr lang="en-US" smtClean="0"/>
              <a:t>10/23/25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30355-28F1-6C4D-95A2-3C9D4F768D2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3956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782" y="804165"/>
            <a:ext cx="7118956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782" y="2019551"/>
            <a:ext cx="3386247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63782" y="2824271"/>
            <a:ext cx="3386247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6614" y="2023005"/>
            <a:ext cx="3386123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96614" y="2821491"/>
            <a:ext cx="3386123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EA84-3C0E-AF4F-852F-BA50C745D9A5}" type="datetimeFigureOut">
              <a:rPr lang="en-US" smtClean="0"/>
              <a:t>10/23/25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30355-28F1-6C4D-95A2-3C9D4F768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601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EA84-3C0E-AF4F-852F-BA50C745D9A5}" type="datetimeFigureOut">
              <a:rPr lang="en-US" smtClean="0"/>
              <a:t>10/23/25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30355-28F1-6C4D-95A2-3C9D4F768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229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EA84-3C0E-AF4F-852F-BA50C745D9A5}" type="datetimeFigureOut">
              <a:rPr lang="en-US" smtClean="0"/>
              <a:t>10/23/25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30355-28F1-6C4D-95A2-3C9D4F768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023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8962" y="798973"/>
            <a:ext cx="2628113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5544" y="798974"/>
            <a:ext cx="4147193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58963" y="3205493"/>
            <a:ext cx="2629650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EA84-3C0E-AF4F-852F-BA50C745D9A5}" type="datetimeFigureOut">
              <a:rPr lang="en-US" smtClean="0"/>
              <a:t>10/23/25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30355-28F1-6C4D-95A2-3C9D4F768D2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561894" y="3205491"/>
            <a:ext cx="262521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9660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5412876" y="482172"/>
            <a:ext cx="3804003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4494" y="1129513"/>
            <a:ext cx="3515346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110139" y="1122544"/>
            <a:ext cx="242124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3783" y="3145992"/>
            <a:ext cx="3510310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56386" y="5469858"/>
            <a:ext cx="3523455" cy="320123"/>
          </a:xfrm>
        </p:spPr>
        <p:txBody>
          <a:bodyPr/>
          <a:lstStyle>
            <a:lvl1pPr algn="l">
              <a:defRPr/>
            </a:lvl1pPr>
          </a:lstStyle>
          <a:p>
            <a:fld id="{6961EA84-3C0E-AF4F-852F-BA50C745D9A5}" type="datetimeFigureOut">
              <a:rPr lang="en-US" smtClean="0"/>
              <a:t>10/23/25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57325" y="318642"/>
            <a:ext cx="3522516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30355-28F1-6C4D-95A2-3C9D4F768D2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561388" y="3143605"/>
            <a:ext cx="351218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6225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EA84-3C0E-AF4F-852F-BA50C745D9A5}" type="datetimeFigureOut">
              <a:rPr lang="en-US" smtClean="0"/>
              <a:t>10/23/25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30355-28F1-6C4D-95A2-3C9D4F768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892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94531" y="798975"/>
            <a:ext cx="1194946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63782" y="798975"/>
            <a:ext cx="5742853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EA84-3C0E-AF4F-852F-BA50C745D9A5}" type="datetimeFigureOut">
              <a:rPr lang="en-US" smtClean="0"/>
              <a:t>10/23/25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30355-28F1-6C4D-95A2-3C9D4F768D2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7494530" y="798975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948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906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4"/>
            <a:ext cx="9906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906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63782" y="804521"/>
            <a:ext cx="711895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782" y="2015734"/>
            <a:ext cx="711895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17087" y="330370"/>
            <a:ext cx="2565650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61EA84-3C0E-AF4F-852F-BA50C745D9A5}" type="datetimeFigureOut">
              <a:rPr lang="en-US" smtClean="0"/>
              <a:t>10/23/25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63782" y="329309"/>
            <a:ext cx="4370171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28369" y="798973"/>
            <a:ext cx="862058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5C30355-28F1-6C4D-95A2-3C9D4F768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325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bell-uh-1-helicopter-iroquois-huey-906516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omasdezamora.eregulations.org/procedure/116/94/step/548?l=es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vg.org/wall-street-bulls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ixabay.com/en/boss-employees-business-manager-1020727/" TargetMode="Externa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etwork-society-social-community-1019778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231334" TargetMode="External"/><Relationship Id="rId2" Type="http://schemas.openxmlformats.org/officeDocument/2006/relationships/hyperlink" Target="https://www.iep.utm.edu/war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documentacatholicaomnia.eu/03d/1225-1274,_Thomas_Aquinas,_Summa_Theologiae_%5B1%5D,_EN.pdf" TargetMode="External"/><Relationship Id="rId4" Type="http://schemas.openxmlformats.org/officeDocument/2006/relationships/hyperlink" Target="https://www.iep.utm.edu/justwa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E8705-2403-552E-DC1C-0E7F95D5C8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8586" y="20782"/>
            <a:ext cx="8420100" cy="689993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11" kern="180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Ethics Of Life and Death: Contemporary Debates in Applied Ethics </a:t>
            </a:r>
            <a:br>
              <a:rPr lang="en-GB" sz="361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11" kern="180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361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11" kern="180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3611" kern="180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61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11" kern="180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361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11" kern="180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HPPH5026 \ HPPH6026</a:t>
            </a:r>
            <a:br>
              <a:rPr lang="en-GB" sz="361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11" kern="180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361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11" kern="180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361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11" kern="180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361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11" kern="180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Vuthy Hastings </a:t>
            </a:r>
            <a:br>
              <a:rPr lang="en-GB" sz="361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11" kern="180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361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611" dirty="0"/>
          </a:p>
        </p:txBody>
      </p:sp>
    </p:spTree>
    <p:extLst>
      <p:ext uri="{BB962C8B-B14F-4D97-AF65-F5344CB8AC3E}">
        <p14:creationId xmlns:p14="http://schemas.microsoft.com/office/powerpoint/2010/main" val="2309628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1FE1815-287C-4D09-A753-CF3BC6DAF434}"/>
              </a:ext>
            </a:extLst>
          </p:cNvPr>
          <p:cNvSpPr txBox="1"/>
          <p:nvPr/>
        </p:nvSpPr>
        <p:spPr>
          <a:xfrm>
            <a:off x="1347216" y="738971"/>
            <a:ext cx="723798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A36764-3685-0F06-1A9F-18293F1B8F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-440541"/>
            <a:ext cx="9888826" cy="77390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FA18C9-E1F0-3522-A297-8866B1409E2F}"/>
              </a:ext>
            </a:extLst>
          </p:cNvPr>
          <p:cNvSpPr txBox="1"/>
          <p:nvPr/>
        </p:nvSpPr>
        <p:spPr>
          <a:xfrm>
            <a:off x="666207" y="5527579"/>
            <a:ext cx="91094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Can Aquinas’ Gates Hold in Modern War, or Do They Need Remodelling?</a:t>
            </a:r>
            <a:endParaRPr lang="en-US" sz="44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89739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51246-2395-DB1D-B3DF-47D52EBBE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3780" y="773790"/>
            <a:ext cx="7118955" cy="1049235"/>
          </a:xfrm>
        </p:spPr>
        <p:txBody>
          <a:bodyPr/>
          <a:lstStyle/>
          <a:p>
            <a:pPr algn="ctr"/>
            <a:r>
              <a:rPr lang="en-US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Aquinas’ Three Conditions 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(With IEP anchors)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3794DFA-40BB-A9AC-6D87-953736E6EE6B}"/>
              </a:ext>
            </a:extLst>
          </p:cNvPr>
          <p:cNvSpPr txBox="1">
            <a:spLocks/>
          </p:cNvSpPr>
          <p:nvPr/>
        </p:nvSpPr>
        <p:spPr>
          <a:xfrm>
            <a:off x="3248471" y="2859444"/>
            <a:ext cx="3388004" cy="37656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- </a:t>
            </a:r>
            <a:r>
              <a:rPr 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Proper authority and public declaration</a:t>
            </a:r>
          </a:p>
          <a:p>
            <a:pPr algn="ctr"/>
            <a:endParaRPr lang="en-US" sz="1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- Just cause</a:t>
            </a:r>
          </a:p>
          <a:p>
            <a:pPr algn="ctr"/>
            <a:endParaRPr lang="en-US" sz="1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- Right intention</a:t>
            </a:r>
          </a:p>
          <a:p>
            <a:pPr algn="ctr"/>
            <a:endParaRPr lang="en-US" sz="1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- Last resort</a:t>
            </a:r>
          </a:p>
          <a:p>
            <a:pPr algn="ctr"/>
            <a:endParaRPr lang="en-US" sz="1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- Probability of success</a:t>
            </a:r>
          </a:p>
          <a:p>
            <a:pPr algn="ctr"/>
            <a:endParaRPr lang="en-US" sz="1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US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- Proportionality </a:t>
            </a:r>
          </a:p>
          <a:p>
            <a:pPr algn="ctr"/>
            <a:endParaRPr lang="en-US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endParaRPr lang="en-US" sz="2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8BF155F-74BA-A075-15B1-FE6865E398D8}"/>
              </a:ext>
            </a:extLst>
          </p:cNvPr>
          <p:cNvSpPr txBox="1">
            <a:spLocks/>
          </p:cNvSpPr>
          <p:nvPr/>
        </p:nvSpPr>
        <p:spPr>
          <a:xfrm>
            <a:off x="-1995696" y="3251517"/>
            <a:ext cx="711895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92B48B9-ED2B-5A60-B4D8-D02524473798}"/>
              </a:ext>
            </a:extLst>
          </p:cNvPr>
          <p:cNvSpPr txBox="1">
            <a:spLocks/>
          </p:cNvSpPr>
          <p:nvPr/>
        </p:nvSpPr>
        <p:spPr>
          <a:xfrm>
            <a:off x="1563780" y="2202282"/>
            <a:ext cx="711895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u="sng" dirty="0">
                <a:latin typeface="Calibri Light" panose="020F0302020204030204" pitchFamily="34" charset="0"/>
                <a:cs typeface="Calibri Light" panose="020F0302020204030204" pitchFamily="34" charset="0"/>
              </a:rPr>
              <a:t>Jus Ad bellum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3E6436EF-535A-3362-2802-21202F8572AB}"/>
              </a:ext>
            </a:extLst>
          </p:cNvPr>
          <p:cNvSpPr txBox="1">
            <a:spLocks/>
          </p:cNvSpPr>
          <p:nvPr/>
        </p:nvSpPr>
        <p:spPr>
          <a:xfrm>
            <a:off x="6764778" y="2865853"/>
            <a:ext cx="3213905" cy="362262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-</a:t>
            </a:r>
          </a:p>
          <a:p>
            <a:pPr algn="just"/>
            <a:endParaRPr lang="en-US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endParaRPr lang="en-US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6446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8727E-6591-2211-E106-6F007200C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3522" y="347321"/>
            <a:ext cx="7118955" cy="1049235"/>
          </a:xfrm>
        </p:spPr>
        <p:txBody>
          <a:bodyPr>
            <a:noAutofit/>
          </a:bodyPr>
          <a:lstStyle/>
          <a:p>
            <a:pPr algn="ctr"/>
            <a:r>
              <a:rPr lang="en-GB" b="1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Self </a:t>
            </a:r>
            <a:r>
              <a:rPr lang="en-GB" b="1" kern="1800" dirty="0" err="1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defense</a:t>
            </a:r>
            <a:r>
              <a:rPr lang="en-GB" b="1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 as the moral hinge </a:t>
            </a:r>
            <a:r>
              <a:rPr lang="en-GB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(Double effect &amp; Moderation explained with tests)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87C064-FC08-C6F3-3673-6F354DD40EB0}"/>
              </a:ext>
            </a:extLst>
          </p:cNvPr>
          <p:cNvSpPr txBox="1"/>
          <p:nvPr/>
        </p:nvSpPr>
        <p:spPr>
          <a:xfrm>
            <a:off x="2472266" y="2112201"/>
            <a:ext cx="496146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The question now is, how do we ensure </a:t>
            </a:r>
            <a:r>
              <a:rPr lang="en-GB" sz="20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self-defense</a:t>
            </a:r>
            <a:r>
              <a:rPr lang="en-GB" sz="2000" dirty="0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 doesn’t become a blank check for anyone to write on? </a:t>
            </a:r>
            <a:endParaRPr lang="en-US" sz="2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A855B5C-1C1E-4112-4B98-CD73BFD021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46966" y="3127864"/>
            <a:ext cx="3412067" cy="247374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A1D6B39-871D-A39F-E606-431366181E85}"/>
              </a:ext>
            </a:extLst>
          </p:cNvPr>
          <p:cNvSpPr txBox="1"/>
          <p:nvPr/>
        </p:nvSpPr>
        <p:spPr>
          <a:xfrm>
            <a:off x="3246966" y="5601613"/>
            <a:ext cx="34120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lomasdezamora.eregulations.org/procedure/116/94/step/548?l=es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sa/3.0/"/>
              </a:rPr>
              <a:t>CC BY-SA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700328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26BF3-9761-7A39-0B22-FDA99E224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3522" y="1048596"/>
            <a:ext cx="7118955" cy="1049235"/>
          </a:xfrm>
        </p:spPr>
        <p:txBody>
          <a:bodyPr/>
          <a:lstStyle/>
          <a:p>
            <a:pPr algn="ctr"/>
            <a:r>
              <a:rPr lang="en-US" cap="none" dirty="0"/>
              <a:t>‘SAFE MACHINE’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C9D00DD-3719-12DF-0A63-E5A33C15880C}"/>
              </a:ext>
            </a:extLst>
          </p:cNvPr>
          <p:cNvSpPr txBox="1">
            <a:spLocks/>
          </p:cNvSpPr>
          <p:nvPr/>
        </p:nvSpPr>
        <p:spPr>
          <a:xfrm>
            <a:off x="3829895" y="2097832"/>
            <a:ext cx="711895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u="sng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JUS IN BELLO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696921F-04F2-179B-3C24-5E55AD3FEE1E}"/>
              </a:ext>
            </a:extLst>
          </p:cNvPr>
          <p:cNvSpPr txBox="1">
            <a:spLocks/>
          </p:cNvSpPr>
          <p:nvPr/>
        </p:nvSpPr>
        <p:spPr>
          <a:xfrm>
            <a:off x="5782419" y="2754995"/>
            <a:ext cx="3213905" cy="362262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- </a:t>
            </a:r>
            <a:r>
              <a:rPr lang="en-GB" sz="18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discrimination and non-combatant immunity </a:t>
            </a:r>
          </a:p>
          <a:p>
            <a:pPr algn="ctr"/>
            <a:endParaRPr lang="en-GB" sz="1800" cap="none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GB" sz="18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- proportionality</a:t>
            </a:r>
          </a:p>
          <a:p>
            <a:pPr algn="ctr"/>
            <a:endParaRPr lang="en-GB" sz="1800" cap="none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endParaRPr lang="en-GB" sz="1800" cap="none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endParaRPr lang="en-US" sz="2000" cap="none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8EAF755-376C-DFD6-90E4-9B785D0738AB}"/>
              </a:ext>
            </a:extLst>
          </p:cNvPr>
          <p:cNvSpPr txBox="1">
            <a:spLocks/>
          </p:cNvSpPr>
          <p:nvPr/>
        </p:nvSpPr>
        <p:spPr>
          <a:xfrm>
            <a:off x="1271077" y="2754995"/>
            <a:ext cx="3388004" cy="37656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0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- </a:t>
            </a:r>
            <a:r>
              <a:rPr lang="en-US" sz="18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proper authority and public declaration</a:t>
            </a:r>
          </a:p>
          <a:p>
            <a:pPr algn="ctr"/>
            <a:endParaRPr lang="en-US" sz="1800" cap="none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US" sz="18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- just cause</a:t>
            </a:r>
          </a:p>
          <a:p>
            <a:pPr algn="ctr"/>
            <a:endParaRPr lang="en-US" sz="1800" cap="none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US" sz="18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- right intention</a:t>
            </a:r>
          </a:p>
          <a:p>
            <a:pPr algn="ctr"/>
            <a:endParaRPr lang="en-US" sz="1800" cap="none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US" sz="18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- last resort</a:t>
            </a:r>
          </a:p>
          <a:p>
            <a:pPr algn="ctr"/>
            <a:endParaRPr lang="en-US" sz="1800" cap="none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US" sz="18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- probability of success</a:t>
            </a:r>
          </a:p>
          <a:p>
            <a:pPr algn="ctr"/>
            <a:endParaRPr lang="en-US" sz="1800" cap="none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US" sz="18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- proportionality </a:t>
            </a:r>
          </a:p>
          <a:p>
            <a:pPr algn="ctr"/>
            <a:endParaRPr lang="en-US" sz="2000" cap="none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endParaRPr lang="en-US" sz="2000" cap="none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6D9A171-58CC-FD38-4C7D-80C83F1BEE08}"/>
              </a:ext>
            </a:extLst>
          </p:cNvPr>
          <p:cNvSpPr txBox="1">
            <a:spLocks/>
          </p:cNvSpPr>
          <p:nvPr/>
        </p:nvSpPr>
        <p:spPr>
          <a:xfrm>
            <a:off x="-413614" y="2097833"/>
            <a:ext cx="711895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u="sng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JUS AD BELLUM</a:t>
            </a:r>
          </a:p>
        </p:txBody>
      </p:sp>
    </p:spTree>
    <p:extLst>
      <p:ext uri="{BB962C8B-B14F-4D97-AF65-F5344CB8AC3E}">
        <p14:creationId xmlns:p14="http://schemas.microsoft.com/office/powerpoint/2010/main" val="1693299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372FF-7591-DE04-5F7B-6A7E4E4AC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3781" y="1189531"/>
            <a:ext cx="7118955" cy="1049235"/>
          </a:xfrm>
        </p:spPr>
        <p:txBody>
          <a:bodyPr>
            <a:normAutofit/>
          </a:bodyPr>
          <a:lstStyle/>
          <a:p>
            <a:pPr algn="ctr"/>
            <a:r>
              <a:rPr lang="en-GB" sz="2800" b="1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Problem 1</a:t>
            </a:r>
            <a:r>
              <a:rPr lang="en-GB" sz="2800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: Authority in the Modern State </a:t>
            </a:r>
            <a:endParaRPr lang="en-US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A84DEA-4BC3-BE5E-D1E6-785614D684B2}"/>
              </a:ext>
            </a:extLst>
          </p:cNvPr>
          <p:cNvSpPr txBox="1"/>
          <p:nvPr/>
        </p:nvSpPr>
        <p:spPr>
          <a:xfrm>
            <a:off x="2474119" y="2310911"/>
            <a:ext cx="495776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b="1" kern="1800" dirty="0"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Two Key Launch</a:t>
            </a:r>
            <a:r>
              <a:rPr lang="en-GB" kern="1800" dirty="0"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: </a:t>
            </a:r>
          </a:p>
          <a:p>
            <a:pPr marL="342900" lvl="0" indent="-342900" algn="ctr">
              <a:buFont typeface="Symbol" pitchFamily="2" charset="2"/>
              <a:buChar char=""/>
            </a:pPr>
            <a:endParaRPr lang="en-GB" sz="1800" kern="1800" dirty="0"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342900" lvl="0" indent="-342900" algn="ctr">
              <a:buFont typeface="Symbol" pitchFamily="2" charset="2"/>
              <a:buChar char=""/>
            </a:pPr>
            <a:r>
              <a:rPr lang="en-GB" sz="1800" b="1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Key A </a:t>
            </a:r>
            <a:r>
              <a:rPr lang="en-GB" sz="1800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(Aquinas: Office for the common good. </a:t>
            </a:r>
          </a:p>
          <a:p>
            <a:pPr marL="342900" lvl="0" indent="-342900" algn="ctr">
              <a:buFont typeface="Symbol" pitchFamily="2" charset="2"/>
              <a:buChar char=""/>
            </a:pPr>
            <a:endParaRPr lang="en-GB" kern="1800" dirty="0"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marL="342900" lvl="0" indent="-342900" algn="ctr">
              <a:buFont typeface="Symbol" pitchFamily="2" charset="2"/>
              <a:buChar char=""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marL="342900" lvl="0" indent="-342900" algn="ctr">
              <a:buFont typeface="Symbol" pitchFamily="2" charset="2"/>
              <a:buChar char=""/>
            </a:pPr>
            <a:r>
              <a:rPr lang="en-GB" sz="1800" b="1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Key B </a:t>
            </a:r>
            <a:r>
              <a:rPr lang="en-GB" sz="1800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(modern safeguard): Public reasons and independent review during and after the decision to use force.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C67002-E4B6-0DFF-D348-E01A4AD0F5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31881" y="3235569"/>
            <a:ext cx="1905000" cy="1905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B01F61B-893E-BD1C-7D82-8384859461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2310" y="4691379"/>
            <a:ext cx="3123063" cy="1893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122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372FF-7591-DE04-5F7B-6A7E4E4AC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3781" y="1189531"/>
            <a:ext cx="7118955" cy="1049235"/>
          </a:xfrm>
        </p:spPr>
        <p:txBody>
          <a:bodyPr>
            <a:normAutofit/>
          </a:bodyPr>
          <a:lstStyle/>
          <a:p>
            <a:pPr algn="ctr"/>
            <a:r>
              <a:rPr lang="en-GB" sz="2800" b="1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Problem 2</a:t>
            </a:r>
            <a:r>
              <a:rPr lang="en-GB" sz="2800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: Just Cause vs Collective Fault </a:t>
            </a: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B9F6D1-B339-0FAB-FA09-ACB4AEAB47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9000" y="2238766"/>
            <a:ext cx="4064000" cy="4064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9CDCA2-2374-32B1-0293-A0174A5810BF}"/>
              </a:ext>
            </a:extLst>
          </p:cNvPr>
          <p:cNvSpPr txBox="1"/>
          <p:nvPr/>
        </p:nvSpPr>
        <p:spPr>
          <a:xfrm>
            <a:off x="5343975" y="2978104"/>
            <a:ext cx="389374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You don’t fight a nation; you fight </a:t>
            </a:r>
            <a:r>
              <a:rPr lang="en-GB" b="1" dirty="0"/>
              <a:t>liable agents</a:t>
            </a:r>
            <a:r>
              <a:rPr lang="en-GB" dirty="0"/>
              <a:t> of an unjust threat.</a:t>
            </a:r>
          </a:p>
          <a:p>
            <a:endParaRPr lang="en-GB" dirty="0"/>
          </a:p>
          <a:p>
            <a:r>
              <a:rPr lang="en-GB" dirty="0"/>
              <a:t>You don’t fight to </a:t>
            </a:r>
            <a:r>
              <a:rPr lang="en-GB" b="1" dirty="0"/>
              <a:t>punish</a:t>
            </a:r>
            <a:r>
              <a:rPr lang="en-GB" dirty="0"/>
              <a:t>; you fight to </a:t>
            </a:r>
            <a:r>
              <a:rPr lang="en-GB" b="1" dirty="0"/>
              <a:t>protect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You use only the </a:t>
            </a:r>
            <a:r>
              <a:rPr lang="en-GB" b="1" dirty="0"/>
              <a:t>least force</a:t>
            </a:r>
            <a:r>
              <a:rPr lang="en-GB" dirty="0"/>
              <a:t> that can stop the threat—anything more breaks the moderation rule you just heard.</a:t>
            </a:r>
          </a:p>
        </p:txBody>
      </p:sp>
    </p:spTree>
    <p:extLst>
      <p:ext uri="{BB962C8B-B14F-4D97-AF65-F5344CB8AC3E}">
        <p14:creationId xmlns:p14="http://schemas.microsoft.com/office/powerpoint/2010/main" val="6743273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372FF-7591-DE04-5F7B-6A7E4E4AC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7648" y="901664"/>
            <a:ext cx="7118955" cy="1049235"/>
          </a:xfrm>
        </p:spPr>
        <p:txBody>
          <a:bodyPr>
            <a:normAutofit/>
          </a:bodyPr>
          <a:lstStyle/>
          <a:p>
            <a:pPr algn="ctr"/>
            <a:r>
              <a:rPr lang="en-GB" sz="2800" b="1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Problem 3</a:t>
            </a:r>
            <a:r>
              <a:rPr lang="en-GB" sz="2800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: Right intention vs mixed motives</a:t>
            </a:r>
            <a:endParaRPr lang="en-US" sz="28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34DBD71-9437-2C2F-E12E-4958F1DF6D4E}"/>
              </a:ext>
            </a:extLst>
          </p:cNvPr>
          <p:cNvSpPr txBox="1">
            <a:spLocks/>
          </p:cNvSpPr>
          <p:nvPr/>
        </p:nvSpPr>
        <p:spPr>
          <a:xfrm>
            <a:off x="2186510" y="2329186"/>
            <a:ext cx="5532981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the umbrella test</a:t>
            </a:r>
          </a:p>
          <a:p>
            <a:pPr algn="ctr"/>
            <a:r>
              <a:rPr lang="en-US" sz="2800" b="1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(</a:t>
            </a:r>
            <a:r>
              <a:rPr lang="en-US" sz="28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discrimination/proportionality</a:t>
            </a:r>
            <a:r>
              <a:rPr lang="en-US" sz="2800" b="1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)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A637102-837F-924E-12CB-309CFDD13521}"/>
              </a:ext>
            </a:extLst>
          </p:cNvPr>
          <p:cNvSpPr txBox="1">
            <a:spLocks/>
          </p:cNvSpPr>
          <p:nvPr/>
        </p:nvSpPr>
        <p:spPr>
          <a:xfrm>
            <a:off x="2186509" y="3429000"/>
            <a:ext cx="5532981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the fire-door test</a:t>
            </a:r>
          </a:p>
          <a:p>
            <a:pPr algn="ctr"/>
            <a:r>
              <a:rPr lang="en-US" sz="2800" b="1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(</a:t>
            </a:r>
            <a:r>
              <a:rPr lang="en-US" sz="28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last resort/necessity</a:t>
            </a:r>
            <a:r>
              <a:rPr lang="en-US" sz="2800" b="1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)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B189473-8227-8438-89AC-A28F79EB4DD4}"/>
              </a:ext>
            </a:extLst>
          </p:cNvPr>
          <p:cNvSpPr txBox="1">
            <a:spLocks/>
          </p:cNvSpPr>
          <p:nvPr/>
        </p:nvSpPr>
        <p:spPr>
          <a:xfrm>
            <a:off x="1598778" y="4658709"/>
            <a:ext cx="6325970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the seatbelt test</a:t>
            </a:r>
          </a:p>
          <a:p>
            <a:pPr algn="ctr"/>
            <a:r>
              <a:rPr lang="en-US" sz="2800" b="1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(</a:t>
            </a:r>
            <a:r>
              <a:rPr lang="en-US" sz="28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right intention/made checkable</a:t>
            </a:r>
            <a:r>
              <a:rPr lang="en-US" sz="2800" b="1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72887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372FF-7591-DE04-5F7B-6A7E4E4AC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3522" y="3217967"/>
            <a:ext cx="7118955" cy="1049235"/>
          </a:xfrm>
        </p:spPr>
        <p:txBody>
          <a:bodyPr>
            <a:normAutofit/>
          </a:bodyPr>
          <a:lstStyle/>
          <a:p>
            <a:pPr algn="ctr"/>
            <a:r>
              <a:rPr lang="en-GB" sz="2800" b="1" kern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Conclusion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79402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BDADE-62A7-6481-5011-CB7633DF3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3782" y="1210921"/>
            <a:ext cx="7118955" cy="1049235"/>
          </a:xfrm>
        </p:spPr>
        <p:txBody>
          <a:bodyPr/>
          <a:lstStyle/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AB37C-E3EC-94CA-943B-159CE5287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3782" y="2015734"/>
            <a:ext cx="7118955" cy="3940929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Moseley, Alexander, 'The Philosophy of War', Internet </a:t>
            </a:r>
            <a:r>
              <a:rPr lang="en-GB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Encyclopedia</a:t>
            </a:r>
            <a:r>
              <a:rPr lang="en-GB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of Philosophy, </a:t>
            </a:r>
            <a:r>
              <a:rPr lang="en-GB" dirty="0">
                <a:solidFill>
                  <a:srgbClr val="DCA10D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https://www.iep.utm.edu/war/</a:t>
            </a:r>
            <a:endParaRPr lang="en-US" dirty="0">
              <a:solidFill>
                <a:srgbClr val="DCA10D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Moseley, Alexander, '</a:t>
            </a:r>
            <a:r>
              <a:rPr lang="en-GB" dirty="0">
                <a:solidFill>
                  <a:srgbClr val="DCA10D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  <a:hlinkClick r:id="rId3"/>
              </a:rPr>
              <a:t>Just War Theory</a:t>
            </a:r>
            <a:r>
              <a:rPr lang="en-GB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', Internet </a:t>
            </a:r>
            <a:r>
              <a:rPr lang="en-GB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Encyclopedia</a:t>
            </a:r>
            <a:r>
              <a:rPr lang="en-GB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of Philosophy, </a:t>
            </a:r>
            <a:r>
              <a:rPr lang="en-GB" dirty="0">
                <a:solidFill>
                  <a:srgbClr val="DCA10D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  <a:hlinkClick r:id="rId4"/>
              </a:rPr>
              <a:t>https://www.iep.utm.edu/justwar/</a:t>
            </a:r>
            <a:endParaRPr lang="en-GB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McMahan, Jeff, Killing in War, (Oxford: Oxford University Press, 2009)</a:t>
            </a:r>
          </a:p>
          <a:p>
            <a:r>
              <a:rPr kumimoji="0" lang="en-US" altLang="en-US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Aquinas, T. (1920). THE SUMMA THEOLOGICA. (T. b. Province, Ed.) </a:t>
            </a:r>
            <a:r>
              <a:rPr kumimoji="0" lang="en-US" altLang="en-US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  <a:hlinkClick r:id="rId5"/>
              </a:rPr>
              <a:t>Micro Book studio. </a:t>
            </a:r>
            <a:endParaRPr kumimoji="0" lang="en-US" altLang="en-US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r>
              <a:rPr lang="en-US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Wasserstrom, R. (1978)). Just and Unjust Wars: A Moral Argument with Historical Illustrations by Michael </a:t>
            </a:r>
            <a:r>
              <a:rPr lang="en-US" sz="18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Walzer</a:t>
            </a:r>
            <a:r>
              <a:rPr lang="en-US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. The Harvard Law Review Association.</a:t>
            </a:r>
            <a:endParaRPr lang="en-GB" sz="1800" dirty="0"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endParaRPr kumimoji="0" lang="en-US" altLang="en-US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endParaRPr kumimoji="0" lang="en-US" altLang="en-US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76934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{87BB6E5C-168F-234B-BE36-41AECE04C596}tf10001119_mac</Template>
  <TotalTime>947</TotalTime>
  <Words>437</Words>
  <Application>Microsoft Macintosh PowerPoint</Application>
  <PresentationFormat>A4 Paper (210x297 mm)</PresentationFormat>
  <Paragraphs>68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Gill Sans MT</vt:lpstr>
      <vt:lpstr>Symbol</vt:lpstr>
      <vt:lpstr>Gallery</vt:lpstr>
      <vt:lpstr>Ethics Of Life and Death: Contemporary Debates in Applied Ethics         HPPH5026 \ HPPH6026       Vuthy Hastings    </vt:lpstr>
      <vt:lpstr>PowerPoint Presentation</vt:lpstr>
      <vt:lpstr>Aquinas’ Three Conditions (With IEP anchors) </vt:lpstr>
      <vt:lpstr>Self defense as the moral hinge (Double effect &amp; Moderation explained with tests) </vt:lpstr>
      <vt:lpstr>‘SAFE MACHINE’</vt:lpstr>
      <vt:lpstr>Problem 1: Authority in the Modern State </vt:lpstr>
      <vt:lpstr>Problem 2: Just Cause vs Collective Fault </vt:lpstr>
      <vt:lpstr>Problem 3: Right intention vs mixed motives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 Of Life and Death: Contemporary Debates in Applied Ethics          HPPH5026 \ HPPH6026           Vuthy Hastings    </dc:title>
  <dc:creator>Microsoft Office User</dc:creator>
  <cp:lastModifiedBy>Microsoft Office User</cp:lastModifiedBy>
  <cp:revision>28</cp:revision>
  <dcterms:created xsi:type="dcterms:W3CDTF">2025-10-20T11:37:51Z</dcterms:created>
  <dcterms:modified xsi:type="dcterms:W3CDTF">2025-10-23T08:59:05Z</dcterms:modified>
</cp:coreProperties>
</file>