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5" r:id="rId3"/>
    <p:sldId id="258" r:id="rId4"/>
    <p:sldId id="259" r:id="rId5"/>
    <p:sldId id="260" r:id="rId6"/>
    <p:sldId id="266" r:id="rId7"/>
    <p:sldId id="261" r:id="rId8"/>
    <p:sldId id="264" r:id="rId9"/>
    <p:sldId id="263" r:id="rId10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40C248-3306-ED4E-8E79-39FFC968DE13}" v="81" dt="2022-04-06T22:19:37.6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70"/>
    <p:restoredTop sz="94640"/>
  </p:normalViewPr>
  <p:slideViewPr>
    <p:cSldViewPr snapToGrid="0" snapToObjects="1">
      <p:cViewPr varScale="1">
        <p:scale>
          <a:sx n="84" d="100"/>
          <a:sy n="84" d="100"/>
        </p:scale>
        <p:origin x="200" y="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9CF85B-B07C-44FB-9EBC-BFEF4A4DB65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B0289DB-7FB9-426F-8CA7-CEFB85CF87CD}">
      <dgm:prSet/>
      <dgm:spPr/>
      <dgm:t>
        <a:bodyPr/>
        <a:lstStyle/>
        <a:p>
          <a:r>
            <a:rPr lang="en-US" dirty="0"/>
            <a:t>N</a:t>
          </a:r>
          <a:r>
            <a:rPr lang="en-US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rPr>
            <a:t>AME: IONUT FLORIN DEMIAN</a:t>
          </a:r>
        </a:p>
      </dgm:t>
    </dgm:pt>
    <dgm:pt modelId="{4C94BE83-6435-4D58-B29B-0C0F0365690F}" type="parTrans" cxnId="{BF774F63-5980-47C6-8FDC-EF61650AAF20}">
      <dgm:prSet/>
      <dgm:spPr/>
      <dgm:t>
        <a:bodyPr/>
        <a:lstStyle/>
        <a:p>
          <a:endParaRPr lang="en-US"/>
        </a:p>
      </dgm:t>
    </dgm:pt>
    <dgm:pt modelId="{D16D635B-6169-4A0C-8141-01867A2C9CB6}" type="sibTrans" cxnId="{BF774F63-5980-47C6-8FDC-EF61650AAF20}">
      <dgm:prSet/>
      <dgm:spPr/>
      <dgm:t>
        <a:bodyPr/>
        <a:lstStyle/>
        <a:p>
          <a:endParaRPr lang="en-US"/>
        </a:p>
      </dgm:t>
    </dgm:pt>
    <dgm:pt modelId="{A87259A5-717C-48C5-A155-E3CD03CD064E}">
      <dgm:prSet/>
      <dgm:spPr/>
      <dgm:t>
        <a:bodyPr/>
        <a:lstStyle/>
        <a:p>
          <a:r>
            <a:rPr lang="en-US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rPr>
            <a:t>STUDENT NUMBER: 2125129</a:t>
          </a:r>
        </a:p>
      </dgm:t>
    </dgm:pt>
    <dgm:pt modelId="{052E31D0-05E7-4A8B-8BFA-C6926A8D1222}" type="parTrans" cxnId="{A7551A0A-F5D7-450F-B3E3-AC342A341198}">
      <dgm:prSet/>
      <dgm:spPr/>
      <dgm:t>
        <a:bodyPr/>
        <a:lstStyle/>
        <a:p>
          <a:endParaRPr lang="en-US"/>
        </a:p>
      </dgm:t>
    </dgm:pt>
    <dgm:pt modelId="{B4EA9427-78E9-4628-97E7-A83E3A1EF0F6}" type="sibTrans" cxnId="{A7551A0A-F5D7-450F-B3E3-AC342A341198}">
      <dgm:prSet/>
      <dgm:spPr/>
      <dgm:t>
        <a:bodyPr/>
        <a:lstStyle/>
        <a:p>
          <a:endParaRPr lang="en-US"/>
        </a:p>
      </dgm:t>
    </dgm:pt>
    <dgm:pt modelId="{31E5E435-0F9A-4BFB-A90B-A1662273C8E0}">
      <dgm:prSet/>
      <dgm:spPr/>
      <dgm:t>
        <a:bodyPr/>
        <a:lstStyle/>
        <a:p>
          <a:r>
            <a:rPr lang="en-US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rPr>
            <a:t>MODULE NAME: ACADEMIC AND EMPLOYABILITY</a:t>
          </a:r>
        </a:p>
      </dgm:t>
    </dgm:pt>
    <dgm:pt modelId="{14588F2B-3C34-463E-995A-FDEB1A51D9EB}" type="parTrans" cxnId="{E4D6BAAE-61D1-415C-BD8A-96923BF47823}">
      <dgm:prSet/>
      <dgm:spPr/>
      <dgm:t>
        <a:bodyPr/>
        <a:lstStyle/>
        <a:p>
          <a:endParaRPr lang="en-US"/>
        </a:p>
      </dgm:t>
    </dgm:pt>
    <dgm:pt modelId="{E815CDB6-3B23-48DB-BF1F-8E59895CC424}" type="sibTrans" cxnId="{E4D6BAAE-61D1-415C-BD8A-96923BF47823}">
      <dgm:prSet/>
      <dgm:spPr/>
      <dgm:t>
        <a:bodyPr/>
        <a:lstStyle/>
        <a:p>
          <a:endParaRPr lang="en-US"/>
        </a:p>
      </dgm:t>
    </dgm:pt>
    <dgm:pt modelId="{897C36E3-BDEA-4CAE-BCCD-8D2ADCE9974A}">
      <dgm:prSet/>
      <dgm:spPr/>
      <dgm:t>
        <a:bodyPr/>
        <a:lstStyle/>
        <a:p>
          <a:r>
            <a:rPr lang="en-US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rPr>
            <a:t>MODULE CODE: BMSW4001_LON</a:t>
          </a:r>
        </a:p>
      </dgm:t>
    </dgm:pt>
    <dgm:pt modelId="{32E6784E-4DE7-4AC3-B9BF-40AA5E620FCA}" type="parTrans" cxnId="{9F41F3BC-36F1-4AB7-A756-0368D9E7F095}">
      <dgm:prSet/>
      <dgm:spPr/>
      <dgm:t>
        <a:bodyPr/>
        <a:lstStyle/>
        <a:p>
          <a:endParaRPr lang="en-US"/>
        </a:p>
      </dgm:t>
    </dgm:pt>
    <dgm:pt modelId="{F6280481-6F12-48A9-AEBA-21522E645FA9}" type="sibTrans" cxnId="{9F41F3BC-36F1-4AB7-A756-0368D9E7F095}">
      <dgm:prSet/>
      <dgm:spPr/>
      <dgm:t>
        <a:bodyPr/>
        <a:lstStyle/>
        <a:p>
          <a:endParaRPr lang="en-US"/>
        </a:p>
      </dgm:t>
    </dgm:pt>
    <dgm:pt modelId="{BA79648B-C4E5-4673-AD8B-A47FB39130CC}">
      <dgm:prSet/>
      <dgm:spPr/>
      <dgm:t>
        <a:bodyPr/>
        <a:lstStyle/>
        <a:p>
          <a:r>
            <a:rPr lang="en-US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rPr>
            <a:t>LECTURER NAME: ANITA NAN</a:t>
          </a:r>
        </a:p>
      </dgm:t>
    </dgm:pt>
    <dgm:pt modelId="{9A5A3FDE-0115-427C-A3D3-3658272A88D3}" type="parTrans" cxnId="{FBD800AF-DEDF-4F7C-8E7E-06712DA0195A}">
      <dgm:prSet/>
      <dgm:spPr/>
      <dgm:t>
        <a:bodyPr/>
        <a:lstStyle/>
        <a:p>
          <a:endParaRPr lang="en-US"/>
        </a:p>
      </dgm:t>
    </dgm:pt>
    <dgm:pt modelId="{3AD662D0-87A2-474D-99DD-0FF4A40217BA}" type="sibTrans" cxnId="{FBD800AF-DEDF-4F7C-8E7E-06712DA0195A}">
      <dgm:prSet/>
      <dgm:spPr/>
      <dgm:t>
        <a:bodyPr/>
        <a:lstStyle/>
        <a:p>
          <a:endParaRPr lang="en-US"/>
        </a:p>
      </dgm:t>
    </dgm:pt>
    <dgm:pt modelId="{FC266BE4-8FB8-CE44-A98C-B10FB230B367}" type="pres">
      <dgm:prSet presAssocID="{219CF85B-B07C-44FB-9EBC-BFEF4A4DB658}" presName="vert0" presStyleCnt="0">
        <dgm:presLayoutVars>
          <dgm:dir/>
          <dgm:animOne val="branch"/>
          <dgm:animLvl val="lvl"/>
        </dgm:presLayoutVars>
      </dgm:prSet>
      <dgm:spPr/>
    </dgm:pt>
    <dgm:pt modelId="{25760DCA-0595-4A44-BA94-B315E0DCA778}" type="pres">
      <dgm:prSet presAssocID="{FB0289DB-7FB9-426F-8CA7-CEFB85CF87CD}" presName="thickLine" presStyleLbl="alignNode1" presStyleIdx="0" presStyleCnt="5"/>
      <dgm:spPr/>
    </dgm:pt>
    <dgm:pt modelId="{CF4BF294-66AB-B642-90EA-F09DB6F27666}" type="pres">
      <dgm:prSet presAssocID="{FB0289DB-7FB9-426F-8CA7-CEFB85CF87CD}" presName="horz1" presStyleCnt="0"/>
      <dgm:spPr/>
    </dgm:pt>
    <dgm:pt modelId="{F2FED57C-8F9C-3649-B798-2F2ABE9E597A}" type="pres">
      <dgm:prSet presAssocID="{FB0289DB-7FB9-426F-8CA7-CEFB85CF87CD}" presName="tx1" presStyleLbl="revTx" presStyleIdx="0" presStyleCnt="5"/>
      <dgm:spPr/>
    </dgm:pt>
    <dgm:pt modelId="{B0DE66FE-56AB-004D-8FAA-DC74765C93E0}" type="pres">
      <dgm:prSet presAssocID="{FB0289DB-7FB9-426F-8CA7-CEFB85CF87CD}" presName="vert1" presStyleCnt="0"/>
      <dgm:spPr/>
    </dgm:pt>
    <dgm:pt modelId="{C7475C43-9AB9-0945-8873-D080229D16BA}" type="pres">
      <dgm:prSet presAssocID="{A87259A5-717C-48C5-A155-E3CD03CD064E}" presName="thickLine" presStyleLbl="alignNode1" presStyleIdx="1" presStyleCnt="5"/>
      <dgm:spPr/>
    </dgm:pt>
    <dgm:pt modelId="{003E5645-4367-2B4A-BA8E-EED0ACFEB502}" type="pres">
      <dgm:prSet presAssocID="{A87259A5-717C-48C5-A155-E3CD03CD064E}" presName="horz1" presStyleCnt="0"/>
      <dgm:spPr/>
    </dgm:pt>
    <dgm:pt modelId="{535CB86A-A869-E646-8AD3-A5365467B368}" type="pres">
      <dgm:prSet presAssocID="{A87259A5-717C-48C5-A155-E3CD03CD064E}" presName="tx1" presStyleLbl="revTx" presStyleIdx="1" presStyleCnt="5"/>
      <dgm:spPr/>
    </dgm:pt>
    <dgm:pt modelId="{345CC2D9-C712-C84A-BE67-4DD9114917CB}" type="pres">
      <dgm:prSet presAssocID="{A87259A5-717C-48C5-A155-E3CD03CD064E}" presName="vert1" presStyleCnt="0"/>
      <dgm:spPr/>
    </dgm:pt>
    <dgm:pt modelId="{BB28EF84-C622-AD46-8273-4B309AB5BB47}" type="pres">
      <dgm:prSet presAssocID="{31E5E435-0F9A-4BFB-A90B-A1662273C8E0}" presName="thickLine" presStyleLbl="alignNode1" presStyleIdx="2" presStyleCnt="5"/>
      <dgm:spPr/>
    </dgm:pt>
    <dgm:pt modelId="{F2BB09AB-B131-DF40-9E51-0828A999EA0B}" type="pres">
      <dgm:prSet presAssocID="{31E5E435-0F9A-4BFB-A90B-A1662273C8E0}" presName="horz1" presStyleCnt="0"/>
      <dgm:spPr/>
    </dgm:pt>
    <dgm:pt modelId="{4E3E6F16-1CE8-A44E-B0A3-E780CE3B2C84}" type="pres">
      <dgm:prSet presAssocID="{31E5E435-0F9A-4BFB-A90B-A1662273C8E0}" presName="tx1" presStyleLbl="revTx" presStyleIdx="2" presStyleCnt="5"/>
      <dgm:spPr/>
    </dgm:pt>
    <dgm:pt modelId="{921034A1-A975-C14E-ABAB-771CD2A70153}" type="pres">
      <dgm:prSet presAssocID="{31E5E435-0F9A-4BFB-A90B-A1662273C8E0}" presName="vert1" presStyleCnt="0"/>
      <dgm:spPr/>
    </dgm:pt>
    <dgm:pt modelId="{B2D0F7F4-E135-244C-9003-ADC15C34A1FA}" type="pres">
      <dgm:prSet presAssocID="{897C36E3-BDEA-4CAE-BCCD-8D2ADCE9974A}" presName="thickLine" presStyleLbl="alignNode1" presStyleIdx="3" presStyleCnt="5"/>
      <dgm:spPr/>
    </dgm:pt>
    <dgm:pt modelId="{59F2C2D9-E9CE-B54B-9BF4-4F6221224D00}" type="pres">
      <dgm:prSet presAssocID="{897C36E3-BDEA-4CAE-BCCD-8D2ADCE9974A}" presName="horz1" presStyleCnt="0"/>
      <dgm:spPr/>
    </dgm:pt>
    <dgm:pt modelId="{D28C217B-D803-9543-BEF3-0B69BB83A4E9}" type="pres">
      <dgm:prSet presAssocID="{897C36E3-BDEA-4CAE-BCCD-8D2ADCE9974A}" presName="tx1" presStyleLbl="revTx" presStyleIdx="3" presStyleCnt="5"/>
      <dgm:spPr/>
    </dgm:pt>
    <dgm:pt modelId="{858061C7-8C7A-7E4E-AA70-28EB5B7E0F1C}" type="pres">
      <dgm:prSet presAssocID="{897C36E3-BDEA-4CAE-BCCD-8D2ADCE9974A}" presName="vert1" presStyleCnt="0"/>
      <dgm:spPr/>
    </dgm:pt>
    <dgm:pt modelId="{151D3B52-E7AA-6A4B-B92B-9A7DF0C84D43}" type="pres">
      <dgm:prSet presAssocID="{BA79648B-C4E5-4673-AD8B-A47FB39130CC}" presName="thickLine" presStyleLbl="alignNode1" presStyleIdx="4" presStyleCnt="5"/>
      <dgm:spPr/>
    </dgm:pt>
    <dgm:pt modelId="{AD6F9ABF-FA47-B94E-B014-90438ACF750D}" type="pres">
      <dgm:prSet presAssocID="{BA79648B-C4E5-4673-AD8B-A47FB39130CC}" presName="horz1" presStyleCnt="0"/>
      <dgm:spPr/>
    </dgm:pt>
    <dgm:pt modelId="{2E58094E-A744-7946-98FB-E7B634A492F3}" type="pres">
      <dgm:prSet presAssocID="{BA79648B-C4E5-4673-AD8B-A47FB39130CC}" presName="tx1" presStyleLbl="revTx" presStyleIdx="4" presStyleCnt="5"/>
      <dgm:spPr/>
    </dgm:pt>
    <dgm:pt modelId="{652F46C6-F4D6-154B-9408-EAA7C093C955}" type="pres">
      <dgm:prSet presAssocID="{BA79648B-C4E5-4673-AD8B-A47FB39130CC}" presName="vert1" presStyleCnt="0"/>
      <dgm:spPr/>
    </dgm:pt>
  </dgm:ptLst>
  <dgm:cxnLst>
    <dgm:cxn modelId="{A7551A0A-F5D7-450F-B3E3-AC342A341198}" srcId="{219CF85B-B07C-44FB-9EBC-BFEF4A4DB658}" destId="{A87259A5-717C-48C5-A155-E3CD03CD064E}" srcOrd="1" destOrd="0" parTransId="{052E31D0-05E7-4A8B-8BFA-C6926A8D1222}" sibTransId="{B4EA9427-78E9-4628-97E7-A83E3A1EF0F6}"/>
    <dgm:cxn modelId="{D415801C-B5F2-8F4D-BF5E-63DBA86F0556}" type="presOf" srcId="{BA79648B-C4E5-4673-AD8B-A47FB39130CC}" destId="{2E58094E-A744-7946-98FB-E7B634A492F3}" srcOrd="0" destOrd="0" presId="urn:microsoft.com/office/officeart/2008/layout/LinedList"/>
    <dgm:cxn modelId="{A5CEAE2F-1423-2E4A-A287-5D41ACC976B4}" type="presOf" srcId="{31E5E435-0F9A-4BFB-A90B-A1662273C8E0}" destId="{4E3E6F16-1CE8-A44E-B0A3-E780CE3B2C84}" srcOrd="0" destOrd="0" presId="urn:microsoft.com/office/officeart/2008/layout/LinedList"/>
    <dgm:cxn modelId="{483B4630-09E8-C343-ABDD-845589BE9078}" type="presOf" srcId="{897C36E3-BDEA-4CAE-BCCD-8D2ADCE9974A}" destId="{D28C217B-D803-9543-BEF3-0B69BB83A4E9}" srcOrd="0" destOrd="0" presId="urn:microsoft.com/office/officeart/2008/layout/LinedList"/>
    <dgm:cxn modelId="{1C92B634-BEE8-744D-AEE9-10B369429F94}" type="presOf" srcId="{FB0289DB-7FB9-426F-8CA7-CEFB85CF87CD}" destId="{F2FED57C-8F9C-3649-B798-2F2ABE9E597A}" srcOrd="0" destOrd="0" presId="urn:microsoft.com/office/officeart/2008/layout/LinedList"/>
    <dgm:cxn modelId="{55F0CE35-07DF-B349-BC97-796581330D13}" type="presOf" srcId="{219CF85B-B07C-44FB-9EBC-BFEF4A4DB658}" destId="{FC266BE4-8FB8-CE44-A98C-B10FB230B367}" srcOrd="0" destOrd="0" presId="urn:microsoft.com/office/officeart/2008/layout/LinedList"/>
    <dgm:cxn modelId="{BF774F63-5980-47C6-8FDC-EF61650AAF20}" srcId="{219CF85B-B07C-44FB-9EBC-BFEF4A4DB658}" destId="{FB0289DB-7FB9-426F-8CA7-CEFB85CF87CD}" srcOrd="0" destOrd="0" parTransId="{4C94BE83-6435-4D58-B29B-0C0F0365690F}" sibTransId="{D16D635B-6169-4A0C-8141-01867A2C9CB6}"/>
    <dgm:cxn modelId="{E4D6BAAE-61D1-415C-BD8A-96923BF47823}" srcId="{219CF85B-B07C-44FB-9EBC-BFEF4A4DB658}" destId="{31E5E435-0F9A-4BFB-A90B-A1662273C8E0}" srcOrd="2" destOrd="0" parTransId="{14588F2B-3C34-463E-995A-FDEB1A51D9EB}" sibTransId="{E815CDB6-3B23-48DB-BF1F-8E59895CC424}"/>
    <dgm:cxn modelId="{FBD800AF-DEDF-4F7C-8E7E-06712DA0195A}" srcId="{219CF85B-B07C-44FB-9EBC-BFEF4A4DB658}" destId="{BA79648B-C4E5-4673-AD8B-A47FB39130CC}" srcOrd="4" destOrd="0" parTransId="{9A5A3FDE-0115-427C-A3D3-3658272A88D3}" sibTransId="{3AD662D0-87A2-474D-99DD-0FF4A40217BA}"/>
    <dgm:cxn modelId="{8BC2D0B3-B445-4141-AC57-56F509896D8A}" type="presOf" srcId="{A87259A5-717C-48C5-A155-E3CD03CD064E}" destId="{535CB86A-A869-E646-8AD3-A5365467B368}" srcOrd="0" destOrd="0" presId="urn:microsoft.com/office/officeart/2008/layout/LinedList"/>
    <dgm:cxn modelId="{9F41F3BC-36F1-4AB7-A756-0368D9E7F095}" srcId="{219CF85B-B07C-44FB-9EBC-BFEF4A4DB658}" destId="{897C36E3-BDEA-4CAE-BCCD-8D2ADCE9974A}" srcOrd="3" destOrd="0" parTransId="{32E6784E-4DE7-4AC3-B9BF-40AA5E620FCA}" sibTransId="{F6280481-6F12-48A9-AEBA-21522E645FA9}"/>
    <dgm:cxn modelId="{5CCE3809-4C75-4C41-8D89-F7EF97312E38}" type="presParOf" srcId="{FC266BE4-8FB8-CE44-A98C-B10FB230B367}" destId="{25760DCA-0595-4A44-BA94-B315E0DCA778}" srcOrd="0" destOrd="0" presId="urn:microsoft.com/office/officeart/2008/layout/LinedList"/>
    <dgm:cxn modelId="{861C2F75-29A1-6B4D-BF8E-62588D5CE3DD}" type="presParOf" srcId="{FC266BE4-8FB8-CE44-A98C-B10FB230B367}" destId="{CF4BF294-66AB-B642-90EA-F09DB6F27666}" srcOrd="1" destOrd="0" presId="urn:microsoft.com/office/officeart/2008/layout/LinedList"/>
    <dgm:cxn modelId="{6EC09A43-0539-F947-A6D0-09828F07C06A}" type="presParOf" srcId="{CF4BF294-66AB-B642-90EA-F09DB6F27666}" destId="{F2FED57C-8F9C-3649-B798-2F2ABE9E597A}" srcOrd="0" destOrd="0" presId="urn:microsoft.com/office/officeart/2008/layout/LinedList"/>
    <dgm:cxn modelId="{83F8EEF2-AB0B-7D49-BB92-07A449703F3E}" type="presParOf" srcId="{CF4BF294-66AB-B642-90EA-F09DB6F27666}" destId="{B0DE66FE-56AB-004D-8FAA-DC74765C93E0}" srcOrd="1" destOrd="0" presId="urn:microsoft.com/office/officeart/2008/layout/LinedList"/>
    <dgm:cxn modelId="{FAEABF32-6952-424A-ACBE-5E25ECF13F2B}" type="presParOf" srcId="{FC266BE4-8FB8-CE44-A98C-B10FB230B367}" destId="{C7475C43-9AB9-0945-8873-D080229D16BA}" srcOrd="2" destOrd="0" presId="urn:microsoft.com/office/officeart/2008/layout/LinedList"/>
    <dgm:cxn modelId="{F3B1AF3E-84BF-E345-9141-D0C48CC4EDAB}" type="presParOf" srcId="{FC266BE4-8FB8-CE44-A98C-B10FB230B367}" destId="{003E5645-4367-2B4A-BA8E-EED0ACFEB502}" srcOrd="3" destOrd="0" presId="urn:microsoft.com/office/officeart/2008/layout/LinedList"/>
    <dgm:cxn modelId="{B50CF535-BCC1-8D48-8ACD-185FF8BC35C0}" type="presParOf" srcId="{003E5645-4367-2B4A-BA8E-EED0ACFEB502}" destId="{535CB86A-A869-E646-8AD3-A5365467B368}" srcOrd="0" destOrd="0" presId="urn:microsoft.com/office/officeart/2008/layout/LinedList"/>
    <dgm:cxn modelId="{F087B0A3-3031-114D-BCBE-63B792E656FB}" type="presParOf" srcId="{003E5645-4367-2B4A-BA8E-EED0ACFEB502}" destId="{345CC2D9-C712-C84A-BE67-4DD9114917CB}" srcOrd="1" destOrd="0" presId="urn:microsoft.com/office/officeart/2008/layout/LinedList"/>
    <dgm:cxn modelId="{CEE038CA-21BD-3049-A376-46B5E626CBC1}" type="presParOf" srcId="{FC266BE4-8FB8-CE44-A98C-B10FB230B367}" destId="{BB28EF84-C622-AD46-8273-4B309AB5BB47}" srcOrd="4" destOrd="0" presId="urn:microsoft.com/office/officeart/2008/layout/LinedList"/>
    <dgm:cxn modelId="{3671C2B1-2C9F-844D-B629-639874A8A5DA}" type="presParOf" srcId="{FC266BE4-8FB8-CE44-A98C-B10FB230B367}" destId="{F2BB09AB-B131-DF40-9E51-0828A999EA0B}" srcOrd="5" destOrd="0" presId="urn:microsoft.com/office/officeart/2008/layout/LinedList"/>
    <dgm:cxn modelId="{0FD2D04C-EC94-6140-B17E-A860971D75BE}" type="presParOf" srcId="{F2BB09AB-B131-DF40-9E51-0828A999EA0B}" destId="{4E3E6F16-1CE8-A44E-B0A3-E780CE3B2C84}" srcOrd="0" destOrd="0" presId="urn:microsoft.com/office/officeart/2008/layout/LinedList"/>
    <dgm:cxn modelId="{2B159F5A-CDE1-FC43-9039-B689F3CD9530}" type="presParOf" srcId="{F2BB09AB-B131-DF40-9E51-0828A999EA0B}" destId="{921034A1-A975-C14E-ABAB-771CD2A70153}" srcOrd="1" destOrd="0" presId="urn:microsoft.com/office/officeart/2008/layout/LinedList"/>
    <dgm:cxn modelId="{34E8E5E2-9B87-A84D-8E8C-065E43CCBE01}" type="presParOf" srcId="{FC266BE4-8FB8-CE44-A98C-B10FB230B367}" destId="{B2D0F7F4-E135-244C-9003-ADC15C34A1FA}" srcOrd="6" destOrd="0" presId="urn:microsoft.com/office/officeart/2008/layout/LinedList"/>
    <dgm:cxn modelId="{DBADC837-C909-D64A-BABA-F37925173BDA}" type="presParOf" srcId="{FC266BE4-8FB8-CE44-A98C-B10FB230B367}" destId="{59F2C2D9-E9CE-B54B-9BF4-4F6221224D00}" srcOrd="7" destOrd="0" presId="urn:microsoft.com/office/officeart/2008/layout/LinedList"/>
    <dgm:cxn modelId="{2AEF482F-44F3-354D-AF6B-BEDC7F81E7EF}" type="presParOf" srcId="{59F2C2D9-E9CE-B54B-9BF4-4F6221224D00}" destId="{D28C217B-D803-9543-BEF3-0B69BB83A4E9}" srcOrd="0" destOrd="0" presId="urn:microsoft.com/office/officeart/2008/layout/LinedList"/>
    <dgm:cxn modelId="{2F068492-1969-6D43-B4DD-115D0FBFE72E}" type="presParOf" srcId="{59F2C2D9-E9CE-B54B-9BF4-4F6221224D00}" destId="{858061C7-8C7A-7E4E-AA70-28EB5B7E0F1C}" srcOrd="1" destOrd="0" presId="urn:microsoft.com/office/officeart/2008/layout/LinedList"/>
    <dgm:cxn modelId="{B048CCB6-B97B-F242-8B04-531FF35CF8C0}" type="presParOf" srcId="{FC266BE4-8FB8-CE44-A98C-B10FB230B367}" destId="{151D3B52-E7AA-6A4B-B92B-9A7DF0C84D43}" srcOrd="8" destOrd="0" presId="urn:microsoft.com/office/officeart/2008/layout/LinedList"/>
    <dgm:cxn modelId="{7712312F-5A8F-ED47-99AF-1EE975106733}" type="presParOf" srcId="{FC266BE4-8FB8-CE44-A98C-B10FB230B367}" destId="{AD6F9ABF-FA47-B94E-B014-90438ACF750D}" srcOrd="9" destOrd="0" presId="urn:microsoft.com/office/officeart/2008/layout/LinedList"/>
    <dgm:cxn modelId="{ED714BAB-6C80-8447-92CE-D57A90BD26BB}" type="presParOf" srcId="{AD6F9ABF-FA47-B94E-B014-90438ACF750D}" destId="{2E58094E-A744-7946-98FB-E7B634A492F3}" srcOrd="0" destOrd="0" presId="urn:microsoft.com/office/officeart/2008/layout/LinedList"/>
    <dgm:cxn modelId="{ADEB40C0-444B-F34C-A4FE-4B557F019A2F}" type="presParOf" srcId="{AD6F9ABF-FA47-B94E-B014-90438ACF750D}" destId="{652F46C6-F4D6-154B-9408-EAA7C093C95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760DCA-0595-4A44-BA94-B315E0DCA778}">
      <dsp:nvSpPr>
        <dsp:cNvPr id="0" name=""/>
        <dsp:cNvSpPr/>
      </dsp:nvSpPr>
      <dsp:spPr>
        <a:xfrm>
          <a:off x="0" y="536"/>
          <a:ext cx="689118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ED57C-8F9C-3649-B798-2F2ABE9E597A}">
      <dsp:nvSpPr>
        <dsp:cNvPr id="0" name=""/>
        <dsp:cNvSpPr/>
      </dsp:nvSpPr>
      <dsp:spPr>
        <a:xfrm>
          <a:off x="0" y="536"/>
          <a:ext cx="6891188" cy="8785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N</a:t>
          </a:r>
          <a:r>
            <a:rPr lang="en-US" sz="2200" kern="1200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rPr>
            <a:t>AME: IONUT FLORIN DEMIAN</a:t>
          </a:r>
        </a:p>
      </dsp:txBody>
      <dsp:txXfrm>
        <a:off x="0" y="536"/>
        <a:ext cx="6891188" cy="878581"/>
      </dsp:txXfrm>
    </dsp:sp>
    <dsp:sp modelId="{C7475C43-9AB9-0945-8873-D080229D16BA}">
      <dsp:nvSpPr>
        <dsp:cNvPr id="0" name=""/>
        <dsp:cNvSpPr/>
      </dsp:nvSpPr>
      <dsp:spPr>
        <a:xfrm>
          <a:off x="0" y="879118"/>
          <a:ext cx="6891188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5CB86A-A869-E646-8AD3-A5365467B368}">
      <dsp:nvSpPr>
        <dsp:cNvPr id="0" name=""/>
        <dsp:cNvSpPr/>
      </dsp:nvSpPr>
      <dsp:spPr>
        <a:xfrm>
          <a:off x="0" y="879118"/>
          <a:ext cx="6891188" cy="8785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rPr>
            <a:t>STUDENT NUMBER: 2125129</a:t>
          </a:r>
        </a:p>
      </dsp:txBody>
      <dsp:txXfrm>
        <a:off x="0" y="879118"/>
        <a:ext cx="6891188" cy="878581"/>
      </dsp:txXfrm>
    </dsp:sp>
    <dsp:sp modelId="{BB28EF84-C622-AD46-8273-4B309AB5BB47}">
      <dsp:nvSpPr>
        <dsp:cNvPr id="0" name=""/>
        <dsp:cNvSpPr/>
      </dsp:nvSpPr>
      <dsp:spPr>
        <a:xfrm>
          <a:off x="0" y="1757700"/>
          <a:ext cx="6891188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E6F16-1CE8-A44E-B0A3-E780CE3B2C84}">
      <dsp:nvSpPr>
        <dsp:cNvPr id="0" name=""/>
        <dsp:cNvSpPr/>
      </dsp:nvSpPr>
      <dsp:spPr>
        <a:xfrm>
          <a:off x="0" y="1757700"/>
          <a:ext cx="6891188" cy="8785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rPr>
            <a:t>MODULE NAME: ACADEMIC AND EMPLOYABILITY</a:t>
          </a:r>
        </a:p>
      </dsp:txBody>
      <dsp:txXfrm>
        <a:off x="0" y="1757700"/>
        <a:ext cx="6891188" cy="878581"/>
      </dsp:txXfrm>
    </dsp:sp>
    <dsp:sp modelId="{B2D0F7F4-E135-244C-9003-ADC15C34A1FA}">
      <dsp:nvSpPr>
        <dsp:cNvPr id="0" name=""/>
        <dsp:cNvSpPr/>
      </dsp:nvSpPr>
      <dsp:spPr>
        <a:xfrm>
          <a:off x="0" y="2636281"/>
          <a:ext cx="6891188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8C217B-D803-9543-BEF3-0B69BB83A4E9}">
      <dsp:nvSpPr>
        <dsp:cNvPr id="0" name=""/>
        <dsp:cNvSpPr/>
      </dsp:nvSpPr>
      <dsp:spPr>
        <a:xfrm>
          <a:off x="0" y="2636281"/>
          <a:ext cx="6891188" cy="8785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rPr>
            <a:t>MODULE CODE: BMSW4001_LON</a:t>
          </a:r>
        </a:p>
      </dsp:txBody>
      <dsp:txXfrm>
        <a:off x="0" y="2636281"/>
        <a:ext cx="6891188" cy="878581"/>
      </dsp:txXfrm>
    </dsp:sp>
    <dsp:sp modelId="{151D3B52-E7AA-6A4B-B92B-9A7DF0C84D43}">
      <dsp:nvSpPr>
        <dsp:cNvPr id="0" name=""/>
        <dsp:cNvSpPr/>
      </dsp:nvSpPr>
      <dsp:spPr>
        <a:xfrm>
          <a:off x="0" y="3514863"/>
          <a:ext cx="6891188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58094E-A744-7946-98FB-E7B634A492F3}">
      <dsp:nvSpPr>
        <dsp:cNvPr id="0" name=""/>
        <dsp:cNvSpPr/>
      </dsp:nvSpPr>
      <dsp:spPr>
        <a:xfrm>
          <a:off x="0" y="3514863"/>
          <a:ext cx="6891188" cy="8785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rPr>
            <a:t>LECTURER NAME: ANITA NAN</a:t>
          </a:r>
        </a:p>
      </dsp:txBody>
      <dsp:txXfrm>
        <a:off x="0" y="3514863"/>
        <a:ext cx="6891188" cy="8785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5CBBD-12DD-D74C-B77D-4DFD41654D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3F8B93-3F97-1849-8102-5D3F3E0D6A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0BE52C-8E0A-274A-9FD1-4D60185A4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7F22-6B1F-F149-BEE6-3B4EED1E67C4}" type="datetimeFigureOut">
              <a:rPr lang="en-RO" smtClean="0"/>
              <a:t>13.04.2022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B9C1E-9F80-4D41-A807-F5608D72D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58E58B-9B18-AC4A-80AD-1066606D3D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80B2-2BF9-2040-BCA7-B6D89BD84CC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719851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512EE-6782-BF49-963E-ADC225DE9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E215F-86A2-D04D-8257-A05BC42C4F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55A14C-238F-D945-9FB7-208FD2372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7F22-6B1F-F149-BEE6-3B4EED1E67C4}" type="datetimeFigureOut">
              <a:rPr lang="en-RO" smtClean="0"/>
              <a:t>13.04.2022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28594-C3DF-F040-83DE-B00BA7A24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B44DF8-764E-D54C-9120-4DA79A633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80B2-2BF9-2040-BCA7-B6D89BD84CC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247978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1346-6F62-1F4F-8220-C0DF20E08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CA44A9-C4D2-0546-A187-3FCEF5297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6C099A-1598-DE40-BB73-AC5426F04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7F22-6B1F-F149-BEE6-3B4EED1E67C4}" type="datetimeFigureOut">
              <a:rPr lang="en-RO" smtClean="0"/>
              <a:t>13.04.2022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4CDD87-3644-F544-93FD-09CF95A5D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E4F18-E922-8E46-8C02-BA85EFB7B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80B2-2BF9-2040-BCA7-B6D89BD84CC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683567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C55C7-80FF-F949-9FBA-C8DCAE57F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DB1F0-FEBA-AA45-B93D-85A78AF5B8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24EAF-9B86-EA40-99B8-0FABE2A0B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07C970-0CFB-AC41-B9BA-19EC2AAD7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7F22-6B1F-F149-BEE6-3B4EED1E67C4}" type="datetimeFigureOut">
              <a:rPr lang="en-RO" smtClean="0"/>
              <a:t>13.04.2022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8E9FA-6FA0-F546-8709-B8000D988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998FEE-1990-4C40-BF7D-9A1AB1A99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80B2-2BF9-2040-BCA7-B6D89BD84CC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98800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C71F6-357B-3746-86BD-F20E3935A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8DDA52-A153-C54F-9074-2158D7BCB9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314022-7D6C-B34F-B63D-679A01A79E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BABC13-9CDA-B542-B0E6-B786068E54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8B9B56-4768-1949-ABEC-0A4F521C89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018D87-A474-4942-B7EB-977AB0FE1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7F22-6B1F-F149-BEE6-3B4EED1E67C4}" type="datetimeFigureOut">
              <a:rPr lang="en-RO" smtClean="0"/>
              <a:t>13.04.2022</a:t>
            </a:fld>
            <a:endParaRPr lang="en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66DEA5-F712-2641-B953-2489D2B1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A9EF3A-9BDD-7C4D-9F4F-359F9536F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80B2-2BF9-2040-BCA7-B6D89BD84CC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439684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972E8-E954-E54C-B74D-D5494D902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0500B8-E3F9-784B-AB1F-797754E87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7F22-6B1F-F149-BEE6-3B4EED1E67C4}" type="datetimeFigureOut">
              <a:rPr lang="en-RO" smtClean="0"/>
              <a:t>13.04.2022</a:t>
            </a:fld>
            <a:endParaRPr lang="en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8B6FFA-914D-D146-9A84-54DE52CEAE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3DB6C0-FACF-9E4A-B26D-DCCEE77D7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80B2-2BF9-2040-BCA7-B6D89BD84CC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659736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CBB5E2-F2EF-6341-B747-87D720138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7F22-6B1F-F149-BEE6-3B4EED1E67C4}" type="datetimeFigureOut">
              <a:rPr lang="en-RO" smtClean="0"/>
              <a:t>13.04.2022</a:t>
            </a:fld>
            <a:endParaRPr lang="en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C299DA-86FC-6D46-BC38-50D2809CE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704A92-B435-6A4C-B450-34E7A1839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80B2-2BF9-2040-BCA7-B6D89BD84CC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199623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51348-F135-C848-B3AB-B8E7D4BD7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72D4D-93D7-1945-A85F-80F03238C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195E73-4E3A-A446-BD9D-7BE115B83E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6A5EDE-D8E3-2145-9305-DF13711CF8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7F22-6B1F-F149-BEE6-3B4EED1E67C4}" type="datetimeFigureOut">
              <a:rPr lang="en-RO" smtClean="0"/>
              <a:t>13.04.2022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68287F-08F1-B147-AE54-15FD6467A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0322CA-61E0-594F-990D-06A2C007C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80B2-2BF9-2040-BCA7-B6D89BD84CC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127537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5B8E8-154E-B94B-A61A-8FFFD5F4E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56BE-6115-C74A-B06B-6A1E9CFC2E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5AE076-FE00-9D48-A51C-44370FF1CB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013F82-007A-7D48-B8AC-D97440520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7F22-6B1F-F149-BEE6-3B4EED1E67C4}" type="datetimeFigureOut">
              <a:rPr lang="en-RO" smtClean="0"/>
              <a:t>13.04.2022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C55F4C-BDA8-FD47-9CA2-B13D79693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87BDE9-FF6D-5C49-A46A-08FC43EFD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80B2-2BF9-2040-BCA7-B6D89BD84CC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441450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C9376-104C-DC43-B42C-352CC4082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C528E1-B200-3B47-A3DB-2E3F330131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192D4C-D048-5F4C-9E53-975D1D8FD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7F22-6B1F-F149-BEE6-3B4EED1E67C4}" type="datetimeFigureOut">
              <a:rPr lang="en-RO" smtClean="0"/>
              <a:t>13.04.2022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B398F-C696-DC40-A30E-88ECDB546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C0585D-4C68-4A40-8973-942CD3BF4A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80B2-2BF9-2040-BCA7-B6D89BD84CC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739416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4BB37C-88B5-8B46-8142-1B543FB21B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F3BD3C-8FFE-7248-9533-6E8F881F96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10EA80-90D1-C24B-ABB5-98FE3660D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A7F22-6B1F-F149-BEE6-3B4EED1E67C4}" type="datetimeFigureOut">
              <a:rPr lang="en-RO" smtClean="0"/>
              <a:t>13.04.2022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A4FEDE-1E76-2C4F-8AA4-C027A70E6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53F315-B04B-E84A-819E-3AAF2B171D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80B2-2BF9-2040-BCA7-B6D89BD84CC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141392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31294B-9878-FE4A-AAF1-75E69F0B7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9A5A09-ED50-C140-9FC4-3BEA0EF681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8282EE-6A80-684B-B1FB-AC26CE4304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BA7F22-6B1F-F149-BEE6-3B4EED1E67C4}" type="datetimeFigureOut">
              <a:rPr lang="en-RO" smtClean="0"/>
              <a:t>13.04.2022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D92368-C662-EC41-BC58-967A82951B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D19E0-7C67-D645-9BF5-2B66C653EF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8080B2-2BF9-2040-BCA7-B6D89BD84CC3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10509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12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54BEA28-72ED-2441-B24A-827F8D1D0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br>
              <a:rPr lang="en-RO" sz="3600"/>
            </a:br>
            <a:endParaRPr lang="en-RO" sz="36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D6A2A16-1E2F-2A83-F339-0AB9C435CE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18" r="23863" b="1"/>
          <a:stretch/>
        </p:blipFill>
        <p:spPr>
          <a:xfrm>
            <a:off x="7777393" y="1976277"/>
            <a:ext cx="4414606" cy="4881723"/>
          </a:xfrm>
          <a:custGeom>
            <a:avLst/>
            <a:gdLst/>
            <a:ahLst/>
            <a:cxnLst/>
            <a:rect l="l" t="t" r="r" b="b"/>
            <a:pathLst>
              <a:path w="4414606" h="4881723">
                <a:moveTo>
                  <a:pt x="3151661" y="0"/>
                </a:moveTo>
                <a:lnTo>
                  <a:pt x="4414606" y="1262946"/>
                </a:lnTo>
                <a:lnTo>
                  <a:pt x="4414606" y="4881723"/>
                </a:lnTo>
                <a:lnTo>
                  <a:pt x="1730061" y="4881723"/>
                </a:lnTo>
                <a:lnTo>
                  <a:pt x="0" y="3151662"/>
                </a:lnTo>
                <a:close/>
              </a:path>
            </a:pathLst>
          </a:cu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970CBAA1-75F9-FBB4-30AE-746EF99148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9491724"/>
              </p:ext>
            </p:extLst>
          </p:nvPr>
        </p:nvGraphicFramePr>
        <p:xfrm>
          <a:off x="643468" y="1782981"/>
          <a:ext cx="6891188" cy="439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742903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BF656D-8B3C-AA4B-9BBA-AA47DAF12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RO">
                <a:solidFill>
                  <a:schemeClr val="tx1">
                    <a:lumMod val="85000"/>
                    <a:lumOff val="15000"/>
                  </a:schemeClr>
                </a:solidFill>
              </a:rPr>
              <a:t>Overview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6F7D6DCA-B08C-464F-A7B7-C4D29B0650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/>
          </a:bodyPr>
          <a:lstStyle/>
          <a:p>
            <a:pPr lvl="0"/>
            <a:r>
              <a:rPr lang="en-US" sz="2000" b="1" i="1">
                <a:solidFill>
                  <a:schemeClr val="tx1">
                    <a:lumMod val="85000"/>
                    <a:lumOff val="1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My intended career:</a:t>
            </a:r>
          </a:p>
          <a:p>
            <a:pPr lvl="0"/>
            <a:r>
              <a:rPr lang="en-US" sz="2000" b="1" i="1">
                <a:solidFill>
                  <a:schemeClr val="tx1">
                    <a:lumMod val="85000"/>
                    <a:lumOff val="1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Swot analysis</a:t>
            </a:r>
          </a:p>
          <a:p>
            <a:pPr lvl="0"/>
            <a:r>
              <a:rPr lang="en-US" sz="2000" b="1" i="1">
                <a:solidFill>
                  <a:schemeClr val="tx1">
                    <a:lumMod val="85000"/>
                    <a:lumOff val="1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Communication and listening</a:t>
            </a:r>
          </a:p>
          <a:p>
            <a:pPr lvl="0"/>
            <a:r>
              <a:rPr lang="en-GB" sz="2000" b="1" i="1">
                <a:solidFill>
                  <a:schemeClr val="tx1">
                    <a:lumMod val="85000"/>
                    <a:lumOff val="1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T</a:t>
            </a:r>
            <a:r>
              <a:rPr lang="en-US" sz="2000" b="1" i="1">
                <a:solidFill>
                  <a:schemeClr val="tx1">
                    <a:lumMod val="85000"/>
                    <a:lumOff val="1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eam working </a:t>
            </a:r>
          </a:p>
          <a:p>
            <a:pPr lvl="0"/>
            <a:r>
              <a:rPr lang="en-US" sz="2000" b="1" i="1">
                <a:solidFill>
                  <a:schemeClr val="tx1">
                    <a:lumMod val="85000"/>
                    <a:lumOff val="1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Flexibility</a:t>
            </a:r>
          </a:p>
          <a:p>
            <a:pPr lvl="0"/>
            <a:r>
              <a:rPr lang="en-US" sz="2000" b="1" i="1">
                <a:solidFill>
                  <a:schemeClr val="tx1">
                    <a:lumMod val="85000"/>
                    <a:lumOff val="1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PDP</a:t>
            </a:r>
          </a:p>
          <a:p>
            <a:pPr lvl="0"/>
            <a:r>
              <a:rPr lang="en-US" sz="2000" b="1" i="1">
                <a:solidFill>
                  <a:schemeClr val="tx1">
                    <a:lumMod val="85000"/>
                    <a:lumOff val="1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Conclusion</a:t>
            </a:r>
          </a:p>
          <a:p>
            <a:pPr lvl="0"/>
            <a:r>
              <a:rPr lang="en-US" sz="2000" b="1" i="1">
                <a:solidFill>
                  <a:schemeClr val="tx1">
                    <a:lumMod val="85000"/>
                    <a:lumOff val="15000"/>
                  </a:schemeClr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References</a:t>
            </a:r>
          </a:p>
          <a:p>
            <a:endParaRPr lang="en-RO" sz="2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526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2CFDD-7362-6846-9230-D82EF5C8D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RO" sz="2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MY INTENDED CAREER</a:t>
            </a:r>
            <a:br>
              <a:rPr lang="en-RO" sz="2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</a:br>
            <a:r>
              <a:rPr lang="en-RO" sz="4000" b="1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COFFE SHOP MANAGER</a:t>
            </a:r>
            <a:br>
              <a:rPr lang="en-RO" sz="4100" dirty="0"/>
            </a:br>
            <a:endParaRPr lang="en-RO" sz="4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AB3F9-5B61-804C-9567-308BF50B38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RO" sz="20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RESPONSABILITIES</a:t>
            </a:r>
          </a:p>
          <a:p>
            <a:r>
              <a:rPr lang="en-RO" sz="20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Leader</a:t>
            </a:r>
          </a:p>
          <a:p>
            <a:r>
              <a:rPr lang="en-RO" sz="20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Planning</a:t>
            </a:r>
          </a:p>
          <a:p>
            <a:r>
              <a:rPr lang="en-RO" sz="20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Scheduling shifts for staff</a:t>
            </a:r>
          </a:p>
          <a:p>
            <a:r>
              <a:rPr lang="en-RO" sz="20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Monitoring daily expenses</a:t>
            </a:r>
          </a:p>
          <a:p>
            <a:r>
              <a:rPr lang="en-RO" sz="20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Order supplies</a:t>
            </a:r>
          </a:p>
          <a:p>
            <a:endParaRPr lang="en-RO" sz="2000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marL="0" indent="0">
              <a:buNone/>
            </a:pPr>
            <a:r>
              <a:rPr lang="en-RO" sz="20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SKILLS</a:t>
            </a:r>
          </a:p>
          <a:p>
            <a:r>
              <a:rPr lang="en-RO" sz="20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Team working</a:t>
            </a:r>
          </a:p>
          <a:p>
            <a:r>
              <a:rPr lang="en-RO" sz="20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Time management</a:t>
            </a:r>
          </a:p>
          <a:p>
            <a:r>
              <a:rPr lang="en-RO" sz="20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Good math skills</a:t>
            </a:r>
          </a:p>
          <a:p>
            <a:r>
              <a:rPr lang="en-RO" sz="20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Communication skills</a:t>
            </a:r>
          </a:p>
        </p:txBody>
      </p:sp>
      <p:pic>
        <p:nvPicPr>
          <p:cNvPr id="5" name="Picture 4" descr="Floorplan on a table">
            <a:extLst>
              <a:ext uri="{FF2B5EF4-FFF2-40B4-BE49-F238E27FC236}">
                <a16:creationId xmlns:a16="http://schemas.microsoft.com/office/drawing/2014/main" id="{399597D5-3907-B565-76F6-2D5E101976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91" r="1785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DEA4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6534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A1F6BF70-C7D1-4AF9-8DB4-BEEB8A9C3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91C06-6B86-CD4B-B5B6-16BA8B259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097280"/>
            <a:ext cx="3796306" cy="4666207"/>
          </a:xfrm>
        </p:spPr>
        <p:txBody>
          <a:bodyPr anchor="ctr">
            <a:normAutofit/>
          </a:bodyPr>
          <a:lstStyle/>
          <a:p>
            <a:pPr algn="ctr"/>
            <a:r>
              <a:rPr lang="en-RO" sz="48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SWOT ANALYSIS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0C66A8B6-1F6E-4FCC-93B9-B9986B6FD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576" y="5945955"/>
            <a:ext cx="12109423" cy="525780"/>
            <a:chOff x="82576" y="5945955"/>
            <a:chExt cx="12109423" cy="525780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CAF7C4FD-65AD-4BBE-886A-D2E923F9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103361" y="6131892"/>
              <a:ext cx="524256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1BA8278B-6DF7-481F-B1FA-FFE7D6C3C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5998176" y="277912"/>
              <a:ext cx="524256" cy="1186339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5" name="Rectangle 4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4" name="Table 37">
            <a:extLst>
              <a:ext uri="{FF2B5EF4-FFF2-40B4-BE49-F238E27FC236}">
                <a16:creationId xmlns:a16="http://schemas.microsoft.com/office/drawing/2014/main" id="{72542DCB-4660-574B-BD10-D4C33C802C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6058747"/>
              </p:ext>
            </p:extLst>
          </p:nvPr>
        </p:nvGraphicFramePr>
        <p:xfrm>
          <a:off x="5431536" y="1946398"/>
          <a:ext cx="6218560" cy="32233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9922">
                  <a:extLst>
                    <a:ext uri="{9D8B030D-6E8A-4147-A177-3AD203B41FA5}">
                      <a16:colId xmlns:a16="http://schemas.microsoft.com/office/drawing/2014/main" val="1014526364"/>
                    </a:ext>
                  </a:extLst>
                </a:gridCol>
                <a:gridCol w="1479546">
                  <a:extLst>
                    <a:ext uri="{9D8B030D-6E8A-4147-A177-3AD203B41FA5}">
                      <a16:colId xmlns:a16="http://schemas.microsoft.com/office/drawing/2014/main" val="1599326037"/>
                    </a:ext>
                  </a:extLst>
                </a:gridCol>
                <a:gridCol w="1479546">
                  <a:extLst>
                    <a:ext uri="{9D8B030D-6E8A-4147-A177-3AD203B41FA5}">
                      <a16:colId xmlns:a16="http://schemas.microsoft.com/office/drawing/2014/main" val="3180666326"/>
                    </a:ext>
                  </a:extLst>
                </a:gridCol>
                <a:gridCol w="1479546">
                  <a:extLst>
                    <a:ext uri="{9D8B030D-6E8A-4147-A177-3AD203B41FA5}">
                      <a16:colId xmlns:a16="http://schemas.microsoft.com/office/drawing/2014/main" val="2753150876"/>
                    </a:ext>
                  </a:extLst>
                </a:gridCol>
              </a:tblGrid>
              <a:tr h="778709">
                <a:tc>
                  <a:txBody>
                    <a:bodyPr/>
                    <a:lstStyle/>
                    <a:p>
                      <a:r>
                        <a:rPr lang="en-RO" sz="1200" b="1" i="1" u="sng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STRENGTHS</a:t>
                      </a:r>
                    </a:p>
                  </a:txBody>
                  <a:tcPr marL="155742" marR="155742" marT="77871" marB="77871"/>
                </a:tc>
                <a:tc>
                  <a:txBody>
                    <a:bodyPr/>
                    <a:lstStyle/>
                    <a:p>
                      <a:r>
                        <a:rPr lang="en-RO" sz="1200" b="1" i="1" u="sng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WEAKNESSES</a:t>
                      </a:r>
                    </a:p>
                  </a:txBody>
                  <a:tcPr marL="155742" marR="155742" marT="77871" marB="77871"/>
                </a:tc>
                <a:tc>
                  <a:txBody>
                    <a:bodyPr/>
                    <a:lstStyle/>
                    <a:p>
                      <a:r>
                        <a:rPr lang="en-RO" sz="1200" b="1" i="1" u="sng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OPPORTUNITIES</a:t>
                      </a:r>
                    </a:p>
                  </a:txBody>
                  <a:tcPr marL="155742" marR="155742" marT="77871" marB="77871"/>
                </a:tc>
                <a:tc>
                  <a:txBody>
                    <a:bodyPr/>
                    <a:lstStyle/>
                    <a:p>
                      <a:r>
                        <a:rPr lang="en-RO" sz="1200" b="1" i="1" u="sng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THREATS</a:t>
                      </a:r>
                    </a:p>
                  </a:txBody>
                  <a:tcPr marL="155742" marR="155742" marT="77871" marB="77871"/>
                </a:tc>
                <a:extLst>
                  <a:ext uri="{0D108BD9-81ED-4DB2-BD59-A6C34878D82A}">
                    <a16:rowId xmlns:a16="http://schemas.microsoft.com/office/drawing/2014/main" val="514905973"/>
                  </a:ext>
                </a:extLst>
              </a:tr>
              <a:tr h="778709">
                <a:tc>
                  <a:txBody>
                    <a:bodyPr/>
                    <a:lstStyle/>
                    <a:p>
                      <a:pPr algn="ctr"/>
                      <a:r>
                        <a:rPr lang="en-RO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Communication skills</a:t>
                      </a:r>
                    </a:p>
                    <a:p>
                      <a:endParaRPr lang="en-RO" sz="1200" dirty="0">
                        <a:latin typeface="Arial Unicode MS" panose="020B0604020202020204" pitchFamily="34" charset="-128"/>
                        <a:ea typeface="Arial Unicode MS" panose="020B0604020202020204" pitchFamily="34" charset="-128"/>
                        <a:cs typeface="Arial Unicode MS" panose="020B0604020202020204" pitchFamily="34" charset="-128"/>
                      </a:endParaRPr>
                    </a:p>
                  </a:txBody>
                  <a:tcPr marL="155742" marR="155742" marT="77871" marB="7787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RO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Time management</a:t>
                      </a:r>
                    </a:p>
                  </a:txBody>
                  <a:tcPr marL="155742" marR="155742" marT="77871" marB="7787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J</a:t>
                      </a:r>
                      <a:r>
                        <a:rPr lang="en-RO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ob promotion</a:t>
                      </a:r>
                    </a:p>
                  </a:txBody>
                  <a:tcPr marL="155742" marR="155742" marT="77871" marB="7787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H</a:t>
                      </a:r>
                      <a:r>
                        <a:rPr lang="en-RO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aving arguments</a:t>
                      </a:r>
                    </a:p>
                  </a:txBody>
                  <a:tcPr marL="155742" marR="155742" marT="77871" marB="77871"/>
                </a:tc>
                <a:extLst>
                  <a:ext uri="{0D108BD9-81ED-4DB2-BD59-A6C34878D82A}">
                    <a16:rowId xmlns:a16="http://schemas.microsoft.com/office/drawing/2014/main" val="1873124898"/>
                  </a:ext>
                </a:extLst>
              </a:tr>
              <a:tr h="778709">
                <a:tc>
                  <a:txBody>
                    <a:bodyPr/>
                    <a:lstStyle/>
                    <a:p>
                      <a:pPr algn="ctr"/>
                      <a:r>
                        <a:rPr lang="en-RO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Team working</a:t>
                      </a:r>
                    </a:p>
                  </a:txBody>
                  <a:tcPr marL="155742" marR="155742" marT="77871" marB="77871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RO" sz="1200" dirty="0">
                        <a:latin typeface="Arial Unicode MS" panose="020B0604020202020204" pitchFamily="34" charset="-128"/>
                        <a:ea typeface="Arial Unicode MS" panose="020B0604020202020204" pitchFamily="34" charset="-128"/>
                        <a:cs typeface="Arial Unicode MS" panose="020B0604020202020204" pitchFamily="34" charset="-128"/>
                      </a:endParaRPr>
                    </a:p>
                    <a:p>
                      <a:pPr algn="ctr"/>
                      <a:r>
                        <a:rPr lang="en-RO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Decision making</a:t>
                      </a:r>
                    </a:p>
                  </a:txBody>
                  <a:tcPr marL="155742" marR="155742" marT="77871" marB="7787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I</a:t>
                      </a:r>
                      <a:r>
                        <a:rPr lang="en-RO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mportant meetings</a:t>
                      </a:r>
                    </a:p>
                  </a:txBody>
                  <a:tcPr marL="155742" marR="155742" marT="77871" marB="7787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L</a:t>
                      </a:r>
                      <a:r>
                        <a:rPr lang="en-RO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osing colaborations</a:t>
                      </a:r>
                    </a:p>
                  </a:txBody>
                  <a:tcPr marL="155742" marR="155742" marT="77871" marB="77871"/>
                </a:tc>
                <a:extLst>
                  <a:ext uri="{0D108BD9-81ED-4DB2-BD59-A6C34878D82A}">
                    <a16:rowId xmlns:a16="http://schemas.microsoft.com/office/drawing/2014/main" val="447630432"/>
                  </a:ext>
                </a:extLst>
              </a:tr>
              <a:tr h="778709">
                <a:tc>
                  <a:txBody>
                    <a:bodyPr/>
                    <a:lstStyle/>
                    <a:p>
                      <a:pPr algn="ctr"/>
                      <a:r>
                        <a:rPr lang="en-RO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Creativity</a:t>
                      </a:r>
                    </a:p>
                    <a:p>
                      <a:endParaRPr lang="en-RO" sz="1200" dirty="0">
                        <a:latin typeface="Arial Unicode MS" panose="020B0604020202020204" pitchFamily="34" charset="-128"/>
                        <a:ea typeface="Arial Unicode MS" panose="020B0604020202020204" pitchFamily="34" charset="-128"/>
                        <a:cs typeface="Arial Unicode MS" panose="020B0604020202020204" pitchFamily="34" charset="-128"/>
                      </a:endParaRPr>
                    </a:p>
                    <a:p>
                      <a:endParaRPr lang="en-RO" sz="1200" dirty="0">
                        <a:latin typeface="Arial Unicode MS" panose="020B0604020202020204" pitchFamily="34" charset="-128"/>
                        <a:ea typeface="Arial Unicode MS" panose="020B0604020202020204" pitchFamily="34" charset="-128"/>
                        <a:cs typeface="Arial Unicode MS" panose="020B0604020202020204" pitchFamily="34" charset="-128"/>
                      </a:endParaRPr>
                    </a:p>
                    <a:p>
                      <a:endParaRPr lang="en-RO" sz="1200" dirty="0">
                        <a:latin typeface="Arial Unicode MS" panose="020B0604020202020204" pitchFamily="34" charset="-128"/>
                        <a:ea typeface="Arial Unicode MS" panose="020B0604020202020204" pitchFamily="34" charset="-128"/>
                        <a:cs typeface="Arial Unicode MS" panose="020B0604020202020204" pitchFamily="34" charset="-128"/>
                      </a:endParaRPr>
                    </a:p>
                  </a:txBody>
                  <a:tcPr marL="155742" marR="155742" marT="77871" marB="7787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RO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Self critical</a:t>
                      </a:r>
                    </a:p>
                  </a:txBody>
                  <a:tcPr marL="155742" marR="155742" marT="77871" marB="7787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M</a:t>
                      </a:r>
                      <a:r>
                        <a:rPr lang="en-RO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eet new people with high position</a:t>
                      </a:r>
                    </a:p>
                  </a:txBody>
                  <a:tcPr marL="155742" marR="155742" marT="77871" marB="7787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B</a:t>
                      </a:r>
                      <a:r>
                        <a:rPr lang="en-RO" sz="1200" dirty="0">
                          <a:latin typeface="Arial Unicode MS" panose="020B0604020202020204" pitchFamily="34" charset="-128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ecome stressed</a:t>
                      </a:r>
                    </a:p>
                  </a:txBody>
                  <a:tcPr marL="155742" marR="155742" marT="77871" marB="77871"/>
                </a:tc>
                <a:extLst>
                  <a:ext uri="{0D108BD9-81ED-4DB2-BD59-A6C34878D82A}">
                    <a16:rowId xmlns:a16="http://schemas.microsoft.com/office/drawing/2014/main" val="1385780560"/>
                  </a:ext>
                </a:extLst>
              </a:tr>
            </a:tbl>
          </a:graphicData>
        </a:graphic>
      </p:graphicFrame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BCA71764-A0E5-D44B-BFA4-51692729C7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0450166"/>
              </p:ext>
            </p:extLst>
          </p:nvPr>
        </p:nvGraphicFramePr>
        <p:xfrm>
          <a:off x="5440680" y="5059681"/>
          <a:ext cx="6198327" cy="697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7840">
                  <a:extLst>
                    <a:ext uri="{9D8B030D-6E8A-4147-A177-3AD203B41FA5}">
                      <a16:colId xmlns:a16="http://schemas.microsoft.com/office/drawing/2014/main" val="1209485278"/>
                    </a:ext>
                  </a:extLst>
                </a:gridCol>
                <a:gridCol w="1478280">
                  <a:extLst>
                    <a:ext uri="{9D8B030D-6E8A-4147-A177-3AD203B41FA5}">
                      <a16:colId xmlns:a16="http://schemas.microsoft.com/office/drawing/2014/main" val="3907598085"/>
                    </a:ext>
                  </a:extLst>
                </a:gridCol>
                <a:gridCol w="1508760">
                  <a:extLst>
                    <a:ext uri="{9D8B030D-6E8A-4147-A177-3AD203B41FA5}">
                      <a16:colId xmlns:a16="http://schemas.microsoft.com/office/drawing/2014/main" val="4156579594"/>
                    </a:ext>
                  </a:extLst>
                </a:gridCol>
                <a:gridCol w="1443447">
                  <a:extLst>
                    <a:ext uri="{9D8B030D-6E8A-4147-A177-3AD203B41FA5}">
                      <a16:colId xmlns:a16="http://schemas.microsoft.com/office/drawing/2014/main" val="1688650295"/>
                    </a:ext>
                  </a:extLst>
                </a:gridCol>
              </a:tblGrid>
              <a:tr h="697936">
                <a:tc>
                  <a:txBody>
                    <a:bodyPr/>
                    <a:lstStyle/>
                    <a:p>
                      <a:pPr algn="ctr"/>
                      <a:r>
                        <a:rPr lang="en-RO" sz="1600" b="0" dirty="0">
                          <a:solidFill>
                            <a:schemeClr val="tx1"/>
                          </a:solidFill>
                          <a:latin typeface="+mj-lt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Determined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33405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2338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31">
            <a:extLst>
              <a:ext uri="{FF2B5EF4-FFF2-40B4-BE49-F238E27FC236}">
                <a16:creationId xmlns:a16="http://schemas.microsoft.com/office/drawing/2014/main" id="{12FB12AE-71D1-47FD-9AC3-EE2C07424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C64EEF-E097-2441-9605-4161F39E1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1792"/>
            <a:ext cx="4989890" cy="5413248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A</a:t>
            </a:r>
            <a:r>
              <a:rPr lang="en-RO" sz="36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nalysis of skills</a:t>
            </a:r>
          </a:p>
        </p:txBody>
      </p:sp>
      <p:sp>
        <p:nvSpPr>
          <p:cNvPr id="61" name="Freeform: Shape 33">
            <a:extLst>
              <a:ext uri="{FF2B5EF4-FFF2-40B4-BE49-F238E27FC236}">
                <a16:creationId xmlns:a16="http://schemas.microsoft.com/office/drawing/2014/main" id="{64853C7E-3CBA-4464-865F-6044D94B1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338487" y="2994212"/>
            <a:ext cx="1345385" cy="668410"/>
          </a:xfrm>
          <a:custGeom>
            <a:avLst/>
            <a:gdLst>
              <a:gd name="connsiteX0" fmla="*/ 0 w 1345385"/>
              <a:gd name="connsiteY0" fmla="*/ 668410 h 668410"/>
              <a:gd name="connsiteX1" fmla="*/ 672692 w 1345385"/>
              <a:gd name="connsiteY1" fmla="*/ 0 h 668410"/>
              <a:gd name="connsiteX2" fmla="*/ 1345385 w 1345385"/>
              <a:gd name="connsiteY2" fmla="*/ 668410 h 668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45385" h="668410">
                <a:moveTo>
                  <a:pt x="0" y="668410"/>
                </a:moveTo>
                <a:lnTo>
                  <a:pt x="672692" y="0"/>
                </a:lnTo>
                <a:lnTo>
                  <a:pt x="1345385" y="668410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Rectangle 35">
            <a:extLst>
              <a:ext uri="{FF2B5EF4-FFF2-40B4-BE49-F238E27FC236}">
                <a16:creationId xmlns:a16="http://schemas.microsoft.com/office/drawing/2014/main" id="{55EFEC59-B929-4851-9DEF-9106F2797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3480" y="2760304"/>
            <a:ext cx="418137" cy="41813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6C132392-D5FF-4588-8FA1-5BAD77BF6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508836" y="4124955"/>
            <a:ext cx="635336" cy="63533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" name="Rectangle 39">
            <a:extLst>
              <a:ext uri="{FF2B5EF4-FFF2-40B4-BE49-F238E27FC236}">
                <a16:creationId xmlns:a16="http://schemas.microsoft.com/office/drawing/2014/main" id="{C7EAC045-695C-4E73-9B7C-AFD6FB22D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36522" y="4621062"/>
            <a:ext cx="224347" cy="22434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Isosceles Triangle 41">
            <a:extLst>
              <a:ext uri="{FF2B5EF4-FFF2-40B4-BE49-F238E27FC236}">
                <a16:creationId xmlns:a16="http://schemas.microsoft.com/office/drawing/2014/main" id="{404A7A3A-BEAE-4BC6-A163-5D0E5F8C4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10175676" y="5597890"/>
            <a:ext cx="2982940" cy="1481975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5" name="Rectangle 43">
            <a:extLst>
              <a:ext uri="{FF2B5EF4-FFF2-40B4-BE49-F238E27FC236}">
                <a16:creationId xmlns:a16="http://schemas.microsoft.com/office/drawing/2014/main" id="{12ED3B7D-405D-4DFA-8608-B6DE74671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46240" y="5280494"/>
            <a:ext cx="841505" cy="841505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6" name="Content Placeholder 2">
            <a:extLst>
              <a:ext uri="{FF2B5EF4-FFF2-40B4-BE49-F238E27FC236}">
                <a16:creationId xmlns:a16="http://schemas.microsoft.com/office/drawing/2014/main" id="{7F52F5A7-A2C3-264C-9C9A-89377E8745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2535" y="643466"/>
            <a:ext cx="5985997" cy="5571065"/>
          </a:xfrm>
          <a:noFill/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RO" sz="2400" b="1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Communication and listening</a:t>
            </a:r>
          </a:p>
          <a:p>
            <a:pPr marL="0" indent="0">
              <a:buNone/>
            </a:pPr>
            <a:endParaRPr lang="en-RO" sz="2400" b="1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marL="0" indent="0">
              <a:buNone/>
            </a:pPr>
            <a:r>
              <a:rPr lang="en-RO" sz="1800" b="1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Communication:</a:t>
            </a:r>
          </a:p>
          <a:p>
            <a:r>
              <a:rPr lang="en-RO" sz="18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Important to know how to communicate with your staff</a:t>
            </a:r>
          </a:p>
          <a:p>
            <a:r>
              <a:rPr lang="en-RO" sz="18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Important to solve any enquiries about the business</a:t>
            </a:r>
          </a:p>
          <a:p>
            <a:r>
              <a:rPr lang="en-RO" sz="18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Will help me to share opinions and experiences</a:t>
            </a:r>
          </a:p>
          <a:p>
            <a:endParaRPr lang="en-RO" sz="1800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endParaRPr lang="en-RO" sz="1800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marL="0" indent="0">
              <a:buNone/>
            </a:pPr>
            <a:r>
              <a:rPr lang="en-RO" sz="1800" b="1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Listening</a:t>
            </a:r>
          </a:p>
          <a:p>
            <a:r>
              <a:rPr lang="en-RO" sz="18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Important to listen costumers opinion</a:t>
            </a:r>
          </a:p>
          <a:p>
            <a:r>
              <a:rPr lang="en-RO" sz="18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Important to listen your staff needs</a:t>
            </a:r>
          </a:p>
        </p:txBody>
      </p:sp>
    </p:spTree>
    <p:extLst>
      <p:ext uri="{BB962C8B-B14F-4D97-AF65-F5344CB8AC3E}">
        <p14:creationId xmlns:p14="http://schemas.microsoft.com/office/powerpoint/2010/main" val="3737175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91B396-FF9B-7845-AC1B-B911969AD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RO" sz="3600" dirty="0"/>
              <a:t>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3A427-9B76-EC4C-A652-A1CCBF4B7B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713127"/>
            <a:ext cx="10905066" cy="5463836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T</a:t>
            </a:r>
            <a:r>
              <a:rPr lang="en-RO" sz="1800" b="1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eam working</a:t>
            </a:r>
          </a:p>
          <a:p>
            <a:r>
              <a:rPr lang="en-RO" sz="18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Important to know how to coordonate a team</a:t>
            </a:r>
          </a:p>
          <a:p>
            <a:r>
              <a:rPr lang="en-RO" sz="18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Share responsabilities equally</a:t>
            </a:r>
          </a:p>
          <a:p>
            <a:r>
              <a:rPr lang="en-RO" sz="18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Good colaboration</a:t>
            </a:r>
          </a:p>
          <a:p>
            <a:r>
              <a:rPr lang="en-RO" sz="18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Taking everyone idea’s on board</a:t>
            </a:r>
          </a:p>
          <a:p>
            <a:endParaRPr lang="en-RO" sz="1800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endParaRPr lang="en-RO" sz="1800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endParaRPr lang="en-RO" sz="1800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r>
              <a:rPr lang="en-RO" sz="1800" b="1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Flexibility</a:t>
            </a:r>
          </a:p>
          <a:p>
            <a:r>
              <a:rPr lang="en-RO" sz="18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To be able to work on different sectors</a:t>
            </a:r>
          </a:p>
          <a:p>
            <a:r>
              <a:rPr lang="en-RO" sz="18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Swap shifts</a:t>
            </a:r>
          </a:p>
          <a:p>
            <a:r>
              <a:rPr lang="en-RO" sz="18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Open-minded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292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C67A59-F349-4C4E-A0D7-AA37DBD00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tx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P</a:t>
            </a:r>
            <a:r>
              <a:rPr lang="en-RO" sz="3600" b="1" dirty="0">
                <a:solidFill>
                  <a:schemeClr val="tx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ersonal development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927D4-42BF-A546-BBEF-49EE825634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1700" dirty="0">
                <a:solidFill>
                  <a:schemeClr val="tx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</a:t>
            </a:r>
            <a:r>
              <a:rPr lang="en-RO" sz="1700" dirty="0">
                <a:solidFill>
                  <a:schemeClr val="tx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mproving my weaknesses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Time management </a:t>
            </a:r>
          </a:p>
          <a:p>
            <a:r>
              <a:rPr lang="en-GB" sz="1700" dirty="0">
                <a:solidFill>
                  <a:schemeClr val="tx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practice and  watch videos</a:t>
            </a:r>
          </a:p>
          <a:p>
            <a:r>
              <a:rPr lang="en-GB" sz="1700" dirty="0">
                <a:solidFill>
                  <a:schemeClr val="tx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prioritize my tasks</a:t>
            </a:r>
          </a:p>
          <a:p>
            <a:r>
              <a:rPr lang="en-GB" sz="1700" dirty="0">
                <a:solidFill>
                  <a:schemeClr val="tx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work at one task at time</a:t>
            </a:r>
          </a:p>
          <a:p>
            <a:r>
              <a:rPr lang="en-GB" sz="1700" dirty="0">
                <a:solidFill>
                  <a:schemeClr val="tx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organise my workplace</a:t>
            </a:r>
            <a:endParaRPr lang="en-RO" sz="1700" dirty="0">
              <a:solidFill>
                <a:schemeClr val="tx2"/>
              </a:solidFill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marL="0" indent="0">
              <a:buNone/>
            </a:pPr>
            <a:r>
              <a:rPr lang="en-RO" sz="1700" b="1" dirty="0">
                <a:solidFill>
                  <a:schemeClr val="tx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Decision making </a:t>
            </a:r>
          </a:p>
          <a:p>
            <a:r>
              <a:rPr lang="en-RO" sz="1700" dirty="0">
                <a:solidFill>
                  <a:schemeClr val="tx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Trainings</a:t>
            </a:r>
          </a:p>
          <a:p>
            <a:r>
              <a:rPr lang="en-GB" sz="1700" dirty="0">
                <a:solidFill>
                  <a:schemeClr val="tx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E</a:t>
            </a:r>
            <a:r>
              <a:rPr lang="en-RO" sz="1700" dirty="0">
                <a:solidFill>
                  <a:schemeClr val="tx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xercise</a:t>
            </a:r>
          </a:p>
          <a:p>
            <a:r>
              <a:rPr lang="en-GB" sz="1700" dirty="0">
                <a:solidFill>
                  <a:schemeClr val="tx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L</a:t>
            </a:r>
            <a:r>
              <a:rPr lang="en-RO" sz="1700" dirty="0">
                <a:solidFill>
                  <a:schemeClr val="tx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imit my choice</a:t>
            </a:r>
          </a:p>
          <a:p>
            <a:pPr marL="0" indent="0">
              <a:buNone/>
            </a:pPr>
            <a:r>
              <a:rPr lang="en-RO" sz="1700" b="1" dirty="0">
                <a:solidFill>
                  <a:schemeClr val="tx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Self critical </a:t>
            </a:r>
          </a:p>
          <a:p>
            <a:r>
              <a:rPr lang="en-RO" sz="1700" dirty="0">
                <a:solidFill>
                  <a:schemeClr val="tx2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Reward myself for every task completed</a:t>
            </a:r>
          </a:p>
          <a:p>
            <a:pPr marL="0" indent="0">
              <a:buNone/>
            </a:pPr>
            <a:endParaRPr lang="en-RO" sz="17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Dumbbell">
            <a:extLst>
              <a:ext uri="{FF2B5EF4-FFF2-40B4-BE49-F238E27FC236}">
                <a16:creationId xmlns:a16="http://schemas.microsoft.com/office/drawing/2014/main" id="{4E56A95D-068F-4E7E-11D0-FD97C93BC3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2827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29DAC-84AE-6848-B3B0-CD0C45F7A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RO" b="1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AE478-9924-F647-A4BC-C5EA63C27C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RO" sz="16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good skills in communication</a:t>
            </a:r>
          </a:p>
          <a:p>
            <a:r>
              <a:rPr lang="en-RO" sz="16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experience </a:t>
            </a:r>
            <a:r>
              <a:rPr lang="en-GB" sz="16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in team working</a:t>
            </a:r>
          </a:p>
          <a:p>
            <a:r>
              <a:rPr lang="en-GB" sz="16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good creativity, but also I know </a:t>
            </a:r>
          </a:p>
          <a:p>
            <a:r>
              <a:rPr lang="en-GB" sz="16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improve my time management </a:t>
            </a:r>
          </a:p>
          <a:p>
            <a:r>
              <a:rPr lang="en-GB" sz="16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exercise my decision making</a:t>
            </a:r>
          </a:p>
          <a:p>
            <a:r>
              <a:rPr lang="en-GB" sz="16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doing more courses, watching videos and make research</a:t>
            </a:r>
            <a:endParaRPr lang="en-RO" sz="1600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255960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B40D6C-CB34-684D-975F-C561A3997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RO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8D407-6A43-C845-B5E6-1DDB4C57AF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9475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RO" sz="1400" b="1" dirty="0"/>
              <a:t>School:</a:t>
            </a:r>
          </a:p>
          <a:p>
            <a:pPr marL="0" indent="0">
              <a:buNone/>
            </a:pPr>
            <a:r>
              <a:rPr lang="en-RO" sz="1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Classroom: </a:t>
            </a:r>
          </a:p>
          <a:p>
            <a:pPr marL="0" indent="0">
              <a:buNone/>
            </a:pPr>
            <a:r>
              <a:rPr lang="en-RO" sz="1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Anita Nan ( 2022 ) </a:t>
            </a:r>
          </a:p>
          <a:p>
            <a:pPr marL="0" indent="0">
              <a:buNone/>
            </a:pPr>
            <a:r>
              <a:rPr lang="en-RO" sz="1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Academic and Employability Skills</a:t>
            </a:r>
          </a:p>
          <a:p>
            <a:pPr marL="0" indent="0">
              <a:buNone/>
            </a:pPr>
            <a:endParaRPr lang="en-RO" sz="1400" dirty="0"/>
          </a:p>
          <a:p>
            <a:pPr marL="0" indent="0">
              <a:buNone/>
            </a:pPr>
            <a:r>
              <a:rPr lang="en-GB" sz="1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Indeed (2021) 10 Ways To Improve</a:t>
            </a:r>
          </a:p>
          <a:p>
            <a:pPr marL="0" indent="0">
              <a:buNone/>
            </a:pPr>
            <a:r>
              <a:rPr lang="en-GB" sz="1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Your Time-Management Skills</a:t>
            </a:r>
          </a:p>
          <a:p>
            <a:pPr marL="0" indent="0">
              <a:buNone/>
            </a:pPr>
            <a:r>
              <a:rPr lang="en-GB" sz="1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[Online] Available from: https://</a:t>
            </a:r>
          </a:p>
          <a:p>
            <a:pPr marL="0" indent="0">
              <a:buNone/>
            </a:pPr>
            <a:r>
              <a:rPr lang="en-GB" sz="1400" dirty="0" err="1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www.indeed.com</a:t>
            </a:r>
            <a:r>
              <a:rPr lang="en-GB" sz="1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/career-advice/</a:t>
            </a:r>
          </a:p>
          <a:p>
            <a:pPr marL="0" indent="0">
              <a:buNone/>
            </a:pPr>
            <a:r>
              <a:rPr lang="en-GB" sz="1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career-development/improve-</a:t>
            </a:r>
          </a:p>
          <a:p>
            <a:pPr marL="0" indent="0">
              <a:buNone/>
            </a:pPr>
            <a:r>
              <a:rPr lang="en-GB" sz="1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time-management-skills</a:t>
            </a:r>
          </a:p>
          <a:p>
            <a:pPr marL="0" indent="0">
              <a:buNone/>
            </a:pPr>
            <a:r>
              <a:rPr lang="en-GB" sz="1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(Accessed: 7 April 2022).</a:t>
            </a:r>
            <a:endParaRPr lang="en-RO" sz="1400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marL="0" indent="0">
              <a:buNone/>
            </a:pPr>
            <a:endParaRPr lang="en-RO" sz="1400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marL="0" indent="0">
              <a:buNone/>
            </a:pPr>
            <a:r>
              <a:rPr lang="en-GB" sz="1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Workable better hiring – Café manager job description</a:t>
            </a:r>
          </a:p>
          <a:p>
            <a:pPr marL="0" indent="0">
              <a:buNone/>
            </a:pPr>
            <a:r>
              <a:rPr lang="en-GB" sz="1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[ Online ] Available from:</a:t>
            </a:r>
          </a:p>
          <a:p>
            <a:pPr marL="0" indent="0">
              <a:buNone/>
            </a:pPr>
            <a:r>
              <a:rPr lang="en-GB" sz="1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https://</a:t>
            </a:r>
            <a:r>
              <a:rPr lang="en-GB" sz="1400" dirty="0" err="1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resources.workable.com</a:t>
            </a:r>
            <a:r>
              <a:rPr lang="en-GB" sz="1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/cafe-manager-job-description </a:t>
            </a:r>
          </a:p>
          <a:p>
            <a:pPr marL="0" indent="0">
              <a:buNone/>
            </a:pPr>
            <a:r>
              <a:rPr lang="en-GB" sz="1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(Accessed: 30th March 2021 )</a:t>
            </a:r>
            <a:endParaRPr lang="en-RO" sz="1400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815698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354</Words>
  <Application>Microsoft Macintosh PowerPoint</Application>
  <PresentationFormat>Widescreen</PresentationFormat>
  <Paragraphs>111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 Unicode MS</vt:lpstr>
      <vt:lpstr>Arial</vt:lpstr>
      <vt:lpstr>Calibri</vt:lpstr>
      <vt:lpstr>Calibri Light</vt:lpstr>
      <vt:lpstr>Office Theme</vt:lpstr>
      <vt:lpstr> </vt:lpstr>
      <vt:lpstr>Overview</vt:lpstr>
      <vt:lpstr>MY INTENDED CAREER COFFE SHOP MANAGER </vt:lpstr>
      <vt:lpstr>SWOT ANALYSIS</vt:lpstr>
      <vt:lpstr>Analysis of skills</vt:lpstr>
      <vt:lpstr>        </vt:lpstr>
      <vt:lpstr>Personal development plan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Ionut Demian</dc:creator>
  <cp:lastModifiedBy>Ionut Demian</cp:lastModifiedBy>
  <cp:revision>4</cp:revision>
  <dcterms:created xsi:type="dcterms:W3CDTF">2022-03-24T13:55:35Z</dcterms:created>
  <dcterms:modified xsi:type="dcterms:W3CDTF">2022-04-13T10:19:11Z</dcterms:modified>
</cp:coreProperties>
</file>