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58" r:id="rId5"/>
    <p:sldId id="257" r:id="rId6"/>
    <p:sldId id="259" r:id="rId7"/>
    <p:sldId id="262" r:id="rId8"/>
    <p:sldId id="270" r:id="rId9"/>
    <p:sldId id="271" r:id="rId10"/>
    <p:sldId id="272" r:id="rId11"/>
    <p:sldId id="260" r:id="rId12"/>
    <p:sldId id="261" r:id="rId13"/>
    <p:sldId id="263" r:id="rId14"/>
    <p:sldId id="26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3" d="100"/>
          <a:sy n="73" d="100"/>
        </p:scale>
        <p:origin x="14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348" y="1371600"/>
            <a:ext cx="8147304" cy="1344168"/>
          </a:xfrm>
        </p:spPr>
        <p:txBody>
          <a:bodyPr vert="horz" lIns="91440" tIns="45720" rIns="91440" bIns="45720" rtlCol="0" anchor="b" anchorCtr="0">
            <a:normAutofit/>
            <a:scene3d>
              <a:camera prst="orthographicFront"/>
              <a:lightRig rig="threePt" dir="t">
                <a:rot lat="0" lon="0" rev="10800000"/>
              </a:lightRig>
            </a:scene3d>
            <a:sp3d extrusionH="57150">
              <a:bevelT w="38100" h="38100" prst="relaxedInset"/>
              <a:bevelB w="38100" h="38100" prst="relaxedInset"/>
            </a:sp3d>
          </a:bodyPr>
          <a:lstStyle>
            <a:lvl1pPr algn="ctr" defTabSz="914400" rtl="0" eaLnBrk="1" latinLnBrk="0" hangingPunct="1">
              <a:lnSpc>
                <a:spcPts val="64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effectLst>
                  <a:outerShdw blurRad="25400" dist="19050" dir="4200000" algn="ctr" rotWithShape="0">
                    <a:schemeClr val="tx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8348" y="2715767"/>
            <a:ext cx="8147304" cy="667512"/>
          </a:xfr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  <a:sp3d extrusionH="57150">
              <a:bevelT w="38100" h="38100" prst="relaxedInset"/>
              <a:bevelB w="38100" h="38100" prst="relaxedInset"/>
            </a:sp3d>
          </a:bodyPr>
          <a:lstStyle>
            <a:lvl1pPr marL="0" indent="0" algn="ctr" defTabSz="914400" rtl="0" eaLnBrk="1" latinLnBrk="0" hangingPunct="1">
              <a:spcBef>
                <a:spcPts val="0"/>
              </a:spcBef>
              <a:buClr>
                <a:schemeClr val="tx1">
                  <a:lumMod val="75000"/>
                  <a:lumOff val="25000"/>
                </a:schemeClr>
              </a:buClr>
              <a:buSzPct val="75000"/>
              <a:buFont typeface="Wingdings 2" pitchFamily="18" charset="2"/>
              <a:buNone/>
              <a:defRPr sz="2200" b="0" kern="1200" baseline="0">
                <a:solidFill>
                  <a:schemeClr val="bg1"/>
                </a:solidFill>
                <a:effectLst>
                  <a:outerShdw blurRad="25400" dist="254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100" kern="120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8475" y="4343398"/>
            <a:ext cx="8147049" cy="1346013"/>
          </a:xfrm>
        </p:spPr>
        <p:txBody>
          <a:bodyPr>
            <a:normAutofit/>
            <a:scene3d>
              <a:camera prst="orthographicFront"/>
              <a:lightRig rig="threePt" dir="t">
                <a:rot lat="0" lon="0" rev="10800000"/>
              </a:lightRig>
            </a:scene3d>
            <a:sp3d extrusionH="57150">
              <a:bevelT w="38100" h="38100" prst="relaxedInset"/>
              <a:bevelB w="38100" h="38100" prst="relaxedInset"/>
            </a:sp3d>
          </a:bodyPr>
          <a:lstStyle>
            <a:lvl1pPr>
              <a:lnSpc>
                <a:spcPts val="6400"/>
              </a:lnSpc>
              <a:defRPr sz="6000">
                <a:solidFill>
                  <a:schemeClr val="bg1"/>
                </a:solidFill>
                <a:effectLst>
                  <a:outerShdw blurRad="25400" dist="19050" dir="4200000" algn="ctr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8475" y="5688105"/>
            <a:ext cx="8147050" cy="663387"/>
          </a:xfrm>
        </p:spPr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relaxedInset"/>
              <a:bevelB w="38100" h="38100" prst="relaxedInset"/>
            </a:sp3d>
          </a:bodyPr>
          <a:lstStyle>
            <a:lvl1pPr marL="0" indent="0" algn="ctr">
              <a:spcBef>
                <a:spcPts val="0"/>
              </a:spcBef>
              <a:buNone/>
              <a:defRPr b="0" baseline="0">
                <a:solidFill>
                  <a:schemeClr val="bg1"/>
                </a:solidFill>
                <a:effectLst>
                  <a:outerShdw blurRad="25400" dist="25400" dir="4200000" algn="ctr" rotWithShape="0">
                    <a:schemeClr val="tx1">
                      <a:alpha val="40000"/>
                    </a:scheme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</a:defRPr>
            </a:lvl1pPr>
          </a:lstStyle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1981200" y="685800"/>
            <a:ext cx="5181600" cy="3352800"/>
          </a:xfrm>
          <a:solidFill>
            <a:schemeClr val="tx1">
              <a:lumMod val="75000"/>
            </a:schemeClr>
          </a:solidFill>
          <a:ln w="127000" cap="sq">
            <a:solidFill>
              <a:schemeClr val="tx1"/>
            </a:solidFill>
            <a:miter lim="800000"/>
          </a:ln>
          <a:effectLst>
            <a:outerShdw blurRad="63500" sx="101000" sy="101000" algn="ctr" rotWithShape="0">
              <a:schemeClr val="bg2">
                <a:lumMod val="20000"/>
                <a:lumOff val="80000"/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9000000"/>
            </a:lightRig>
          </a:scene3d>
          <a:sp3d prstMaterial="matte">
            <a:bevelT w="12700" prst="relaxedInset"/>
            <a:bevelB w="38100" h="127000" prst="relaxedInset"/>
            <a:extrusionClr>
              <a:schemeClr val="tx1"/>
            </a:extrusionClr>
            <a:contourClr>
              <a:schemeClr val="tx1"/>
            </a:contourClr>
          </a:sp3d>
        </p:spPr>
        <p:txBody>
          <a:bodyPr/>
          <a:lstStyle>
            <a:lvl1pPr>
              <a:buNone/>
              <a:defRPr/>
            </a:lvl1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5" y="1774826"/>
            <a:ext cx="8147050" cy="1873250"/>
          </a:xfrm>
        </p:spPr>
        <p:txBody>
          <a:bodyPr anchor="b" anchorCtr="0"/>
          <a:lstStyle>
            <a:lvl1pPr algn="ctr">
              <a:defRPr sz="60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5" y="3654519"/>
            <a:ext cx="8147050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0"/>
              </a:spcBef>
              <a:buNone/>
              <a:defRPr sz="2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5" y="94129"/>
            <a:ext cx="8147051" cy="1452283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475" y="1762125"/>
            <a:ext cx="3840480" cy="43640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5046" y="1762125"/>
            <a:ext cx="3840480" cy="436403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290763" indent="-461963"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5" y="94129"/>
            <a:ext cx="8147051" cy="1452283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5" y="1550894"/>
            <a:ext cx="3840480" cy="715962"/>
          </a:xfrm>
        </p:spPr>
        <p:txBody>
          <a:bodyPr anchor="b"/>
          <a:lstStyle>
            <a:lvl1pPr marL="0" indent="0" algn="ctr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475" y="2541494"/>
            <a:ext cx="3840480" cy="358466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600"/>
            </a:lvl6pPr>
            <a:lvl7pPr marL="2290763" indent="-461963">
              <a:defRPr sz="1600"/>
            </a:lvl7pPr>
            <a:lvl8pPr marL="2290763" indent="-461963">
              <a:defRPr sz="1600"/>
            </a:lvl8pPr>
            <a:lvl9pPr marL="2290763" indent="-461963"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5046" y="1550894"/>
            <a:ext cx="3840480" cy="715962"/>
          </a:xfrm>
        </p:spPr>
        <p:txBody>
          <a:bodyPr anchor="b"/>
          <a:lstStyle>
            <a:lvl1pPr marL="0" indent="0" algn="ctr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5046" y="2541494"/>
            <a:ext cx="3840480" cy="358466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600"/>
            </a:lvl6pPr>
            <a:lvl7pPr marL="2290763" indent="-461963">
              <a:defRPr sz="1600"/>
            </a:lvl7pPr>
            <a:lvl8pPr marL="2290763" indent="-461963">
              <a:defRPr sz="1600"/>
            </a:lvl8pPr>
            <a:lvl9pPr marL="2290763" indent="-461963"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502920" y="2353235"/>
            <a:ext cx="3840480" cy="1588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805045" y="2353235"/>
            <a:ext cx="3840480" cy="1588"/>
          </a:xfrm>
          <a:prstGeom prst="line">
            <a:avLst/>
          </a:prstGeom>
          <a:ln w="63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540" y="416859"/>
            <a:ext cx="3840480" cy="1994647"/>
          </a:xfrm>
        </p:spPr>
        <p:txBody>
          <a:bodyPr anchor="b"/>
          <a:lstStyle>
            <a:lvl1pPr algn="ctr">
              <a:defRPr sz="44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2532" y="403412"/>
            <a:ext cx="3840480" cy="572275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461963">
              <a:defRPr sz="1800"/>
            </a:lvl6pPr>
            <a:lvl7pPr marL="2290763" indent="-461963">
              <a:defRPr sz="1800"/>
            </a:lvl7pPr>
            <a:lvl8pPr marL="2290763" indent="-461963">
              <a:defRPr sz="1800"/>
            </a:lvl8pPr>
            <a:lvl9pPr marL="2290763" indent="-461963"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7540" y="2438400"/>
            <a:ext cx="3840480" cy="331694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540" y="416859"/>
            <a:ext cx="3840480" cy="1994647"/>
          </a:xfrm>
        </p:spPr>
        <p:txBody>
          <a:bodyPr anchor="b"/>
          <a:lstStyle>
            <a:lvl1pPr algn="ctr">
              <a:defRPr sz="44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7540" y="2438400"/>
            <a:ext cx="3840480" cy="331694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4805045" y="430306"/>
            <a:ext cx="3840480" cy="5432612"/>
          </a:xfrm>
          <a:solidFill>
            <a:schemeClr val="bg1">
              <a:lumMod val="85000"/>
            </a:schemeClr>
          </a:solidFill>
          <a:ln w="127000" cap="sq">
            <a:solidFill>
              <a:schemeClr val="bg1"/>
            </a:solidFill>
            <a:miter lim="800000"/>
          </a:ln>
          <a:effectLst>
            <a:outerShdw blurRad="76200" dist="12700" dir="5400000" sx="100500" sy="100500" rotWithShape="0">
              <a:prstClr val="black">
                <a:alpha val="30000"/>
              </a:prstClr>
            </a:outerShdw>
          </a:effectLst>
          <a:scene3d>
            <a:camera prst="orthographicFront"/>
            <a:lightRig rig="threePt" dir="t"/>
          </a:scene3d>
          <a:sp3d extrusionH="50800">
            <a:extrusionClr>
              <a:schemeClr val="tx1"/>
            </a:extrusionClr>
            <a:contourClr>
              <a:schemeClr val="tx1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457200" indent="-457200" algn="l" defTabSz="914400" rtl="0" eaLnBrk="1" latinLnBrk="0" hangingPunct="1">
              <a:spcBef>
                <a:spcPts val="2000"/>
              </a:spcBef>
              <a:buClr>
                <a:schemeClr val="accent2">
                  <a:lumMod val="50000"/>
                  <a:lumOff val="50000"/>
                </a:schemeClr>
              </a:buClr>
              <a:buSzPct val="75000"/>
              <a:buFont typeface="Wingdings 2" pitchFamily="18" charset="2"/>
              <a:buNone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7pPr marL="2743200" indent="-457200">
              <a:defRPr/>
            </a:lvl7pPr>
            <a:lvl8pPr marL="2743200" indent="-457200">
              <a:defRPr/>
            </a:lvl8pPr>
            <a:lvl9pPr marL="2743200" indent="-457200">
              <a:defRPr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61412" y="417513"/>
            <a:ext cx="1600200" cy="570865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1174" y="417513"/>
            <a:ext cx="6499225" cy="57086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vert="horz" lIns="91440" tIns="45720" rIns="91440" bIns="45720" rtlCol="0" anchor="ctr"/>
          <a:lstStyle>
            <a:lvl1pPr marL="0" algn="ctr" defTabSz="914400" rtl="0" eaLnBrk="1" latinLnBrk="0" hangingPunct="1">
              <a:defRPr sz="1100" kern="120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bg1">
                    <a:lumMod val="75000"/>
                    <a:lumOff val="25000"/>
                  </a:schemeClr>
                </a:solidFill>
                <a:effectLst>
                  <a:outerShdw blurRad="25400" dist="12700" dir="4200000" algn="ctr" rotWithShape="0">
                    <a:schemeClr val="tx1">
                      <a:alpha val="4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475" y="94129"/>
            <a:ext cx="8147051" cy="1452283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475" y="1761565"/>
            <a:ext cx="8147051" cy="43645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8259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49D725-AF79-4FB6-8D02-83EAC61E3211}" type="datetimeFigureOut">
              <a:rPr lang="en-US" smtClean="0"/>
              <a:t>10/24/2017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17659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076629CB-7937-4506-A327-ACF88B95BB0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2000"/>
        </a:spcBef>
        <a:buClr>
          <a:schemeClr val="tx1">
            <a:lumMod val="75000"/>
            <a:lumOff val="25000"/>
          </a:schemeClr>
        </a:buClr>
        <a:buSzPct val="75000"/>
        <a:buFont typeface="Wingdings 2" pitchFamily="18" charset="2"/>
        <a:buChar char="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75000"/>
        <a:buFont typeface="Wingdings 2" pitchFamily="18" charset="2"/>
        <a:buChar char="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75000"/>
        <a:buFont typeface="Wingdings 2" pitchFamily="18" charset="2"/>
        <a:buChar char="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600"/>
        </a:spcBef>
        <a:buClr>
          <a:schemeClr val="tx1">
            <a:lumMod val="50000"/>
            <a:lumOff val="50000"/>
          </a:schemeClr>
        </a:buClr>
        <a:buSzPct val="75000"/>
        <a:buFont typeface="Wingdings 2" pitchFamily="18" charset="2"/>
        <a:buChar char="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600"/>
        </a:spcBef>
        <a:buClr>
          <a:schemeClr val="tx1">
            <a:lumMod val="75000"/>
            <a:lumOff val="25000"/>
          </a:schemeClr>
        </a:buClr>
        <a:buSzPct val="75000"/>
        <a:buFont typeface="Wingdings 2" pitchFamily="18" charset="2"/>
        <a:buChar char="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743200" indent="-461963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SzPct val="75000"/>
        <a:buFont typeface="Wingdings 2" pitchFamily="18" charset="2"/>
        <a:buChar char="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205163" indent="-461963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SzPct val="75000"/>
        <a:buFont typeface="Wingdings 2" pitchFamily="18" charset="2"/>
        <a:buChar char="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657600" indent="-461963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SzPct val="75000"/>
        <a:buFont typeface="Wingdings 2" pitchFamily="18" charset="2"/>
        <a:buChar char=""/>
        <a:defRPr lang="en-US" sz="1800" kern="1200" dirty="0" smtClean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119563" indent="-461963" algn="l" defTabSz="914400" rtl="0" eaLnBrk="1" latinLnBrk="0" hangingPunct="1">
        <a:spcBef>
          <a:spcPct val="20000"/>
        </a:spcBef>
        <a:buClr>
          <a:schemeClr val="tx1">
            <a:lumMod val="75000"/>
            <a:lumOff val="25000"/>
          </a:schemeClr>
        </a:buClr>
        <a:buSzPct val="75000"/>
        <a:buFont typeface="Wingdings 2" pitchFamily="18" charset="2"/>
        <a:buChar char=""/>
        <a:defRPr lang="en-US" sz="1800" kern="1200" dirty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Developing your Writing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885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Addresses the question</a:t>
            </a:r>
          </a:p>
          <a:p>
            <a:r>
              <a:rPr lang="en-US" dirty="0" smtClean="0"/>
              <a:t>Includes the Key Points and range of arguments</a:t>
            </a:r>
          </a:p>
          <a:p>
            <a:r>
              <a:rPr lang="en-US" dirty="0" smtClean="0"/>
              <a:t>Objective Style </a:t>
            </a:r>
            <a:r>
              <a:rPr lang="en-US" sz="2000" dirty="0" smtClean="0"/>
              <a:t>(not influenced by personal feelings or opinions in considering and representing facts)</a:t>
            </a:r>
          </a:p>
          <a:p>
            <a:r>
              <a:rPr lang="en-US" dirty="0" smtClean="0"/>
              <a:t>Evidence of Wide Reading</a:t>
            </a:r>
          </a:p>
          <a:p>
            <a:r>
              <a:rPr lang="en-US" dirty="0" smtClean="0"/>
              <a:t>References/Quotations Correct</a:t>
            </a:r>
          </a:p>
          <a:p>
            <a:r>
              <a:rPr lang="en-US" dirty="0" smtClean="0"/>
              <a:t>Own Words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Good </a:t>
            </a:r>
            <a:r>
              <a:rPr lang="en-US" dirty="0" smtClean="0"/>
              <a:t>Assignment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599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Analytical and Questioning</a:t>
            </a:r>
          </a:p>
          <a:p>
            <a:r>
              <a:rPr lang="en-US" dirty="0" smtClean="0"/>
              <a:t>Conclusion</a:t>
            </a:r>
          </a:p>
          <a:p>
            <a:r>
              <a:rPr lang="en-US" dirty="0" smtClean="0"/>
              <a:t>Careful Introduction</a:t>
            </a:r>
          </a:p>
          <a:p>
            <a:r>
              <a:rPr lang="en-US" dirty="0" smtClean="0"/>
              <a:t>Neatly Presented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Good </a:t>
            </a:r>
            <a:r>
              <a:rPr lang="en-US" dirty="0" smtClean="0"/>
              <a:t>Assignment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8123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Formal language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When writing academically, it is important to use appropriate formal language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6942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formal English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 smtClean="0"/>
              <a:t>Avoid statements such as:</a:t>
            </a:r>
          </a:p>
          <a:p>
            <a:r>
              <a:rPr lang="en-US" dirty="0" smtClean="0"/>
              <a:t>The writer is out of order</a:t>
            </a:r>
          </a:p>
          <a:p>
            <a:r>
              <a:rPr lang="en-US" dirty="0" smtClean="0"/>
              <a:t>The new plans are just the stuff</a:t>
            </a:r>
          </a:p>
          <a:p>
            <a:r>
              <a:rPr lang="en-US" dirty="0" smtClean="0"/>
              <a:t>These findings need to be taken with a pinch of salt</a:t>
            </a:r>
          </a:p>
          <a:p>
            <a:r>
              <a:rPr lang="en-US" dirty="0" smtClean="0"/>
              <a:t>The argument was a bit over the top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414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Avoid Abbreviations and Contractions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Always write out words in full:</a:t>
            </a:r>
          </a:p>
          <a:p>
            <a:r>
              <a:rPr lang="en-US" dirty="0" smtClean="0"/>
              <a:t>‘</a:t>
            </a:r>
            <a:r>
              <a:rPr lang="en-US" dirty="0" err="1" smtClean="0"/>
              <a:t>dept</a:t>
            </a:r>
            <a:r>
              <a:rPr lang="en-US" dirty="0" smtClean="0"/>
              <a:t>’ as ‘department’</a:t>
            </a:r>
          </a:p>
          <a:p>
            <a:r>
              <a:rPr lang="en-US" dirty="0" smtClean="0"/>
              <a:t>‘e.g.’ as ‘for example’</a:t>
            </a:r>
          </a:p>
          <a:p>
            <a:r>
              <a:rPr lang="en-US" dirty="0" smtClean="0"/>
              <a:t>‘didn’t’ as ‘did not’</a:t>
            </a:r>
          </a:p>
          <a:p>
            <a:r>
              <a:rPr lang="en-US" dirty="0" smtClean="0"/>
              <a:t>‘they’re ‘ as ‘they are’</a:t>
            </a:r>
          </a:p>
          <a:p>
            <a:r>
              <a:rPr lang="en-US" dirty="0" smtClean="0"/>
              <a:t>‘isn’t’ as ‘is not’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147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Avoid misplaced conjunctions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following words are not used at the start of sentences: or, and, but, yet.</a:t>
            </a:r>
          </a:p>
          <a:p>
            <a:endParaRPr lang="en-US" dirty="0"/>
          </a:p>
          <a:p>
            <a:r>
              <a:rPr lang="en-US" dirty="0" smtClean="0"/>
              <a:t>Conjunctions are linking words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6390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Moreover</a:t>
            </a:r>
          </a:p>
          <a:p>
            <a:r>
              <a:rPr lang="en-US" dirty="0" smtClean="0"/>
              <a:t>Nevertheless</a:t>
            </a:r>
          </a:p>
          <a:p>
            <a:r>
              <a:rPr lang="en-US" dirty="0" smtClean="0"/>
              <a:t>In addition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902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cannot begin a sentence with AND or BUT</a:t>
            </a:r>
          </a:p>
          <a:p>
            <a:r>
              <a:rPr lang="en-US" dirty="0" smtClean="0"/>
              <a:t>Use AND rarely</a:t>
            </a:r>
          </a:p>
          <a:p>
            <a:r>
              <a:rPr lang="en-US" dirty="0" smtClean="0"/>
              <a:t>Split long sentences</a:t>
            </a:r>
          </a:p>
          <a:p>
            <a:r>
              <a:rPr lang="en-US" dirty="0" smtClean="0"/>
              <a:t>Journalese – over emphasis – very, more and more</a:t>
            </a:r>
          </a:p>
          <a:p>
            <a:r>
              <a:rPr lang="en-US" dirty="0" smtClean="0"/>
              <a:t>Cliché – Slang not to be used</a:t>
            </a:r>
          </a:p>
          <a:p>
            <a:r>
              <a:rPr lang="en-US" dirty="0" smtClean="0"/>
              <a:t>Rhetorical questions – use a phrase not a question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Essay Errors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313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 not use GET, find another word</a:t>
            </a:r>
          </a:p>
          <a:p>
            <a:r>
              <a:rPr lang="en-US" dirty="0" smtClean="0"/>
              <a:t>Difference between less and few (i.e. number of people – fewer)</a:t>
            </a:r>
          </a:p>
          <a:p>
            <a:r>
              <a:rPr lang="en-US" dirty="0" smtClean="0"/>
              <a:t>Avoid Contractions – Don’t, Won’t should be used in full</a:t>
            </a:r>
          </a:p>
          <a:p>
            <a:r>
              <a:rPr lang="en-US" dirty="0" smtClean="0"/>
              <a:t>A LOT OF – bad style – use MANY or another relevant word</a:t>
            </a:r>
          </a:p>
          <a:p>
            <a:r>
              <a:rPr lang="en-US" dirty="0" smtClean="0"/>
              <a:t>Can/May – use in the right context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Common Essay Errors</a:t>
            </a:r>
          </a:p>
        </p:txBody>
      </p:sp>
    </p:spTree>
    <p:extLst>
      <p:ext uri="{BB962C8B-B14F-4D97-AF65-F5344CB8AC3E}">
        <p14:creationId xmlns:p14="http://schemas.microsoft.com/office/powerpoint/2010/main" val="3584648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 impersonal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programmes prefer you to avoid personal pronouns such as ‘I’/’we’ and ‘you’.  Instead, sentences begin in impersonal ways such as:</a:t>
            </a:r>
          </a:p>
          <a:p>
            <a:r>
              <a:rPr lang="en-US" dirty="0" smtClean="0"/>
              <a:t>It can be seen that…………</a:t>
            </a:r>
          </a:p>
          <a:p>
            <a:r>
              <a:rPr lang="en-US" dirty="0" smtClean="0"/>
              <a:t>There are a number of………</a:t>
            </a:r>
          </a:p>
          <a:p>
            <a:r>
              <a:rPr lang="en-US" dirty="0" smtClean="0"/>
              <a:t>It has been found………..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1423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 cautious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Academic writing generally sounds cautious.  Writers indicate that they are aware that nothing is completely certain.  They use words that express this lack of certainty, such as:</a:t>
            </a:r>
          </a:p>
          <a:p>
            <a:r>
              <a:rPr lang="en-US" dirty="0" smtClean="0"/>
              <a:t>Appears to; seems to; tends to; may; might; possibly; probably; apparently; generally; seemingly.</a:t>
            </a:r>
          </a:p>
          <a:p>
            <a:pPr marL="0" indent="0">
              <a:buNone/>
            </a:pPr>
            <a:r>
              <a:rPr lang="en-US" dirty="0" smtClean="0"/>
              <a:t>They may use phrases such as:</a:t>
            </a:r>
          </a:p>
          <a:p>
            <a:r>
              <a:rPr lang="en-US" dirty="0" smtClean="0"/>
              <a:t>In some cases, this……..</a:t>
            </a:r>
          </a:p>
          <a:p>
            <a:r>
              <a:rPr lang="en-US" dirty="0" smtClean="0"/>
              <a:t>The evidence suggests that……..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442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 objective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Academic writing avoids personal, subjective words such as ‘nice’, ‘wonderful’, ‘worthwhile’, ‘usual’ or ‘natural’, because the reader’s understanding of these words may be very different from your own.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2869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Addressing the reader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Avoid asking reader questions or telling them what to think.</a:t>
            </a:r>
          </a:p>
          <a:p>
            <a:r>
              <a:rPr lang="en-US" dirty="0" smtClean="0"/>
              <a:t>‘We should all be more aware of this and try to incorporate it into our daily lives.</a:t>
            </a:r>
          </a:p>
        </p:txBody>
      </p:sp>
    </p:spTree>
    <p:extLst>
      <p:ext uri="{BB962C8B-B14F-4D97-AF65-F5344CB8AC3E}">
        <p14:creationId xmlns:p14="http://schemas.microsoft.com/office/powerpoint/2010/main" val="858490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 concise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Edit out unnecessary words:</a:t>
            </a:r>
          </a:p>
          <a:p>
            <a:r>
              <a:rPr lang="en-US" strike="sngStrike" dirty="0" smtClean="0"/>
              <a:t>A man called </a:t>
            </a:r>
            <a:r>
              <a:rPr lang="en-US" dirty="0" smtClean="0"/>
              <a:t>Jay Singh invented ……….</a:t>
            </a:r>
          </a:p>
          <a:p>
            <a:r>
              <a:rPr lang="en-US" dirty="0" smtClean="0"/>
              <a:t>In </a:t>
            </a:r>
            <a:r>
              <a:rPr lang="en-US" strike="sngStrike" dirty="0" smtClean="0"/>
              <a:t>a book called</a:t>
            </a:r>
            <a:r>
              <a:rPr lang="en-US" dirty="0" smtClean="0"/>
              <a:t> Scottish Pathways,…………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40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Use Continuous Prose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Write in full sentences, </a:t>
            </a:r>
            <a:r>
              <a:rPr lang="en-US" dirty="0"/>
              <a:t>g</a:t>
            </a:r>
            <a:r>
              <a:rPr lang="en-US" dirty="0" smtClean="0"/>
              <a:t>rouped together into paragraphs.  For essays and dissertations, avoid lists of points: incorporate the points into sentences.  Lists and headings may be acceptable in reports and projects.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6350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Avoid Apologies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Don’t apologies to the reader for any weaknesses </a:t>
            </a:r>
            <a:r>
              <a:rPr lang="en-US" smtClean="0"/>
              <a:t>you think </a:t>
            </a:r>
            <a:r>
              <a:rPr lang="en-US" dirty="0" smtClean="0"/>
              <a:t>there may be in your research or writing, such as that you found the subject difficult or that you had no time to write a conclusion.  Write as if you are confident of what you are saying – even if you don’t feel it!</a:t>
            </a:r>
          </a:p>
          <a:p>
            <a:r>
              <a:rPr lang="en-US" dirty="0" smtClean="0"/>
              <a:t>‘I’m afraid this is a complicated subject and I was only able to read…….’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467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ddle">
  <a:themeElements>
    <a:clrScheme name="Saddle">
      <a:dk1>
        <a:srgbClr val="302C24"/>
      </a:dk1>
      <a:lt1>
        <a:sysClr val="window" lastClr="FFFFFF"/>
      </a:lt1>
      <a:dk2>
        <a:srgbClr val="AC6416"/>
      </a:dk2>
      <a:lt2>
        <a:srgbClr val="E8E4DB"/>
      </a:lt2>
      <a:accent1>
        <a:srgbClr val="C6B178"/>
      </a:accent1>
      <a:accent2>
        <a:srgbClr val="9C5B14"/>
      </a:accent2>
      <a:accent3>
        <a:srgbClr val="71B2BC"/>
      </a:accent3>
      <a:accent4>
        <a:srgbClr val="78AA5D"/>
      </a:accent4>
      <a:accent5>
        <a:srgbClr val="867099"/>
      </a:accent5>
      <a:accent6>
        <a:srgbClr val="4C6F75"/>
      </a:accent6>
      <a:hlink>
        <a:srgbClr val="F27B0E"/>
      </a:hlink>
      <a:folHlink>
        <a:srgbClr val="989268"/>
      </a:folHlink>
    </a:clrScheme>
    <a:fontScheme name="Saddle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Saddle">
      <a:fillStyleLst>
        <a:solidFill>
          <a:schemeClr val="phClr"/>
        </a:solidFill>
        <a:gradFill rotWithShape="1">
          <a:gsLst>
            <a:gs pos="0">
              <a:schemeClr val="phClr"/>
            </a:gs>
            <a:gs pos="30000">
              <a:schemeClr val="phClr">
                <a:tint val="80000"/>
              </a:schemeClr>
            </a:gs>
            <a:gs pos="100000">
              <a:schemeClr val="phClr">
                <a:tint val="100000"/>
              </a:schemeClr>
            </a:gs>
          </a:gsLst>
          <a:path path="rect">
            <a:fillToRect l="50000" r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70000"/>
                <a:satMod val="120000"/>
              </a:schemeClr>
              <a:schemeClr val="phClr">
                <a:tint val="30000"/>
                <a:satMod val="120000"/>
              </a:schemeClr>
            </a:duotone>
          </a:blip>
          <a:stretch/>
        </a:blip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50800" cap="flat" cmpd="dbl" algn="ctr">
          <a:solidFill>
            <a:schemeClr val="phClr"/>
          </a:solidFill>
          <a:prstDash val="solid"/>
        </a:ln>
        <a:ln w="7620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FFFFFF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sunrise" dir="tl">
              <a:rot lat="0" lon="0" rev="1200000"/>
            </a:lightRig>
          </a:scene3d>
          <a:sp3d prstMaterial="softEdge">
            <a:bevelT w="0" h="0"/>
          </a:sp3d>
        </a:effectStyle>
        <a:effectStyle>
          <a:effectLst>
            <a:innerShdw blurRad="76200" dist="38100" dir="13500000">
              <a:srgbClr val="FFFFFF">
                <a:alpha val="75000"/>
              </a:srgbClr>
            </a:innerShdw>
          </a:effectLst>
          <a:scene3d>
            <a:camera prst="perspectiveFront" fov="2400000"/>
            <a:lightRig rig="twoPt" dir="tl"/>
          </a:scene3d>
          <a:sp3d>
            <a:bevelT w="25400" h="12700" prst="angle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250000"/>
              </a:schemeClr>
              <a:schemeClr val="phClr">
                <a:tint val="5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3">
            <a:duotone>
              <a:schemeClr val="phClr">
                <a:shade val="90000"/>
                <a:hueMod val="90000"/>
                <a:satMod val="150000"/>
                <a:lumMod val="90000"/>
              </a:schemeClr>
              <a:schemeClr val="phClr">
                <a:tint val="70000"/>
                <a:shade val="80000"/>
                <a:satMod val="3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Saddle.thmx</Template>
  <TotalTime>28</TotalTime>
  <Words>621</Words>
  <Application>Microsoft Office PowerPoint</Application>
  <PresentationFormat>On-screen Show (4:3)</PresentationFormat>
  <Paragraphs>74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Book Antiqua</vt:lpstr>
      <vt:lpstr>Wingdings 2</vt:lpstr>
      <vt:lpstr>Saddle</vt:lpstr>
      <vt:lpstr>Developing your Writing</vt:lpstr>
      <vt:lpstr>A Good Assignment</vt:lpstr>
      <vt:lpstr>A Good Assignment</vt:lpstr>
      <vt:lpstr>Formal language</vt:lpstr>
      <vt:lpstr>Use formal English</vt:lpstr>
      <vt:lpstr>Avoid Abbreviations and Contractions</vt:lpstr>
      <vt:lpstr>Avoid misplaced conjunctions</vt:lpstr>
      <vt:lpstr>Starters</vt:lpstr>
      <vt:lpstr>Common Essay Errors</vt:lpstr>
      <vt:lpstr>Common Essay Errors</vt:lpstr>
      <vt:lpstr>Be impersonal</vt:lpstr>
      <vt:lpstr>Be cautious</vt:lpstr>
      <vt:lpstr>Be objective</vt:lpstr>
      <vt:lpstr>Addressing the reader</vt:lpstr>
      <vt:lpstr>Be concise</vt:lpstr>
      <vt:lpstr>Use Continuous Prose</vt:lpstr>
      <vt:lpstr>Avoid Apologies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your Writing</dc:title>
  <dc:creator>S P</dc:creator>
  <cp:lastModifiedBy>Marie Pitson</cp:lastModifiedBy>
  <cp:revision>4</cp:revision>
  <dcterms:created xsi:type="dcterms:W3CDTF">2015-09-25T14:20:37Z</dcterms:created>
  <dcterms:modified xsi:type="dcterms:W3CDTF">2017-10-24T08:43:43Z</dcterms:modified>
</cp:coreProperties>
</file>