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sldIdLst>
    <p:sldId id="256" r:id="rId5"/>
    <p:sldId id="257" r:id="rId6"/>
    <p:sldId id="258" r:id="rId7"/>
    <p:sldId id="263" r:id="rId8"/>
    <p:sldId id="264" r:id="rId9"/>
    <p:sldId id="265" r:id="rId10"/>
    <p:sldId id="259" r:id="rId11"/>
    <p:sldId id="260" r:id="rId12"/>
    <p:sldId id="261" r:id="rId13"/>
    <p:sldId id="266" r:id="rId14"/>
    <p:sldId id="267" r:id="rId15"/>
    <p:sldId id="268" r:id="rId16"/>
    <p:sldId id="269" r:id="rId17"/>
    <p:sldId id="271" r:id="rId18"/>
    <p:sldId id="262" r:id="rId19"/>
    <p:sldId id="270"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1838" autoAdjust="0"/>
    <p:restoredTop sz="94660"/>
  </p:normalViewPr>
  <p:slideViewPr>
    <p:cSldViewPr snapToGrid="0">
      <p:cViewPr varScale="1">
        <p:scale>
          <a:sx n="72" d="100"/>
          <a:sy n="72" d="100"/>
        </p:scale>
        <p:origin x="78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11B86E-B49C-4375-A70D-806CFC053DB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43A0DD3-0E23-4D26-A1DD-E86D25790B2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426E801-AD39-404A-8C34-1CA9F1236108}"/>
              </a:ext>
            </a:extLst>
          </p:cNvPr>
          <p:cNvSpPr>
            <a:spLocks noGrp="1"/>
          </p:cNvSpPr>
          <p:nvPr>
            <p:ph type="dt" sz="half" idx="10"/>
          </p:nvPr>
        </p:nvSpPr>
        <p:spPr/>
        <p:txBody>
          <a:bodyPr/>
          <a:lstStyle/>
          <a:p>
            <a:fld id="{C51EB41E-9525-48E3-9D7D-629472AB39E9}" type="datetimeFigureOut">
              <a:rPr lang="en-GB" smtClean="0"/>
              <a:t>19/08/2019</a:t>
            </a:fld>
            <a:endParaRPr lang="en-GB"/>
          </a:p>
        </p:txBody>
      </p:sp>
      <p:sp>
        <p:nvSpPr>
          <p:cNvPr id="5" name="Footer Placeholder 4">
            <a:extLst>
              <a:ext uri="{FF2B5EF4-FFF2-40B4-BE49-F238E27FC236}">
                <a16:creationId xmlns:a16="http://schemas.microsoft.com/office/drawing/2014/main" id="{79E10FF1-5C35-43F2-BD94-8064B8BA17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D155D07-B9DD-4AA1-8989-9C924F443E30}"/>
              </a:ext>
            </a:extLst>
          </p:cNvPr>
          <p:cNvSpPr>
            <a:spLocks noGrp="1"/>
          </p:cNvSpPr>
          <p:nvPr>
            <p:ph type="sldNum" sz="quarter" idx="12"/>
          </p:nvPr>
        </p:nvSpPr>
        <p:spPr/>
        <p:txBody>
          <a:bodyPr/>
          <a:lstStyle/>
          <a:p>
            <a:fld id="{85C5D995-065A-48A3-AC80-557A1CF2B87A}" type="slidenum">
              <a:rPr lang="en-GB" smtClean="0"/>
              <a:t>‹#›</a:t>
            </a:fld>
            <a:endParaRPr lang="en-GB"/>
          </a:p>
        </p:txBody>
      </p:sp>
    </p:spTree>
    <p:extLst>
      <p:ext uri="{BB962C8B-B14F-4D97-AF65-F5344CB8AC3E}">
        <p14:creationId xmlns:p14="http://schemas.microsoft.com/office/powerpoint/2010/main" val="9952653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C5C1A1-C468-40DA-8AD4-3B03B86FA1B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1DE02AA-8417-46EE-AFFF-EC31F655977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3C2C69-F04D-4E18-BFC8-8D0B519D4877}"/>
              </a:ext>
            </a:extLst>
          </p:cNvPr>
          <p:cNvSpPr>
            <a:spLocks noGrp="1"/>
          </p:cNvSpPr>
          <p:nvPr>
            <p:ph type="dt" sz="half" idx="10"/>
          </p:nvPr>
        </p:nvSpPr>
        <p:spPr/>
        <p:txBody>
          <a:bodyPr/>
          <a:lstStyle/>
          <a:p>
            <a:fld id="{C51EB41E-9525-48E3-9D7D-629472AB39E9}" type="datetimeFigureOut">
              <a:rPr lang="en-GB" smtClean="0"/>
              <a:t>19/08/2019</a:t>
            </a:fld>
            <a:endParaRPr lang="en-GB"/>
          </a:p>
        </p:txBody>
      </p:sp>
      <p:sp>
        <p:nvSpPr>
          <p:cNvPr id="5" name="Footer Placeholder 4">
            <a:extLst>
              <a:ext uri="{FF2B5EF4-FFF2-40B4-BE49-F238E27FC236}">
                <a16:creationId xmlns:a16="http://schemas.microsoft.com/office/drawing/2014/main" id="{4630A4F8-68B1-4948-AC1F-08334E4611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6E45C8-F0A3-4AD9-BDFF-1F2A750F88E8}"/>
              </a:ext>
            </a:extLst>
          </p:cNvPr>
          <p:cNvSpPr>
            <a:spLocks noGrp="1"/>
          </p:cNvSpPr>
          <p:nvPr>
            <p:ph type="sldNum" sz="quarter" idx="12"/>
          </p:nvPr>
        </p:nvSpPr>
        <p:spPr/>
        <p:txBody>
          <a:bodyPr/>
          <a:lstStyle/>
          <a:p>
            <a:fld id="{85C5D995-065A-48A3-AC80-557A1CF2B87A}" type="slidenum">
              <a:rPr lang="en-GB" smtClean="0"/>
              <a:t>‹#›</a:t>
            </a:fld>
            <a:endParaRPr lang="en-GB"/>
          </a:p>
        </p:txBody>
      </p:sp>
    </p:spTree>
    <p:extLst>
      <p:ext uri="{BB962C8B-B14F-4D97-AF65-F5344CB8AC3E}">
        <p14:creationId xmlns:p14="http://schemas.microsoft.com/office/powerpoint/2010/main" val="9671018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1C9E01-20D4-4D45-895D-9C6A686CC77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1C99B15-1954-43B8-BDBA-5FD496F28BB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FF76EC7-0CFE-4CAB-A301-3C145C68068E}"/>
              </a:ext>
            </a:extLst>
          </p:cNvPr>
          <p:cNvSpPr>
            <a:spLocks noGrp="1"/>
          </p:cNvSpPr>
          <p:nvPr>
            <p:ph type="dt" sz="half" idx="10"/>
          </p:nvPr>
        </p:nvSpPr>
        <p:spPr/>
        <p:txBody>
          <a:bodyPr/>
          <a:lstStyle/>
          <a:p>
            <a:fld id="{C51EB41E-9525-48E3-9D7D-629472AB39E9}" type="datetimeFigureOut">
              <a:rPr lang="en-GB" smtClean="0"/>
              <a:t>19/08/2019</a:t>
            </a:fld>
            <a:endParaRPr lang="en-GB"/>
          </a:p>
        </p:txBody>
      </p:sp>
      <p:sp>
        <p:nvSpPr>
          <p:cNvPr id="5" name="Footer Placeholder 4">
            <a:extLst>
              <a:ext uri="{FF2B5EF4-FFF2-40B4-BE49-F238E27FC236}">
                <a16:creationId xmlns:a16="http://schemas.microsoft.com/office/drawing/2014/main" id="{F4C1DB56-2311-40E1-B24A-D23EEA3815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14523D-2727-4233-923A-DB5D6376648B}"/>
              </a:ext>
            </a:extLst>
          </p:cNvPr>
          <p:cNvSpPr>
            <a:spLocks noGrp="1"/>
          </p:cNvSpPr>
          <p:nvPr>
            <p:ph type="sldNum" sz="quarter" idx="12"/>
          </p:nvPr>
        </p:nvSpPr>
        <p:spPr/>
        <p:txBody>
          <a:bodyPr/>
          <a:lstStyle/>
          <a:p>
            <a:fld id="{85C5D995-065A-48A3-AC80-557A1CF2B87A}" type="slidenum">
              <a:rPr lang="en-GB" smtClean="0"/>
              <a:t>‹#›</a:t>
            </a:fld>
            <a:endParaRPr lang="en-GB"/>
          </a:p>
        </p:txBody>
      </p:sp>
    </p:spTree>
    <p:extLst>
      <p:ext uri="{BB962C8B-B14F-4D97-AF65-F5344CB8AC3E}">
        <p14:creationId xmlns:p14="http://schemas.microsoft.com/office/powerpoint/2010/main" val="12157465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4955D9-664F-463E-B39A-C1C36C1AD68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BFA647E-0A1D-474D-9E7F-4F30E1A38C9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CE4EF99-9F47-4EEF-B08D-9CDC95FC788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B4394C2-9954-422B-BF08-FD19FD80345E}"/>
              </a:ext>
            </a:extLst>
          </p:cNvPr>
          <p:cNvSpPr>
            <a:spLocks noGrp="1"/>
          </p:cNvSpPr>
          <p:nvPr>
            <p:ph type="dt" sz="half" idx="10"/>
          </p:nvPr>
        </p:nvSpPr>
        <p:spPr/>
        <p:txBody>
          <a:bodyPr/>
          <a:lstStyle/>
          <a:p>
            <a:fld id="{C51EB41E-9525-48E3-9D7D-629472AB39E9}" type="datetimeFigureOut">
              <a:rPr lang="en-GB" smtClean="0"/>
              <a:t>19/08/2019</a:t>
            </a:fld>
            <a:endParaRPr lang="en-GB"/>
          </a:p>
        </p:txBody>
      </p:sp>
      <p:sp>
        <p:nvSpPr>
          <p:cNvPr id="6" name="Footer Placeholder 5">
            <a:extLst>
              <a:ext uri="{FF2B5EF4-FFF2-40B4-BE49-F238E27FC236}">
                <a16:creationId xmlns:a16="http://schemas.microsoft.com/office/drawing/2014/main" id="{2D8483BD-D261-44AB-8CFA-B9A18B04447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5D989F0-9F00-48B9-A930-E07E01BF314D}"/>
              </a:ext>
            </a:extLst>
          </p:cNvPr>
          <p:cNvSpPr>
            <a:spLocks noGrp="1"/>
          </p:cNvSpPr>
          <p:nvPr>
            <p:ph type="sldNum" sz="quarter" idx="12"/>
          </p:nvPr>
        </p:nvSpPr>
        <p:spPr/>
        <p:txBody>
          <a:bodyPr/>
          <a:lstStyle/>
          <a:p>
            <a:fld id="{85C5D995-065A-48A3-AC80-557A1CF2B87A}" type="slidenum">
              <a:rPr lang="en-GB" smtClean="0"/>
              <a:t>‹#›</a:t>
            </a:fld>
            <a:endParaRPr lang="en-GB"/>
          </a:p>
        </p:txBody>
      </p:sp>
    </p:spTree>
    <p:extLst>
      <p:ext uri="{BB962C8B-B14F-4D97-AF65-F5344CB8AC3E}">
        <p14:creationId xmlns:p14="http://schemas.microsoft.com/office/powerpoint/2010/main" val="614323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E7BC28-8753-4733-9F22-D740E8493FD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9819E17-D6E0-47CB-9FED-86DA556190F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853816F-4F18-4886-8752-84FA583278A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036B8CE-DB0B-4BE6-BC8A-5E55E44E96D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847DBC8-9A74-4DE0-95A8-13B3187F0AA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DF0385A-4B2E-45C9-AA8E-64D986EBF10B}"/>
              </a:ext>
            </a:extLst>
          </p:cNvPr>
          <p:cNvSpPr>
            <a:spLocks noGrp="1"/>
          </p:cNvSpPr>
          <p:nvPr>
            <p:ph type="dt" sz="half" idx="10"/>
          </p:nvPr>
        </p:nvSpPr>
        <p:spPr/>
        <p:txBody>
          <a:bodyPr/>
          <a:lstStyle/>
          <a:p>
            <a:fld id="{C51EB41E-9525-48E3-9D7D-629472AB39E9}" type="datetimeFigureOut">
              <a:rPr lang="en-GB" smtClean="0"/>
              <a:t>19/08/2019</a:t>
            </a:fld>
            <a:endParaRPr lang="en-GB"/>
          </a:p>
        </p:txBody>
      </p:sp>
      <p:sp>
        <p:nvSpPr>
          <p:cNvPr id="8" name="Footer Placeholder 7">
            <a:extLst>
              <a:ext uri="{FF2B5EF4-FFF2-40B4-BE49-F238E27FC236}">
                <a16:creationId xmlns:a16="http://schemas.microsoft.com/office/drawing/2014/main" id="{ACDE0CE8-CB22-4A7E-869F-EA84C62839C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9E65D99-87C4-4496-9410-CDB837FC08F5}"/>
              </a:ext>
            </a:extLst>
          </p:cNvPr>
          <p:cNvSpPr>
            <a:spLocks noGrp="1"/>
          </p:cNvSpPr>
          <p:nvPr>
            <p:ph type="sldNum" sz="quarter" idx="12"/>
          </p:nvPr>
        </p:nvSpPr>
        <p:spPr/>
        <p:txBody>
          <a:bodyPr/>
          <a:lstStyle/>
          <a:p>
            <a:fld id="{85C5D995-065A-48A3-AC80-557A1CF2B87A}" type="slidenum">
              <a:rPr lang="en-GB" smtClean="0"/>
              <a:t>‹#›</a:t>
            </a:fld>
            <a:endParaRPr lang="en-GB"/>
          </a:p>
        </p:txBody>
      </p:sp>
    </p:spTree>
    <p:extLst>
      <p:ext uri="{BB962C8B-B14F-4D97-AF65-F5344CB8AC3E}">
        <p14:creationId xmlns:p14="http://schemas.microsoft.com/office/powerpoint/2010/main" val="16582019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44F1FE-CBB3-4564-BE06-FC2B2AAEC08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8B829BE-857F-4BED-9277-1726520CECA2}"/>
              </a:ext>
            </a:extLst>
          </p:cNvPr>
          <p:cNvSpPr>
            <a:spLocks noGrp="1"/>
          </p:cNvSpPr>
          <p:nvPr>
            <p:ph type="dt" sz="half" idx="10"/>
          </p:nvPr>
        </p:nvSpPr>
        <p:spPr/>
        <p:txBody>
          <a:bodyPr/>
          <a:lstStyle/>
          <a:p>
            <a:fld id="{C51EB41E-9525-48E3-9D7D-629472AB39E9}" type="datetimeFigureOut">
              <a:rPr lang="en-GB" smtClean="0"/>
              <a:t>19/08/2019</a:t>
            </a:fld>
            <a:endParaRPr lang="en-GB"/>
          </a:p>
        </p:txBody>
      </p:sp>
      <p:sp>
        <p:nvSpPr>
          <p:cNvPr id="4" name="Footer Placeholder 3">
            <a:extLst>
              <a:ext uri="{FF2B5EF4-FFF2-40B4-BE49-F238E27FC236}">
                <a16:creationId xmlns:a16="http://schemas.microsoft.com/office/drawing/2014/main" id="{E117648A-BAE8-4E8B-A683-5F8580E1C08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ECF8553-40EC-4AF1-9F4D-3B124D0AEEC4}"/>
              </a:ext>
            </a:extLst>
          </p:cNvPr>
          <p:cNvSpPr>
            <a:spLocks noGrp="1"/>
          </p:cNvSpPr>
          <p:nvPr>
            <p:ph type="sldNum" sz="quarter" idx="12"/>
          </p:nvPr>
        </p:nvSpPr>
        <p:spPr/>
        <p:txBody>
          <a:bodyPr/>
          <a:lstStyle/>
          <a:p>
            <a:fld id="{85C5D995-065A-48A3-AC80-557A1CF2B87A}" type="slidenum">
              <a:rPr lang="en-GB" smtClean="0"/>
              <a:t>‹#›</a:t>
            </a:fld>
            <a:endParaRPr lang="en-GB"/>
          </a:p>
        </p:txBody>
      </p:sp>
    </p:spTree>
    <p:extLst>
      <p:ext uri="{BB962C8B-B14F-4D97-AF65-F5344CB8AC3E}">
        <p14:creationId xmlns:p14="http://schemas.microsoft.com/office/powerpoint/2010/main" val="1189456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63B6D1C-3A3C-487E-B471-FB968FF6F404}"/>
              </a:ext>
            </a:extLst>
          </p:cNvPr>
          <p:cNvSpPr>
            <a:spLocks noGrp="1"/>
          </p:cNvSpPr>
          <p:nvPr>
            <p:ph type="dt" sz="half" idx="10"/>
          </p:nvPr>
        </p:nvSpPr>
        <p:spPr/>
        <p:txBody>
          <a:bodyPr/>
          <a:lstStyle/>
          <a:p>
            <a:fld id="{C51EB41E-9525-48E3-9D7D-629472AB39E9}" type="datetimeFigureOut">
              <a:rPr lang="en-GB" smtClean="0"/>
              <a:t>19/08/2019</a:t>
            </a:fld>
            <a:endParaRPr lang="en-GB"/>
          </a:p>
        </p:txBody>
      </p:sp>
      <p:sp>
        <p:nvSpPr>
          <p:cNvPr id="3" name="Footer Placeholder 2">
            <a:extLst>
              <a:ext uri="{FF2B5EF4-FFF2-40B4-BE49-F238E27FC236}">
                <a16:creationId xmlns:a16="http://schemas.microsoft.com/office/drawing/2014/main" id="{0B2ED41E-2EC8-48D0-851F-5E3166C0B56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A578FBA-D1A4-4493-B3B8-F10C71DA0835}"/>
              </a:ext>
            </a:extLst>
          </p:cNvPr>
          <p:cNvSpPr>
            <a:spLocks noGrp="1"/>
          </p:cNvSpPr>
          <p:nvPr>
            <p:ph type="sldNum" sz="quarter" idx="12"/>
          </p:nvPr>
        </p:nvSpPr>
        <p:spPr/>
        <p:txBody>
          <a:bodyPr/>
          <a:lstStyle/>
          <a:p>
            <a:fld id="{85C5D995-065A-48A3-AC80-557A1CF2B87A}" type="slidenum">
              <a:rPr lang="en-GB" smtClean="0"/>
              <a:t>‹#›</a:t>
            </a:fld>
            <a:endParaRPr lang="en-GB"/>
          </a:p>
        </p:txBody>
      </p:sp>
    </p:spTree>
    <p:extLst>
      <p:ext uri="{BB962C8B-B14F-4D97-AF65-F5344CB8AC3E}">
        <p14:creationId xmlns:p14="http://schemas.microsoft.com/office/powerpoint/2010/main" val="10858366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78975C-3DDB-48D6-BF0B-A25E59A0A07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DF97E02-6957-4C1E-9CDB-1BE357ADFE7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3CC0C78-F511-496E-BA6F-94D76360036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D0D94AA-288E-48B5-BEAB-7E3DB15172EC}"/>
              </a:ext>
            </a:extLst>
          </p:cNvPr>
          <p:cNvSpPr>
            <a:spLocks noGrp="1"/>
          </p:cNvSpPr>
          <p:nvPr>
            <p:ph type="dt" sz="half" idx="10"/>
          </p:nvPr>
        </p:nvSpPr>
        <p:spPr/>
        <p:txBody>
          <a:bodyPr/>
          <a:lstStyle/>
          <a:p>
            <a:fld id="{C51EB41E-9525-48E3-9D7D-629472AB39E9}" type="datetimeFigureOut">
              <a:rPr lang="en-GB" smtClean="0"/>
              <a:t>19/08/2019</a:t>
            </a:fld>
            <a:endParaRPr lang="en-GB"/>
          </a:p>
        </p:txBody>
      </p:sp>
      <p:sp>
        <p:nvSpPr>
          <p:cNvPr id="6" name="Footer Placeholder 5">
            <a:extLst>
              <a:ext uri="{FF2B5EF4-FFF2-40B4-BE49-F238E27FC236}">
                <a16:creationId xmlns:a16="http://schemas.microsoft.com/office/drawing/2014/main" id="{9BA3868B-3055-411F-8069-6FA45F352F5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D3E2526-DBD5-4462-B53F-090A7D562F37}"/>
              </a:ext>
            </a:extLst>
          </p:cNvPr>
          <p:cNvSpPr>
            <a:spLocks noGrp="1"/>
          </p:cNvSpPr>
          <p:nvPr>
            <p:ph type="sldNum" sz="quarter" idx="12"/>
          </p:nvPr>
        </p:nvSpPr>
        <p:spPr/>
        <p:txBody>
          <a:bodyPr/>
          <a:lstStyle/>
          <a:p>
            <a:fld id="{85C5D995-065A-48A3-AC80-557A1CF2B87A}" type="slidenum">
              <a:rPr lang="en-GB" smtClean="0"/>
              <a:t>‹#›</a:t>
            </a:fld>
            <a:endParaRPr lang="en-GB"/>
          </a:p>
        </p:txBody>
      </p:sp>
    </p:spTree>
    <p:extLst>
      <p:ext uri="{BB962C8B-B14F-4D97-AF65-F5344CB8AC3E}">
        <p14:creationId xmlns:p14="http://schemas.microsoft.com/office/powerpoint/2010/main" val="5874908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B10BF-C1AF-4870-AE5B-73A1968843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5EEF217-652B-443A-A6D9-D4BA05242CF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1165863-9A06-45EB-A05E-9E155A73381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0042F73-EDDB-4C10-B5E7-8BE01A15012B}"/>
              </a:ext>
            </a:extLst>
          </p:cNvPr>
          <p:cNvSpPr>
            <a:spLocks noGrp="1"/>
          </p:cNvSpPr>
          <p:nvPr>
            <p:ph type="dt" sz="half" idx="10"/>
          </p:nvPr>
        </p:nvSpPr>
        <p:spPr/>
        <p:txBody>
          <a:bodyPr/>
          <a:lstStyle/>
          <a:p>
            <a:fld id="{C51EB41E-9525-48E3-9D7D-629472AB39E9}" type="datetimeFigureOut">
              <a:rPr lang="en-GB" smtClean="0"/>
              <a:t>19/08/2019</a:t>
            </a:fld>
            <a:endParaRPr lang="en-GB"/>
          </a:p>
        </p:txBody>
      </p:sp>
      <p:sp>
        <p:nvSpPr>
          <p:cNvPr id="6" name="Footer Placeholder 5">
            <a:extLst>
              <a:ext uri="{FF2B5EF4-FFF2-40B4-BE49-F238E27FC236}">
                <a16:creationId xmlns:a16="http://schemas.microsoft.com/office/drawing/2014/main" id="{E7C82BB9-BD97-4E20-99FC-901619309B9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B95546D-BC8C-4841-B3AA-B0043B36B57E}"/>
              </a:ext>
            </a:extLst>
          </p:cNvPr>
          <p:cNvSpPr>
            <a:spLocks noGrp="1"/>
          </p:cNvSpPr>
          <p:nvPr>
            <p:ph type="sldNum" sz="quarter" idx="12"/>
          </p:nvPr>
        </p:nvSpPr>
        <p:spPr/>
        <p:txBody>
          <a:bodyPr/>
          <a:lstStyle/>
          <a:p>
            <a:fld id="{85C5D995-065A-48A3-AC80-557A1CF2B87A}" type="slidenum">
              <a:rPr lang="en-GB" smtClean="0"/>
              <a:t>‹#›</a:t>
            </a:fld>
            <a:endParaRPr lang="en-GB"/>
          </a:p>
        </p:txBody>
      </p:sp>
    </p:spTree>
    <p:extLst>
      <p:ext uri="{BB962C8B-B14F-4D97-AF65-F5344CB8AC3E}">
        <p14:creationId xmlns:p14="http://schemas.microsoft.com/office/powerpoint/2010/main" val="5363463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75508-8832-4483-ABD3-D7B246591D4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749551F-E265-4EEC-BAF6-41BCC09A1F8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149123-2297-4193-9164-C4F0FFA62B6A}"/>
              </a:ext>
            </a:extLst>
          </p:cNvPr>
          <p:cNvSpPr>
            <a:spLocks noGrp="1"/>
          </p:cNvSpPr>
          <p:nvPr>
            <p:ph type="dt" sz="half" idx="10"/>
          </p:nvPr>
        </p:nvSpPr>
        <p:spPr/>
        <p:txBody>
          <a:bodyPr/>
          <a:lstStyle/>
          <a:p>
            <a:fld id="{C51EB41E-9525-48E3-9D7D-629472AB39E9}" type="datetimeFigureOut">
              <a:rPr lang="en-GB" smtClean="0"/>
              <a:t>19/08/2019</a:t>
            </a:fld>
            <a:endParaRPr lang="en-GB"/>
          </a:p>
        </p:txBody>
      </p:sp>
      <p:sp>
        <p:nvSpPr>
          <p:cNvPr id="5" name="Footer Placeholder 4">
            <a:extLst>
              <a:ext uri="{FF2B5EF4-FFF2-40B4-BE49-F238E27FC236}">
                <a16:creationId xmlns:a16="http://schemas.microsoft.com/office/drawing/2014/main" id="{5B4439AF-C2EC-4B98-8CA2-CB6D1DC5500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53037D-05A9-4A7C-B519-369DCE077663}"/>
              </a:ext>
            </a:extLst>
          </p:cNvPr>
          <p:cNvSpPr>
            <a:spLocks noGrp="1"/>
          </p:cNvSpPr>
          <p:nvPr>
            <p:ph type="sldNum" sz="quarter" idx="12"/>
          </p:nvPr>
        </p:nvSpPr>
        <p:spPr/>
        <p:txBody>
          <a:bodyPr/>
          <a:lstStyle/>
          <a:p>
            <a:fld id="{85C5D995-065A-48A3-AC80-557A1CF2B87A}" type="slidenum">
              <a:rPr lang="en-GB" smtClean="0"/>
              <a:t>‹#›</a:t>
            </a:fld>
            <a:endParaRPr lang="en-GB"/>
          </a:p>
        </p:txBody>
      </p:sp>
    </p:spTree>
    <p:extLst>
      <p:ext uri="{BB962C8B-B14F-4D97-AF65-F5344CB8AC3E}">
        <p14:creationId xmlns:p14="http://schemas.microsoft.com/office/powerpoint/2010/main" val="21185044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8B33A4D-319C-42FB-8B30-DA88B1DEF80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015FFBA-6579-4977-884B-184BD35889F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D98762A-ACE7-4596-A70C-748DB93830A7}"/>
              </a:ext>
            </a:extLst>
          </p:cNvPr>
          <p:cNvSpPr>
            <a:spLocks noGrp="1"/>
          </p:cNvSpPr>
          <p:nvPr>
            <p:ph type="dt" sz="half" idx="10"/>
          </p:nvPr>
        </p:nvSpPr>
        <p:spPr/>
        <p:txBody>
          <a:bodyPr/>
          <a:lstStyle/>
          <a:p>
            <a:fld id="{C51EB41E-9525-48E3-9D7D-629472AB39E9}" type="datetimeFigureOut">
              <a:rPr lang="en-GB" smtClean="0"/>
              <a:t>19/08/2019</a:t>
            </a:fld>
            <a:endParaRPr lang="en-GB"/>
          </a:p>
        </p:txBody>
      </p:sp>
      <p:sp>
        <p:nvSpPr>
          <p:cNvPr id="5" name="Footer Placeholder 4">
            <a:extLst>
              <a:ext uri="{FF2B5EF4-FFF2-40B4-BE49-F238E27FC236}">
                <a16:creationId xmlns:a16="http://schemas.microsoft.com/office/drawing/2014/main" id="{5D82CEB9-E926-4655-99E6-B9FE4CE89E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2CB79A-052B-4F2F-836B-A07EDC1CE947}"/>
              </a:ext>
            </a:extLst>
          </p:cNvPr>
          <p:cNvSpPr>
            <a:spLocks noGrp="1"/>
          </p:cNvSpPr>
          <p:nvPr>
            <p:ph type="sldNum" sz="quarter" idx="12"/>
          </p:nvPr>
        </p:nvSpPr>
        <p:spPr/>
        <p:txBody>
          <a:bodyPr/>
          <a:lstStyle/>
          <a:p>
            <a:fld id="{85C5D995-065A-48A3-AC80-557A1CF2B87A}" type="slidenum">
              <a:rPr lang="en-GB" smtClean="0"/>
              <a:t>‹#›</a:t>
            </a:fld>
            <a:endParaRPr lang="en-GB"/>
          </a:p>
        </p:txBody>
      </p:sp>
    </p:spTree>
    <p:extLst>
      <p:ext uri="{BB962C8B-B14F-4D97-AF65-F5344CB8AC3E}">
        <p14:creationId xmlns:p14="http://schemas.microsoft.com/office/powerpoint/2010/main" val="9644886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8E0BEC5-3807-4288-AE3A-869F0D2E26F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C3DC4B3-83E8-42E4-BD01-29B2943E12A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26BD531-4051-494F-92D4-DB7A88C1118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51EB41E-9525-48E3-9D7D-629472AB39E9}" type="datetimeFigureOut">
              <a:rPr lang="en-GB" smtClean="0"/>
              <a:t>19/08/2019</a:t>
            </a:fld>
            <a:endParaRPr lang="en-GB"/>
          </a:p>
        </p:txBody>
      </p:sp>
      <p:sp>
        <p:nvSpPr>
          <p:cNvPr id="5" name="Footer Placeholder 4">
            <a:extLst>
              <a:ext uri="{FF2B5EF4-FFF2-40B4-BE49-F238E27FC236}">
                <a16:creationId xmlns:a16="http://schemas.microsoft.com/office/drawing/2014/main" id="{2C2817D3-C379-47B6-A848-54E44C81AC1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3A450C5-BF86-43A3-84F8-1A0FF047C38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5C5D995-065A-48A3-AC80-557A1CF2B87A}" type="slidenum">
              <a:rPr lang="en-GB" smtClean="0"/>
              <a:t>‹#›</a:t>
            </a:fld>
            <a:endParaRPr lang="en-GB"/>
          </a:p>
        </p:txBody>
      </p:sp>
    </p:spTree>
    <p:extLst>
      <p:ext uri="{BB962C8B-B14F-4D97-AF65-F5344CB8AC3E}">
        <p14:creationId xmlns:p14="http://schemas.microsoft.com/office/powerpoint/2010/main" val="373144320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BB4496-7D0B-4D0A-AFBD-A4BD95A7A9B6}"/>
              </a:ext>
            </a:extLst>
          </p:cNvPr>
          <p:cNvSpPr>
            <a:spLocks noGrp="1"/>
          </p:cNvSpPr>
          <p:nvPr>
            <p:ph type="ctrTitle"/>
          </p:nvPr>
        </p:nvSpPr>
        <p:spPr/>
        <p:txBody>
          <a:bodyPr>
            <a:normAutofit/>
          </a:bodyPr>
          <a:lstStyle/>
          <a:p>
            <a:r>
              <a:rPr lang="en-GB" sz="3600" dirty="0">
                <a:latin typeface="Times New Roman" panose="02020603050405020304" pitchFamily="18" charset="0"/>
                <a:cs typeface="Times New Roman" panose="02020603050405020304" pitchFamily="18" charset="0"/>
              </a:rPr>
              <a:t>Psychology for health and social care </a:t>
            </a:r>
          </a:p>
        </p:txBody>
      </p:sp>
      <p:sp>
        <p:nvSpPr>
          <p:cNvPr id="3" name="Subtitle 2">
            <a:extLst>
              <a:ext uri="{FF2B5EF4-FFF2-40B4-BE49-F238E27FC236}">
                <a16:creationId xmlns:a16="http://schemas.microsoft.com/office/drawing/2014/main" id="{2B7E03E7-3026-4559-9B73-4C11C4386D89}"/>
              </a:ext>
            </a:extLst>
          </p:cNvPr>
          <p:cNvSpPr>
            <a:spLocks noGrp="1"/>
          </p:cNvSpPr>
          <p:nvPr>
            <p:ph type="subTitle" idx="1"/>
          </p:nvPr>
        </p:nvSpPr>
        <p:spPr/>
        <p:txBody>
          <a:bodyPr>
            <a:normAutofit fontScale="25000" lnSpcReduction="20000"/>
          </a:bodyPr>
          <a:lstStyle/>
          <a:p>
            <a:r>
              <a:rPr lang="en-GB" sz="11200" dirty="0">
                <a:latin typeface="Times New Roman" panose="02020603050405020304" pitchFamily="18" charset="0"/>
                <a:cs typeface="Times New Roman" panose="02020603050405020304" pitchFamily="18" charset="0"/>
              </a:rPr>
              <a:t>PowerPoint Presentation </a:t>
            </a:r>
          </a:p>
          <a:p>
            <a:r>
              <a:rPr lang="en-GB" sz="11200" dirty="0">
                <a:latin typeface="Times New Roman" panose="02020603050405020304" pitchFamily="18" charset="0"/>
                <a:cs typeface="Times New Roman" panose="02020603050405020304" pitchFamily="18" charset="0"/>
              </a:rPr>
              <a:t>Submitted by</a:t>
            </a:r>
          </a:p>
          <a:p>
            <a:r>
              <a:rPr lang="en-GB" sz="11200" dirty="0">
                <a:latin typeface="Times New Roman" panose="02020603050405020304" pitchFamily="18" charset="0"/>
                <a:cs typeface="Times New Roman" panose="02020603050405020304" pitchFamily="18" charset="0"/>
              </a:rPr>
              <a:t>Nazifa Ahmed</a:t>
            </a:r>
          </a:p>
          <a:p>
            <a:r>
              <a:rPr lang="en-GB" sz="11200" dirty="0">
                <a:latin typeface="Times New Roman" panose="02020603050405020304" pitchFamily="18" charset="0"/>
                <a:cs typeface="Times New Roman" panose="02020603050405020304" pitchFamily="18" charset="0"/>
              </a:rPr>
              <a:t>Student ID -1808865</a:t>
            </a:r>
          </a:p>
          <a:p>
            <a:r>
              <a:rPr lang="en-GB" sz="11200" dirty="0">
                <a:latin typeface="Times New Roman" panose="02020603050405020304" pitchFamily="18" charset="0"/>
                <a:cs typeface="Times New Roman" panose="02020603050405020304" pitchFamily="18" charset="0"/>
              </a:rPr>
              <a:t>Lecturer’s name- Dr Gulnar Ali</a:t>
            </a:r>
          </a:p>
          <a:p>
            <a:endParaRPr lang="en-GB" sz="4200" dirty="0">
              <a:latin typeface="Times New Roman" panose="02020603050405020304" pitchFamily="18" charset="0"/>
              <a:cs typeface="Times New Roman" panose="02020603050405020304" pitchFamily="18" charset="0"/>
            </a:endParaRPr>
          </a:p>
          <a:p>
            <a:endParaRPr lang="en-GB" sz="4200" dirty="0">
              <a:latin typeface="Times New Roman" panose="02020603050405020304" pitchFamily="18" charset="0"/>
              <a:cs typeface="Times New Roman" panose="02020603050405020304" pitchFamily="18" charset="0"/>
            </a:endParaRPr>
          </a:p>
          <a:p>
            <a:endParaRPr lang="en-GB" sz="4800" dirty="0"/>
          </a:p>
          <a:p>
            <a:endParaRPr lang="en-GB" sz="4500" dirty="0">
              <a:latin typeface="Arial" panose="020B0604020202020204" pitchFamily="34" charset="0"/>
              <a:cs typeface="Arial" panose="020B0604020202020204" pitchFamily="34" charset="0"/>
            </a:endParaRPr>
          </a:p>
          <a:p>
            <a:endParaRPr lang="en-GB" sz="11200" dirty="0">
              <a:latin typeface="Arial" panose="020B0604020202020204" pitchFamily="34" charset="0"/>
              <a:cs typeface="Arial" panose="020B0604020202020204" pitchFamily="34" charset="0"/>
            </a:endParaRPr>
          </a:p>
          <a:p>
            <a:endParaRPr lang="en-GB" sz="1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380479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DC5554-4E3E-4592-B2E8-06A27C109F04}"/>
              </a:ext>
            </a:extLst>
          </p:cNvPr>
          <p:cNvSpPr>
            <a:spLocks noGrp="1"/>
          </p:cNvSpPr>
          <p:nvPr>
            <p:ph type="title"/>
          </p:nvPr>
        </p:nvSpPr>
        <p:spPr>
          <a:xfrm>
            <a:off x="558800" y="365125"/>
            <a:ext cx="10515600" cy="1325563"/>
          </a:xfrm>
        </p:spPr>
        <p:txBody>
          <a:bodyPr>
            <a:normAutofit/>
          </a:bodyPr>
          <a:lstStyle/>
          <a:p>
            <a:r>
              <a:rPr lang="en-GB" sz="3600" dirty="0">
                <a:latin typeface="Times New Roman" panose="02020603050405020304" pitchFamily="18" charset="0"/>
                <a:cs typeface="Times New Roman" panose="02020603050405020304" pitchFamily="18" charset="0"/>
              </a:rPr>
              <a:t>Contents</a:t>
            </a:r>
          </a:p>
        </p:txBody>
      </p:sp>
      <p:sp>
        <p:nvSpPr>
          <p:cNvPr id="3" name="Content Placeholder 2">
            <a:extLst>
              <a:ext uri="{FF2B5EF4-FFF2-40B4-BE49-F238E27FC236}">
                <a16:creationId xmlns:a16="http://schemas.microsoft.com/office/drawing/2014/main" id="{A750F62D-47C4-4EEC-90E4-1D08659B072E}"/>
              </a:ext>
            </a:extLst>
          </p:cNvPr>
          <p:cNvSpPr>
            <a:spLocks noGrp="1"/>
          </p:cNvSpPr>
          <p:nvPr>
            <p:ph idx="1"/>
          </p:nvPr>
        </p:nvSpPr>
        <p:spPr/>
        <p:txBody>
          <a:bodyPr>
            <a:normAutofit fontScale="25000" lnSpcReduction="20000"/>
          </a:bodyPr>
          <a:lstStyle/>
          <a:p>
            <a:r>
              <a:rPr lang="en-GB" sz="11200" dirty="0">
                <a:latin typeface="Times New Roman" panose="02020603050405020304" pitchFamily="18" charset="0"/>
                <a:cs typeface="Times New Roman" panose="02020603050405020304" pitchFamily="18" charset="0"/>
              </a:rPr>
              <a:t>Introduction</a:t>
            </a:r>
          </a:p>
          <a:p>
            <a:r>
              <a:rPr lang="en-GB" sz="11200" dirty="0">
                <a:latin typeface="Times New Roman" panose="02020603050405020304" pitchFamily="18" charset="0"/>
                <a:cs typeface="Times New Roman" panose="02020603050405020304" pitchFamily="18" charset="0"/>
              </a:rPr>
              <a:t>Erikson’s psychological stages </a:t>
            </a:r>
          </a:p>
          <a:p>
            <a:r>
              <a:rPr lang="en-GB" sz="11200" dirty="0">
                <a:latin typeface="Times New Roman" panose="02020603050405020304" pitchFamily="18" charset="0"/>
                <a:cs typeface="Times New Roman" panose="02020603050405020304" pitchFamily="18" charset="0"/>
              </a:rPr>
              <a:t>Early childhood</a:t>
            </a:r>
          </a:p>
          <a:p>
            <a:r>
              <a:rPr lang="en-GB" sz="11200" dirty="0">
                <a:latin typeface="Times New Roman" panose="02020603050405020304" pitchFamily="18" charset="0"/>
                <a:cs typeface="Times New Roman" panose="02020603050405020304" pitchFamily="18" charset="0"/>
              </a:rPr>
              <a:t>Initiative vs guilt</a:t>
            </a:r>
          </a:p>
          <a:p>
            <a:r>
              <a:rPr lang="en-GB" sz="11200" dirty="0">
                <a:latin typeface="Times New Roman" panose="02020603050405020304" pitchFamily="18" charset="0"/>
                <a:cs typeface="Times New Roman" panose="02020603050405020304" pitchFamily="18" charset="0"/>
              </a:rPr>
              <a:t>Piaget’s stages of cognitive development</a:t>
            </a:r>
          </a:p>
          <a:p>
            <a:r>
              <a:rPr lang="en-GB" sz="11200" dirty="0">
                <a:latin typeface="Times New Roman" panose="02020603050405020304" pitchFamily="18" charset="0"/>
                <a:cs typeface="Times New Roman" panose="02020603050405020304" pitchFamily="18" charset="0"/>
              </a:rPr>
              <a:t>Human cognition in early childhood</a:t>
            </a:r>
          </a:p>
          <a:p>
            <a:r>
              <a:rPr lang="en-GB" sz="11200" dirty="0">
                <a:latin typeface="Times New Roman" panose="02020603050405020304" pitchFamily="18" charset="0"/>
                <a:cs typeface="Times New Roman" panose="02020603050405020304" pitchFamily="18" charset="0"/>
              </a:rPr>
              <a:t>Emotions in early childhood</a:t>
            </a:r>
          </a:p>
          <a:p>
            <a:r>
              <a:rPr lang="en-GB" sz="11200" dirty="0">
                <a:latin typeface="Times New Roman" panose="02020603050405020304" pitchFamily="18" charset="0"/>
                <a:cs typeface="Times New Roman" panose="02020603050405020304" pitchFamily="18" charset="0"/>
              </a:rPr>
              <a:t>Behaviours in early childhood</a:t>
            </a:r>
          </a:p>
          <a:p>
            <a:r>
              <a:rPr lang="en-GB" sz="11200" dirty="0">
                <a:latin typeface="Times New Roman" panose="02020603050405020304" pitchFamily="18" charset="0"/>
                <a:cs typeface="Times New Roman" panose="02020603050405020304" pitchFamily="18" charset="0"/>
              </a:rPr>
              <a:t>Recent researches</a:t>
            </a:r>
          </a:p>
          <a:p>
            <a:r>
              <a:rPr lang="en-GB" sz="11200" dirty="0">
                <a:latin typeface="Times New Roman" panose="02020603050405020304" pitchFamily="18" charset="0"/>
                <a:cs typeface="Times New Roman" panose="02020603050405020304" pitchFamily="18" charset="0"/>
              </a:rPr>
              <a:t>Conclusion</a:t>
            </a:r>
          </a:p>
          <a:p>
            <a:r>
              <a:rPr lang="en-GB" sz="11200" dirty="0">
                <a:latin typeface="Times New Roman" panose="02020603050405020304" pitchFamily="18" charset="0"/>
                <a:cs typeface="Times New Roman" panose="02020603050405020304" pitchFamily="18" charset="0"/>
              </a:rPr>
              <a:t>References</a:t>
            </a:r>
          </a:p>
          <a:p>
            <a:endParaRPr lang="en-GB" sz="28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5586181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917A2-5360-4677-9B45-2B73B4489FD2}"/>
              </a:ext>
            </a:extLst>
          </p:cNvPr>
          <p:cNvSpPr>
            <a:spLocks noGrp="1"/>
          </p:cNvSpPr>
          <p:nvPr>
            <p:ph type="title"/>
          </p:nvPr>
        </p:nvSpPr>
        <p:spPr/>
        <p:txBody>
          <a:bodyPr>
            <a:normAutofit/>
          </a:bodyPr>
          <a:lstStyle/>
          <a:p>
            <a:r>
              <a:rPr lang="en-GB" sz="3600" dirty="0">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048FE67B-6F56-4819-9390-1ED35D758F7F}"/>
              </a:ext>
            </a:extLst>
          </p:cNvPr>
          <p:cNvSpPr>
            <a:spLocks noGrp="1"/>
          </p:cNvSpPr>
          <p:nvPr>
            <p:ph idx="1"/>
          </p:nvPr>
        </p:nvSpPr>
        <p:spPr>
          <a:xfrm>
            <a:off x="677334" y="2160590"/>
            <a:ext cx="8596668" cy="2767012"/>
          </a:xfrm>
        </p:spPr>
        <p:txBody>
          <a:bodyPr>
            <a:normAutofit lnSpcReduction="10000"/>
          </a:bodyPr>
          <a:lstStyle/>
          <a:p>
            <a:r>
              <a:rPr lang="en-GB" dirty="0">
                <a:latin typeface="Times New Roman" panose="02020603050405020304" pitchFamily="18" charset="0"/>
                <a:cs typeface="Times New Roman" panose="02020603050405020304" pitchFamily="18" charset="0"/>
              </a:rPr>
              <a:t>Human development process is determined according to different phases, each carries its own different sets of expectations in terms of physical and emotional growth, psychological development and social awareness.</a:t>
            </a:r>
          </a:p>
          <a:p>
            <a:r>
              <a:rPr lang="en-GB" dirty="0">
                <a:latin typeface="Times New Roman" panose="02020603050405020304" pitchFamily="18" charset="0"/>
                <a:cs typeface="Times New Roman" panose="02020603050405020304" pitchFamily="18" charset="0"/>
              </a:rPr>
              <a:t>Every person goes through different stages of life.</a:t>
            </a:r>
          </a:p>
          <a:p>
            <a:r>
              <a:rPr lang="en-GB" dirty="0">
                <a:latin typeface="Times New Roman" panose="02020603050405020304" pitchFamily="18" charset="0"/>
                <a:cs typeface="Times New Roman" panose="02020603050405020304" pitchFamily="18" charset="0"/>
              </a:rPr>
              <a:t>Individual grow and develop in different ways at all different stages.</a:t>
            </a:r>
          </a:p>
        </p:txBody>
      </p:sp>
    </p:spTree>
    <p:extLst>
      <p:ext uri="{BB962C8B-B14F-4D97-AF65-F5344CB8AC3E}">
        <p14:creationId xmlns:p14="http://schemas.microsoft.com/office/powerpoint/2010/main" val="13699146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C3B314-0013-4647-8DC4-1A665F6B69F0}"/>
              </a:ext>
            </a:extLst>
          </p:cNvPr>
          <p:cNvSpPr>
            <a:spLocks noGrp="1"/>
          </p:cNvSpPr>
          <p:nvPr>
            <p:ph type="title"/>
          </p:nvPr>
        </p:nvSpPr>
        <p:spPr/>
        <p:txBody>
          <a:bodyPr>
            <a:normAutofit/>
          </a:bodyPr>
          <a:lstStyle/>
          <a:p>
            <a:r>
              <a:rPr lang="en-GB" sz="3600" dirty="0">
                <a:latin typeface="Times New Roman" panose="02020603050405020304" pitchFamily="18" charset="0"/>
                <a:cs typeface="Times New Roman" panose="02020603050405020304" pitchFamily="18" charset="0"/>
              </a:rPr>
              <a:t>Erikson’s psychological stages </a:t>
            </a:r>
          </a:p>
        </p:txBody>
      </p:sp>
      <p:sp>
        <p:nvSpPr>
          <p:cNvPr id="3" name="Content Placeholder 2">
            <a:extLst>
              <a:ext uri="{FF2B5EF4-FFF2-40B4-BE49-F238E27FC236}">
                <a16:creationId xmlns:a16="http://schemas.microsoft.com/office/drawing/2014/main" id="{B70500EF-9265-4061-BD90-273B5C4AB50A}"/>
              </a:ext>
            </a:extLst>
          </p:cNvPr>
          <p:cNvSpPr>
            <a:spLocks noGrp="1"/>
          </p:cNvSpPr>
          <p:nvPr>
            <p:ph idx="1"/>
          </p:nvPr>
        </p:nvSpPr>
        <p:spPr/>
        <p:txBody>
          <a:bodyPr>
            <a:normAutofit lnSpcReduction="10000"/>
          </a:bodyPr>
          <a:lstStyle/>
          <a:p>
            <a:r>
              <a:rPr lang="en-GB" dirty="0"/>
              <a:t>Erik Erikson (1902-194) advised that  individual process through eight different stages of psychological development from birth till death.</a:t>
            </a:r>
          </a:p>
          <a:p>
            <a:r>
              <a:rPr lang="en-GB" dirty="0"/>
              <a:t>These eight stages of development have a huge impact on a person’s personality and growth.</a:t>
            </a:r>
          </a:p>
          <a:p>
            <a:r>
              <a:rPr lang="en-GB" dirty="0"/>
              <a:t>Erikson suggested a lifespan model in five stages from birth to the age of 18 years and three more stages including adulthood.</a:t>
            </a:r>
          </a:p>
          <a:p>
            <a:r>
              <a:rPr lang="en-GB" dirty="0"/>
              <a:t>Erikson emphasised more on early childhood  period as he felt this was a crucial development stage for individual’s identity. </a:t>
            </a:r>
          </a:p>
          <a:p>
            <a:r>
              <a:rPr lang="en-GB" dirty="0"/>
              <a:t>Erikson advised that each person goes through different crises in life which contributes to individual’s psychological growth.   </a:t>
            </a:r>
          </a:p>
        </p:txBody>
      </p:sp>
    </p:spTree>
    <p:extLst>
      <p:ext uri="{BB962C8B-B14F-4D97-AF65-F5344CB8AC3E}">
        <p14:creationId xmlns:p14="http://schemas.microsoft.com/office/powerpoint/2010/main" val="10054132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317B21-3804-41C8-8950-FCAFE5EE288A}"/>
              </a:ext>
            </a:extLst>
          </p:cNvPr>
          <p:cNvSpPr>
            <a:spLocks noGrp="1"/>
          </p:cNvSpPr>
          <p:nvPr>
            <p:ph type="title"/>
          </p:nvPr>
        </p:nvSpPr>
        <p:spPr/>
        <p:txBody>
          <a:bodyPr>
            <a:normAutofit/>
          </a:bodyPr>
          <a:lstStyle/>
          <a:p>
            <a:r>
              <a:rPr lang="en-GB" sz="3600" dirty="0">
                <a:latin typeface="Times New Roman" panose="02020603050405020304" pitchFamily="18" charset="0"/>
                <a:cs typeface="Times New Roman" panose="02020603050405020304" pitchFamily="18" charset="0"/>
              </a:rPr>
              <a:t>Erikson’s stages of psychological development</a:t>
            </a:r>
          </a:p>
        </p:txBody>
      </p:sp>
      <p:pic>
        <p:nvPicPr>
          <p:cNvPr id="5" name="Content Placeholder 4" descr="A screenshot of a cell phone&#10;&#10;Description automatically generated">
            <a:extLst>
              <a:ext uri="{FF2B5EF4-FFF2-40B4-BE49-F238E27FC236}">
                <a16:creationId xmlns:a16="http://schemas.microsoft.com/office/drawing/2014/main" id="{E0ACB7E5-247B-49A6-B15F-663EC2868CB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181225" y="1291431"/>
            <a:ext cx="5238750" cy="4048125"/>
          </a:xfrm>
        </p:spPr>
      </p:pic>
    </p:spTree>
    <p:extLst>
      <p:ext uri="{BB962C8B-B14F-4D97-AF65-F5344CB8AC3E}">
        <p14:creationId xmlns:p14="http://schemas.microsoft.com/office/powerpoint/2010/main" val="18150990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E073F-8366-4480-A92C-74BC5623516B}"/>
              </a:ext>
            </a:extLst>
          </p:cNvPr>
          <p:cNvSpPr>
            <a:spLocks noGrp="1"/>
          </p:cNvSpPr>
          <p:nvPr>
            <p:ph type="title"/>
          </p:nvPr>
        </p:nvSpPr>
        <p:spPr/>
        <p:txBody>
          <a:bodyPr>
            <a:normAutofit/>
          </a:bodyPr>
          <a:lstStyle/>
          <a:p>
            <a:r>
              <a:rPr lang="en-GB" sz="3600" dirty="0">
                <a:latin typeface="Times New Roman" panose="02020603050405020304" pitchFamily="18" charset="0"/>
                <a:cs typeface="Times New Roman" panose="02020603050405020304" pitchFamily="18" charset="0"/>
              </a:rPr>
              <a:t>Early childhood (3-5)</a:t>
            </a:r>
          </a:p>
        </p:txBody>
      </p:sp>
      <p:sp>
        <p:nvSpPr>
          <p:cNvPr id="3" name="Content Placeholder 2">
            <a:extLst>
              <a:ext uri="{FF2B5EF4-FFF2-40B4-BE49-F238E27FC236}">
                <a16:creationId xmlns:a16="http://schemas.microsoft.com/office/drawing/2014/main" id="{77939166-B199-46DE-89A1-FA67B2AC8CA8}"/>
              </a:ext>
            </a:extLst>
          </p:cNvPr>
          <p:cNvSpPr>
            <a:spLocks noGrp="1"/>
          </p:cNvSpPr>
          <p:nvPr>
            <p:ph idx="1"/>
          </p:nvPr>
        </p:nvSpPr>
        <p:spPr/>
        <p:txBody>
          <a:bodyPr/>
          <a:lstStyle/>
          <a:p>
            <a:endParaRPr lang="en-GB" dirty="0"/>
          </a:p>
          <a:p>
            <a:r>
              <a:rPr lang="en-GB" dirty="0">
                <a:latin typeface="Times New Roman" panose="02020603050405020304" pitchFamily="18" charset="0"/>
                <a:cs typeface="Times New Roman" panose="02020603050405020304" pitchFamily="18" charset="0"/>
              </a:rPr>
              <a:t>Early childhood is also considered as preschool stage starting from three years till five years old.</a:t>
            </a:r>
          </a:p>
          <a:p>
            <a:r>
              <a:rPr lang="en-GB" dirty="0">
                <a:latin typeface="Times New Roman" panose="02020603050405020304" pitchFamily="18" charset="0"/>
                <a:cs typeface="Times New Roman" panose="02020603050405020304" pitchFamily="18" charset="0"/>
              </a:rPr>
              <a:t>At this stage the child is learning language and learning a sense of self independence. </a:t>
            </a:r>
          </a:p>
          <a:p>
            <a:r>
              <a:rPr lang="en-GB" dirty="0">
                <a:latin typeface="Times New Roman" panose="02020603050405020304" pitchFamily="18" charset="0"/>
                <a:cs typeface="Times New Roman" panose="02020603050405020304" pitchFamily="18" charset="0"/>
              </a:rPr>
              <a:t>Children should learn to control their impulses and they become more self confident.</a:t>
            </a:r>
          </a:p>
        </p:txBody>
      </p:sp>
    </p:spTree>
    <p:extLst>
      <p:ext uri="{BB962C8B-B14F-4D97-AF65-F5344CB8AC3E}">
        <p14:creationId xmlns:p14="http://schemas.microsoft.com/office/powerpoint/2010/main" val="25643599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7AACFB-310A-44CC-9174-04B887C7C572}"/>
              </a:ext>
            </a:extLst>
          </p:cNvPr>
          <p:cNvSpPr>
            <a:spLocks noGrp="1"/>
          </p:cNvSpPr>
          <p:nvPr>
            <p:ph type="title"/>
          </p:nvPr>
        </p:nvSpPr>
        <p:spPr/>
        <p:txBody>
          <a:bodyPr>
            <a:normAutofit/>
          </a:bodyPr>
          <a:lstStyle/>
          <a:p>
            <a:r>
              <a:rPr lang="en-GB" sz="3600" dirty="0">
                <a:latin typeface="Times New Roman" panose="02020603050405020304" pitchFamily="18" charset="0"/>
                <a:cs typeface="Times New Roman" panose="02020603050405020304" pitchFamily="18" charset="0"/>
              </a:rPr>
              <a:t>Initiative vs guilt</a:t>
            </a:r>
          </a:p>
        </p:txBody>
      </p:sp>
      <p:sp>
        <p:nvSpPr>
          <p:cNvPr id="3" name="Content Placeholder 2">
            <a:extLst>
              <a:ext uri="{FF2B5EF4-FFF2-40B4-BE49-F238E27FC236}">
                <a16:creationId xmlns:a16="http://schemas.microsoft.com/office/drawing/2014/main" id="{E39E6B3D-A8AB-4C74-A803-B37316400F85}"/>
              </a:ext>
            </a:extLst>
          </p:cNvPr>
          <p:cNvSpPr>
            <a:spLocks noGrp="1"/>
          </p:cNvSpPr>
          <p:nvPr>
            <p:ph idx="1"/>
          </p:nvPr>
        </p:nvSpPr>
        <p:spPr/>
        <p:txBody>
          <a:bodyPr/>
          <a:lstStyle/>
          <a:p>
            <a:r>
              <a:rPr lang="en-GB" dirty="0">
                <a:latin typeface="Times New Roman" panose="02020603050405020304" pitchFamily="18" charset="0"/>
                <a:cs typeface="Times New Roman" panose="02020603050405020304" pitchFamily="18" charset="0"/>
              </a:rPr>
              <a:t>This is the third stage of Erikson’s psychological development.</a:t>
            </a:r>
          </a:p>
          <a:p>
            <a:r>
              <a:rPr lang="en-GB" dirty="0">
                <a:latin typeface="Times New Roman" panose="02020603050405020304" pitchFamily="18" charset="0"/>
                <a:cs typeface="Times New Roman" panose="02020603050405020304" pitchFamily="18" charset="0"/>
              </a:rPr>
              <a:t>This stage takes place during the age of 3-5 years.</a:t>
            </a:r>
          </a:p>
          <a:p>
            <a:r>
              <a:rPr lang="en-GB" dirty="0">
                <a:latin typeface="Times New Roman" panose="02020603050405020304" pitchFamily="18" charset="0"/>
                <a:cs typeface="Times New Roman" panose="02020603050405020304" pitchFamily="18" charset="0"/>
              </a:rPr>
              <a:t>If the children can successfully complete the first two stage then they can act individually at this stage.</a:t>
            </a:r>
          </a:p>
          <a:p>
            <a:r>
              <a:rPr lang="en-GB" dirty="0">
                <a:latin typeface="Times New Roman" panose="02020603050405020304" pitchFamily="18" charset="0"/>
                <a:cs typeface="Times New Roman" panose="02020603050405020304" pitchFamily="18" charset="0"/>
              </a:rPr>
              <a:t>At this stage children can try things on their own and explore things.</a:t>
            </a:r>
          </a:p>
          <a:p>
            <a:r>
              <a:rPr lang="en-GB" dirty="0">
                <a:latin typeface="Times New Roman" panose="02020603050405020304" pitchFamily="18" charset="0"/>
                <a:cs typeface="Times New Roman" panose="02020603050405020304" pitchFamily="18" charset="0"/>
              </a:rPr>
              <a:t>At this stage parents should encourage children to explore.</a:t>
            </a:r>
          </a:p>
          <a:p>
            <a:r>
              <a:rPr lang="en-GB" dirty="0">
                <a:latin typeface="Times New Roman" panose="02020603050405020304" pitchFamily="18" charset="0"/>
                <a:cs typeface="Times New Roman" panose="02020603050405020304" pitchFamily="18" charset="0"/>
              </a:rPr>
              <a:t>If the parents discourage them they might feel embarrassed and can be dependent on the adults.</a:t>
            </a:r>
          </a:p>
        </p:txBody>
      </p:sp>
    </p:spTree>
    <p:extLst>
      <p:ext uri="{BB962C8B-B14F-4D97-AF65-F5344CB8AC3E}">
        <p14:creationId xmlns:p14="http://schemas.microsoft.com/office/powerpoint/2010/main" val="30276744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FBE815-E87C-4455-BBC0-6CCE9B3FA245}"/>
              </a:ext>
            </a:extLst>
          </p:cNvPr>
          <p:cNvSpPr>
            <a:spLocks noGrp="1"/>
          </p:cNvSpPr>
          <p:nvPr>
            <p:ph type="title"/>
          </p:nvPr>
        </p:nvSpPr>
        <p:spPr/>
        <p:txBody>
          <a:bodyPr/>
          <a:lstStyle/>
          <a:p>
            <a:r>
              <a:rPr lang="en-GB" dirty="0"/>
              <a:t>Piaget’s stages of cognitive development</a:t>
            </a:r>
          </a:p>
        </p:txBody>
      </p:sp>
      <p:sp>
        <p:nvSpPr>
          <p:cNvPr id="3" name="Content Placeholder 2">
            <a:extLst>
              <a:ext uri="{FF2B5EF4-FFF2-40B4-BE49-F238E27FC236}">
                <a16:creationId xmlns:a16="http://schemas.microsoft.com/office/drawing/2014/main" id="{6C71723D-E837-4325-8571-9CB5515B6E11}"/>
              </a:ext>
            </a:extLst>
          </p:cNvPr>
          <p:cNvSpPr>
            <a:spLocks noGrp="1"/>
          </p:cNvSpPr>
          <p:nvPr>
            <p:ph idx="1"/>
          </p:nvPr>
        </p:nvSpPr>
        <p:spPr/>
        <p:txBody>
          <a:bodyPr/>
          <a:lstStyle/>
          <a:p>
            <a:r>
              <a:rPr lang="en-GB" dirty="0"/>
              <a:t>Jean Piaget advised that individual pass through four different stages of mental development.</a:t>
            </a:r>
          </a:p>
          <a:p>
            <a:r>
              <a:rPr lang="en-GB" dirty="0"/>
              <a:t>The second stage is  early childhood which is also knowns as pre operational stage.</a:t>
            </a:r>
          </a:p>
          <a:p>
            <a:r>
              <a:rPr lang="en-GB" dirty="0"/>
              <a:t>His theory focus on how children gain knowledge and understanding the nature of the intelligence. </a:t>
            </a:r>
          </a:p>
          <a:p>
            <a:r>
              <a:rPr lang="en-GB" dirty="0"/>
              <a:t>Piaget believed that childhood has a huge impact on an individual’s development.</a:t>
            </a:r>
          </a:p>
        </p:txBody>
      </p:sp>
    </p:spTree>
    <p:extLst>
      <p:ext uri="{BB962C8B-B14F-4D97-AF65-F5344CB8AC3E}">
        <p14:creationId xmlns:p14="http://schemas.microsoft.com/office/powerpoint/2010/main" val="11831878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2722A7-64FB-48AD-8461-D304D1342326}"/>
              </a:ext>
            </a:extLst>
          </p:cNvPr>
          <p:cNvSpPr>
            <a:spLocks noGrp="1"/>
          </p:cNvSpPr>
          <p:nvPr>
            <p:ph type="title"/>
          </p:nvPr>
        </p:nvSpPr>
        <p:spPr/>
        <p:txBody>
          <a:bodyPr>
            <a:normAutofit/>
          </a:bodyPr>
          <a:lstStyle/>
          <a:p>
            <a:r>
              <a:rPr lang="en-GB" sz="3600" dirty="0">
                <a:latin typeface="Times New Roman" panose="02020603050405020304" pitchFamily="18" charset="0"/>
                <a:cs typeface="Times New Roman" panose="02020603050405020304" pitchFamily="18" charset="0"/>
              </a:rPr>
              <a:t>Piaget’s stages of cognitive development</a:t>
            </a:r>
          </a:p>
        </p:txBody>
      </p:sp>
      <p:sp>
        <p:nvSpPr>
          <p:cNvPr id="3" name="Content Placeholder 2">
            <a:extLst>
              <a:ext uri="{FF2B5EF4-FFF2-40B4-BE49-F238E27FC236}">
                <a16:creationId xmlns:a16="http://schemas.microsoft.com/office/drawing/2014/main" id="{4EFFEF82-7C16-4D97-BDFA-12D1435FB631}"/>
              </a:ext>
            </a:extLst>
          </p:cNvPr>
          <p:cNvSpPr>
            <a:spLocks noGrp="1"/>
          </p:cNvSpPr>
          <p:nvPr>
            <p:ph idx="1"/>
          </p:nvPr>
        </p:nvSpPr>
        <p:spPr/>
        <p:txBody>
          <a:bodyPr/>
          <a:lstStyle/>
          <a:p>
            <a:r>
              <a:rPr lang="en-GB" dirty="0">
                <a:latin typeface="Times New Roman" panose="02020603050405020304" pitchFamily="18" charset="0"/>
                <a:cs typeface="Times New Roman" panose="02020603050405020304" pitchFamily="18" charset="0"/>
              </a:rPr>
              <a:t>At this age children use symbol and pictures to represent objects.</a:t>
            </a:r>
          </a:p>
          <a:p>
            <a:r>
              <a:rPr lang="en-GB" dirty="0">
                <a:latin typeface="Times New Roman" panose="02020603050405020304" pitchFamily="18" charset="0"/>
                <a:cs typeface="Times New Roman" panose="02020603050405020304" pitchFamily="18" charset="0"/>
              </a:rPr>
              <a:t>Children start to see the world from other peoples perspectives , not only from their own perspective.</a:t>
            </a:r>
          </a:p>
          <a:p>
            <a:r>
              <a:rPr lang="en-GB" dirty="0">
                <a:latin typeface="Times New Roman" panose="02020603050405020304" pitchFamily="18" charset="0"/>
                <a:cs typeface="Times New Roman" panose="02020603050405020304" pitchFamily="18" charset="0"/>
              </a:rPr>
              <a:t>According to Piaget children’s thinking process change as they grow and they learn to interact with the world around them. </a:t>
            </a:r>
          </a:p>
          <a:p>
            <a:endParaRPr lang="en-GB" dirty="0"/>
          </a:p>
        </p:txBody>
      </p:sp>
    </p:spTree>
    <p:extLst>
      <p:ext uri="{BB962C8B-B14F-4D97-AF65-F5344CB8AC3E}">
        <p14:creationId xmlns:p14="http://schemas.microsoft.com/office/powerpoint/2010/main" val="42091500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1509A7-3810-4CB6-868F-175FCC359AB2}"/>
              </a:ext>
            </a:extLst>
          </p:cNvPr>
          <p:cNvSpPr>
            <a:spLocks noGrp="1"/>
          </p:cNvSpPr>
          <p:nvPr>
            <p:ph type="title"/>
          </p:nvPr>
        </p:nvSpPr>
        <p:spPr/>
        <p:txBody>
          <a:bodyPr/>
          <a:lstStyle/>
          <a:p>
            <a:r>
              <a:rPr lang="en-GB" dirty="0"/>
              <a:t>Human cognition in early childhood</a:t>
            </a:r>
          </a:p>
        </p:txBody>
      </p:sp>
      <p:sp>
        <p:nvSpPr>
          <p:cNvPr id="3" name="Content Placeholder 2">
            <a:extLst>
              <a:ext uri="{FF2B5EF4-FFF2-40B4-BE49-F238E27FC236}">
                <a16:creationId xmlns:a16="http://schemas.microsoft.com/office/drawing/2014/main" id="{0930FB80-4365-409B-BA85-32355FD5B1FD}"/>
              </a:ext>
            </a:extLst>
          </p:cNvPr>
          <p:cNvSpPr>
            <a:spLocks noGrp="1"/>
          </p:cNvSpPr>
          <p:nvPr>
            <p:ph idx="1"/>
          </p:nvPr>
        </p:nvSpPr>
        <p:spPr/>
        <p:txBody>
          <a:bodyPr/>
          <a:lstStyle/>
          <a:p>
            <a:r>
              <a:rPr lang="en-GB" dirty="0"/>
              <a:t>Children at this stage may think that the world revolves around them and that can make them very demanding. </a:t>
            </a:r>
          </a:p>
          <a:p>
            <a:r>
              <a:rPr lang="en-GB" dirty="0"/>
              <a:t>A child saw another child playing with a ball in the park and take the ball from the other child ,it seems like bullying but from the child’s perspective it is justified because he just wants the ball. He does not understand the other child’s perspective.</a:t>
            </a:r>
          </a:p>
          <a:p>
            <a:r>
              <a:rPr lang="en-GB" dirty="0"/>
              <a:t>This behaviour changes when the child approach school age and learn sharing.</a:t>
            </a:r>
          </a:p>
          <a:p>
            <a:r>
              <a:rPr lang="en-GB" dirty="0"/>
              <a:t>  </a:t>
            </a:r>
          </a:p>
        </p:txBody>
      </p:sp>
    </p:spTree>
    <p:extLst>
      <p:ext uri="{BB962C8B-B14F-4D97-AF65-F5344CB8AC3E}">
        <p14:creationId xmlns:p14="http://schemas.microsoft.com/office/powerpoint/2010/main" val="39399755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A096A3-4816-4C16-B046-89A2939DFC9A}"/>
              </a:ext>
            </a:extLst>
          </p:cNvPr>
          <p:cNvSpPr>
            <a:spLocks noGrp="1"/>
          </p:cNvSpPr>
          <p:nvPr>
            <p:ph type="title"/>
          </p:nvPr>
        </p:nvSpPr>
        <p:spPr/>
        <p:txBody>
          <a:bodyPr>
            <a:normAutofit/>
          </a:bodyPr>
          <a:lstStyle/>
          <a:p>
            <a:r>
              <a:rPr lang="en-GB" sz="3600" dirty="0">
                <a:latin typeface="Times New Roman" panose="02020603050405020304" pitchFamily="18" charset="0"/>
                <a:cs typeface="Times New Roman" panose="02020603050405020304" pitchFamily="18" charset="0"/>
              </a:rPr>
              <a:t>Emotions in early childhood</a:t>
            </a:r>
          </a:p>
        </p:txBody>
      </p:sp>
      <p:sp>
        <p:nvSpPr>
          <p:cNvPr id="3" name="Content Placeholder 2">
            <a:extLst>
              <a:ext uri="{FF2B5EF4-FFF2-40B4-BE49-F238E27FC236}">
                <a16:creationId xmlns:a16="http://schemas.microsoft.com/office/drawing/2014/main" id="{0CD5D814-F125-4168-A945-238BB626CC52}"/>
              </a:ext>
            </a:extLst>
          </p:cNvPr>
          <p:cNvSpPr>
            <a:spLocks noGrp="1"/>
          </p:cNvSpPr>
          <p:nvPr>
            <p:ph idx="1"/>
          </p:nvPr>
        </p:nvSpPr>
        <p:spPr/>
        <p:txBody>
          <a:bodyPr/>
          <a:lstStyle/>
          <a:p>
            <a:r>
              <a:rPr lang="en-GB" dirty="0">
                <a:latin typeface="Times New Roman" panose="02020603050405020304" pitchFamily="18" charset="0"/>
                <a:cs typeface="Times New Roman" panose="02020603050405020304" pitchFamily="18" charset="0"/>
              </a:rPr>
              <a:t>Tantrums and temper are very common at this stage. Toddlers have mood swings and their emotions can be intense and only last for  short time.one minute they are crying for something, next moment  they are playing with something else.</a:t>
            </a:r>
          </a:p>
          <a:p>
            <a:r>
              <a:rPr lang="en-GB" dirty="0">
                <a:latin typeface="Times New Roman" panose="02020603050405020304" pitchFamily="18" charset="0"/>
                <a:cs typeface="Times New Roman" panose="02020603050405020304" pitchFamily="18" charset="0"/>
              </a:rPr>
              <a:t>Children can be possessive and they do not like sharing. But soon they will go to school and interact with other children rather than family members and they will learn sharing.</a:t>
            </a:r>
          </a:p>
          <a:p>
            <a:r>
              <a:rPr lang="en-GB" dirty="0">
                <a:latin typeface="Times New Roman" panose="02020603050405020304" pitchFamily="18" charset="0"/>
                <a:cs typeface="Times New Roman" panose="02020603050405020304" pitchFamily="18" charset="0"/>
              </a:rPr>
              <a:t>They start to respond to emotions. </a:t>
            </a:r>
            <a:r>
              <a:rPr lang="en-GB" dirty="0"/>
              <a:t> </a:t>
            </a:r>
          </a:p>
          <a:p>
            <a:endParaRPr lang="en-GB" dirty="0"/>
          </a:p>
        </p:txBody>
      </p:sp>
    </p:spTree>
    <p:extLst>
      <p:ext uri="{BB962C8B-B14F-4D97-AF65-F5344CB8AC3E}">
        <p14:creationId xmlns:p14="http://schemas.microsoft.com/office/powerpoint/2010/main" val="1903994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9E05DE-CAD5-4CE7-A9B6-22393F24360B}"/>
              </a:ext>
            </a:extLst>
          </p:cNvPr>
          <p:cNvSpPr>
            <a:spLocks noGrp="1"/>
          </p:cNvSpPr>
          <p:nvPr>
            <p:ph type="title"/>
          </p:nvPr>
        </p:nvSpPr>
        <p:spPr/>
        <p:txBody>
          <a:bodyPr>
            <a:normAutofit/>
          </a:bodyPr>
          <a:lstStyle/>
          <a:p>
            <a:r>
              <a:rPr lang="en-GB" sz="3600" dirty="0">
                <a:latin typeface="Times New Roman" panose="02020603050405020304" pitchFamily="18" charset="0"/>
                <a:cs typeface="Times New Roman" panose="02020603050405020304" pitchFamily="18" charset="0"/>
              </a:rPr>
              <a:t>Behaviours in early childhood</a:t>
            </a:r>
          </a:p>
        </p:txBody>
      </p:sp>
      <p:sp>
        <p:nvSpPr>
          <p:cNvPr id="3" name="Content Placeholder 2">
            <a:extLst>
              <a:ext uri="{FF2B5EF4-FFF2-40B4-BE49-F238E27FC236}">
                <a16:creationId xmlns:a16="http://schemas.microsoft.com/office/drawing/2014/main" id="{0A0C9365-ED7F-4137-A497-5B223137FC99}"/>
              </a:ext>
            </a:extLst>
          </p:cNvPr>
          <p:cNvSpPr>
            <a:spLocks noGrp="1"/>
          </p:cNvSpPr>
          <p:nvPr>
            <p:ph idx="1"/>
          </p:nvPr>
        </p:nvSpPr>
        <p:spPr/>
        <p:txBody>
          <a:bodyPr/>
          <a:lstStyle/>
          <a:p>
            <a:r>
              <a:rPr lang="en-GB" dirty="0">
                <a:latin typeface="Times New Roman" panose="02020603050405020304" pitchFamily="18" charset="0"/>
                <a:cs typeface="Times New Roman" panose="02020603050405020304" pitchFamily="18" charset="0"/>
              </a:rPr>
              <a:t>Some children may behave in aggressive manners, it is very common at this age. Best way to address this is to divert their attention to something positive like playing or drawing to distract them.</a:t>
            </a:r>
          </a:p>
          <a:p>
            <a:r>
              <a:rPr lang="en-GB" dirty="0">
                <a:latin typeface="Times New Roman" panose="02020603050405020304" pitchFamily="18" charset="0"/>
                <a:cs typeface="Times New Roman" panose="02020603050405020304" pitchFamily="18" charset="0"/>
              </a:rPr>
              <a:t>Every children grows differently. Some children find it hard to interact with others.</a:t>
            </a:r>
          </a:p>
          <a:p>
            <a:endParaRPr lang="en-GB" dirty="0"/>
          </a:p>
        </p:txBody>
      </p:sp>
    </p:spTree>
    <p:extLst>
      <p:ext uri="{BB962C8B-B14F-4D97-AF65-F5344CB8AC3E}">
        <p14:creationId xmlns:p14="http://schemas.microsoft.com/office/powerpoint/2010/main" val="30129404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2C243-4E1D-4887-8D1E-2D6196A02BC4}"/>
              </a:ext>
            </a:extLst>
          </p:cNvPr>
          <p:cNvSpPr>
            <a:spLocks noGrp="1"/>
          </p:cNvSpPr>
          <p:nvPr>
            <p:ph type="title"/>
          </p:nvPr>
        </p:nvSpPr>
        <p:spPr/>
        <p:txBody>
          <a:bodyPr>
            <a:normAutofit/>
          </a:bodyPr>
          <a:lstStyle/>
          <a:p>
            <a:r>
              <a:rPr lang="en-GB" sz="3600" dirty="0">
                <a:latin typeface="Times New Roman" panose="02020603050405020304" pitchFamily="18" charset="0"/>
                <a:cs typeface="Times New Roman" panose="02020603050405020304" pitchFamily="18" charset="0"/>
              </a:rPr>
              <a:t>Recent researches</a:t>
            </a:r>
            <a:br>
              <a:rPr lang="en-GB" dirty="0"/>
            </a:br>
            <a:endParaRPr lang="en-GB" dirty="0"/>
          </a:p>
        </p:txBody>
      </p:sp>
      <p:sp>
        <p:nvSpPr>
          <p:cNvPr id="3" name="Content Placeholder 2">
            <a:extLst>
              <a:ext uri="{FF2B5EF4-FFF2-40B4-BE49-F238E27FC236}">
                <a16:creationId xmlns:a16="http://schemas.microsoft.com/office/drawing/2014/main" id="{5075BC1C-EE7A-4903-815A-98ACE8C8D009}"/>
              </a:ext>
            </a:extLst>
          </p:cNvPr>
          <p:cNvSpPr>
            <a:spLocks noGrp="1"/>
          </p:cNvSpPr>
          <p:nvPr>
            <p:ph idx="1"/>
          </p:nvPr>
        </p:nvSpPr>
        <p:spPr/>
        <p:txBody>
          <a:bodyPr>
            <a:normAutofit fontScale="92500" lnSpcReduction="20000"/>
          </a:bodyPr>
          <a:lstStyle/>
          <a:p>
            <a:endParaRPr lang="en-GB" dirty="0"/>
          </a:p>
          <a:p>
            <a:r>
              <a:rPr lang="en-GB" sz="3000" dirty="0">
                <a:latin typeface="Times New Roman" panose="02020603050405020304" pitchFamily="18" charset="0"/>
                <a:cs typeface="Times New Roman" panose="02020603050405020304" pitchFamily="18" charset="0"/>
              </a:rPr>
              <a:t>Social and emotional development in early childhood (2016)-</a:t>
            </a:r>
          </a:p>
          <a:p>
            <a:r>
              <a:rPr lang="en-GB" sz="3000" dirty="0">
                <a:latin typeface="Times New Roman" panose="02020603050405020304" pitchFamily="18" charset="0"/>
                <a:cs typeface="Times New Roman" panose="02020603050405020304" pitchFamily="18" charset="0"/>
              </a:rPr>
              <a:t>This research describes the relationship of social and emotional development in early childhood. Some toddlers experience social and emotional issues that have negative impact on their development and school readiness.</a:t>
            </a:r>
          </a:p>
          <a:p>
            <a:r>
              <a:rPr lang="en-GB" sz="3000" dirty="0">
                <a:latin typeface="Times New Roman" panose="02020603050405020304" pitchFamily="18" charset="0"/>
                <a:cs typeface="Times New Roman" panose="02020603050405020304" pitchFamily="18" charset="0"/>
              </a:rPr>
              <a:t>Early identification of autism (2015)-</a:t>
            </a:r>
          </a:p>
          <a:p>
            <a:r>
              <a:rPr lang="en-GB" sz="3000" dirty="0">
                <a:latin typeface="Times New Roman" panose="02020603050405020304" pitchFamily="18" charset="0"/>
                <a:cs typeface="Times New Roman" panose="02020603050405020304" pitchFamily="18" charset="0"/>
              </a:rPr>
              <a:t>This research was carried out to decide the timing and nature of parents initial concern .Speech delay and language development was the main concern.</a:t>
            </a:r>
          </a:p>
          <a:p>
            <a:r>
              <a:rPr lang="en-GB" sz="3000" dirty="0">
                <a:latin typeface="Times New Roman" panose="02020603050405020304" pitchFamily="18" charset="0"/>
                <a:cs typeface="Times New Roman" panose="02020603050405020304" pitchFamily="18" charset="0"/>
              </a:rPr>
              <a:t>Speech delay is also associated with other indications such as difficulty in interaction, play , repetitive behaviour and eye contact.</a:t>
            </a:r>
          </a:p>
          <a:p>
            <a:endParaRPr lang="en-GB" dirty="0"/>
          </a:p>
          <a:p>
            <a:endParaRPr lang="en-GB" dirty="0"/>
          </a:p>
        </p:txBody>
      </p:sp>
      <p:sp>
        <p:nvSpPr>
          <p:cNvPr id="4" name="Title 1">
            <a:extLst>
              <a:ext uri="{FF2B5EF4-FFF2-40B4-BE49-F238E27FC236}">
                <a16:creationId xmlns:a16="http://schemas.microsoft.com/office/drawing/2014/main" id="{1F1A69F4-EB18-4B64-B4A7-DCAC60DD0265}"/>
              </a:ext>
            </a:extLst>
          </p:cNvPr>
          <p:cNvSpPr txBox="1">
            <a:spLocks/>
          </p:cNvSpPr>
          <p:nvPr/>
        </p:nvSpPr>
        <p:spPr>
          <a:xfrm>
            <a:off x="829734" y="762000"/>
            <a:ext cx="8596668" cy="1320800"/>
          </a:xfrm>
          <a:prstGeom prst="rect">
            <a:avLst/>
          </a:prstGeom>
        </p:spPr>
        <p:txBody>
          <a:bodyPr vert="horz" lIns="91440" tIns="45720" rIns="91440" bIns="45720" rtlCol="0" anchor="t">
            <a:normAutofit fontScale="97500"/>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endParaRPr lang="en-GB" dirty="0"/>
          </a:p>
        </p:txBody>
      </p:sp>
    </p:spTree>
    <p:extLst>
      <p:ext uri="{BB962C8B-B14F-4D97-AF65-F5344CB8AC3E}">
        <p14:creationId xmlns:p14="http://schemas.microsoft.com/office/powerpoint/2010/main" val="41380985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A945A-DF08-446A-A0C9-8E02E603DD9F}"/>
              </a:ext>
            </a:extLst>
          </p:cNvPr>
          <p:cNvSpPr>
            <a:spLocks noGrp="1"/>
          </p:cNvSpPr>
          <p:nvPr>
            <p:ph type="title"/>
          </p:nvPr>
        </p:nvSpPr>
        <p:spPr/>
        <p:txBody>
          <a:bodyPr>
            <a:normAutofit/>
          </a:bodyPr>
          <a:lstStyle/>
          <a:p>
            <a:r>
              <a:rPr lang="en-GB" sz="3600" dirty="0">
                <a:latin typeface="Times New Roman" panose="02020603050405020304" pitchFamily="18" charset="0"/>
                <a:cs typeface="Times New Roman" panose="02020603050405020304" pitchFamily="18" charset="0"/>
              </a:rPr>
              <a:t>Recent researches</a:t>
            </a:r>
          </a:p>
        </p:txBody>
      </p:sp>
      <p:sp>
        <p:nvSpPr>
          <p:cNvPr id="3" name="Content Placeholder 2">
            <a:extLst>
              <a:ext uri="{FF2B5EF4-FFF2-40B4-BE49-F238E27FC236}">
                <a16:creationId xmlns:a16="http://schemas.microsoft.com/office/drawing/2014/main" id="{FDB54D9C-3EA4-4257-AF54-3EE27A13BB26}"/>
              </a:ext>
            </a:extLst>
          </p:cNvPr>
          <p:cNvSpPr>
            <a:spLocks noGrp="1"/>
          </p:cNvSpPr>
          <p:nvPr>
            <p:ph idx="1"/>
          </p:nvPr>
        </p:nvSpPr>
        <p:spPr/>
        <p:txBody>
          <a:bodyPr/>
          <a:lstStyle/>
          <a:p>
            <a:r>
              <a:rPr lang="en-GB" dirty="0"/>
              <a:t>Play and literacy in early childhood (2017)-</a:t>
            </a:r>
          </a:p>
          <a:p>
            <a:r>
              <a:rPr lang="en-GB" dirty="0"/>
              <a:t>This research shows how the classroom environment can be changed to  encourage children to learn through play during their preschool.</a:t>
            </a:r>
          </a:p>
        </p:txBody>
      </p:sp>
    </p:spTree>
    <p:extLst>
      <p:ext uri="{BB962C8B-B14F-4D97-AF65-F5344CB8AC3E}">
        <p14:creationId xmlns:p14="http://schemas.microsoft.com/office/powerpoint/2010/main" val="8524858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F6C9B1-D766-43C8-A700-4C72D76F4CA9}"/>
              </a:ext>
            </a:extLst>
          </p:cNvPr>
          <p:cNvSpPr>
            <a:spLocks noGrp="1"/>
          </p:cNvSpPr>
          <p:nvPr>
            <p:ph type="title"/>
          </p:nvPr>
        </p:nvSpPr>
        <p:spPr/>
        <p:txBody>
          <a:bodyPr/>
          <a:lstStyle/>
          <a:p>
            <a:r>
              <a:rPr lang="en-GB" sz="3600" dirty="0">
                <a:latin typeface="Times New Roman" panose="02020603050405020304" pitchFamily="18" charset="0"/>
                <a:cs typeface="Times New Roman" panose="02020603050405020304" pitchFamily="18" charset="0"/>
              </a:rPr>
              <a:t>Conclusion</a:t>
            </a:r>
            <a:br>
              <a:rPr lang="en-GB" dirty="0"/>
            </a:br>
            <a:endParaRPr lang="en-GB" dirty="0"/>
          </a:p>
        </p:txBody>
      </p:sp>
      <p:sp>
        <p:nvSpPr>
          <p:cNvPr id="3" name="Content Placeholder 2">
            <a:extLst>
              <a:ext uri="{FF2B5EF4-FFF2-40B4-BE49-F238E27FC236}">
                <a16:creationId xmlns:a16="http://schemas.microsoft.com/office/drawing/2014/main" id="{59F6182B-9482-4E07-95A1-9D86B1E34B0A}"/>
              </a:ext>
            </a:extLst>
          </p:cNvPr>
          <p:cNvSpPr>
            <a:spLocks noGrp="1"/>
          </p:cNvSpPr>
          <p:nvPr>
            <p:ph idx="1"/>
          </p:nvPr>
        </p:nvSpPr>
        <p:spPr/>
        <p:txBody>
          <a:bodyPr/>
          <a:lstStyle/>
          <a:p>
            <a:r>
              <a:rPr lang="en-GB" dirty="0">
                <a:latin typeface="Times New Roman" panose="02020603050405020304" pitchFamily="18" charset="0"/>
                <a:cs typeface="Times New Roman" panose="02020603050405020304" pitchFamily="18" charset="0"/>
              </a:rPr>
              <a:t>Early childhood development involves learning of different skills. These skills that a child gain can be used to determine if the child’s development is regular or not. Understanding early childhood development using lifespan theories has many positive impact to early childhood professionals as this will help them to play an important role in helping children and their families .</a:t>
            </a:r>
          </a:p>
        </p:txBody>
      </p:sp>
    </p:spTree>
    <p:extLst>
      <p:ext uri="{BB962C8B-B14F-4D97-AF65-F5344CB8AC3E}">
        <p14:creationId xmlns:p14="http://schemas.microsoft.com/office/powerpoint/2010/main" val="10852330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8B2B60-1DDA-44AE-889E-9B67FC8B5DD4}"/>
              </a:ext>
            </a:extLst>
          </p:cNvPr>
          <p:cNvSpPr>
            <a:spLocks noGrp="1"/>
          </p:cNvSpPr>
          <p:nvPr>
            <p:ph type="title"/>
          </p:nvPr>
        </p:nvSpPr>
        <p:spPr/>
        <p:txBody>
          <a:bodyPr>
            <a:normAutofit/>
          </a:bodyPr>
          <a:lstStyle/>
          <a:p>
            <a:r>
              <a:rPr lang="en-GB" sz="3600"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90C938EB-3BF8-421A-B718-02A34CECB87F}"/>
              </a:ext>
            </a:extLst>
          </p:cNvPr>
          <p:cNvSpPr>
            <a:spLocks noGrp="1"/>
          </p:cNvSpPr>
          <p:nvPr>
            <p:ph idx="1"/>
          </p:nvPr>
        </p:nvSpPr>
        <p:spPr>
          <a:xfrm>
            <a:off x="838200" y="1825625"/>
            <a:ext cx="11074400" cy="5032376"/>
          </a:xfrm>
        </p:spPr>
        <p:txBody>
          <a:bodyPr>
            <a:noAutofit/>
          </a:bodyPr>
          <a:lstStyle/>
          <a:p>
            <a:r>
              <a:rPr lang="en-US" sz="2400" dirty="0">
                <a:latin typeface="Times New Roman" panose="02020603050405020304" pitchFamily="18" charset="0"/>
                <a:cs typeface="Times New Roman" panose="02020603050405020304" pitchFamily="18" charset="0"/>
              </a:rPr>
              <a:t>Darling-Churchill, K.E. and Lippman, L., 2016. Early childhood social and emotional development: Advancing the field of measurement. </a:t>
            </a:r>
            <a:r>
              <a:rPr lang="en-US" sz="2400" i="1" dirty="0">
                <a:latin typeface="Times New Roman" panose="02020603050405020304" pitchFamily="18" charset="0"/>
                <a:cs typeface="Times New Roman" panose="02020603050405020304" pitchFamily="18" charset="0"/>
              </a:rPr>
              <a:t>Journal of Applied Developmental Psychology</a:t>
            </a:r>
            <a:r>
              <a:rPr lang="en-US" sz="2400" dirty="0">
                <a:latin typeface="Times New Roman" panose="02020603050405020304" pitchFamily="18" charset="0"/>
                <a:cs typeface="Times New Roman" panose="02020603050405020304" pitchFamily="18" charset="0"/>
              </a:rPr>
              <a:t>, </a:t>
            </a:r>
            <a:r>
              <a:rPr lang="en-US" sz="2400" i="1" dirty="0">
                <a:latin typeface="Times New Roman" panose="02020603050405020304" pitchFamily="18" charset="0"/>
                <a:cs typeface="Times New Roman" panose="02020603050405020304" pitchFamily="18" charset="0"/>
              </a:rPr>
              <a:t>45</a:t>
            </a:r>
            <a:r>
              <a:rPr lang="en-US" sz="2400" dirty="0">
                <a:latin typeface="Times New Roman" panose="02020603050405020304" pitchFamily="18" charset="0"/>
                <a:cs typeface="Times New Roman" panose="02020603050405020304" pitchFamily="18" charset="0"/>
              </a:rPr>
              <a:t>, pp.1-7.</a:t>
            </a:r>
          </a:p>
          <a:p>
            <a:r>
              <a:rPr lang="en-GB" sz="2400" dirty="0">
                <a:latin typeface="Times New Roman" panose="02020603050405020304" pitchFamily="18" charset="0"/>
                <a:cs typeface="Times New Roman" panose="02020603050405020304" pitchFamily="18" charset="0"/>
              </a:rPr>
              <a:t>Zwaigenbaum, L., Bauman, M.L., Stone, W.L., Yirmiya, N., Estes, A., Hansen, R.L., McPartland, J.C., Natowicz, M.R., Choueiri, R., Fein, D. and Kasari, C., 2015. Early identification of autism spectrum disorder: recommendations for practice and research. </a:t>
            </a:r>
            <a:r>
              <a:rPr lang="en-GB" sz="2400" i="1" dirty="0">
                <a:latin typeface="Times New Roman" panose="02020603050405020304" pitchFamily="18" charset="0"/>
                <a:cs typeface="Times New Roman" panose="02020603050405020304" pitchFamily="18" charset="0"/>
              </a:rPr>
              <a:t>Pediatrics</a:t>
            </a:r>
            <a:r>
              <a:rPr lang="en-GB" sz="2400" dirty="0">
                <a:latin typeface="Times New Roman" panose="02020603050405020304" pitchFamily="18" charset="0"/>
                <a:cs typeface="Times New Roman" panose="02020603050405020304" pitchFamily="18" charset="0"/>
              </a:rPr>
              <a:t>, </a:t>
            </a:r>
            <a:r>
              <a:rPr lang="en-GB" sz="2400" i="1" dirty="0">
                <a:latin typeface="Times New Roman" panose="02020603050405020304" pitchFamily="18" charset="0"/>
                <a:cs typeface="Times New Roman" panose="02020603050405020304" pitchFamily="18" charset="0"/>
              </a:rPr>
              <a:t>136</a:t>
            </a:r>
            <a:r>
              <a:rPr lang="en-GB" sz="2400" dirty="0">
                <a:latin typeface="Times New Roman" panose="02020603050405020304" pitchFamily="18" charset="0"/>
                <a:cs typeface="Times New Roman" panose="02020603050405020304" pitchFamily="18" charset="0"/>
              </a:rPr>
              <a:t>(Supplement 1), pp.S10-S40</a:t>
            </a:r>
          </a:p>
          <a:p>
            <a:r>
              <a:rPr lang="en-US" dirty="0">
                <a:latin typeface="Times New Roman" panose="02020603050405020304" pitchFamily="18" charset="0"/>
                <a:cs typeface="Times New Roman" panose="02020603050405020304" pitchFamily="18" charset="0"/>
              </a:rPr>
              <a:t>Roskos, K.A. ed., 2017. </a:t>
            </a:r>
            <a:r>
              <a:rPr lang="en-US" i="1" dirty="0">
                <a:latin typeface="Times New Roman" panose="02020603050405020304" pitchFamily="18" charset="0"/>
                <a:cs typeface="Times New Roman" panose="02020603050405020304" pitchFamily="18" charset="0"/>
              </a:rPr>
              <a:t>Play and literacy in early childhood: Research from multiple perspectives</a:t>
            </a:r>
            <a:r>
              <a:rPr lang="en-US" dirty="0">
                <a:latin typeface="Times New Roman" panose="02020603050405020304" pitchFamily="18" charset="0"/>
                <a:cs typeface="Times New Roman" panose="02020603050405020304" pitchFamily="18" charset="0"/>
              </a:rPr>
              <a:t>. Routledge.</a:t>
            </a:r>
          </a:p>
          <a:p>
            <a:r>
              <a:rPr lang="en-US" dirty="0">
                <a:latin typeface="Times New Roman" panose="02020603050405020304" pitchFamily="18" charset="0"/>
                <a:cs typeface="Times New Roman" panose="02020603050405020304" pitchFamily="18" charset="0"/>
              </a:rPr>
              <a:t>Travers, J.F. and Dacey, J.S., 2006. </a:t>
            </a:r>
            <a:r>
              <a:rPr lang="en-US" i="1" dirty="0">
                <a:latin typeface="Times New Roman" panose="02020603050405020304" pitchFamily="18" charset="0"/>
                <a:cs typeface="Times New Roman" panose="02020603050405020304" pitchFamily="18" charset="0"/>
              </a:rPr>
              <a:t>Human development: Across the lifespan</a:t>
            </a:r>
            <a:r>
              <a:rPr lang="en-US" dirty="0">
                <a:latin typeface="Times New Roman" panose="02020603050405020304" pitchFamily="18" charset="0"/>
                <a:cs typeface="Times New Roman" panose="02020603050405020304" pitchFamily="18" charset="0"/>
              </a:rPr>
              <a:t>. McGraw-Hill.</a:t>
            </a:r>
          </a:p>
          <a:p>
            <a:r>
              <a:rPr lang="en-US" dirty="0"/>
              <a:t>Munley, P.H., 1975. Erik Erikson's theory of psychosocial development and vocational behavior. </a:t>
            </a:r>
            <a:r>
              <a:rPr lang="en-US" i="1" dirty="0"/>
              <a:t>Journal of Counseling Psychology</a:t>
            </a:r>
            <a:r>
              <a:rPr lang="en-US" dirty="0"/>
              <a:t>, </a:t>
            </a:r>
            <a:r>
              <a:rPr lang="en-US" i="1" dirty="0"/>
              <a:t>22</a:t>
            </a:r>
            <a:r>
              <a:rPr lang="en-US" dirty="0"/>
              <a:t>(4), p.314.</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966024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2BE97E92EE9F184B86E07AF056B201E3" ma:contentTypeVersion="5" ma:contentTypeDescription="Create a new document." ma:contentTypeScope="" ma:versionID="37129f03c9289db973e14e947664ed1f">
  <xsd:schema xmlns:xsd="http://www.w3.org/2001/XMLSchema" xmlns:xs="http://www.w3.org/2001/XMLSchema" xmlns:p="http://schemas.microsoft.com/office/2006/metadata/properties" xmlns:ns3="28bc52eb-7ba0-4738-a312-c7a8d9f935af" xmlns:ns4="3f3c24f8-7af3-4609-ad34-b92c5c0a0352" targetNamespace="http://schemas.microsoft.com/office/2006/metadata/properties" ma:root="true" ma:fieldsID="26a52bbea94fa79445ba35aa00b70901" ns3:_="" ns4:_="">
    <xsd:import namespace="28bc52eb-7ba0-4738-a312-c7a8d9f935af"/>
    <xsd:import namespace="3f3c24f8-7af3-4609-ad34-b92c5c0a0352"/>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8bc52eb-7ba0-4738-a312-c7a8d9f935a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f3c24f8-7af3-4609-ad34-b92c5c0a0352"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8018786-F36F-4237-907A-9A5AD33E744E}">
  <ds:schemaRefs>
    <ds:schemaRef ds:uri="http://schemas.openxmlformats.org/package/2006/metadata/core-properties"/>
    <ds:schemaRef ds:uri="http://schemas.microsoft.com/office/2006/metadata/properties"/>
    <ds:schemaRef ds:uri="http://schemas.microsoft.com/office/infopath/2007/PartnerControls"/>
    <ds:schemaRef ds:uri="http://purl.org/dc/dcmitype/"/>
    <ds:schemaRef ds:uri="http://purl.org/dc/terms/"/>
    <ds:schemaRef ds:uri="http://schemas.microsoft.com/office/2006/documentManagement/types"/>
    <ds:schemaRef ds:uri="http://purl.org/dc/elements/1.1/"/>
    <ds:schemaRef ds:uri="http://www.w3.org/XML/1998/namespace"/>
    <ds:schemaRef ds:uri="3f3c24f8-7af3-4609-ad34-b92c5c0a0352"/>
    <ds:schemaRef ds:uri="28bc52eb-7ba0-4738-a312-c7a8d9f935af"/>
  </ds:schemaRefs>
</ds:datastoreItem>
</file>

<file path=customXml/itemProps2.xml><?xml version="1.0" encoding="utf-8"?>
<ds:datastoreItem xmlns:ds="http://schemas.openxmlformats.org/officeDocument/2006/customXml" ds:itemID="{6BE4A143-AD38-4493-89FD-5397D6344AF1}">
  <ds:schemaRefs>
    <ds:schemaRef ds:uri="http://schemas.microsoft.com/sharepoint/v3/contenttype/forms"/>
  </ds:schemaRefs>
</ds:datastoreItem>
</file>

<file path=customXml/itemProps3.xml><?xml version="1.0" encoding="utf-8"?>
<ds:datastoreItem xmlns:ds="http://schemas.openxmlformats.org/officeDocument/2006/customXml" ds:itemID="{3CB45120-AD0B-430A-A268-671403FDEAB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8bc52eb-7ba0-4738-a312-c7a8d9f935af"/>
    <ds:schemaRef ds:uri="3f3c24f8-7af3-4609-ad34-b92c5c0a035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0</TotalTime>
  <Words>1089</Words>
  <Application>Microsoft Office PowerPoint</Application>
  <PresentationFormat>Widescreen</PresentationFormat>
  <Paragraphs>84</Paragraphs>
  <Slides>16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Calibri Light</vt:lpstr>
      <vt:lpstr>Times New Roman</vt:lpstr>
      <vt:lpstr>Office Theme</vt:lpstr>
      <vt:lpstr>Psychology for health and social care </vt:lpstr>
      <vt:lpstr>Contents</vt:lpstr>
      <vt:lpstr>Introduction</vt:lpstr>
      <vt:lpstr>Erikson’s psychological stages </vt:lpstr>
      <vt:lpstr>Erikson’s stages of psychological development</vt:lpstr>
      <vt:lpstr>Early childhood (3-5)</vt:lpstr>
      <vt:lpstr>Initiative vs guilt</vt:lpstr>
      <vt:lpstr>Piaget’s stages of cognitive development</vt:lpstr>
      <vt:lpstr>Piaget’s stages of cognitive development</vt:lpstr>
      <vt:lpstr>Human cognition in early childhood</vt:lpstr>
      <vt:lpstr>Emotions in early childhood</vt:lpstr>
      <vt:lpstr>Behaviours in early childhood</vt:lpstr>
      <vt:lpstr>Recent researches </vt:lpstr>
      <vt:lpstr>Recent researches</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Psychology for health and social care </dc:title>
  <dc:creator>Nazifa Ahmed (1808865)</dc:creator>
  <cp:lastModifiedBy>Nazifa Ahmed (1808865)</cp:lastModifiedBy>
  <cp:revision>9</cp:revision>
  <dcterms:created xsi:type="dcterms:W3CDTF">2019-08-14T17:26:42Z</dcterms:created>
  <dcterms:modified xsi:type="dcterms:W3CDTF">2019-08-19T07:46:50Z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0x0101002BE97E92EE9F184B86E07AF056B201E3</vt:lpwstr>
  </property>
</Properties>
</file>