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345" r:id="rId4"/>
    <p:sldId id="350" r:id="rId5"/>
    <p:sldId id="281" r:id="rId6"/>
    <p:sldId id="349" r:id="rId7"/>
    <p:sldId id="346" r:id="rId8"/>
    <p:sldId id="347" r:id="rId9"/>
    <p:sldId id="273" r:id="rId10"/>
    <p:sldId id="276" r:id="rId11"/>
    <p:sldId id="280" r:id="rId12"/>
    <p:sldId id="279" r:id="rId13"/>
    <p:sldId id="351" r:id="rId14"/>
    <p:sldId id="28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43" autoAdjust="0"/>
    <p:restoredTop sz="94660"/>
  </p:normalViewPr>
  <p:slideViewPr>
    <p:cSldViewPr snapToGrid="0">
      <p:cViewPr varScale="1">
        <p:scale>
          <a:sx n="90" d="100"/>
          <a:sy n="90" d="100"/>
        </p:scale>
        <p:origin x="32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278678-29ED-4B7B-93C6-72CA6BB1F0D6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577FCC-653E-4CC9-9883-92D5ABA741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156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77FCC-653E-4CC9-9883-92D5ABA741F0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646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4EEEA4-21B6-4CE5-A95B-074271B6B7B7}" type="slidenum">
              <a:rPr lang="en-GB" altLang="en-US"/>
              <a:pPr/>
              <a:t>6</a:t>
            </a:fld>
            <a:endParaRPr lang="en-GB" altLang="en-US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77FCC-653E-4CC9-9883-92D5ABA741F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889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577FCC-653E-4CC9-9883-92D5ABA741F0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9928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1D24-E0F5-436F-9C33-9D3C9E322F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EC337-028B-452A-8588-E732BFFEC8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4E65C-6485-4F23-94E6-D4FCD53F9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198D7-CD26-4CD3-8CDB-033D27D13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4AB02-8D5B-4FC6-9780-DD396E3D5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1046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74FCF-C5E7-4226-A4C5-E384F5589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3554F-0C77-4629-90AA-2EEC194DB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CE63A-A069-4D8D-A3E7-4762046A5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21C4B-BB46-40B3-82E7-3BD4518E5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75D1C0-E201-464B-823B-E126B8007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922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CEDC7-BBA7-4331-AE13-A96C2D2B1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1BC1F-B8D6-406F-B48B-0F6188D72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F9913-1A2F-4B4A-9CDE-D0550E584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B2092-C863-45D8-8821-FDCEEEF0C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745DC0-B161-4987-9912-2282B67E8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262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047E3-2044-44B5-8044-4D28FC70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C4158-BBE9-4D37-97B4-41653F292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F8D892-6CCD-47BC-A918-F1465F825D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A099A-E9AB-4FA3-BF7D-918FFE3C3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5BF28C-9B9E-4B24-A146-E865AD0CB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2781C-A7B3-4EEC-8C87-9A3E0E2CA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645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19634-1A14-4F20-99AD-FBC001E6B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6F5204-AD88-4F7A-9C96-0D4B5A4CA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01B55-2CF2-4637-88F0-82EBB1DBED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ED8B20-B472-4DD4-A243-A3381C523C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152A7D-CB0B-4B63-BFB1-BED3196C3A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7D017B-1283-433B-87C0-3011E6227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0C0FC-302E-4F4A-A40C-AC7889EAC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60D8E4-E1CF-440A-9BFA-0A389A84E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692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7D517-186F-4475-A104-DE9548EB2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753D93-D0F7-49A6-934C-E213BE3B7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F9EFD-CF8C-4C69-80DD-95AED21B0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1157E1-BEA1-49DF-9E45-4BBFF1F30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61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231710-604A-4AA8-99E5-26BF7454C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65993E-173F-49D1-8C21-89D8BAB3B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FFD5-C538-472A-9099-DEA2CBA09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756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615AD-2093-42FA-8D0E-0620F089E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E71C9-D700-482B-8413-2EFB1CA97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E6759-1A40-4F65-A8B6-A2461F7FE7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3E013-9B80-4BC0-AFF6-CAC85E166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E963C-1702-4816-8F9E-64DD47EA3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CBC1E1-34DA-408D-AA9E-21E23E300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202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B9B8B-DFE0-4FEB-9DCC-DD0722978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DA8814-0C4E-4C3B-AE06-070A875CE6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4BDC2-2786-44A5-974B-73FE60C8E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1974F-B728-4212-887F-1C0797FE5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FBC1D-C64C-41A4-AE71-85219023F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363F1D-91E0-4E51-8ED8-CB52A26C1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743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D4DBA-5A96-452B-8615-4E55C4436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76063-47A6-4022-B29F-B74FFC162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0C38D-DF94-4AB6-82AB-AA7EC75D6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87C90-4B23-4E1C-9A21-067ED5730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A2E4E-8895-4F8C-81D1-A791E8593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4618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A10D4-9DA2-4A4F-AA93-F83C445B51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BFF683-1B70-4C95-90C1-19175486AA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B6BB7-9633-4E1B-AD6A-0BA9F9670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99BE4-4826-412E-AF3F-159EA7322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EA7CF4-51C6-4591-91FC-2CDDFFBF4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316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623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6360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230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89277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5948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6884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8366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8917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0888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9243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9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BA8A2E-2E5F-4247-B4E3-2A8C79AE0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7CD5D-9698-4159-ABB8-05D7181824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76752-1ED9-4EDA-B7CD-971345967A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82FF5-7E79-4C98-98AF-9CCA97A8239E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0CC0C-207D-4490-AF01-EEFB6B954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12531-D334-4E98-9040-0FA84E3DD3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AF9FE-E943-4E94-B95B-0E3DB94477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633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874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SVzr_cZc0A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ookes.ac.uk/assets/0/1425/1426/2147485178/2147490135/96de2a2f-36ab-4816-835f-7bcfd9202abc.gif" TargetMode="External"/><Relationship Id="rId3" Type="http://schemas.openxmlformats.org/officeDocument/2006/relationships/hyperlink" Target="https://reflectiononthetin.wordpress.com/2013/02/01/bortons-framework-for-guiding-reflective-activities/" TargetMode="External"/><Relationship Id="rId7" Type="http://schemas.openxmlformats.org/officeDocument/2006/relationships/hyperlink" Target="http://www2.hull.ac.uk/lli/skillshub/ReflectiveWriting/reflection3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youtube.com/watch?v=PSVzr_cZc0A" TargetMode="External"/><Relationship Id="rId5" Type="http://schemas.openxmlformats.org/officeDocument/2006/relationships/hyperlink" Target="http://www.businessballs.com/reflective-practice.htm" TargetMode="External"/><Relationship Id="rId4" Type="http://schemas.openxmlformats.org/officeDocument/2006/relationships/hyperlink" Target="https://www.brookes.ac.uk/students/upgrade/study-skills/reflective-writing-gibbs/" TargetMode="External"/><Relationship Id="rId9" Type="http://schemas.openxmlformats.org/officeDocument/2006/relationships/hyperlink" Target="http://www.123rf.com/photo_17149627_abstract-word-cloud-for-reflective-practice-with-related-tags-and-term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96635" y="2108806"/>
            <a:ext cx="49235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Song with lyrics student choice to be inserted here</a:t>
            </a:r>
          </a:p>
          <a:p>
            <a:pPr lvl="0">
              <a:defRPr/>
            </a:pPr>
            <a:r>
              <a:rPr lang="en-GB" dirty="0">
                <a:hlinkClick r:id="rId2"/>
              </a:rPr>
              <a:t>https://www.youtube.com/watch?v=PSVzr_cZc0A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9389534" y="6369024"/>
            <a:ext cx="2717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afferty and 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gan , 1973) </a:t>
            </a:r>
          </a:p>
        </p:txBody>
      </p:sp>
    </p:spTree>
    <p:extLst>
      <p:ext uri="{BB962C8B-B14F-4D97-AF65-F5344CB8AC3E}">
        <p14:creationId xmlns:p14="http://schemas.microsoft.com/office/powerpoint/2010/main" val="1185545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1"/>
                </a:solidFill>
              </a:rPr>
              <a:t> Reflection in Advocacy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Reflective Practitioner / Advocate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81200" y="1628801"/>
            <a:ext cx="8435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most well known version of this concept was defined by Donald Schön in 1983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2741270"/>
            <a:ext cx="8435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has subsequently been refined and forms the basis of much reflective practice in teaching, youth work, social work and many other fields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4293097"/>
            <a:ext cx="8435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concept of reflective practice will be a constant theme throughout your studies.</a:t>
            </a:r>
          </a:p>
          <a:p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206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CD8D443-E452-4DC5-AF83-7E9BC2F5526A}"/>
              </a:ext>
            </a:extLst>
          </p:cNvPr>
          <p:cNvSpPr/>
          <p:nvPr/>
        </p:nvSpPr>
        <p:spPr>
          <a:xfrm>
            <a:off x="811861" y="348734"/>
            <a:ext cx="1056827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What does term reflective practice mean to you?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4E177F-183C-4262-9E72-6F6349E8568F}"/>
              </a:ext>
            </a:extLst>
          </p:cNvPr>
          <p:cNvSpPr txBox="1"/>
          <p:nvPr/>
        </p:nvSpPr>
        <p:spPr>
          <a:xfrm>
            <a:off x="2429933" y="2771915"/>
            <a:ext cx="73321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Discus your thoughts as a group  </a:t>
            </a:r>
          </a:p>
        </p:txBody>
      </p:sp>
    </p:spTree>
    <p:extLst>
      <p:ext uri="{BB962C8B-B14F-4D97-AF65-F5344CB8AC3E}">
        <p14:creationId xmlns:p14="http://schemas.microsoft.com/office/powerpoint/2010/main" val="1893185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1718" y="1783895"/>
            <a:ext cx="4264269" cy="37614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094892" y="663007"/>
            <a:ext cx="6585441" cy="707886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</a:rPr>
              <a:t>What is reflective practice?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46383" y="1718936"/>
            <a:ext cx="4360986" cy="415498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2400" dirty="0"/>
              <a:t>The words Reflective Practice  can appear very confusing in the first instance. As it has many definitions, meanings, theorists, models and terminology associated with the wording. </a:t>
            </a:r>
          </a:p>
          <a:p>
            <a:r>
              <a:rPr lang="en-GB" sz="2400" dirty="0"/>
              <a:t>It is mainly used in the context of social work, education, medical practice and business but the ability to reflect on an event is within all of us.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4F2FC7-EB2C-41F6-94BC-80362B634617}"/>
              </a:ext>
            </a:extLst>
          </p:cNvPr>
          <p:cNvSpPr txBox="1"/>
          <p:nvPr/>
        </p:nvSpPr>
        <p:spPr>
          <a:xfrm>
            <a:off x="9618133" y="6488668"/>
            <a:ext cx="242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Radiant skies (no Date ) </a:t>
            </a:r>
          </a:p>
        </p:txBody>
      </p:sp>
    </p:spTree>
    <p:extLst>
      <p:ext uri="{BB962C8B-B14F-4D97-AF65-F5344CB8AC3E}">
        <p14:creationId xmlns:p14="http://schemas.microsoft.com/office/powerpoint/2010/main" val="961439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44161" y="2518928"/>
            <a:ext cx="10119945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/>
              <a:t>Reflective Practice - "...the capacity to reflect on action so as to engage in a process of continuous learning..." </a:t>
            </a:r>
          </a:p>
          <a:p>
            <a:r>
              <a:rPr lang="en-GB" sz="4000" dirty="0"/>
              <a:t>			</a:t>
            </a:r>
            <a:r>
              <a:rPr lang="en-GB" sz="2000" dirty="0"/>
              <a:t>(Schön 1983, pp. 102-104 </a:t>
            </a:r>
            <a:r>
              <a:rPr lang="en-GB" sz="2000" i="1" dirty="0"/>
              <a:t>cited in </a:t>
            </a:r>
            <a:r>
              <a:rPr lang="en-GB" sz="2000" dirty="0"/>
              <a:t>Lawrence-Wilkes, Chapman).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81115" y="326443"/>
            <a:ext cx="8009793" cy="144655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pPr algn="ctr"/>
            <a:r>
              <a:rPr lang="en-GB" sz="4400" b="1" dirty="0">
                <a:solidFill>
                  <a:schemeClr val="accent1"/>
                </a:solidFill>
              </a:rPr>
              <a:t>Schön’s</a:t>
            </a:r>
            <a:r>
              <a:rPr lang="en-GB" sz="4400" dirty="0">
                <a:solidFill>
                  <a:schemeClr val="accent1"/>
                </a:solidFill>
              </a:rPr>
              <a:t> </a:t>
            </a:r>
            <a:r>
              <a:rPr lang="en-GB" sz="4400" b="1" dirty="0">
                <a:solidFill>
                  <a:schemeClr val="accent1"/>
                </a:solidFill>
                <a:latin typeface="+mj-lt"/>
              </a:rPr>
              <a:t>Reflective Practice Definition (1983)</a:t>
            </a:r>
          </a:p>
        </p:txBody>
      </p:sp>
    </p:spTree>
    <p:extLst>
      <p:ext uri="{BB962C8B-B14F-4D97-AF65-F5344CB8AC3E}">
        <p14:creationId xmlns:p14="http://schemas.microsoft.com/office/powerpoint/2010/main" val="3351408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2424113" y="260350"/>
            <a:ext cx="7200900" cy="7112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06600"/>
                </a:solidFill>
              </a:rPr>
              <a:t>The Reflective Practitioner</a:t>
            </a:r>
          </a:p>
        </p:txBody>
      </p:sp>
      <p:sp>
        <p:nvSpPr>
          <p:cNvPr id="92163" name="Freeform 3"/>
          <p:cNvSpPr>
            <a:spLocks/>
          </p:cNvSpPr>
          <p:nvPr/>
        </p:nvSpPr>
        <p:spPr bwMode="auto">
          <a:xfrm>
            <a:off x="2351088" y="2205038"/>
            <a:ext cx="7561262" cy="369332"/>
          </a:xfrm>
          <a:custGeom>
            <a:avLst/>
            <a:gdLst>
              <a:gd name="T0" fmla="*/ 0 w 4763"/>
              <a:gd name="T1" fmla="*/ 0 h 2132"/>
              <a:gd name="T2" fmla="*/ 1361 w 4763"/>
              <a:gd name="T3" fmla="*/ 499 h 2132"/>
              <a:gd name="T4" fmla="*/ 2177 w 4763"/>
              <a:gd name="T5" fmla="*/ 1860 h 2132"/>
              <a:gd name="T6" fmla="*/ 4763 w 4763"/>
              <a:gd name="T7" fmla="*/ 2132 h 21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4763" h="2132">
                <a:moveTo>
                  <a:pt x="0" y="0"/>
                </a:moveTo>
                <a:cubicBezTo>
                  <a:pt x="499" y="94"/>
                  <a:pt x="998" y="189"/>
                  <a:pt x="1361" y="499"/>
                </a:cubicBezTo>
                <a:cubicBezTo>
                  <a:pt x="1724" y="809"/>
                  <a:pt x="1610" y="1588"/>
                  <a:pt x="2177" y="1860"/>
                </a:cubicBezTo>
                <a:cubicBezTo>
                  <a:pt x="2744" y="2132"/>
                  <a:pt x="3753" y="2132"/>
                  <a:pt x="4763" y="2132"/>
                </a:cubicBezTo>
              </a:path>
            </a:pathLst>
          </a:custGeom>
          <a:noFill/>
          <a:ln w="38100" cap="flat" cmpd="sng">
            <a:solidFill>
              <a:srgbClr val="008000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92164" name="Line 4"/>
          <p:cNvSpPr>
            <a:spLocks noChangeShapeType="1"/>
          </p:cNvSpPr>
          <p:nvPr/>
        </p:nvSpPr>
        <p:spPr bwMode="auto">
          <a:xfrm flipH="1">
            <a:off x="2208214" y="4149725"/>
            <a:ext cx="2808287" cy="719138"/>
          </a:xfrm>
          <a:prstGeom prst="line">
            <a:avLst/>
          </a:prstGeom>
          <a:noFill/>
          <a:ln w="28575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92165" name="Line 5"/>
          <p:cNvSpPr>
            <a:spLocks noChangeShapeType="1"/>
          </p:cNvSpPr>
          <p:nvPr/>
        </p:nvSpPr>
        <p:spPr bwMode="auto">
          <a:xfrm flipH="1">
            <a:off x="4943475" y="5300663"/>
            <a:ext cx="1296988" cy="1223962"/>
          </a:xfrm>
          <a:prstGeom prst="line">
            <a:avLst/>
          </a:prstGeom>
          <a:noFill/>
          <a:ln w="28575">
            <a:solidFill>
              <a:srgbClr val="008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792539" y="1773238"/>
            <a:ext cx="23764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b="1" dirty="0">
                <a:solidFill>
                  <a:srgbClr val="990000"/>
                </a:solidFill>
              </a:rPr>
              <a:t>High Ground</a:t>
            </a: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1847850" y="2636838"/>
            <a:ext cx="2376488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b="1" dirty="0">
                <a:solidFill>
                  <a:srgbClr val="990000"/>
                </a:solidFill>
              </a:rPr>
              <a:t>Safe &amp; Comfortable</a:t>
            </a:r>
          </a:p>
        </p:txBody>
      </p:sp>
      <p:sp>
        <p:nvSpPr>
          <p:cNvPr id="92170" name="Text Box 10"/>
          <p:cNvSpPr txBox="1">
            <a:spLocks noChangeArrowheads="1"/>
          </p:cNvSpPr>
          <p:nvPr/>
        </p:nvSpPr>
        <p:spPr bwMode="auto">
          <a:xfrm>
            <a:off x="7464425" y="3573464"/>
            <a:ext cx="2376488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b="1" dirty="0">
                <a:solidFill>
                  <a:srgbClr val="990000"/>
                </a:solidFill>
              </a:rPr>
              <a:t>Swampy Lowlands</a:t>
            </a:r>
          </a:p>
        </p:txBody>
      </p:sp>
      <p:sp>
        <p:nvSpPr>
          <p:cNvPr id="92171" name="Text Box 11"/>
          <p:cNvSpPr txBox="1">
            <a:spLocks noChangeArrowheads="1"/>
          </p:cNvSpPr>
          <p:nvPr/>
        </p:nvSpPr>
        <p:spPr bwMode="auto">
          <a:xfrm>
            <a:off x="6024564" y="5661026"/>
            <a:ext cx="37433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b="1" dirty="0">
                <a:solidFill>
                  <a:srgbClr val="990000"/>
                </a:solidFill>
              </a:rPr>
              <a:t>Unsure	 &amp; Scared    </a:t>
            </a:r>
          </a:p>
        </p:txBody>
      </p:sp>
      <p:sp>
        <p:nvSpPr>
          <p:cNvPr id="92173" name="Text Box 13"/>
          <p:cNvSpPr txBox="1">
            <a:spLocks noChangeArrowheads="1"/>
          </p:cNvSpPr>
          <p:nvPr/>
        </p:nvSpPr>
        <p:spPr bwMode="auto">
          <a:xfrm>
            <a:off x="5232400" y="2924176"/>
            <a:ext cx="23764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b="1" dirty="0">
                <a:solidFill>
                  <a:srgbClr val="008000"/>
                </a:solidFill>
              </a:rPr>
              <a:t>‘Edge of Chaos’</a:t>
            </a:r>
          </a:p>
        </p:txBody>
      </p:sp>
      <p:sp>
        <p:nvSpPr>
          <p:cNvPr id="92174" name="Text Box 14"/>
          <p:cNvSpPr txBox="1">
            <a:spLocks noChangeArrowheads="1"/>
          </p:cNvSpPr>
          <p:nvPr/>
        </p:nvSpPr>
        <p:spPr bwMode="auto">
          <a:xfrm>
            <a:off x="1774826" y="3500439"/>
            <a:ext cx="26273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b="1" dirty="0">
                <a:solidFill>
                  <a:srgbClr val="990000"/>
                </a:solidFill>
              </a:rPr>
              <a:t>No motivation to develop &amp; improve    </a:t>
            </a:r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6097589" y="6092826"/>
            <a:ext cx="352742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b="1" dirty="0">
                <a:solidFill>
                  <a:srgbClr val="990000"/>
                </a:solidFill>
              </a:rPr>
              <a:t>No ability to develop &amp; improve    </a:t>
            </a:r>
          </a:p>
        </p:txBody>
      </p:sp>
      <p:sp>
        <p:nvSpPr>
          <p:cNvPr id="92176" name="Text Box 16"/>
          <p:cNvSpPr txBox="1">
            <a:spLocks noChangeArrowheads="1"/>
          </p:cNvSpPr>
          <p:nvPr/>
        </p:nvSpPr>
        <p:spPr bwMode="auto">
          <a:xfrm>
            <a:off x="2854326" y="836613"/>
            <a:ext cx="32416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1400" b="1" dirty="0">
                <a:solidFill>
                  <a:srgbClr val="008000"/>
                </a:solidFill>
              </a:rPr>
              <a:t>Based on Donald Sch</a:t>
            </a:r>
            <a:r>
              <a:rPr lang="en-US" altLang="en-US" sz="1400" b="1" dirty="0">
                <a:solidFill>
                  <a:srgbClr val="008000"/>
                </a:solidFill>
                <a:cs typeface="Arial" charset="0"/>
              </a:rPr>
              <a:t>ö</a:t>
            </a:r>
            <a:r>
              <a:rPr lang="en-GB" altLang="en-US" sz="1400" b="1" dirty="0">
                <a:solidFill>
                  <a:srgbClr val="008000"/>
                </a:solidFill>
              </a:rPr>
              <a:t>n (2008)</a:t>
            </a:r>
          </a:p>
        </p:txBody>
      </p:sp>
      <p:sp>
        <p:nvSpPr>
          <p:cNvPr id="92177" name="Text Box 17"/>
          <p:cNvSpPr txBox="1">
            <a:spLocks noChangeArrowheads="1"/>
          </p:cNvSpPr>
          <p:nvPr/>
        </p:nvSpPr>
        <p:spPr bwMode="auto">
          <a:xfrm>
            <a:off x="2566989" y="4941889"/>
            <a:ext cx="237648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CC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8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000" b="1" dirty="0">
                <a:solidFill>
                  <a:srgbClr val="008000"/>
                </a:solidFill>
              </a:rPr>
              <a:t>Where we test ourselves and learn from the process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2672" y="1341438"/>
            <a:ext cx="978414" cy="8636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4246" y="4252010"/>
            <a:ext cx="963642" cy="123370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654" y="3475156"/>
            <a:ext cx="1191618" cy="139370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animBg="1"/>
      <p:bldP spid="92164" grpId="0" animBg="1"/>
      <p:bldP spid="92165" grpId="0" animBg="1"/>
      <p:bldP spid="92167" grpId="0"/>
      <p:bldP spid="92168" grpId="0"/>
      <p:bldP spid="92170" grpId="0"/>
      <p:bldP spid="92171" grpId="0"/>
      <p:bldP spid="92173" grpId="0"/>
      <p:bldP spid="92174" grpId="0"/>
      <p:bldP spid="92175" grpId="0"/>
      <p:bldP spid="9217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981200" y="44624"/>
            <a:ext cx="8229600" cy="850106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/>
              <a:t>The Role of the Advocate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279576" y="894730"/>
            <a:ext cx="7931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Reflective Practitioner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81200" y="1628801"/>
            <a:ext cx="8435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is a growing body of evidence that constructive reflective practice does not come naturally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91544" y="2741270"/>
            <a:ext cx="8435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Researchers have argued that the </a:t>
            </a:r>
            <a:r>
              <a:rPr lang="en-GB" sz="2800" u="sng" dirty="0"/>
              <a:t>skill</a:t>
            </a:r>
            <a:r>
              <a:rPr lang="en-GB" sz="2800" dirty="0"/>
              <a:t> of reflective practice needs to be taught and practiced to be effective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91544" y="4293097"/>
            <a:ext cx="8435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It is important to understand the difference between </a:t>
            </a:r>
            <a:r>
              <a:rPr lang="en-GB" sz="2800" b="1" dirty="0"/>
              <a:t>reflective practice </a:t>
            </a:r>
            <a:r>
              <a:rPr lang="en-GB" sz="2800" dirty="0"/>
              <a:t>and everyday reflection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0536643" y="6351488"/>
            <a:ext cx="165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(Russell, 2006)</a:t>
            </a:r>
          </a:p>
        </p:txBody>
      </p:sp>
    </p:spTree>
    <p:extLst>
      <p:ext uri="{BB962C8B-B14F-4D97-AF65-F5344CB8AC3E}">
        <p14:creationId xmlns:p14="http://schemas.microsoft.com/office/powerpoint/2010/main" val="196250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  <p:bldP spid="10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4100" y="274638"/>
            <a:ext cx="8033238" cy="1070585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Simplified reflective practice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240" y="1582615"/>
            <a:ext cx="5036820" cy="4246685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Reflection</a:t>
            </a:r>
          </a:p>
          <a:p>
            <a:r>
              <a:rPr lang="en-GB" sz="2800" dirty="0"/>
              <a:t>Thinking about and interpreting life experiences, beliefs or knowledge.</a:t>
            </a:r>
          </a:p>
          <a:p>
            <a:r>
              <a:rPr lang="en-GB" sz="3600" b="1" dirty="0">
                <a:solidFill>
                  <a:schemeClr val="accent1"/>
                </a:solidFill>
              </a:rPr>
              <a:t>Reflexivity</a:t>
            </a:r>
          </a:p>
          <a:p>
            <a:r>
              <a:rPr lang="en-GB" sz="2800" dirty="0"/>
              <a:t>Thinking objectively about ourselves, our behaviour, values and assumptions.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600505" y="6394327"/>
            <a:ext cx="3513666" cy="378070"/>
          </a:xfrm>
        </p:spPr>
        <p:txBody>
          <a:bodyPr>
            <a:noAutofit/>
          </a:bodyPr>
          <a:lstStyle/>
          <a:p>
            <a:r>
              <a:rPr lang="en-GB" sz="1800" dirty="0"/>
              <a:t>						  </a:t>
            </a:r>
            <a:r>
              <a:rPr lang="en-GB" sz="1800" b="0" dirty="0"/>
              <a:t>Lawrence-Wilkes, Chapman (2014).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59060" y="1582615"/>
            <a:ext cx="4754880" cy="4088422"/>
          </a:xfrm>
        </p:spPr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Critical Reflection</a:t>
            </a:r>
          </a:p>
          <a:p>
            <a:r>
              <a:rPr lang="en-GB" sz="2800" dirty="0"/>
              <a:t>Broad contemplation to question and examine knowledge, beliefs and actions for change.</a:t>
            </a:r>
          </a:p>
          <a:p>
            <a:r>
              <a:rPr lang="en-GB" sz="3600" b="1" dirty="0">
                <a:solidFill>
                  <a:schemeClr val="accent1"/>
                </a:solidFill>
              </a:rPr>
              <a:t>Reflective Practice</a:t>
            </a:r>
          </a:p>
          <a:p>
            <a:r>
              <a:rPr lang="en-GB" sz="2800" dirty="0"/>
              <a:t>Use of reflective methods for personal and professional growth.</a:t>
            </a:r>
          </a:p>
        </p:txBody>
      </p:sp>
    </p:spTree>
    <p:extLst>
      <p:ext uri="{BB962C8B-B14F-4D97-AF65-F5344CB8AC3E}">
        <p14:creationId xmlns:p14="http://schemas.microsoft.com/office/powerpoint/2010/main" val="3047721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63715" y="558555"/>
            <a:ext cx="8103577" cy="38222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Borton (1970) reflective framework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377" y="1009323"/>
            <a:ext cx="5046785" cy="6024523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chemeClr val="accent1"/>
                </a:solidFill>
              </a:rPr>
              <a:t>What? </a:t>
            </a:r>
          </a:p>
          <a:p>
            <a:r>
              <a:rPr lang="en-GB" sz="1800" dirty="0"/>
              <a:t>This is the description</a:t>
            </a:r>
          </a:p>
          <a:p>
            <a:r>
              <a:rPr lang="en-GB" sz="1800" dirty="0"/>
              <a:t>What was the problem?</a:t>
            </a:r>
          </a:p>
          <a:p>
            <a:r>
              <a:rPr lang="en-GB" sz="1800" dirty="0"/>
              <a:t>What was my role?</a:t>
            </a:r>
          </a:p>
          <a:p>
            <a:r>
              <a:rPr lang="en-GB" sz="1800" dirty="0"/>
              <a:t>What happened?</a:t>
            </a:r>
          </a:p>
          <a:p>
            <a:r>
              <a:rPr lang="en-GB" sz="1800" dirty="0"/>
              <a:t>What did I do?</a:t>
            </a:r>
          </a:p>
          <a:p>
            <a:r>
              <a:rPr lang="en-GB" sz="2000" b="1" dirty="0">
                <a:solidFill>
                  <a:schemeClr val="accent1"/>
                </a:solidFill>
              </a:rPr>
              <a:t>So What? </a:t>
            </a:r>
          </a:p>
          <a:p>
            <a:r>
              <a:rPr lang="en-GB" sz="1800" dirty="0"/>
              <a:t>This is the analysis</a:t>
            </a:r>
          </a:p>
          <a:p>
            <a:r>
              <a:rPr lang="en-GB" sz="1800" dirty="0"/>
              <a:t>What was so important about this experience?</a:t>
            </a:r>
          </a:p>
          <a:p>
            <a:r>
              <a:rPr lang="en-GB" sz="1800" dirty="0"/>
              <a:t>What did I learn?</a:t>
            </a:r>
          </a:p>
          <a:p>
            <a:r>
              <a:rPr lang="en-GB" sz="2000" b="1" dirty="0">
                <a:solidFill>
                  <a:schemeClr val="accent1"/>
                </a:solidFill>
              </a:rPr>
              <a:t>Now What? </a:t>
            </a:r>
          </a:p>
          <a:p>
            <a:r>
              <a:rPr lang="en-GB" sz="1800" dirty="0"/>
              <a:t>Now what do I need to do?</a:t>
            </a:r>
          </a:p>
          <a:p>
            <a:r>
              <a:rPr lang="en-GB" sz="1800" dirty="0"/>
              <a:t>Now what might be the consequences of my actions?</a:t>
            </a:r>
          </a:p>
          <a:p>
            <a:r>
              <a:rPr lang="en-GB" sz="1800" dirty="0"/>
              <a:t>Now what do I do to resolve the situation/make it better/improve my patients care?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600" dirty="0"/>
              <a:t>			Wordpress (2013).</a:t>
            </a:r>
          </a:p>
        </p:txBody>
      </p:sp>
      <p:sp>
        <p:nvSpPr>
          <p:cNvPr id="8" name="Rectangle 7"/>
          <p:cNvSpPr/>
          <p:nvPr/>
        </p:nvSpPr>
        <p:spPr>
          <a:xfrm>
            <a:off x="1551843" y="1127482"/>
            <a:ext cx="50511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‘This reflective model is very simple and often used as the first step on the ladder of the reflective practitioner. </a:t>
            </a:r>
          </a:p>
          <a:p>
            <a:r>
              <a:rPr lang="en-GB" sz="3200" dirty="0"/>
              <a:t>This model encompasses three simple questions to be asked of the experience or activity to be reflected on’.</a:t>
            </a:r>
          </a:p>
          <a:p>
            <a:r>
              <a:rPr lang="en-GB" sz="3200" b="1" dirty="0">
                <a:solidFill>
                  <a:schemeClr val="accent1"/>
                </a:solidFill>
              </a:rPr>
              <a:t>what? So what? Now what?</a:t>
            </a:r>
          </a:p>
        </p:txBody>
      </p:sp>
    </p:spTree>
    <p:extLst>
      <p:ext uri="{BB962C8B-B14F-4D97-AF65-F5344CB8AC3E}">
        <p14:creationId xmlns:p14="http://schemas.microsoft.com/office/powerpoint/2010/main" val="349818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5126" y="1105681"/>
            <a:ext cx="10499482" cy="478249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6327530" y="601608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Schön  The reflective practitioner  - how professionals think in action. (1983) </a:t>
            </a:r>
            <a:r>
              <a:rPr lang="en-GB" i="1" dirty="0"/>
              <a:t>Quoted in Fallen 2015).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844186" y="195580"/>
            <a:ext cx="9721361" cy="707886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4000" dirty="0">
                <a:solidFill>
                  <a:schemeClr val="accent1"/>
                </a:solidFill>
              </a:rPr>
              <a:t>Schön’s</a:t>
            </a:r>
            <a:r>
              <a:rPr lang="en-GB" sz="4000" dirty="0">
                <a:solidFill>
                  <a:srgbClr val="0070C0"/>
                </a:solidFill>
              </a:rPr>
              <a:t> reflective action model 1983</a:t>
            </a:r>
          </a:p>
        </p:txBody>
      </p:sp>
    </p:spTree>
    <p:extLst>
      <p:ext uri="{BB962C8B-B14F-4D97-AF65-F5344CB8AC3E}">
        <p14:creationId xmlns:p14="http://schemas.microsoft.com/office/powerpoint/2010/main" val="3955527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046" y="369276"/>
            <a:ext cx="8033907" cy="1090247"/>
          </a:xfrm>
        </p:spPr>
        <p:txBody>
          <a:bodyPr>
            <a:noAutofit/>
          </a:bodyPr>
          <a:lstStyle/>
          <a:p>
            <a:r>
              <a:rPr lang="en-GB" sz="3600" dirty="0"/>
              <a:t>The reflective cycle </a:t>
            </a:r>
            <a:br>
              <a:rPr lang="en-GB" sz="3600" dirty="0"/>
            </a:br>
            <a:r>
              <a:rPr lang="en-GB" sz="3600" dirty="0"/>
              <a:t>Gibbs, (1988).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1158" y="1846384"/>
            <a:ext cx="3932237" cy="316523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‘Gibbs’ reflective cycle encourages you to think systematically about the phases of an experience or activity, and you should use all the headings to structure your reflection’.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35" r="3135"/>
          <a:stretch>
            <a:fillRect/>
          </a:stretch>
        </p:blipFill>
        <p:spPr>
          <a:xfrm>
            <a:off x="5274529" y="1459524"/>
            <a:ext cx="5575180" cy="4785014"/>
          </a:xfrm>
        </p:spPr>
      </p:pic>
      <p:sp>
        <p:nvSpPr>
          <p:cNvPr id="10" name="TextBox 9"/>
          <p:cNvSpPr txBox="1"/>
          <p:nvPr/>
        </p:nvSpPr>
        <p:spPr>
          <a:xfrm>
            <a:off x="5099537" y="6365557"/>
            <a:ext cx="6840417" cy="338554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sz="1600" dirty="0"/>
              <a:t>Gibbs, G. (1988 Learning by Doing </a:t>
            </a:r>
            <a:r>
              <a:rPr lang="en-GB" sz="1600" i="1" dirty="0"/>
              <a:t>quoted in </a:t>
            </a:r>
            <a:r>
              <a:rPr lang="en-GB" sz="1600" dirty="0"/>
              <a:t>Oxford Polytechnic 2017</a:t>
            </a:r>
            <a:r>
              <a:rPr lang="en-GB" sz="1600" i="1" dirty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3470625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7624A7-5045-4C41-91E6-E0E4CA4FA4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2474" y="592138"/>
            <a:ext cx="4840816" cy="804862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/>
                </a:solidFill>
              </a:rPr>
              <a:t>Student refection task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E70A46-DF02-4FE6-BC1B-CCE41F14655C}"/>
              </a:ext>
            </a:extLst>
          </p:cNvPr>
          <p:cNvSpPr/>
          <p:nvPr/>
        </p:nvSpPr>
        <p:spPr>
          <a:xfrm>
            <a:off x="752474" y="1814810"/>
            <a:ext cx="111601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/>
              <a:t>For the next lesson, using a chosen model of reflection,</a:t>
            </a:r>
          </a:p>
          <a:p>
            <a:r>
              <a:rPr lang="en-GB" sz="3600" b="1" dirty="0"/>
              <a:t>compile either bullet point list or a 100 word reflective description of the role play exercise.</a:t>
            </a:r>
          </a:p>
        </p:txBody>
      </p:sp>
    </p:spTree>
    <p:extLst>
      <p:ext uri="{BB962C8B-B14F-4D97-AF65-F5344CB8AC3E}">
        <p14:creationId xmlns:p14="http://schemas.microsoft.com/office/powerpoint/2010/main" val="3242202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0394" y="110239"/>
            <a:ext cx="11931606" cy="55889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References:</a:t>
            </a: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Borton, (1970)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Borton framework for guiding reflective activities.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https://reflectiononthetin.wordpress.com/2013/02/01/bortons-framework-for-guiding-reflective-activities/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16/1/2017).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Gibbs G (1988)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Learning by Doing: A guide to teaching and learning methods.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https://www.brookes.ac.uk/students/upgrade/study-skills/reflective-writing-gibbs/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16/1/2016).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Lawrence-Wilkes, l. Chapman, A.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practice.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http://www.businessballs.com/reflective-practice.htm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on 15/1/2017).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Mamedov, A . (2016) </a:t>
            </a:r>
            <a:r>
              <a:rPr lang="en-GB" sz="14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Stealers Wheel - Stuck in middle with you - Lyrics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https://www.youtube.com/watch?v=PSVzr_cZc0A</a:t>
            </a:r>
            <a:endParaRPr lang="en-GB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(Downloaded 24/3/2019).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/>
              <a:t>Russell, T. (2006) ‘Can reflective practice be taught?’ Reflective Practice Vol 6 Issue 2 pp. 199-205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Schön, D. (2008) The Reflective Practitioner  New York: Basic Book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Images</a:t>
            </a:r>
            <a:r>
              <a:rPr lang="en-GB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Fallen, (2015) Schon's</a:t>
            </a: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(1991) Reflection in action/Reflection on action 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http://www2.hull.ac.uk/lli/skillshub/ReflectiveWriting/reflection3.html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(Assessed 16/1/2017).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Oxford Brookes University (No Date) </a:t>
            </a: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Gibbs reflective cycle (1988)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https://www.brookes.ac.uk/assets/0/1425/1426/2147485178/2147490135/96de2a2f-36ab-4816-835f-7bcfd9202abc.gif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(Assessed 16/1/2017).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Radiant skies (No Date) </a:t>
            </a:r>
            <a:r>
              <a:rPr lang="en-GB" sz="1400" i="1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Abstract word cloud for Reflective practice with related tags and terms 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http://www.123rf.com/photo_17149627_abstract-word-cloud-for-reflective-practice-with-related-tags-and-terms.html</a:t>
            </a:r>
            <a:r>
              <a:rPr lang="en-GB" sz="1400" dirty="0">
                <a:solidFill>
                  <a:prstClr val="black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16/01/2017).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99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636</Words>
  <Application>Microsoft Office PowerPoint</Application>
  <PresentationFormat>Widescreen</PresentationFormat>
  <Paragraphs>89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UWTSD PPT Template</vt:lpstr>
      <vt:lpstr>Welcome to ECAY 4001  Advocacy in the Contemporary World   Please take a moment to settle in </vt:lpstr>
      <vt:lpstr>PowerPoint Presentation</vt:lpstr>
      <vt:lpstr>PowerPoint Presentation</vt:lpstr>
      <vt:lpstr>PowerPoint Presentation</vt:lpstr>
      <vt:lpstr>PowerPoint Presentation</vt:lpstr>
      <vt:lpstr>The Reflective Practitioner</vt:lpstr>
      <vt:lpstr>PowerPoint Presentation</vt:lpstr>
      <vt:lpstr>Simplified reflective practice </vt:lpstr>
      <vt:lpstr>Borton (1970) reflective framework </vt:lpstr>
      <vt:lpstr>PowerPoint Presentation</vt:lpstr>
      <vt:lpstr>The reflective cycle  Gibbs, (1988).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ECAY 4001  Advocacy in the Contemporary World   Please take a moment to settle in </dc:title>
  <dc:creator>peter williams</dc:creator>
  <cp:lastModifiedBy>peter williams</cp:lastModifiedBy>
  <cp:revision>22</cp:revision>
  <dcterms:created xsi:type="dcterms:W3CDTF">2019-03-24T15:01:20Z</dcterms:created>
  <dcterms:modified xsi:type="dcterms:W3CDTF">2019-03-25T13:14:27Z</dcterms:modified>
</cp:coreProperties>
</file>