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tags/tag1.xml" ContentType="application/vnd.openxmlformats-officedocument.presentationml.tags+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tags/tag2.xml" ContentType="application/vnd.openxmlformats-officedocument.presentationml.tags+xml"/>
  <Override PartName="/ppt/notesSlides/notesSlide8.xml" ContentType="application/vnd.openxmlformats-officedocument.presentationml.notesSlide+xml"/>
  <Override PartName="/ppt/notesSlides/notesSlide9.xml" ContentType="application/vnd.openxmlformats-officedocument.presentationml.notesSlide+xml"/>
  <Override PartName="/ppt/tags/tag3.xml" ContentType="application/vnd.openxmlformats-officedocument.presentationml.tags+xml"/>
  <Override PartName="/ppt/notesSlides/notesSlide1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1"/>
  </p:sldMasterIdLst>
  <p:notesMasterIdLst>
    <p:notesMasterId r:id="rId23"/>
  </p:notesMasterIdLst>
  <p:sldIdLst>
    <p:sldId id="256" r:id="rId2"/>
    <p:sldId id="269" r:id="rId3"/>
    <p:sldId id="257" r:id="rId4"/>
    <p:sldId id="258" r:id="rId5"/>
    <p:sldId id="259" r:id="rId6"/>
    <p:sldId id="261" r:id="rId7"/>
    <p:sldId id="263" r:id="rId8"/>
    <p:sldId id="270" r:id="rId9"/>
    <p:sldId id="262" r:id="rId10"/>
    <p:sldId id="264" r:id="rId11"/>
    <p:sldId id="265" r:id="rId12"/>
    <p:sldId id="266" r:id="rId13"/>
    <p:sldId id="267" r:id="rId14"/>
    <p:sldId id="268" r:id="rId15"/>
    <p:sldId id="271" r:id="rId16"/>
    <p:sldId id="272" r:id="rId17"/>
    <p:sldId id="273" r:id="rId18"/>
    <p:sldId id="277" r:id="rId19"/>
    <p:sldId id="274" r:id="rId20"/>
    <p:sldId id="275" r:id="rId21"/>
    <p:sldId id="276"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A60BDB2-3B61-4AE5-B5D4-7365B79F0115}" v="1" dt="2022-12-07T11:02:20.396"/>
    <p1510:client id="{50D993DA-DD32-DE6B-188A-D10961447422}" v="1" dt="2022-12-06T17:02:58.111"/>
    <p1510:client id="{974EA2B0-9AAF-448D-AA1B-0DC5EC16B5AA}" v="167" dt="2022-12-06T19:53:12.85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an Boag (2220373)" userId="b8fbc1cc-8b37-4a45-a5b4-da4d5b83672c" providerId="ADAL" clId="{4A60BDB2-3B61-4AE5-B5D4-7365B79F0115}"/>
    <pc:docChg chg="modSld">
      <pc:chgData name="Jean Boag (2220373)" userId="b8fbc1cc-8b37-4a45-a5b4-da4d5b83672c" providerId="ADAL" clId="{4A60BDB2-3B61-4AE5-B5D4-7365B79F0115}" dt="2022-12-07T11:02:20.364" v="0"/>
      <pc:docMkLst>
        <pc:docMk/>
      </pc:docMkLst>
      <pc:sldChg chg="delSp modTransition modAnim">
        <pc:chgData name="Jean Boag (2220373)" userId="b8fbc1cc-8b37-4a45-a5b4-da4d5b83672c" providerId="ADAL" clId="{4A60BDB2-3B61-4AE5-B5D4-7365B79F0115}" dt="2022-12-07T11:02:20.364" v="0"/>
        <pc:sldMkLst>
          <pc:docMk/>
          <pc:sldMk cId="109857222" sldId="256"/>
        </pc:sldMkLst>
        <pc:picChg chg="del">
          <ac:chgData name="Jean Boag (2220373)" userId="b8fbc1cc-8b37-4a45-a5b4-da4d5b83672c" providerId="ADAL" clId="{4A60BDB2-3B61-4AE5-B5D4-7365B79F0115}" dt="2022-12-07T11:02:20.364" v="0"/>
          <ac:picMkLst>
            <pc:docMk/>
            <pc:sldMk cId="109857222" sldId="256"/>
            <ac:picMk id="25" creationId="{66BBD67E-D5FE-77D7-D2A2-73DC6BDF20C7}"/>
          </ac:picMkLst>
        </pc:picChg>
      </pc:sldChg>
      <pc:sldChg chg="delSp modTransition modAnim">
        <pc:chgData name="Jean Boag (2220373)" userId="b8fbc1cc-8b37-4a45-a5b4-da4d5b83672c" providerId="ADAL" clId="{4A60BDB2-3B61-4AE5-B5D4-7365B79F0115}" dt="2022-12-07T11:02:20.364" v="0"/>
        <pc:sldMkLst>
          <pc:docMk/>
          <pc:sldMk cId="3742842593" sldId="257"/>
        </pc:sldMkLst>
        <pc:picChg chg="del">
          <ac:chgData name="Jean Boag (2220373)" userId="b8fbc1cc-8b37-4a45-a5b4-da4d5b83672c" providerId="ADAL" clId="{4A60BDB2-3B61-4AE5-B5D4-7365B79F0115}" dt="2022-12-07T11:02:20.364" v="0"/>
          <ac:picMkLst>
            <pc:docMk/>
            <pc:sldMk cId="3742842593" sldId="257"/>
            <ac:picMk id="19" creationId="{2946F579-638D-A2A7-5264-C5EDDBF793F9}"/>
          </ac:picMkLst>
        </pc:picChg>
      </pc:sldChg>
      <pc:sldChg chg="delSp modTransition modAnim">
        <pc:chgData name="Jean Boag (2220373)" userId="b8fbc1cc-8b37-4a45-a5b4-da4d5b83672c" providerId="ADAL" clId="{4A60BDB2-3B61-4AE5-B5D4-7365B79F0115}" dt="2022-12-07T11:02:20.364" v="0"/>
        <pc:sldMkLst>
          <pc:docMk/>
          <pc:sldMk cId="442464259" sldId="258"/>
        </pc:sldMkLst>
        <pc:picChg chg="del">
          <ac:chgData name="Jean Boag (2220373)" userId="b8fbc1cc-8b37-4a45-a5b4-da4d5b83672c" providerId="ADAL" clId="{4A60BDB2-3B61-4AE5-B5D4-7365B79F0115}" dt="2022-12-07T11:02:20.364" v="0"/>
          <ac:picMkLst>
            <pc:docMk/>
            <pc:sldMk cId="442464259" sldId="258"/>
            <ac:picMk id="10" creationId="{68DAA8D6-8ACC-DC81-5AFF-037761D732DE}"/>
          </ac:picMkLst>
        </pc:picChg>
      </pc:sldChg>
      <pc:sldChg chg="delSp modTransition modAnim">
        <pc:chgData name="Jean Boag (2220373)" userId="b8fbc1cc-8b37-4a45-a5b4-da4d5b83672c" providerId="ADAL" clId="{4A60BDB2-3B61-4AE5-B5D4-7365B79F0115}" dt="2022-12-07T11:02:20.364" v="0"/>
        <pc:sldMkLst>
          <pc:docMk/>
          <pc:sldMk cId="2482883439" sldId="259"/>
        </pc:sldMkLst>
        <pc:picChg chg="del">
          <ac:chgData name="Jean Boag (2220373)" userId="b8fbc1cc-8b37-4a45-a5b4-da4d5b83672c" providerId="ADAL" clId="{4A60BDB2-3B61-4AE5-B5D4-7365B79F0115}" dt="2022-12-07T11:02:20.364" v="0"/>
          <ac:picMkLst>
            <pc:docMk/>
            <pc:sldMk cId="2482883439" sldId="259"/>
            <ac:picMk id="24" creationId="{EAF7C895-D5A0-B04B-7229-F8E5270AF4B8}"/>
          </ac:picMkLst>
        </pc:picChg>
      </pc:sldChg>
      <pc:sldChg chg="delSp modTransition modAnim">
        <pc:chgData name="Jean Boag (2220373)" userId="b8fbc1cc-8b37-4a45-a5b4-da4d5b83672c" providerId="ADAL" clId="{4A60BDB2-3B61-4AE5-B5D4-7365B79F0115}" dt="2022-12-07T11:02:20.364" v="0"/>
        <pc:sldMkLst>
          <pc:docMk/>
          <pc:sldMk cId="649510206" sldId="261"/>
        </pc:sldMkLst>
        <pc:picChg chg="del">
          <ac:chgData name="Jean Boag (2220373)" userId="b8fbc1cc-8b37-4a45-a5b4-da4d5b83672c" providerId="ADAL" clId="{4A60BDB2-3B61-4AE5-B5D4-7365B79F0115}" dt="2022-12-07T11:02:20.364" v="0"/>
          <ac:picMkLst>
            <pc:docMk/>
            <pc:sldMk cId="649510206" sldId="261"/>
            <ac:picMk id="19" creationId="{CA99506D-7893-E480-EA66-F6C51B5ED459}"/>
          </ac:picMkLst>
        </pc:picChg>
      </pc:sldChg>
      <pc:sldChg chg="delSp modTransition modAnim">
        <pc:chgData name="Jean Boag (2220373)" userId="b8fbc1cc-8b37-4a45-a5b4-da4d5b83672c" providerId="ADAL" clId="{4A60BDB2-3B61-4AE5-B5D4-7365B79F0115}" dt="2022-12-07T11:02:20.364" v="0"/>
        <pc:sldMkLst>
          <pc:docMk/>
          <pc:sldMk cId="1290360721" sldId="262"/>
        </pc:sldMkLst>
        <pc:picChg chg="del">
          <ac:chgData name="Jean Boag (2220373)" userId="b8fbc1cc-8b37-4a45-a5b4-da4d5b83672c" providerId="ADAL" clId="{4A60BDB2-3B61-4AE5-B5D4-7365B79F0115}" dt="2022-12-07T11:02:20.364" v="0"/>
          <ac:picMkLst>
            <pc:docMk/>
            <pc:sldMk cId="1290360721" sldId="262"/>
            <ac:picMk id="6" creationId="{2FD7D9B2-5579-E5AC-8169-D3C55C7543BD}"/>
          </ac:picMkLst>
        </pc:picChg>
      </pc:sldChg>
      <pc:sldChg chg="delSp modTransition modAnim">
        <pc:chgData name="Jean Boag (2220373)" userId="b8fbc1cc-8b37-4a45-a5b4-da4d5b83672c" providerId="ADAL" clId="{4A60BDB2-3B61-4AE5-B5D4-7365B79F0115}" dt="2022-12-07T11:02:20.364" v="0"/>
        <pc:sldMkLst>
          <pc:docMk/>
          <pc:sldMk cId="1260083566" sldId="263"/>
        </pc:sldMkLst>
        <pc:picChg chg="del">
          <ac:chgData name="Jean Boag (2220373)" userId="b8fbc1cc-8b37-4a45-a5b4-da4d5b83672c" providerId="ADAL" clId="{4A60BDB2-3B61-4AE5-B5D4-7365B79F0115}" dt="2022-12-07T11:02:20.364" v="0"/>
          <ac:picMkLst>
            <pc:docMk/>
            <pc:sldMk cId="1260083566" sldId="263"/>
            <ac:picMk id="14" creationId="{80D43522-AFA6-49C2-1B3A-D47969667F94}"/>
          </ac:picMkLst>
        </pc:picChg>
      </pc:sldChg>
      <pc:sldChg chg="delSp modTransition modAnim">
        <pc:chgData name="Jean Boag (2220373)" userId="b8fbc1cc-8b37-4a45-a5b4-da4d5b83672c" providerId="ADAL" clId="{4A60BDB2-3B61-4AE5-B5D4-7365B79F0115}" dt="2022-12-07T11:02:20.364" v="0"/>
        <pc:sldMkLst>
          <pc:docMk/>
          <pc:sldMk cId="97776196" sldId="264"/>
        </pc:sldMkLst>
        <pc:picChg chg="del">
          <ac:chgData name="Jean Boag (2220373)" userId="b8fbc1cc-8b37-4a45-a5b4-da4d5b83672c" providerId="ADAL" clId="{4A60BDB2-3B61-4AE5-B5D4-7365B79F0115}" dt="2022-12-07T11:02:20.364" v="0"/>
          <ac:picMkLst>
            <pc:docMk/>
            <pc:sldMk cId="97776196" sldId="264"/>
            <ac:picMk id="6" creationId="{D8EEDA38-8D3F-34D3-D2B2-8B1258399821}"/>
          </ac:picMkLst>
        </pc:picChg>
      </pc:sldChg>
      <pc:sldChg chg="delSp modTransition modAnim">
        <pc:chgData name="Jean Boag (2220373)" userId="b8fbc1cc-8b37-4a45-a5b4-da4d5b83672c" providerId="ADAL" clId="{4A60BDB2-3B61-4AE5-B5D4-7365B79F0115}" dt="2022-12-07T11:02:20.364" v="0"/>
        <pc:sldMkLst>
          <pc:docMk/>
          <pc:sldMk cId="1742079125" sldId="265"/>
        </pc:sldMkLst>
        <pc:picChg chg="del">
          <ac:chgData name="Jean Boag (2220373)" userId="b8fbc1cc-8b37-4a45-a5b4-da4d5b83672c" providerId="ADAL" clId="{4A60BDB2-3B61-4AE5-B5D4-7365B79F0115}" dt="2022-12-07T11:02:20.364" v="0"/>
          <ac:picMkLst>
            <pc:docMk/>
            <pc:sldMk cId="1742079125" sldId="265"/>
            <ac:picMk id="19" creationId="{2BE405DE-4B38-E300-0BEE-7A15755B0664}"/>
          </ac:picMkLst>
        </pc:picChg>
      </pc:sldChg>
      <pc:sldChg chg="delSp modTransition modAnim">
        <pc:chgData name="Jean Boag (2220373)" userId="b8fbc1cc-8b37-4a45-a5b4-da4d5b83672c" providerId="ADAL" clId="{4A60BDB2-3B61-4AE5-B5D4-7365B79F0115}" dt="2022-12-07T11:02:20.364" v="0"/>
        <pc:sldMkLst>
          <pc:docMk/>
          <pc:sldMk cId="500191887" sldId="266"/>
        </pc:sldMkLst>
        <pc:picChg chg="del">
          <ac:chgData name="Jean Boag (2220373)" userId="b8fbc1cc-8b37-4a45-a5b4-da4d5b83672c" providerId="ADAL" clId="{4A60BDB2-3B61-4AE5-B5D4-7365B79F0115}" dt="2022-12-07T11:02:20.364" v="0"/>
          <ac:picMkLst>
            <pc:docMk/>
            <pc:sldMk cId="500191887" sldId="266"/>
            <ac:picMk id="25" creationId="{AEFB627A-0DFC-787C-5FED-B8CE28FB32E8}"/>
          </ac:picMkLst>
        </pc:picChg>
      </pc:sldChg>
      <pc:sldChg chg="delSp modTransition modAnim">
        <pc:chgData name="Jean Boag (2220373)" userId="b8fbc1cc-8b37-4a45-a5b4-da4d5b83672c" providerId="ADAL" clId="{4A60BDB2-3B61-4AE5-B5D4-7365B79F0115}" dt="2022-12-07T11:02:20.364" v="0"/>
        <pc:sldMkLst>
          <pc:docMk/>
          <pc:sldMk cId="1381476497" sldId="267"/>
        </pc:sldMkLst>
        <pc:picChg chg="del">
          <ac:chgData name="Jean Boag (2220373)" userId="b8fbc1cc-8b37-4a45-a5b4-da4d5b83672c" providerId="ADAL" clId="{4A60BDB2-3B61-4AE5-B5D4-7365B79F0115}" dt="2022-12-07T11:02:20.364" v="0"/>
          <ac:picMkLst>
            <pc:docMk/>
            <pc:sldMk cId="1381476497" sldId="267"/>
            <ac:picMk id="19" creationId="{4FE61115-D251-F428-DEFD-93ED1534ACE2}"/>
          </ac:picMkLst>
        </pc:picChg>
      </pc:sldChg>
      <pc:sldChg chg="delSp modTransition modAnim">
        <pc:chgData name="Jean Boag (2220373)" userId="b8fbc1cc-8b37-4a45-a5b4-da4d5b83672c" providerId="ADAL" clId="{4A60BDB2-3B61-4AE5-B5D4-7365B79F0115}" dt="2022-12-07T11:02:20.364" v="0"/>
        <pc:sldMkLst>
          <pc:docMk/>
          <pc:sldMk cId="2750637017" sldId="268"/>
        </pc:sldMkLst>
        <pc:picChg chg="del">
          <ac:chgData name="Jean Boag (2220373)" userId="b8fbc1cc-8b37-4a45-a5b4-da4d5b83672c" providerId="ADAL" clId="{4A60BDB2-3B61-4AE5-B5D4-7365B79F0115}" dt="2022-12-07T11:02:20.364" v="0"/>
          <ac:picMkLst>
            <pc:docMk/>
            <pc:sldMk cId="2750637017" sldId="268"/>
            <ac:picMk id="44" creationId="{5B6FC55B-3C72-3A6A-ED84-1B6674CF870F}"/>
          </ac:picMkLst>
        </pc:picChg>
      </pc:sldChg>
      <pc:sldChg chg="delSp modTransition modAnim">
        <pc:chgData name="Jean Boag (2220373)" userId="b8fbc1cc-8b37-4a45-a5b4-da4d5b83672c" providerId="ADAL" clId="{4A60BDB2-3B61-4AE5-B5D4-7365B79F0115}" dt="2022-12-07T11:02:20.364" v="0"/>
        <pc:sldMkLst>
          <pc:docMk/>
          <pc:sldMk cId="702458252" sldId="269"/>
        </pc:sldMkLst>
        <pc:picChg chg="del">
          <ac:chgData name="Jean Boag (2220373)" userId="b8fbc1cc-8b37-4a45-a5b4-da4d5b83672c" providerId="ADAL" clId="{4A60BDB2-3B61-4AE5-B5D4-7365B79F0115}" dt="2022-12-07T11:02:20.364" v="0"/>
          <ac:picMkLst>
            <pc:docMk/>
            <pc:sldMk cId="702458252" sldId="269"/>
            <ac:picMk id="25" creationId="{A624EC3B-395F-0C49-F3D7-B5E4D5FC3F17}"/>
          </ac:picMkLst>
        </pc:picChg>
      </pc:sldChg>
      <pc:sldChg chg="delSp modTransition modAnim">
        <pc:chgData name="Jean Boag (2220373)" userId="b8fbc1cc-8b37-4a45-a5b4-da4d5b83672c" providerId="ADAL" clId="{4A60BDB2-3B61-4AE5-B5D4-7365B79F0115}" dt="2022-12-07T11:02:20.364" v="0"/>
        <pc:sldMkLst>
          <pc:docMk/>
          <pc:sldMk cId="4195350958" sldId="270"/>
        </pc:sldMkLst>
        <pc:picChg chg="del">
          <ac:chgData name="Jean Boag (2220373)" userId="b8fbc1cc-8b37-4a45-a5b4-da4d5b83672c" providerId="ADAL" clId="{4A60BDB2-3B61-4AE5-B5D4-7365B79F0115}" dt="2022-12-07T11:02:20.364" v="0"/>
          <ac:picMkLst>
            <pc:docMk/>
            <pc:sldMk cId="4195350958" sldId="270"/>
            <ac:picMk id="15" creationId="{9D3C0F43-14E6-0072-2BBA-A01DA7B67944}"/>
          </ac:picMkLst>
        </pc:picChg>
      </pc:sldChg>
      <pc:sldChg chg="delSp modTransition modAnim">
        <pc:chgData name="Jean Boag (2220373)" userId="b8fbc1cc-8b37-4a45-a5b4-da4d5b83672c" providerId="ADAL" clId="{4A60BDB2-3B61-4AE5-B5D4-7365B79F0115}" dt="2022-12-07T11:02:20.364" v="0"/>
        <pc:sldMkLst>
          <pc:docMk/>
          <pc:sldMk cId="1993421557" sldId="271"/>
        </pc:sldMkLst>
        <pc:picChg chg="del">
          <ac:chgData name="Jean Boag (2220373)" userId="b8fbc1cc-8b37-4a45-a5b4-da4d5b83672c" providerId="ADAL" clId="{4A60BDB2-3B61-4AE5-B5D4-7365B79F0115}" dt="2022-12-07T11:02:20.364" v="0"/>
          <ac:picMkLst>
            <pc:docMk/>
            <pc:sldMk cId="1993421557" sldId="271"/>
            <ac:picMk id="23" creationId="{40F26E83-3945-3AD5-58BF-C0887283C3C6}"/>
          </ac:picMkLst>
        </pc:picChg>
      </pc:sldChg>
      <pc:sldChg chg="delSp modTransition modAnim">
        <pc:chgData name="Jean Boag (2220373)" userId="b8fbc1cc-8b37-4a45-a5b4-da4d5b83672c" providerId="ADAL" clId="{4A60BDB2-3B61-4AE5-B5D4-7365B79F0115}" dt="2022-12-07T11:02:20.364" v="0"/>
        <pc:sldMkLst>
          <pc:docMk/>
          <pc:sldMk cId="2022736370" sldId="272"/>
        </pc:sldMkLst>
        <pc:picChg chg="del">
          <ac:chgData name="Jean Boag (2220373)" userId="b8fbc1cc-8b37-4a45-a5b4-da4d5b83672c" providerId="ADAL" clId="{4A60BDB2-3B61-4AE5-B5D4-7365B79F0115}" dt="2022-12-07T11:02:20.364" v="0"/>
          <ac:picMkLst>
            <pc:docMk/>
            <pc:sldMk cId="2022736370" sldId="272"/>
            <ac:picMk id="30" creationId="{45F3F987-EB8A-FDB0-CC13-71415DB4F2C3}"/>
          </ac:picMkLst>
        </pc:picChg>
      </pc:sldChg>
      <pc:sldChg chg="delSp modTransition modAnim">
        <pc:chgData name="Jean Boag (2220373)" userId="b8fbc1cc-8b37-4a45-a5b4-da4d5b83672c" providerId="ADAL" clId="{4A60BDB2-3B61-4AE5-B5D4-7365B79F0115}" dt="2022-12-07T11:02:20.364" v="0"/>
        <pc:sldMkLst>
          <pc:docMk/>
          <pc:sldMk cId="1687142512" sldId="273"/>
        </pc:sldMkLst>
        <pc:picChg chg="del">
          <ac:chgData name="Jean Boag (2220373)" userId="b8fbc1cc-8b37-4a45-a5b4-da4d5b83672c" providerId="ADAL" clId="{4A60BDB2-3B61-4AE5-B5D4-7365B79F0115}" dt="2022-12-07T11:02:20.364" v="0"/>
          <ac:picMkLst>
            <pc:docMk/>
            <pc:sldMk cId="1687142512" sldId="273"/>
            <ac:picMk id="18" creationId="{B3EA9AB4-4FB9-4AF5-B178-7A17CBD1CCBF}"/>
          </ac:picMkLst>
        </pc:picChg>
      </pc:sldChg>
      <pc:sldChg chg="modTransition">
        <pc:chgData name="Jean Boag (2220373)" userId="b8fbc1cc-8b37-4a45-a5b4-da4d5b83672c" providerId="ADAL" clId="{4A60BDB2-3B61-4AE5-B5D4-7365B79F0115}" dt="2022-12-07T11:02:20.364" v="0"/>
        <pc:sldMkLst>
          <pc:docMk/>
          <pc:sldMk cId="3274730761" sldId="274"/>
        </pc:sldMkLst>
      </pc:sldChg>
      <pc:sldChg chg="modTransition">
        <pc:chgData name="Jean Boag (2220373)" userId="b8fbc1cc-8b37-4a45-a5b4-da4d5b83672c" providerId="ADAL" clId="{4A60BDB2-3B61-4AE5-B5D4-7365B79F0115}" dt="2022-12-07T11:02:20.364" v="0"/>
        <pc:sldMkLst>
          <pc:docMk/>
          <pc:sldMk cId="1647832847" sldId="275"/>
        </pc:sldMkLst>
      </pc:sldChg>
      <pc:sldChg chg="modTransition">
        <pc:chgData name="Jean Boag (2220373)" userId="b8fbc1cc-8b37-4a45-a5b4-da4d5b83672c" providerId="ADAL" clId="{4A60BDB2-3B61-4AE5-B5D4-7365B79F0115}" dt="2022-12-07T11:02:20.364" v="0"/>
        <pc:sldMkLst>
          <pc:docMk/>
          <pc:sldMk cId="2746507373" sldId="276"/>
        </pc:sldMkLst>
      </pc:sldChg>
      <pc:sldChg chg="delSp modTransition modAnim">
        <pc:chgData name="Jean Boag (2220373)" userId="b8fbc1cc-8b37-4a45-a5b4-da4d5b83672c" providerId="ADAL" clId="{4A60BDB2-3B61-4AE5-B5D4-7365B79F0115}" dt="2022-12-07T11:02:20.364" v="0"/>
        <pc:sldMkLst>
          <pc:docMk/>
          <pc:sldMk cId="929564323" sldId="277"/>
        </pc:sldMkLst>
        <pc:picChg chg="del">
          <ac:chgData name="Jean Boag (2220373)" userId="b8fbc1cc-8b37-4a45-a5b4-da4d5b83672c" providerId="ADAL" clId="{4A60BDB2-3B61-4AE5-B5D4-7365B79F0115}" dt="2022-12-07T11:02:20.364" v="0"/>
          <ac:picMkLst>
            <pc:docMk/>
            <pc:sldMk cId="929564323" sldId="277"/>
            <ac:picMk id="11" creationId="{27578B8F-E53B-9358-7B77-326009A7A311}"/>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A4D4C58-E6B1-41B6-9084-A4D904DACB9C}" type="doc">
      <dgm:prSet loTypeId="urn:microsoft.com/office/officeart/2005/8/layout/arrow5" loCatId="relationship" qsTypeId="urn:microsoft.com/office/officeart/2005/8/quickstyle/simple1" qsCatId="simple" csTypeId="urn:microsoft.com/office/officeart/2005/8/colors/accent1_2" csCatId="accent1"/>
      <dgm:spPr/>
      <dgm:t>
        <a:bodyPr/>
        <a:lstStyle/>
        <a:p>
          <a:endParaRPr lang="en-US"/>
        </a:p>
      </dgm:t>
    </dgm:pt>
    <dgm:pt modelId="{B7B7696D-9F65-40C5-8589-8095057F6653}">
      <dgm:prSet/>
      <dgm:spPr/>
      <dgm:t>
        <a:bodyPr/>
        <a:lstStyle/>
        <a:p>
          <a:r>
            <a:rPr lang="en-US"/>
            <a:t>10% of NHS budget spent each year. </a:t>
          </a:r>
        </a:p>
      </dgm:t>
    </dgm:pt>
    <dgm:pt modelId="{699C0881-DEE9-470A-AED0-292AAB278598}" type="parTrans" cxnId="{C7E10C78-5AFF-4884-8653-9A7386C93718}">
      <dgm:prSet/>
      <dgm:spPr/>
      <dgm:t>
        <a:bodyPr/>
        <a:lstStyle/>
        <a:p>
          <a:endParaRPr lang="en-US"/>
        </a:p>
      </dgm:t>
    </dgm:pt>
    <dgm:pt modelId="{D5214659-78DB-48C5-86DC-DBF10FA98DFA}" type="sibTrans" cxnId="{C7E10C78-5AFF-4884-8653-9A7386C93718}">
      <dgm:prSet/>
      <dgm:spPr/>
      <dgm:t>
        <a:bodyPr/>
        <a:lstStyle/>
        <a:p>
          <a:endParaRPr lang="en-US"/>
        </a:p>
      </dgm:t>
    </dgm:pt>
    <dgm:pt modelId="{72CB635A-6A88-42B7-B7B4-941F56DC9549}">
      <dgm:prSet/>
      <dgm:spPr/>
      <dgm:t>
        <a:bodyPr/>
        <a:lstStyle/>
        <a:p>
          <a:r>
            <a:rPr lang="en-US"/>
            <a:t>£10 billion</a:t>
          </a:r>
        </a:p>
      </dgm:t>
    </dgm:pt>
    <dgm:pt modelId="{B79B8C09-F213-45DA-9E48-A0259CAEF654}" type="parTrans" cxnId="{3BF8479C-47E3-4BC3-B44B-6EBA1922D5E8}">
      <dgm:prSet/>
      <dgm:spPr/>
      <dgm:t>
        <a:bodyPr/>
        <a:lstStyle/>
        <a:p>
          <a:endParaRPr lang="en-US"/>
        </a:p>
      </dgm:t>
    </dgm:pt>
    <dgm:pt modelId="{FA45146A-8950-43A0-B039-5A727404FBE2}" type="sibTrans" cxnId="{3BF8479C-47E3-4BC3-B44B-6EBA1922D5E8}">
      <dgm:prSet/>
      <dgm:spPr/>
      <dgm:t>
        <a:bodyPr/>
        <a:lstStyle/>
        <a:p>
          <a:endParaRPr lang="en-US"/>
        </a:p>
      </dgm:t>
    </dgm:pt>
    <dgm:pt modelId="{F350EAA6-061B-4B99-B6FE-4E441F8FE99E}">
      <dgm:prSet/>
      <dgm:spPr/>
      <dgm:t>
        <a:bodyPr/>
        <a:lstStyle/>
        <a:p>
          <a:r>
            <a:rPr lang="en-US"/>
            <a:t>£16.9 by 2035</a:t>
          </a:r>
        </a:p>
      </dgm:t>
    </dgm:pt>
    <dgm:pt modelId="{BAC2EB9B-A051-4045-973B-BC6B9AA6314F}" type="parTrans" cxnId="{D67527A7-9C60-4B48-ACFE-AB073AF04B48}">
      <dgm:prSet/>
      <dgm:spPr/>
      <dgm:t>
        <a:bodyPr/>
        <a:lstStyle/>
        <a:p>
          <a:endParaRPr lang="en-US"/>
        </a:p>
      </dgm:t>
    </dgm:pt>
    <dgm:pt modelId="{F9E6617B-C498-4D8C-AF0B-6EB709C8DAA7}" type="sibTrans" cxnId="{D67527A7-9C60-4B48-ACFE-AB073AF04B48}">
      <dgm:prSet/>
      <dgm:spPr/>
      <dgm:t>
        <a:bodyPr/>
        <a:lstStyle/>
        <a:p>
          <a:endParaRPr lang="en-US"/>
        </a:p>
      </dgm:t>
    </dgm:pt>
    <dgm:pt modelId="{48CDE90C-876A-4A2D-9E3C-9CE86935C2B5}" type="pres">
      <dgm:prSet presAssocID="{6A4D4C58-E6B1-41B6-9084-A4D904DACB9C}" presName="diagram" presStyleCnt="0">
        <dgm:presLayoutVars>
          <dgm:dir/>
          <dgm:resizeHandles val="exact"/>
        </dgm:presLayoutVars>
      </dgm:prSet>
      <dgm:spPr/>
    </dgm:pt>
    <dgm:pt modelId="{604C4DDB-290D-4BF5-8554-0A56E638C5FE}" type="pres">
      <dgm:prSet presAssocID="{B7B7696D-9F65-40C5-8589-8095057F6653}" presName="arrow" presStyleLbl="node1" presStyleIdx="0" presStyleCnt="3">
        <dgm:presLayoutVars>
          <dgm:bulletEnabled val="1"/>
        </dgm:presLayoutVars>
      </dgm:prSet>
      <dgm:spPr/>
    </dgm:pt>
    <dgm:pt modelId="{05AFF237-6FF7-42FC-BE87-BD09A1F304A6}" type="pres">
      <dgm:prSet presAssocID="{72CB635A-6A88-42B7-B7B4-941F56DC9549}" presName="arrow" presStyleLbl="node1" presStyleIdx="1" presStyleCnt="3" custRadScaleRad="99050" custRadScaleInc="-3622">
        <dgm:presLayoutVars>
          <dgm:bulletEnabled val="1"/>
        </dgm:presLayoutVars>
      </dgm:prSet>
      <dgm:spPr/>
    </dgm:pt>
    <dgm:pt modelId="{6314885A-9009-4FE1-A995-692B13D2B113}" type="pres">
      <dgm:prSet presAssocID="{F350EAA6-061B-4B99-B6FE-4E441F8FE99E}" presName="arrow" presStyleLbl="node1" presStyleIdx="2" presStyleCnt="3">
        <dgm:presLayoutVars>
          <dgm:bulletEnabled val="1"/>
        </dgm:presLayoutVars>
      </dgm:prSet>
      <dgm:spPr/>
    </dgm:pt>
  </dgm:ptLst>
  <dgm:cxnLst>
    <dgm:cxn modelId="{A81FBA34-FF39-492B-9057-C7CE4C834585}" type="presOf" srcId="{6A4D4C58-E6B1-41B6-9084-A4D904DACB9C}" destId="{48CDE90C-876A-4A2D-9E3C-9CE86935C2B5}" srcOrd="0" destOrd="0" presId="urn:microsoft.com/office/officeart/2005/8/layout/arrow5"/>
    <dgm:cxn modelId="{C7E10C78-5AFF-4884-8653-9A7386C93718}" srcId="{6A4D4C58-E6B1-41B6-9084-A4D904DACB9C}" destId="{B7B7696D-9F65-40C5-8589-8095057F6653}" srcOrd="0" destOrd="0" parTransId="{699C0881-DEE9-470A-AED0-292AAB278598}" sibTransId="{D5214659-78DB-48C5-86DC-DBF10FA98DFA}"/>
    <dgm:cxn modelId="{31286986-8DEB-4243-8051-451D0E9BD1B2}" type="presOf" srcId="{F350EAA6-061B-4B99-B6FE-4E441F8FE99E}" destId="{6314885A-9009-4FE1-A995-692B13D2B113}" srcOrd="0" destOrd="0" presId="urn:microsoft.com/office/officeart/2005/8/layout/arrow5"/>
    <dgm:cxn modelId="{26B2BC93-45D0-424D-B235-DB5E3CB7FDC7}" type="presOf" srcId="{72CB635A-6A88-42B7-B7B4-941F56DC9549}" destId="{05AFF237-6FF7-42FC-BE87-BD09A1F304A6}" srcOrd="0" destOrd="0" presId="urn:microsoft.com/office/officeart/2005/8/layout/arrow5"/>
    <dgm:cxn modelId="{3BF8479C-47E3-4BC3-B44B-6EBA1922D5E8}" srcId="{6A4D4C58-E6B1-41B6-9084-A4D904DACB9C}" destId="{72CB635A-6A88-42B7-B7B4-941F56DC9549}" srcOrd="1" destOrd="0" parTransId="{B79B8C09-F213-45DA-9E48-A0259CAEF654}" sibTransId="{FA45146A-8950-43A0-B039-5A727404FBE2}"/>
    <dgm:cxn modelId="{D67527A7-9C60-4B48-ACFE-AB073AF04B48}" srcId="{6A4D4C58-E6B1-41B6-9084-A4D904DACB9C}" destId="{F350EAA6-061B-4B99-B6FE-4E441F8FE99E}" srcOrd="2" destOrd="0" parTransId="{BAC2EB9B-A051-4045-973B-BC6B9AA6314F}" sibTransId="{F9E6617B-C498-4D8C-AF0B-6EB709C8DAA7}"/>
    <dgm:cxn modelId="{E3A5A8DA-3EE2-4293-93A4-69674BD0696A}" type="presOf" srcId="{B7B7696D-9F65-40C5-8589-8095057F6653}" destId="{604C4DDB-290D-4BF5-8554-0A56E638C5FE}" srcOrd="0" destOrd="0" presId="urn:microsoft.com/office/officeart/2005/8/layout/arrow5"/>
    <dgm:cxn modelId="{23F9E022-0363-4B61-9DD0-787736A963CB}" type="presParOf" srcId="{48CDE90C-876A-4A2D-9E3C-9CE86935C2B5}" destId="{604C4DDB-290D-4BF5-8554-0A56E638C5FE}" srcOrd="0" destOrd="0" presId="urn:microsoft.com/office/officeart/2005/8/layout/arrow5"/>
    <dgm:cxn modelId="{791B73B7-21CC-4EF6-A4C3-CF7BF05DAA43}" type="presParOf" srcId="{48CDE90C-876A-4A2D-9E3C-9CE86935C2B5}" destId="{05AFF237-6FF7-42FC-BE87-BD09A1F304A6}" srcOrd="1" destOrd="0" presId="urn:microsoft.com/office/officeart/2005/8/layout/arrow5"/>
    <dgm:cxn modelId="{F119EC18-1253-412F-943B-C737BC849FAF}" type="presParOf" srcId="{48CDE90C-876A-4A2D-9E3C-9CE86935C2B5}" destId="{6314885A-9009-4FE1-A995-692B13D2B113}" srcOrd="2" destOrd="0" presId="urn:microsoft.com/office/officeart/2005/8/layout/arrow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952B4D1-26D3-4658-BC12-91D4EE752BEC}" type="doc">
      <dgm:prSet loTypeId="urn:microsoft.com/office/officeart/2005/8/layout/matrix3" loCatId="matrix" qsTypeId="urn:microsoft.com/office/officeart/2005/8/quickstyle/simple1" qsCatId="simple" csTypeId="urn:microsoft.com/office/officeart/2005/8/colors/colorful1" csCatId="colorful" phldr="1"/>
      <dgm:spPr/>
      <dgm:t>
        <a:bodyPr/>
        <a:lstStyle/>
        <a:p>
          <a:endParaRPr lang="en-US"/>
        </a:p>
      </dgm:t>
    </dgm:pt>
    <dgm:pt modelId="{DD9B83EC-CF38-44BF-85E9-16D08DCE6BE9}">
      <dgm:prSet/>
      <dgm:spPr/>
      <dgm:t>
        <a:bodyPr/>
        <a:lstStyle/>
        <a:p>
          <a:r>
            <a:rPr lang="en-US"/>
            <a:t>People live </a:t>
          </a:r>
        </a:p>
        <a:p>
          <a:r>
            <a:rPr lang="en-US"/>
            <a:t>longer</a:t>
          </a:r>
        </a:p>
      </dgm:t>
    </dgm:pt>
    <dgm:pt modelId="{CCD0B1FF-9197-4909-A2E6-16875C67B4BF}" type="parTrans" cxnId="{F3ADCEE7-0CE7-423A-BA4C-3BFE5D8E8E90}">
      <dgm:prSet/>
      <dgm:spPr/>
      <dgm:t>
        <a:bodyPr/>
        <a:lstStyle/>
        <a:p>
          <a:endParaRPr lang="en-US"/>
        </a:p>
      </dgm:t>
    </dgm:pt>
    <dgm:pt modelId="{0867C706-0AD4-49C9-A4D4-59D5205188C4}" type="sibTrans" cxnId="{F3ADCEE7-0CE7-423A-BA4C-3BFE5D8E8E90}">
      <dgm:prSet/>
      <dgm:spPr/>
      <dgm:t>
        <a:bodyPr/>
        <a:lstStyle/>
        <a:p>
          <a:endParaRPr lang="en-US"/>
        </a:p>
      </dgm:t>
    </dgm:pt>
    <dgm:pt modelId="{B0C73E66-CB2F-4422-BEBF-D333161A666E}">
      <dgm:prSet/>
      <dgm:spPr/>
      <dgm:t>
        <a:bodyPr/>
        <a:lstStyle/>
        <a:p>
          <a:r>
            <a:rPr lang="en-US"/>
            <a:t>Nurse-led</a:t>
          </a:r>
        </a:p>
        <a:p>
          <a:r>
            <a:rPr lang="en-US"/>
            <a:t>Practices</a:t>
          </a:r>
        </a:p>
      </dgm:t>
    </dgm:pt>
    <dgm:pt modelId="{9037E7BA-DB3B-4A9E-826B-6E8BD08BD4DE}" type="parTrans" cxnId="{588DAE77-FE22-4788-9EFA-F26D413D1792}">
      <dgm:prSet/>
      <dgm:spPr/>
      <dgm:t>
        <a:bodyPr/>
        <a:lstStyle/>
        <a:p>
          <a:endParaRPr lang="en-US"/>
        </a:p>
      </dgm:t>
    </dgm:pt>
    <dgm:pt modelId="{26DE2168-228A-4E52-831E-50E773602FB1}" type="sibTrans" cxnId="{588DAE77-FE22-4788-9EFA-F26D413D1792}">
      <dgm:prSet/>
      <dgm:spPr/>
      <dgm:t>
        <a:bodyPr/>
        <a:lstStyle/>
        <a:p>
          <a:endParaRPr lang="en-US"/>
        </a:p>
      </dgm:t>
    </dgm:pt>
    <dgm:pt modelId="{323EA13B-5659-4B76-BA9C-E0BA9AD57B07}">
      <dgm:prSet/>
      <dgm:spPr/>
      <dgm:t>
        <a:bodyPr/>
        <a:lstStyle/>
        <a:p>
          <a:r>
            <a:rPr lang="en-US"/>
            <a:t>Not enough nurses</a:t>
          </a:r>
        </a:p>
      </dgm:t>
    </dgm:pt>
    <dgm:pt modelId="{F93F250F-9E49-43B2-9764-59D0E1E077C9}" type="parTrans" cxnId="{DD73A64B-299B-44FB-9F1C-70F231263E69}">
      <dgm:prSet/>
      <dgm:spPr/>
      <dgm:t>
        <a:bodyPr/>
        <a:lstStyle/>
        <a:p>
          <a:endParaRPr lang="en-US"/>
        </a:p>
      </dgm:t>
    </dgm:pt>
    <dgm:pt modelId="{E6B6BCF8-4B86-4E6D-84FF-19DC86A3D296}" type="sibTrans" cxnId="{DD73A64B-299B-44FB-9F1C-70F231263E69}">
      <dgm:prSet/>
      <dgm:spPr/>
      <dgm:t>
        <a:bodyPr/>
        <a:lstStyle/>
        <a:p>
          <a:endParaRPr lang="en-US"/>
        </a:p>
      </dgm:t>
    </dgm:pt>
    <dgm:pt modelId="{422E7187-02A3-4A22-85AD-E48F158C964B}">
      <dgm:prSet/>
      <dgm:spPr/>
      <dgm:t>
        <a:bodyPr/>
        <a:lstStyle/>
        <a:p>
          <a:r>
            <a:rPr lang="en-US"/>
            <a:t>Trust issues</a:t>
          </a:r>
        </a:p>
      </dgm:t>
    </dgm:pt>
    <dgm:pt modelId="{BD50B9BE-B4E6-4F26-9C55-EBD031B2DD3D}" type="parTrans" cxnId="{224F8E4E-99B2-4363-835A-603F7601B5BE}">
      <dgm:prSet/>
      <dgm:spPr/>
      <dgm:t>
        <a:bodyPr/>
        <a:lstStyle/>
        <a:p>
          <a:endParaRPr lang="en-US"/>
        </a:p>
      </dgm:t>
    </dgm:pt>
    <dgm:pt modelId="{86D96F56-5EFA-4449-BB2D-241436B9DC7D}" type="sibTrans" cxnId="{224F8E4E-99B2-4363-835A-603F7601B5BE}">
      <dgm:prSet/>
      <dgm:spPr/>
      <dgm:t>
        <a:bodyPr/>
        <a:lstStyle/>
        <a:p>
          <a:endParaRPr lang="en-US"/>
        </a:p>
      </dgm:t>
    </dgm:pt>
    <dgm:pt modelId="{7A15227B-B060-4438-8F78-8635477C6EC1}" type="pres">
      <dgm:prSet presAssocID="{F952B4D1-26D3-4658-BC12-91D4EE752BEC}" presName="matrix" presStyleCnt="0">
        <dgm:presLayoutVars>
          <dgm:chMax val="1"/>
          <dgm:dir/>
          <dgm:resizeHandles val="exact"/>
        </dgm:presLayoutVars>
      </dgm:prSet>
      <dgm:spPr/>
    </dgm:pt>
    <dgm:pt modelId="{A43FA3C1-05EB-4164-A986-F8C39F552179}" type="pres">
      <dgm:prSet presAssocID="{F952B4D1-26D3-4658-BC12-91D4EE752BEC}" presName="diamond" presStyleLbl="bgShp" presStyleIdx="0" presStyleCnt="1"/>
      <dgm:spPr/>
    </dgm:pt>
    <dgm:pt modelId="{39118756-4E93-462B-812E-16DC40FA4A52}" type="pres">
      <dgm:prSet presAssocID="{F952B4D1-26D3-4658-BC12-91D4EE752BEC}" presName="quad1" presStyleLbl="node1" presStyleIdx="0" presStyleCnt="4">
        <dgm:presLayoutVars>
          <dgm:chMax val="0"/>
          <dgm:chPref val="0"/>
          <dgm:bulletEnabled val="1"/>
        </dgm:presLayoutVars>
      </dgm:prSet>
      <dgm:spPr/>
    </dgm:pt>
    <dgm:pt modelId="{B16E904E-33DE-4620-A3D7-91C72C281FDE}" type="pres">
      <dgm:prSet presAssocID="{F952B4D1-26D3-4658-BC12-91D4EE752BEC}" presName="quad2" presStyleLbl="node1" presStyleIdx="1" presStyleCnt="4">
        <dgm:presLayoutVars>
          <dgm:chMax val="0"/>
          <dgm:chPref val="0"/>
          <dgm:bulletEnabled val="1"/>
        </dgm:presLayoutVars>
      </dgm:prSet>
      <dgm:spPr/>
    </dgm:pt>
    <dgm:pt modelId="{E0AA49BF-0D67-4801-BF9C-B0BB9DBD7528}" type="pres">
      <dgm:prSet presAssocID="{F952B4D1-26D3-4658-BC12-91D4EE752BEC}" presName="quad3" presStyleLbl="node1" presStyleIdx="2" presStyleCnt="4">
        <dgm:presLayoutVars>
          <dgm:chMax val="0"/>
          <dgm:chPref val="0"/>
          <dgm:bulletEnabled val="1"/>
        </dgm:presLayoutVars>
      </dgm:prSet>
      <dgm:spPr/>
    </dgm:pt>
    <dgm:pt modelId="{3AF31CBF-954C-4D0A-A66C-B68B695088AC}" type="pres">
      <dgm:prSet presAssocID="{F952B4D1-26D3-4658-BC12-91D4EE752BEC}" presName="quad4" presStyleLbl="node1" presStyleIdx="3" presStyleCnt="4">
        <dgm:presLayoutVars>
          <dgm:chMax val="0"/>
          <dgm:chPref val="0"/>
          <dgm:bulletEnabled val="1"/>
        </dgm:presLayoutVars>
      </dgm:prSet>
      <dgm:spPr/>
    </dgm:pt>
  </dgm:ptLst>
  <dgm:cxnLst>
    <dgm:cxn modelId="{F9EC6942-DAA5-497C-972D-E5391E3A41E6}" type="presOf" srcId="{F952B4D1-26D3-4658-BC12-91D4EE752BEC}" destId="{7A15227B-B060-4438-8F78-8635477C6EC1}" srcOrd="0" destOrd="0" presId="urn:microsoft.com/office/officeart/2005/8/layout/matrix3"/>
    <dgm:cxn modelId="{DD73A64B-299B-44FB-9F1C-70F231263E69}" srcId="{F952B4D1-26D3-4658-BC12-91D4EE752BEC}" destId="{323EA13B-5659-4B76-BA9C-E0BA9AD57B07}" srcOrd="2" destOrd="0" parTransId="{F93F250F-9E49-43B2-9764-59D0E1E077C9}" sibTransId="{E6B6BCF8-4B86-4E6D-84FF-19DC86A3D296}"/>
    <dgm:cxn modelId="{224F8E4E-99B2-4363-835A-603F7601B5BE}" srcId="{F952B4D1-26D3-4658-BC12-91D4EE752BEC}" destId="{422E7187-02A3-4A22-85AD-E48F158C964B}" srcOrd="3" destOrd="0" parTransId="{BD50B9BE-B4E6-4F26-9C55-EBD031B2DD3D}" sibTransId="{86D96F56-5EFA-4449-BB2D-241436B9DC7D}"/>
    <dgm:cxn modelId="{588DAE77-FE22-4788-9EFA-F26D413D1792}" srcId="{F952B4D1-26D3-4658-BC12-91D4EE752BEC}" destId="{B0C73E66-CB2F-4422-BEBF-D333161A666E}" srcOrd="1" destOrd="0" parTransId="{9037E7BA-DB3B-4A9E-826B-6E8BD08BD4DE}" sibTransId="{26DE2168-228A-4E52-831E-50E773602FB1}"/>
    <dgm:cxn modelId="{5564227A-CC82-48B2-A5E2-2B16B4A3EB5F}" type="presOf" srcId="{B0C73E66-CB2F-4422-BEBF-D333161A666E}" destId="{B16E904E-33DE-4620-A3D7-91C72C281FDE}" srcOrd="0" destOrd="0" presId="urn:microsoft.com/office/officeart/2005/8/layout/matrix3"/>
    <dgm:cxn modelId="{1F5C1CC7-35E1-4819-9E6F-E64807DCCE75}" type="presOf" srcId="{DD9B83EC-CF38-44BF-85E9-16D08DCE6BE9}" destId="{39118756-4E93-462B-812E-16DC40FA4A52}" srcOrd="0" destOrd="0" presId="urn:microsoft.com/office/officeart/2005/8/layout/matrix3"/>
    <dgm:cxn modelId="{507DA4C7-2730-41D5-B7F7-8A945AA5FDD4}" type="presOf" srcId="{323EA13B-5659-4B76-BA9C-E0BA9AD57B07}" destId="{E0AA49BF-0D67-4801-BF9C-B0BB9DBD7528}" srcOrd="0" destOrd="0" presId="urn:microsoft.com/office/officeart/2005/8/layout/matrix3"/>
    <dgm:cxn modelId="{FC1891CB-60EB-442D-93AA-3C6425E76ABE}" type="presOf" srcId="{422E7187-02A3-4A22-85AD-E48F158C964B}" destId="{3AF31CBF-954C-4D0A-A66C-B68B695088AC}" srcOrd="0" destOrd="0" presId="urn:microsoft.com/office/officeart/2005/8/layout/matrix3"/>
    <dgm:cxn modelId="{F3ADCEE7-0CE7-423A-BA4C-3BFE5D8E8E90}" srcId="{F952B4D1-26D3-4658-BC12-91D4EE752BEC}" destId="{DD9B83EC-CF38-44BF-85E9-16D08DCE6BE9}" srcOrd="0" destOrd="0" parTransId="{CCD0B1FF-9197-4909-A2E6-16875C67B4BF}" sibTransId="{0867C706-0AD4-49C9-A4D4-59D5205188C4}"/>
    <dgm:cxn modelId="{447E0561-C7D2-437C-83C8-EC841A7264FD}" type="presParOf" srcId="{7A15227B-B060-4438-8F78-8635477C6EC1}" destId="{A43FA3C1-05EB-4164-A986-F8C39F552179}" srcOrd="0" destOrd="0" presId="urn:microsoft.com/office/officeart/2005/8/layout/matrix3"/>
    <dgm:cxn modelId="{DE8D18AD-D646-4483-B4F7-4250136152F2}" type="presParOf" srcId="{7A15227B-B060-4438-8F78-8635477C6EC1}" destId="{39118756-4E93-462B-812E-16DC40FA4A52}" srcOrd="1" destOrd="0" presId="urn:microsoft.com/office/officeart/2005/8/layout/matrix3"/>
    <dgm:cxn modelId="{3A4ADA13-3CDC-409B-8A7C-2349F73E9AE4}" type="presParOf" srcId="{7A15227B-B060-4438-8F78-8635477C6EC1}" destId="{B16E904E-33DE-4620-A3D7-91C72C281FDE}" srcOrd="2" destOrd="0" presId="urn:microsoft.com/office/officeart/2005/8/layout/matrix3"/>
    <dgm:cxn modelId="{97D3059B-F485-4264-A97D-7CEC443A138D}" type="presParOf" srcId="{7A15227B-B060-4438-8F78-8635477C6EC1}" destId="{E0AA49BF-0D67-4801-BF9C-B0BB9DBD7528}" srcOrd="3" destOrd="0" presId="urn:microsoft.com/office/officeart/2005/8/layout/matrix3"/>
    <dgm:cxn modelId="{E5AF1E8F-AD4E-4050-9B04-F3402B0ECEF4}" type="presParOf" srcId="{7A15227B-B060-4438-8F78-8635477C6EC1}" destId="{3AF31CBF-954C-4D0A-A66C-B68B695088AC}"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5D556DE-E72E-4F98-A1A0-342B0D44598F}"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8C2A9661-E5A5-42DD-B18A-EF94F25EB5C4}">
      <dgm:prSet/>
      <dgm:spPr/>
      <dgm:t>
        <a:bodyPr/>
        <a:lstStyle/>
        <a:p>
          <a:r>
            <a:rPr lang="en-US"/>
            <a:t>More training on communication to build patient trust</a:t>
          </a:r>
        </a:p>
      </dgm:t>
    </dgm:pt>
    <dgm:pt modelId="{A50AB5DA-EC27-402C-91FD-B7348B2D3BF0}" type="parTrans" cxnId="{5011E4AD-9BAF-4F7B-AD4D-4DEFF2F31942}">
      <dgm:prSet/>
      <dgm:spPr/>
      <dgm:t>
        <a:bodyPr/>
        <a:lstStyle/>
        <a:p>
          <a:endParaRPr lang="en-US"/>
        </a:p>
      </dgm:t>
    </dgm:pt>
    <dgm:pt modelId="{F2948622-0F36-411F-B27E-0A32C64417E6}" type="sibTrans" cxnId="{5011E4AD-9BAF-4F7B-AD4D-4DEFF2F31942}">
      <dgm:prSet/>
      <dgm:spPr/>
      <dgm:t>
        <a:bodyPr/>
        <a:lstStyle/>
        <a:p>
          <a:endParaRPr lang="en-US"/>
        </a:p>
      </dgm:t>
    </dgm:pt>
    <dgm:pt modelId="{D7C1B4B1-CC2E-4E92-9E13-F243F65AA27B}">
      <dgm:prSet/>
      <dgm:spPr/>
      <dgm:t>
        <a:bodyPr/>
        <a:lstStyle/>
        <a:p>
          <a:r>
            <a:rPr lang="en-US"/>
            <a:t>More trained nurses on the lifestyle choices patients can make</a:t>
          </a:r>
        </a:p>
      </dgm:t>
    </dgm:pt>
    <dgm:pt modelId="{7823371F-67FE-4B78-951F-E325A85F94DF}" type="parTrans" cxnId="{CBC8E195-C6C6-4892-96B2-F6693B512F98}">
      <dgm:prSet/>
      <dgm:spPr/>
      <dgm:t>
        <a:bodyPr/>
        <a:lstStyle/>
        <a:p>
          <a:endParaRPr lang="en-US"/>
        </a:p>
      </dgm:t>
    </dgm:pt>
    <dgm:pt modelId="{37F70DC4-1A27-4811-AC03-C70806DA7612}" type="sibTrans" cxnId="{CBC8E195-C6C6-4892-96B2-F6693B512F98}">
      <dgm:prSet/>
      <dgm:spPr/>
      <dgm:t>
        <a:bodyPr/>
        <a:lstStyle/>
        <a:p>
          <a:endParaRPr lang="en-US"/>
        </a:p>
      </dgm:t>
    </dgm:pt>
    <dgm:pt modelId="{2D054F50-7F79-447D-8814-8FAF5E58DAC9}">
      <dgm:prSet/>
      <dgm:spPr/>
      <dgm:t>
        <a:bodyPr/>
        <a:lstStyle/>
        <a:p>
          <a:r>
            <a:rPr lang="en-US"/>
            <a:t>Patients need to be aware of and have access to Diabetes UK </a:t>
          </a:r>
        </a:p>
      </dgm:t>
    </dgm:pt>
    <dgm:pt modelId="{4663892D-C77D-4E4E-A1E2-D479305B79F8}" type="parTrans" cxnId="{45C80A9D-DECF-4B05-89EE-39C85F0A7048}">
      <dgm:prSet/>
      <dgm:spPr/>
      <dgm:t>
        <a:bodyPr/>
        <a:lstStyle/>
        <a:p>
          <a:endParaRPr lang="en-US"/>
        </a:p>
      </dgm:t>
    </dgm:pt>
    <dgm:pt modelId="{B2338AEA-D928-47D9-84AE-444EA276A0A3}" type="sibTrans" cxnId="{45C80A9D-DECF-4B05-89EE-39C85F0A7048}">
      <dgm:prSet/>
      <dgm:spPr/>
      <dgm:t>
        <a:bodyPr/>
        <a:lstStyle/>
        <a:p>
          <a:endParaRPr lang="en-US"/>
        </a:p>
      </dgm:t>
    </dgm:pt>
    <dgm:pt modelId="{1BCE3C28-1A13-4056-A0CE-02E6C75FD932}" type="pres">
      <dgm:prSet presAssocID="{65D556DE-E72E-4F98-A1A0-342B0D44598F}" presName="linear" presStyleCnt="0">
        <dgm:presLayoutVars>
          <dgm:animLvl val="lvl"/>
          <dgm:resizeHandles val="exact"/>
        </dgm:presLayoutVars>
      </dgm:prSet>
      <dgm:spPr/>
    </dgm:pt>
    <dgm:pt modelId="{7BBA1511-EAD0-4E6E-8F53-C0E1143FA134}" type="pres">
      <dgm:prSet presAssocID="{8C2A9661-E5A5-42DD-B18A-EF94F25EB5C4}" presName="parentText" presStyleLbl="node1" presStyleIdx="0" presStyleCnt="3">
        <dgm:presLayoutVars>
          <dgm:chMax val="0"/>
          <dgm:bulletEnabled val="1"/>
        </dgm:presLayoutVars>
      </dgm:prSet>
      <dgm:spPr/>
    </dgm:pt>
    <dgm:pt modelId="{C99EF4E8-E545-4331-8716-7504D1D96EF5}" type="pres">
      <dgm:prSet presAssocID="{F2948622-0F36-411F-B27E-0A32C64417E6}" presName="spacer" presStyleCnt="0"/>
      <dgm:spPr/>
    </dgm:pt>
    <dgm:pt modelId="{283ED70F-E3DC-4E5D-B036-1B3A960363EB}" type="pres">
      <dgm:prSet presAssocID="{D7C1B4B1-CC2E-4E92-9E13-F243F65AA27B}" presName="parentText" presStyleLbl="node1" presStyleIdx="1" presStyleCnt="3">
        <dgm:presLayoutVars>
          <dgm:chMax val="0"/>
          <dgm:bulletEnabled val="1"/>
        </dgm:presLayoutVars>
      </dgm:prSet>
      <dgm:spPr/>
    </dgm:pt>
    <dgm:pt modelId="{80C937A4-1D48-4828-90A2-E39901789D9F}" type="pres">
      <dgm:prSet presAssocID="{37F70DC4-1A27-4811-AC03-C70806DA7612}" presName="spacer" presStyleCnt="0"/>
      <dgm:spPr/>
    </dgm:pt>
    <dgm:pt modelId="{FFFDF42F-D953-4DCB-83B5-0AC8BB3C3CEE}" type="pres">
      <dgm:prSet presAssocID="{2D054F50-7F79-447D-8814-8FAF5E58DAC9}" presName="parentText" presStyleLbl="node1" presStyleIdx="2" presStyleCnt="3">
        <dgm:presLayoutVars>
          <dgm:chMax val="0"/>
          <dgm:bulletEnabled val="1"/>
        </dgm:presLayoutVars>
      </dgm:prSet>
      <dgm:spPr/>
    </dgm:pt>
  </dgm:ptLst>
  <dgm:cxnLst>
    <dgm:cxn modelId="{52E74E2B-3698-40F9-B4C5-5C05AC1689E0}" type="presOf" srcId="{2D054F50-7F79-447D-8814-8FAF5E58DAC9}" destId="{FFFDF42F-D953-4DCB-83B5-0AC8BB3C3CEE}" srcOrd="0" destOrd="0" presId="urn:microsoft.com/office/officeart/2005/8/layout/vList2"/>
    <dgm:cxn modelId="{CBC8E195-C6C6-4892-96B2-F6693B512F98}" srcId="{65D556DE-E72E-4F98-A1A0-342B0D44598F}" destId="{D7C1B4B1-CC2E-4E92-9E13-F243F65AA27B}" srcOrd="1" destOrd="0" parTransId="{7823371F-67FE-4B78-951F-E325A85F94DF}" sibTransId="{37F70DC4-1A27-4811-AC03-C70806DA7612}"/>
    <dgm:cxn modelId="{45C80A9D-DECF-4B05-89EE-39C85F0A7048}" srcId="{65D556DE-E72E-4F98-A1A0-342B0D44598F}" destId="{2D054F50-7F79-447D-8814-8FAF5E58DAC9}" srcOrd="2" destOrd="0" parTransId="{4663892D-C77D-4E4E-A1E2-D479305B79F8}" sibTransId="{B2338AEA-D928-47D9-84AE-444EA276A0A3}"/>
    <dgm:cxn modelId="{508653A2-42B2-4837-83FC-29AF9EA416D1}" type="presOf" srcId="{8C2A9661-E5A5-42DD-B18A-EF94F25EB5C4}" destId="{7BBA1511-EAD0-4E6E-8F53-C0E1143FA134}" srcOrd="0" destOrd="0" presId="urn:microsoft.com/office/officeart/2005/8/layout/vList2"/>
    <dgm:cxn modelId="{BA4F72AD-280C-432C-B5C6-DF6DA84F0AA5}" type="presOf" srcId="{D7C1B4B1-CC2E-4E92-9E13-F243F65AA27B}" destId="{283ED70F-E3DC-4E5D-B036-1B3A960363EB}" srcOrd="0" destOrd="0" presId="urn:microsoft.com/office/officeart/2005/8/layout/vList2"/>
    <dgm:cxn modelId="{5011E4AD-9BAF-4F7B-AD4D-4DEFF2F31942}" srcId="{65D556DE-E72E-4F98-A1A0-342B0D44598F}" destId="{8C2A9661-E5A5-42DD-B18A-EF94F25EB5C4}" srcOrd="0" destOrd="0" parTransId="{A50AB5DA-EC27-402C-91FD-B7348B2D3BF0}" sibTransId="{F2948622-0F36-411F-B27E-0A32C64417E6}"/>
    <dgm:cxn modelId="{B0731EEB-5D29-4057-BC77-3E834136A86D}" type="presOf" srcId="{65D556DE-E72E-4F98-A1A0-342B0D44598F}" destId="{1BCE3C28-1A13-4056-A0CE-02E6C75FD932}" srcOrd="0" destOrd="0" presId="urn:microsoft.com/office/officeart/2005/8/layout/vList2"/>
    <dgm:cxn modelId="{E971E11E-F514-447E-AC41-DABA0D6114AC}" type="presParOf" srcId="{1BCE3C28-1A13-4056-A0CE-02E6C75FD932}" destId="{7BBA1511-EAD0-4E6E-8F53-C0E1143FA134}" srcOrd="0" destOrd="0" presId="urn:microsoft.com/office/officeart/2005/8/layout/vList2"/>
    <dgm:cxn modelId="{45906214-8B59-422F-B954-A9C412001C43}" type="presParOf" srcId="{1BCE3C28-1A13-4056-A0CE-02E6C75FD932}" destId="{C99EF4E8-E545-4331-8716-7504D1D96EF5}" srcOrd="1" destOrd="0" presId="urn:microsoft.com/office/officeart/2005/8/layout/vList2"/>
    <dgm:cxn modelId="{894FCDCC-7103-4C36-AE5C-67BBD152DE65}" type="presParOf" srcId="{1BCE3C28-1A13-4056-A0CE-02E6C75FD932}" destId="{283ED70F-E3DC-4E5D-B036-1B3A960363EB}" srcOrd="2" destOrd="0" presId="urn:microsoft.com/office/officeart/2005/8/layout/vList2"/>
    <dgm:cxn modelId="{8149AB1A-6260-49FD-8E9B-D4F026280953}" type="presParOf" srcId="{1BCE3C28-1A13-4056-A0CE-02E6C75FD932}" destId="{80C937A4-1D48-4828-90A2-E39901789D9F}" srcOrd="3" destOrd="0" presId="urn:microsoft.com/office/officeart/2005/8/layout/vList2"/>
    <dgm:cxn modelId="{323B2CF7-A90A-4349-9F55-8CA20D466B57}" type="presParOf" srcId="{1BCE3C28-1A13-4056-A0CE-02E6C75FD932}" destId="{FFFDF42F-D953-4DCB-83B5-0AC8BB3C3CEE}"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4C4DDB-290D-4BF5-8554-0A56E638C5FE}">
      <dsp:nvSpPr>
        <dsp:cNvPr id="0" name=""/>
        <dsp:cNvSpPr/>
      </dsp:nvSpPr>
      <dsp:spPr>
        <a:xfrm>
          <a:off x="2378868" y="215"/>
          <a:ext cx="2557462" cy="2557462"/>
        </a:xfrm>
        <a:prstGeom prst="downArrow">
          <a:avLst>
            <a:gd name="adj1" fmla="val 50000"/>
            <a:gd name="adj2" fmla="val 35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US" sz="2100" kern="1200"/>
            <a:t>10% of NHS budget spent each year. </a:t>
          </a:r>
        </a:p>
      </dsp:txBody>
      <dsp:txXfrm>
        <a:off x="3018234" y="215"/>
        <a:ext cx="1278731" cy="2109906"/>
      </dsp:txXfrm>
    </dsp:sp>
    <dsp:sp modelId="{05AFF237-6FF7-42FC-BE87-BD09A1F304A6}">
      <dsp:nvSpPr>
        <dsp:cNvPr id="0" name=""/>
        <dsp:cNvSpPr/>
      </dsp:nvSpPr>
      <dsp:spPr>
        <a:xfrm rot="7200000">
          <a:off x="3904703" y="2441950"/>
          <a:ext cx="2557462" cy="2557462"/>
        </a:xfrm>
        <a:prstGeom prst="downArrow">
          <a:avLst>
            <a:gd name="adj1" fmla="val 50000"/>
            <a:gd name="adj2" fmla="val 35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US" sz="2100" kern="1200"/>
            <a:t>£10 billion</a:t>
          </a:r>
        </a:p>
      </dsp:txBody>
      <dsp:txXfrm rot="-5400000">
        <a:off x="4322279" y="3193204"/>
        <a:ext cx="2109906" cy="1278731"/>
      </dsp:txXfrm>
    </dsp:sp>
    <dsp:sp modelId="{6314885A-9009-4FE1-A995-692B13D2B113}">
      <dsp:nvSpPr>
        <dsp:cNvPr id="0" name=""/>
        <dsp:cNvSpPr/>
      </dsp:nvSpPr>
      <dsp:spPr>
        <a:xfrm rot="14400000">
          <a:off x="898899" y="2563597"/>
          <a:ext cx="2557462" cy="2557462"/>
        </a:xfrm>
        <a:prstGeom prst="downArrow">
          <a:avLst>
            <a:gd name="adj1" fmla="val 50000"/>
            <a:gd name="adj2" fmla="val 35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US" sz="2100" kern="1200"/>
            <a:t>£16.9 by 2035</a:t>
          </a:r>
        </a:p>
      </dsp:txBody>
      <dsp:txXfrm rot="5400000">
        <a:off x="928880" y="3314851"/>
        <a:ext cx="2109906" cy="127873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3FA3C1-05EB-4164-A986-F8C39F552179}">
      <dsp:nvSpPr>
        <dsp:cNvPr id="0" name=""/>
        <dsp:cNvSpPr/>
      </dsp:nvSpPr>
      <dsp:spPr>
        <a:xfrm>
          <a:off x="379476" y="0"/>
          <a:ext cx="5504687" cy="5504687"/>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9118756-4E93-462B-812E-16DC40FA4A52}">
      <dsp:nvSpPr>
        <dsp:cNvPr id="0" name=""/>
        <dsp:cNvSpPr/>
      </dsp:nvSpPr>
      <dsp:spPr>
        <a:xfrm>
          <a:off x="902421" y="522945"/>
          <a:ext cx="2146828" cy="2146828"/>
        </a:xfrm>
        <a:prstGeom prst="roundRect">
          <a:avLst/>
        </a:prstGeom>
        <a:solidFill>
          <a:schemeClr val="accent2">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US" sz="3500" kern="1200"/>
            <a:t>People live </a:t>
          </a:r>
        </a:p>
        <a:p>
          <a:pPr marL="0" lvl="0" indent="0" algn="ctr" defTabSz="1555750">
            <a:lnSpc>
              <a:spcPct val="90000"/>
            </a:lnSpc>
            <a:spcBef>
              <a:spcPct val="0"/>
            </a:spcBef>
            <a:spcAft>
              <a:spcPct val="35000"/>
            </a:spcAft>
            <a:buNone/>
          </a:pPr>
          <a:r>
            <a:rPr lang="en-US" sz="3500" kern="1200"/>
            <a:t>longer</a:t>
          </a:r>
        </a:p>
      </dsp:txBody>
      <dsp:txXfrm>
        <a:off x="1007221" y="627745"/>
        <a:ext cx="1937228" cy="1937228"/>
      </dsp:txXfrm>
    </dsp:sp>
    <dsp:sp modelId="{B16E904E-33DE-4620-A3D7-91C72C281FDE}">
      <dsp:nvSpPr>
        <dsp:cNvPr id="0" name=""/>
        <dsp:cNvSpPr/>
      </dsp:nvSpPr>
      <dsp:spPr>
        <a:xfrm>
          <a:off x="3214390" y="522945"/>
          <a:ext cx="2146828" cy="2146828"/>
        </a:xfrm>
        <a:prstGeom prst="roundRect">
          <a:avLst/>
        </a:prstGeom>
        <a:solidFill>
          <a:schemeClr val="accent3">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US" sz="3500" kern="1200"/>
            <a:t>Nurse-led</a:t>
          </a:r>
        </a:p>
        <a:p>
          <a:pPr marL="0" lvl="0" indent="0" algn="ctr" defTabSz="1555750">
            <a:lnSpc>
              <a:spcPct val="90000"/>
            </a:lnSpc>
            <a:spcBef>
              <a:spcPct val="0"/>
            </a:spcBef>
            <a:spcAft>
              <a:spcPct val="35000"/>
            </a:spcAft>
            <a:buNone/>
          </a:pPr>
          <a:r>
            <a:rPr lang="en-US" sz="3500" kern="1200"/>
            <a:t>Practices</a:t>
          </a:r>
        </a:p>
      </dsp:txBody>
      <dsp:txXfrm>
        <a:off x="3319190" y="627745"/>
        <a:ext cx="1937228" cy="1937228"/>
      </dsp:txXfrm>
    </dsp:sp>
    <dsp:sp modelId="{E0AA49BF-0D67-4801-BF9C-B0BB9DBD7528}">
      <dsp:nvSpPr>
        <dsp:cNvPr id="0" name=""/>
        <dsp:cNvSpPr/>
      </dsp:nvSpPr>
      <dsp:spPr>
        <a:xfrm>
          <a:off x="902421" y="2834914"/>
          <a:ext cx="2146828" cy="2146828"/>
        </a:xfrm>
        <a:prstGeom prst="roundRect">
          <a:avLst/>
        </a:prstGeom>
        <a:solidFill>
          <a:schemeClr val="accent4">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US" sz="3500" kern="1200"/>
            <a:t>Not enough nurses</a:t>
          </a:r>
        </a:p>
      </dsp:txBody>
      <dsp:txXfrm>
        <a:off x="1007221" y="2939714"/>
        <a:ext cx="1937228" cy="1937228"/>
      </dsp:txXfrm>
    </dsp:sp>
    <dsp:sp modelId="{3AF31CBF-954C-4D0A-A66C-B68B695088AC}">
      <dsp:nvSpPr>
        <dsp:cNvPr id="0" name=""/>
        <dsp:cNvSpPr/>
      </dsp:nvSpPr>
      <dsp:spPr>
        <a:xfrm>
          <a:off x="3214390" y="2834914"/>
          <a:ext cx="2146828" cy="2146828"/>
        </a:xfrm>
        <a:prstGeom prst="roundRect">
          <a:avLst/>
        </a:prstGeom>
        <a:solidFill>
          <a:schemeClr val="accent5">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US" sz="3500" kern="1200"/>
            <a:t>Trust issues</a:t>
          </a:r>
        </a:p>
      </dsp:txBody>
      <dsp:txXfrm>
        <a:off x="3319190" y="2939714"/>
        <a:ext cx="1937228" cy="193722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BA1511-EAD0-4E6E-8F53-C0E1143FA134}">
      <dsp:nvSpPr>
        <dsp:cNvPr id="0" name=""/>
        <dsp:cNvSpPr/>
      </dsp:nvSpPr>
      <dsp:spPr>
        <a:xfrm>
          <a:off x="0" y="750743"/>
          <a:ext cx="6263640" cy="1272960"/>
        </a:xfrm>
        <a:prstGeom prst="roundRect">
          <a:avLst/>
        </a:prstGeom>
        <a:solidFill>
          <a:schemeClr val="accent5">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a:t>More training on communication to build patient trust</a:t>
          </a:r>
        </a:p>
      </dsp:txBody>
      <dsp:txXfrm>
        <a:off x="62141" y="812884"/>
        <a:ext cx="6139358" cy="1148678"/>
      </dsp:txXfrm>
    </dsp:sp>
    <dsp:sp modelId="{283ED70F-E3DC-4E5D-B036-1B3A960363EB}">
      <dsp:nvSpPr>
        <dsp:cNvPr id="0" name=""/>
        <dsp:cNvSpPr/>
      </dsp:nvSpPr>
      <dsp:spPr>
        <a:xfrm>
          <a:off x="0" y="2115863"/>
          <a:ext cx="6263640" cy="1272960"/>
        </a:xfrm>
        <a:prstGeom prst="roundRect">
          <a:avLst/>
        </a:prstGeom>
        <a:solidFill>
          <a:schemeClr val="accent5">
            <a:hueOff val="5589159"/>
            <a:satOff val="-4817"/>
            <a:lumOff val="6373"/>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a:t>More trained nurses on the lifestyle choices patients can make</a:t>
          </a:r>
        </a:p>
      </dsp:txBody>
      <dsp:txXfrm>
        <a:off x="62141" y="2178004"/>
        <a:ext cx="6139358" cy="1148678"/>
      </dsp:txXfrm>
    </dsp:sp>
    <dsp:sp modelId="{FFFDF42F-D953-4DCB-83B5-0AC8BB3C3CEE}">
      <dsp:nvSpPr>
        <dsp:cNvPr id="0" name=""/>
        <dsp:cNvSpPr/>
      </dsp:nvSpPr>
      <dsp:spPr>
        <a:xfrm>
          <a:off x="0" y="3480983"/>
          <a:ext cx="6263640" cy="1272960"/>
        </a:xfrm>
        <a:prstGeom prst="roundRect">
          <a:avLst/>
        </a:prstGeom>
        <a:solidFill>
          <a:schemeClr val="accent5">
            <a:hueOff val="11178319"/>
            <a:satOff val="-9634"/>
            <a:lumOff val="12746"/>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a:t>Patients need to be aware of and have access to Diabetes UK </a:t>
          </a:r>
        </a:p>
      </dsp:txBody>
      <dsp:txXfrm>
        <a:off x="62141" y="3543124"/>
        <a:ext cx="6139358" cy="1148678"/>
      </dsp:txXfrm>
    </dsp:sp>
  </dsp:spTree>
</dsp:drawing>
</file>

<file path=ppt/diagrams/layout1.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BA8B0DF-2EF8-4024-B48F-F9ADADB1578A}" type="datetimeFigureOut">
              <a:rPr lang="en-GB" smtClean="0"/>
              <a:t>07/12/2022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BDFBA98-45D5-4740-89DE-BD108D068FC2}" type="slidenum">
              <a:rPr lang="en-GB" smtClean="0"/>
              <a:t>‹#›</a:t>
            </a:fld>
            <a:endParaRPr lang="en-GB"/>
          </a:p>
        </p:txBody>
      </p:sp>
    </p:spTree>
    <p:extLst>
      <p:ext uri="{BB962C8B-B14F-4D97-AF65-F5344CB8AC3E}">
        <p14:creationId xmlns:p14="http://schemas.microsoft.com/office/powerpoint/2010/main" val="33340846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Royal College of Nursing say that research plays a vital role in saving lives</a:t>
            </a:r>
          </a:p>
          <a:p>
            <a:r>
              <a:rPr lang="en-US">
                <a:cs typeface="Calibri"/>
              </a:rPr>
              <a:t>Patients lives have been transformed due to research</a:t>
            </a:r>
          </a:p>
          <a:p>
            <a:r>
              <a:rPr lang="en-US">
                <a:cs typeface="Calibri"/>
              </a:rPr>
              <a:t>NHS say that with research patients have the best possible treatments and outcomes</a:t>
            </a:r>
          </a:p>
          <a:p>
            <a:endParaRPr lang="en-US">
              <a:cs typeface="Calibri"/>
            </a:endParaRPr>
          </a:p>
        </p:txBody>
      </p:sp>
      <p:sp>
        <p:nvSpPr>
          <p:cNvPr id="4" name="Slide Number Placeholder 3"/>
          <p:cNvSpPr>
            <a:spLocks noGrp="1"/>
          </p:cNvSpPr>
          <p:nvPr>
            <p:ph type="sldNum" sz="quarter" idx="5"/>
          </p:nvPr>
        </p:nvSpPr>
        <p:spPr/>
        <p:txBody>
          <a:bodyPr/>
          <a:lstStyle/>
          <a:p>
            <a:fld id="{DBDFBA98-45D5-4740-89DE-BD108D068FC2}" type="slidenum">
              <a:rPr lang="en-GB" smtClean="0"/>
              <a:t>1</a:t>
            </a:fld>
            <a:endParaRPr lang="en-GB"/>
          </a:p>
        </p:txBody>
      </p:sp>
    </p:spTree>
    <p:extLst>
      <p:ext uri="{BB962C8B-B14F-4D97-AF65-F5344CB8AC3E}">
        <p14:creationId xmlns:p14="http://schemas.microsoft.com/office/powerpoint/2010/main" val="13786620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Research plays a vital and lifesaving role in nursing and health. </a:t>
            </a:r>
          </a:p>
          <a:p>
            <a:r>
              <a:rPr lang="en-US">
                <a:cs typeface="Calibri"/>
              </a:rPr>
              <a:t>With research, the lives of patients have been transformed with life-changing outcomes for the patients and their families.</a:t>
            </a:r>
          </a:p>
          <a:p>
            <a:endParaRPr lang="en-US">
              <a:cs typeface="Calibri"/>
            </a:endParaRPr>
          </a:p>
        </p:txBody>
      </p:sp>
      <p:sp>
        <p:nvSpPr>
          <p:cNvPr id="4" name="Slide Number Placeholder 3"/>
          <p:cNvSpPr>
            <a:spLocks noGrp="1"/>
          </p:cNvSpPr>
          <p:nvPr>
            <p:ph type="sldNum" sz="quarter" idx="5"/>
          </p:nvPr>
        </p:nvSpPr>
        <p:spPr/>
        <p:txBody>
          <a:bodyPr/>
          <a:lstStyle/>
          <a:p>
            <a:fld id="{DBDFBA98-45D5-4740-89DE-BD108D068FC2}" type="slidenum">
              <a:rPr lang="en-GB" smtClean="0"/>
              <a:t>3</a:t>
            </a:fld>
            <a:endParaRPr lang="en-GB"/>
          </a:p>
        </p:txBody>
      </p:sp>
    </p:spTree>
    <p:extLst>
      <p:ext uri="{BB962C8B-B14F-4D97-AF65-F5344CB8AC3E}">
        <p14:creationId xmlns:p14="http://schemas.microsoft.com/office/powerpoint/2010/main" val="5095959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The National health service advise that  treatments are used to ensure that patients have the best possible outcome and help discover new treatments. Research helps diagnose and treat problems, helps manage diseases, increase survival rates and improves the quality of life.</a:t>
            </a:r>
          </a:p>
        </p:txBody>
      </p:sp>
      <p:sp>
        <p:nvSpPr>
          <p:cNvPr id="4" name="Slide Number Placeholder 3"/>
          <p:cNvSpPr>
            <a:spLocks noGrp="1"/>
          </p:cNvSpPr>
          <p:nvPr>
            <p:ph type="sldNum" sz="quarter" idx="5"/>
          </p:nvPr>
        </p:nvSpPr>
        <p:spPr/>
        <p:txBody>
          <a:bodyPr/>
          <a:lstStyle/>
          <a:p>
            <a:fld id="{DBDFBA98-45D5-4740-89DE-BD108D068FC2}" type="slidenum">
              <a:rPr lang="en-GB" smtClean="0"/>
              <a:t>4</a:t>
            </a:fld>
            <a:endParaRPr lang="en-GB"/>
          </a:p>
        </p:txBody>
      </p:sp>
    </p:spTree>
    <p:extLst>
      <p:ext uri="{BB962C8B-B14F-4D97-AF65-F5344CB8AC3E}">
        <p14:creationId xmlns:p14="http://schemas.microsoft.com/office/powerpoint/2010/main" val="141467100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Using a sample of participants who are representative of the population is key for making </a:t>
            </a:r>
            <a:r>
              <a:rPr lang="en-US" err="1"/>
              <a:t>generalisation</a:t>
            </a:r>
            <a:r>
              <a:rPr lang="en-US"/>
              <a:t> from sample to population.</a:t>
            </a:r>
          </a:p>
        </p:txBody>
      </p:sp>
      <p:sp>
        <p:nvSpPr>
          <p:cNvPr id="4" name="Slide Number Placeholder 3"/>
          <p:cNvSpPr>
            <a:spLocks noGrp="1"/>
          </p:cNvSpPr>
          <p:nvPr>
            <p:ph type="sldNum" sz="quarter" idx="5"/>
          </p:nvPr>
        </p:nvSpPr>
        <p:spPr/>
        <p:txBody>
          <a:bodyPr/>
          <a:lstStyle/>
          <a:p>
            <a:fld id="{DBDFBA98-45D5-4740-89DE-BD108D068FC2}" type="slidenum">
              <a:rPr lang="en-GB" smtClean="0"/>
              <a:t>6</a:t>
            </a:fld>
            <a:endParaRPr lang="en-GB"/>
          </a:p>
        </p:txBody>
      </p:sp>
    </p:spTree>
    <p:extLst>
      <p:ext uri="{BB962C8B-B14F-4D97-AF65-F5344CB8AC3E}">
        <p14:creationId xmlns:p14="http://schemas.microsoft.com/office/powerpoint/2010/main" val="40179531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qualitative research examines why people believe or act in certain ways, as well as how they grow to comprehend these complex beliefs and </a:t>
            </a:r>
            <a:r>
              <a:rPr lang="en-US" err="1"/>
              <a:t>behaviours</a:t>
            </a:r>
            <a:r>
              <a:rPr lang="en-US"/>
              <a:t> in their daily lives </a:t>
            </a:r>
          </a:p>
        </p:txBody>
      </p:sp>
      <p:sp>
        <p:nvSpPr>
          <p:cNvPr id="4" name="Slide Number Placeholder 3"/>
          <p:cNvSpPr>
            <a:spLocks noGrp="1"/>
          </p:cNvSpPr>
          <p:nvPr>
            <p:ph type="sldNum" sz="quarter" idx="5"/>
          </p:nvPr>
        </p:nvSpPr>
        <p:spPr/>
        <p:txBody>
          <a:bodyPr/>
          <a:lstStyle/>
          <a:p>
            <a:fld id="{DBDFBA98-45D5-4740-89DE-BD108D068FC2}" type="slidenum">
              <a:rPr lang="en-GB" smtClean="0"/>
              <a:t>7</a:t>
            </a:fld>
            <a:endParaRPr lang="en-GB"/>
          </a:p>
        </p:txBody>
      </p:sp>
    </p:spTree>
    <p:extLst>
      <p:ext uri="{BB962C8B-B14F-4D97-AF65-F5344CB8AC3E}">
        <p14:creationId xmlns:p14="http://schemas.microsoft.com/office/powerpoint/2010/main" val="372551051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quantitative research focuses on information that can be quantified and measured </a:t>
            </a:r>
          </a:p>
        </p:txBody>
      </p:sp>
      <p:sp>
        <p:nvSpPr>
          <p:cNvPr id="4" name="Slide Number Placeholder 3"/>
          <p:cNvSpPr>
            <a:spLocks noGrp="1"/>
          </p:cNvSpPr>
          <p:nvPr>
            <p:ph type="sldNum" sz="quarter" idx="5"/>
          </p:nvPr>
        </p:nvSpPr>
        <p:spPr/>
        <p:txBody>
          <a:bodyPr/>
          <a:lstStyle/>
          <a:p>
            <a:fld id="{DBDFBA98-45D5-4740-89DE-BD108D068FC2}" type="slidenum">
              <a:rPr lang="en-GB" smtClean="0"/>
              <a:t>8</a:t>
            </a:fld>
            <a:endParaRPr lang="en-GB"/>
          </a:p>
        </p:txBody>
      </p:sp>
    </p:spTree>
    <p:extLst>
      <p:ext uri="{BB962C8B-B14F-4D97-AF65-F5344CB8AC3E}">
        <p14:creationId xmlns:p14="http://schemas.microsoft.com/office/powerpoint/2010/main" val="366438539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history of medicine dates to 500 BC. </a:t>
            </a:r>
          </a:p>
        </p:txBody>
      </p:sp>
      <p:sp>
        <p:nvSpPr>
          <p:cNvPr id="4" name="Slide Number Placeholder 3"/>
          <p:cNvSpPr>
            <a:spLocks noGrp="1"/>
          </p:cNvSpPr>
          <p:nvPr>
            <p:ph type="sldNum" sz="quarter" idx="5"/>
          </p:nvPr>
        </p:nvSpPr>
        <p:spPr/>
        <p:txBody>
          <a:bodyPr/>
          <a:lstStyle/>
          <a:p>
            <a:fld id="{DBDFBA98-45D5-4740-89DE-BD108D068FC2}" type="slidenum">
              <a:rPr lang="en-GB" smtClean="0"/>
              <a:t>9</a:t>
            </a:fld>
            <a:endParaRPr lang="en-GB"/>
          </a:p>
        </p:txBody>
      </p:sp>
    </p:spTree>
    <p:extLst>
      <p:ext uri="{BB962C8B-B14F-4D97-AF65-F5344CB8AC3E}">
        <p14:creationId xmlns:p14="http://schemas.microsoft.com/office/powerpoint/2010/main" val="259871059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1949 research became controlled after The Nuremberg Code where medical researchers took it upon themselves to do research on prisoners without any morals whatsoever.</a:t>
            </a:r>
            <a:endParaRPr lang="en-US"/>
          </a:p>
        </p:txBody>
      </p:sp>
      <p:sp>
        <p:nvSpPr>
          <p:cNvPr id="4" name="Slide Number Placeholder 3"/>
          <p:cNvSpPr>
            <a:spLocks noGrp="1"/>
          </p:cNvSpPr>
          <p:nvPr>
            <p:ph type="sldNum" sz="quarter" idx="5"/>
          </p:nvPr>
        </p:nvSpPr>
        <p:spPr/>
        <p:txBody>
          <a:bodyPr/>
          <a:lstStyle/>
          <a:p>
            <a:fld id="{DBDFBA98-45D5-4740-89DE-BD108D068FC2}" type="slidenum">
              <a:rPr lang="en-GB" smtClean="0"/>
              <a:t>10</a:t>
            </a:fld>
            <a:endParaRPr lang="en-GB"/>
          </a:p>
        </p:txBody>
      </p:sp>
    </p:spTree>
    <p:extLst>
      <p:ext uri="{BB962C8B-B14F-4D97-AF65-F5344CB8AC3E}">
        <p14:creationId xmlns:p14="http://schemas.microsoft.com/office/powerpoint/2010/main" val="219161241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err="1"/>
              <a:t>ational</a:t>
            </a:r>
            <a:r>
              <a:rPr lang="en-GB"/>
              <a:t> Health Service started seventy years ago the average life expectancy has increased, cancer patients have a greater chance of survival and infectious diseases </a:t>
            </a:r>
            <a:r>
              <a:rPr lang="en-GB" err="1"/>
              <a:t>haN</a:t>
            </a:r>
            <a:r>
              <a:rPr lang="en-GB"/>
              <a:t> </a:t>
            </a:r>
            <a:r>
              <a:rPr lang="en-GB" err="1"/>
              <a:t>reducedve</a:t>
            </a:r>
            <a:endParaRPr lang="en-US"/>
          </a:p>
        </p:txBody>
      </p:sp>
      <p:sp>
        <p:nvSpPr>
          <p:cNvPr id="4" name="Slide Number Placeholder 3"/>
          <p:cNvSpPr>
            <a:spLocks noGrp="1"/>
          </p:cNvSpPr>
          <p:nvPr>
            <p:ph type="sldNum" sz="quarter" idx="5"/>
          </p:nvPr>
        </p:nvSpPr>
        <p:spPr/>
        <p:txBody>
          <a:bodyPr/>
          <a:lstStyle/>
          <a:p>
            <a:fld id="{DBDFBA98-45D5-4740-89DE-BD108D068FC2}" type="slidenum">
              <a:rPr lang="en-GB" smtClean="0"/>
              <a:t>12</a:t>
            </a:fld>
            <a:endParaRPr lang="en-GB"/>
          </a:p>
        </p:txBody>
      </p:sp>
    </p:spTree>
    <p:extLst>
      <p:ext uri="{BB962C8B-B14F-4D97-AF65-F5344CB8AC3E}">
        <p14:creationId xmlns:p14="http://schemas.microsoft.com/office/powerpoint/2010/main" val="351576838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Tay and Lean (Diabetes UK. E 2022) reported that after their study 46% of their patients went into remission. They also reported that if their patients lost around 15kg they had a 90% chance of going into remission.</a:t>
            </a:r>
          </a:p>
        </p:txBody>
      </p:sp>
      <p:sp>
        <p:nvSpPr>
          <p:cNvPr id="4" name="Slide Number Placeholder 3"/>
          <p:cNvSpPr>
            <a:spLocks noGrp="1"/>
          </p:cNvSpPr>
          <p:nvPr>
            <p:ph type="sldNum" sz="quarter" idx="5"/>
          </p:nvPr>
        </p:nvSpPr>
        <p:spPr/>
        <p:txBody>
          <a:bodyPr/>
          <a:lstStyle/>
          <a:p>
            <a:fld id="{DBDFBA98-45D5-4740-89DE-BD108D068FC2}" type="slidenum">
              <a:rPr lang="en-GB" smtClean="0"/>
              <a:t>13</a:t>
            </a:fld>
            <a:endParaRPr lang="en-GB"/>
          </a:p>
        </p:txBody>
      </p:sp>
    </p:spTree>
    <p:extLst>
      <p:ext uri="{BB962C8B-B14F-4D97-AF65-F5344CB8AC3E}">
        <p14:creationId xmlns:p14="http://schemas.microsoft.com/office/powerpoint/2010/main" val="288311484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err="1"/>
              <a:t>randomised</a:t>
            </a:r>
            <a:r>
              <a:rPr lang="en-US"/>
              <a:t> controlled trial examining remission in diabetes Tay and Lean (Diabetes UK. E 2022) reported that after their study 46% of their patients went into remission. They also reported that if their patients lost around 15kg they had a 90% chance of going into remission. </a:t>
            </a:r>
          </a:p>
        </p:txBody>
      </p:sp>
      <p:sp>
        <p:nvSpPr>
          <p:cNvPr id="4" name="Slide Number Placeholder 3"/>
          <p:cNvSpPr>
            <a:spLocks noGrp="1"/>
          </p:cNvSpPr>
          <p:nvPr>
            <p:ph type="sldNum" sz="quarter" idx="5"/>
          </p:nvPr>
        </p:nvSpPr>
        <p:spPr/>
        <p:txBody>
          <a:bodyPr/>
          <a:lstStyle/>
          <a:p>
            <a:fld id="{DBDFBA98-45D5-4740-89DE-BD108D068FC2}" type="slidenum">
              <a:rPr lang="en-GB" smtClean="0"/>
              <a:t>14</a:t>
            </a:fld>
            <a:endParaRPr lang="en-GB"/>
          </a:p>
        </p:txBody>
      </p:sp>
    </p:spTree>
    <p:extLst>
      <p:ext uri="{BB962C8B-B14F-4D97-AF65-F5344CB8AC3E}">
        <p14:creationId xmlns:p14="http://schemas.microsoft.com/office/powerpoint/2010/main" val="26365993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a:t>Click to edit Master title style</a:t>
            </a:r>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sp>
        <p:nvSpPr>
          <p:cNvPr id="4" name="Date Placeholder 3"/>
          <p:cNvSpPr>
            <a:spLocks noGrp="1"/>
          </p:cNvSpPr>
          <p:nvPr>
            <p:ph type="dt" sz="half" idx="10"/>
          </p:nvPr>
        </p:nvSpPr>
        <p:spPr/>
        <p:txBody>
          <a:bodyPr/>
          <a:lstStyle/>
          <a:p>
            <a:fld id="{5586B75A-687E-405C-8A0B-8D00578BA2C3}" type="datetimeFigureOut">
              <a:rPr lang="en-US" dirty="0"/>
              <a:pPr/>
              <a:t>12/7/2022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36391113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586B75A-687E-405C-8A0B-8D00578BA2C3}" type="datetimeFigureOut">
              <a:rPr lang="en-US" dirty="0"/>
              <a:pPr/>
              <a:t>12/7/2022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15104452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US"/>
              <a:t>Click to edit Master title style</a:t>
            </a:r>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586B75A-687E-405C-8A0B-8D00578BA2C3}" type="datetimeFigureOut">
              <a:rPr lang="en-US" dirty="0"/>
              <a:pPr/>
              <a:t>12/7/2022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41226715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Date Placeholder 7"/>
          <p:cNvSpPr>
            <a:spLocks noGrp="1"/>
          </p:cNvSpPr>
          <p:nvPr>
            <p:ph type="dt" sz="half" idx="10"/>
          </p:nvPr>
        </p:nvSpPr>
        <p:spPr/>
        <p:txBody>
          <a:bodyPr/>
          <a:lstStyle/>
          <a:p>
            <a:fld id="{5586B75A-687E-405C-8A0B-8D00578BA2C3}" type="datetimeFigureOut">
              <a:rPr lang="en-US" dirty="0"/>
              <a:pPr/>
              <a:t>12/7/2022</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30616770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Date Placeholder 1"/>
          <p:cNvSpPr>
            <a:spLocks noGrp="1"/>
          </p:cNvSpPr>
          <p:nvPr>
            <p:ph type="dt" sz="half" idx="10"/>
          </p:nvPr>
        </p:nvSpPr>
        <p:spPr/>
        <p:txBody>
          <a:bodyPr/>
          <a:lstStyle/>
          <a:p>
            <a:fld id="{5586B75A-687E-405C-8A0B-8D00578BA2C3}" type="datetimeFigureOut">
              <a:rPr lang="en-US" dirty="0"/>
              <a:pPr/>
              <a:t>12/7/2022</a:t>
            </a:fld>
            <a:endParaRPr lang="en-US"/>
          </a:p>
        </p:txBody>
      </p:sp>
      <p:sp>
        <p:nvSpPr>
          <p:cNvPr id="11" name="Footer Placeholder 10"/>
          <p:cNvSpPr>
            <a:spLocks noGrp="1"/>
          </p:cNvSpPr>
          <p:nvPr>
            <p:ph type="ftr" sz="quarter" idx="11"/>
          </p:nvPr>
        </p:nvSpPr>
        <p:spPr/>
        <p:txBody>
          <a:bodyPr/>
          <a:lstStyle/>
          <a:p>
            <a:endParaRPr lang="en-US"/>
          </a:p>
        </p:txBody>
      </p:sp>
      <p:sp>
        <p:nvSpPr>
          <p:cNvPr id="12" name="Slide Number Placeholder 11"/>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28832667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p>
        </p:txBody>
      </p:sp>
      <p:sp>
        <p:nvSpPr>
          <p:cNvPr id="2" name="Date Placeholder 1"/>
          <p:cNvSpPr>
            <a:spLocks noGrp="1"/>
          </p:cNvSpPr>
          <p:nvPr>
            <p:ph type="dt" sz="half" idx="10"/>
          </p:nvPr>
        </p:nvSpPr>
        <p:spPr/>
        <p:txBody>
          <a:bodyPr/>
          <a:lstStyle/>
          <a:p>
            <a:fld id="{5586B75A-687E-405C-8A0B-8D00578BA2C3}" type="datetimeFigureOut">
              <a:rPr lang="en-US" dirty="0"/>
              <a:pPr/>
              <a:t>12/7/2022</a:t>
            </a:fld>
            <a:endParaRPr lang="en-US"/>
          </a:p>
        </p:txBody>
      </p:sp>
      <p:sp>
        <p:nvSpPr>
          <p:cNvPr id="7" name="Footer Placeholder 6"/>
          <p:cNvSpPr>
            <a:spLocks noGrp="1"/>
          </p:cNvSpPr>
          <p:nvPr>
            <p:ph type="ftr" sz="quarter" idx="11"/>
          </p:nvPr>
        </p:nvSpPr>
        <p:spPr/>
        <p:txBody>
          <a:bodyPr/>
          <a:lstStyle/>
          <a:p>
            <a:endParaRPr lang="en-US"/>
          </a:p>
        </p:txBody>
      </p:sp>
      <p:sp>
        <p:nvSpPr>
          <p:cNvPr id="8" name="Slide Number Placeholder 7"/>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26652460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5586B75A-687E-405C-8A0B-8D00578BA2C3}" type="datetimeFigureOut">
              <a:rPr lang="en-US" dirty="0"/>
              <a:pPr/>
              <a:t>12/7/2022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5077029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a:t>Click to edit Master title style</a:t>
            </a:r>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12/7/2022</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32473238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a:t>Click to edit Master title style</a:t>
            </a:r>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12/7/2022</a:t>
            </a:fld>
            <a:endParaRPr lang="en-US"/>
          </a:p>
        </p:txBody>
      </p:sp>
      <p:sp>
        <p:nvSpPr>
          <p:cNvPr id="9" name="Footer Placeholder 8"/>
          <p:cNvSpPr>
            <a:spLocks noGrp="1"/>
          </p:cNvSpPr>
          <p:nvPr>
            <p:ph type="ftr" sz="quarter" idx="11"/>
          </p:nvPr>
        </p:nvSpPr>
        <p:spPr>
          <a:xfrm>
            <a:off x="3499101" y="6356350"/>
            <a:ext cx="5911517" cy="365125"/>
          </a:xfrm>
        </p:spPr>
        <p:txBody>
          <a:bodyPr/>
          <a:lstStyle/>
          <a:p>
            <a:endParaRPr lang="en-US"/>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37274314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586B75A-687E-405C-8A0B-8D00578BA2C3}" type="datetimeFigureOut">
              <a:rPr lang="en-US" dirty="0"/>
              <a:pPr/>
              <a:t>12/7/2022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15414661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586B75A-687E-405C-8A0B-8D00578BA2C3}" type="datetimeFigureOut">
              <a:rPr lang="en-US" dirty="0"/>
              <a:pPr/>
              <a:t>12/7/2022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37824975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a:t>Click to edit Master title style</a:t>
            </a:r>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5586B75A-687E-405C-8A0B-8D00578BA2C3}" type="datetimeFigureOut">
              <a:rPr lang="en-US" dirty="0"/>
              <a:pPr/>
              <a:t>12/7/2022</a:t>
            </a:fld>
            <a:endParaRPr lang="en-US"/>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US"/>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4FAB73BC-B049-4115-A692-8D63A059BFB8}" type="slidenum">
              <a:rPr lang="en-US" dirty="0"/>
              <a:pPr/>
              <a:t>‹#›</a:t>
            </a:fld>
            <a:endParaRPr lang="en-US"/>
          </a:p>
        </p:txBody>
      </p:sp>
    </p:spTree>
    <p:extLst>
      <p:ext uri="{BB962C8B-B14F-4D97-AF65-F5344CB8AC3E}">
        <p14:creationId xmlns:p14="http://schemas.microsoft.com/office/powerpoint/2010/main" val="1071179564"/>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Lst>
  <p:hf sldNum="0" hdr="0" ftr="0" dt="0"/>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slideLayout" Target="../slideLayouts/slideLayout7.xml"/><Relationship Id="rId1" Type="http://schemas.openxmlformats.org/officeDocument/2006/relationships/tags" Target="../tags/tag1.xml"/></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https://www.youtube.com/embed/K1c26q0oxoE?feature=oembed" TargetMode="External"/><Relationship Id="rId1" Type="http://schemas.openxmlformats.org/officeDocument/2006/relationships/tags" Target="../tags/tag2.xml"/><Relationship Id="rId5" Type="http://schemas.openxmlformats.org/officeDocument/2006/relationships/image" Target="../media/image7.jpeg"/><Relationship Id="rId4" Type="http://schemas.openxmlformats.org/officeDocument/2006/relationships/notesSlide" Target="../notesSlides/notesSlide8.xml"/></Relationships>
</file>

<file path=ppt/slides/_rels/slide1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9.xml"/><Relationship Id="rId1" Type="http://schemas.openxmlformats.org/officeDocument/2006/relationships/slideLayout" Target="../slideLayouts/slideLayout8.xml"/><Relationship Id="rId4" Type="http://schemas.openxmlformats.org/officeDocument/2006/relationships/hyperlink" Target="https://torange.biz/champagne-sparkler-25602" TargetMode="External"/></Relationships>
</file>

<file path=ppt/slides/_rels/slide1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notesSlide" Target="../notesSlides/notesSlide10.xml"/><Relationship Id="rId7" Type="http://schemas.openxmlformats.org/officeDocument/2006/relationships/diagramColors" Target="../diagrams/colors1.xml"/><Relationship Id="rId2" Type="http://schemas.openxmlformats.org/officeDocument/2006/relationships/slideLayout" Target="../slideLayouts/slideLayout8.xml"/><Relationship Id="rId1" Type="http://schemas.openxmlformats.org/officeDocument/2006/relationships/tags" Target="../tags/tag3.xml"/><Relationship Id="rId6" Type="http://schemas.openxmlformats.org/officeDocument/2006/relationships/diagramQuickStyle" Target="../diagrams/quickStyle1.xml"/><Relationship Id="rId11" Type="http://schemas.openxmlformats.org/officeDocument/2006/relationships/hyperlink" Target="https://creativecommons.org/licenses/by-nc/3.0/" TargetMode="External"/><Relationship Id="rId5" Type="http://schemas.openxmlformats.org/officeDocument/2006/relationships/diagramLayout" Target="../diagrams/layout1.xml"/><Relationship Id="rId10" Type="http://schemas.openxmlformats.org/officeDocument/2006/relationships/hyperlink" Target="https://www.bmj.com/content/361/bmj.k2234" TargetMode="External"/><Relationship Id="rId4" Type="http://schemas.openxmlformats.org/officeDocument/2006/relationships/diagramData" Target="../diagrams/data1.xml"/><Relationship Id="rId9" Type="http://schemas.openxmlformats.org/officeDocument/2006/relationships/image" Target="../media/image10.jpeg"/></Relationships>
</file>

<file path=ppt/slides/_rels/slide14.xml.rels><?xml version="1.0" encoding="UTF-8" standalone="yes"?>
<Relationships xmlns="http://schemas.openxmlformats.org/package/2006/relationships"><Relationship Id="rId3" Type="http://schemas.openxmlformats.org/officeDocument/2006/relationships/image" Target="../media/image11.jpeg"/><Relationship Id="rId7" Type="http://schemas.openxmlformats.org/officeDocument/2006/relationships/hyperlink" Target="https://pixabay.com/en/healthy-eating-salad-food-57255/" TargetMode="External"/><Relationship Id="rId2" Type="http://schemas.openxmlformats.org/officeDocument/2006/relationships/notesSlide" Target="../notesSlides/notesSlide11.xml"/><Relationship Id="rId1" Type="http://schemas.openxmlformats.org/officeDocument/2006/relationships/slideLayout" Target="../slideLayouts/slideLayout8.xml"/><Relationship Id="rId6" Type="http://schemas.openxmlformats.org/officeDocument/2006/relationships/image" Target="../media/image13.jpeg"/><Relationship Id="rId5" Type="http://schemas.openxmlformats.org/officeDocument/2006/relationships/hyperlink" Target="https://pxhere.com/en/photo/625273" TargetMode="External"/><Relationship Id="rId4" Type="http://schemas.openxmlformats.org/officeDocument/2006/relationships/image" Target="../media/image12.jpeg"/></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069849" y="1298448"/>
            <a:ext cx="7056444" cy="3255264"/>
          </a:xfrm>
        </p:spPr>
        <p:txBody>
          <a:bodyPr>
            <a:normAutofit fontScale="90000"/>
          </a:bodyPr>
          <a:lstStyle/>
          <a:p>
            <a:pPr>
              <a:spcBef>
                <a:spcPts val="1200"/>
              </a:spcBef>
            </a:pPr>
            <a:r>
              <a:rPr lang="en-US" sz="3700">
                <a:ea typeface="+mj-lt"/>
                <a:cs typeface="+mj-lt"/>
              </a:rPr>
              <a:t>Why Research Plays a Vital role in Nursing</a:t>
            </a:r>
            <a:endParaRPr lang="en-US"/>
          </a:p>
          <a:p>
            <a:pPr algn="r"/>
            <a:br>
              <a:rPr lang="en-US" sz="3700">
                <a:cs typeface="Calibri Light"/>
              </a:rPr>
            </a:br>
            <a:br>
              <a:rPr lang="en-US" sz="3700">
                <a:cs typeface="Calibri Light"/>
              </a:rPr>
            </a:br>
            <a:r>
              <a:rPr lang="en-US" sz="3700">
                <a:solidFill>
                  <a:schemeClr val="accent1"/>
                </a:solidFill>
                <a:cs typeface="Calibri Light"/>
              </a:rPr>
              <a:t>How Research has helped transform the Lives of People living with Type 2 Diabetes</a:t>
            </a:r>
            <a:br>
              <a:rPr lang="en-US" sz="3700">
                <a:cs typeface="Calibri Light"/>
              </a:rPr>
            </a:br>
            <a:endParaRPr lang="en-US" sz="3700">
              <a:solidFill>
                <a:schemeClr val="accent1"/>
              </a:solidFill>
            </a:endParaRPr>
          </a:p>
        </p:txBody>
      </p:sp>
      <p:sp>
        <p:nvSpPr>
          <p:cNvPr id="3" name="Subtitle 2"/>
          <p:cNvSpPr>
            <a:spLocks noGrp="1"/>
          </p:cNvSpPr>
          <p:nvPr>
            <p:ph type="subTitle" idx="1"/>
          </p:nvPr>
        </p:nvSpPr>
        <p:spPr>
          <a:xfrm>
            <a:off x="-1866128" y="1770135"/>
            <a:ext cx="8499394" cy="4067045"/>
          </a:xfrm>
        </p:spPr>
        <p:txBody>
          <a:bodyPr vert="horz" lIns="91440" tIns="45720" rIns="91440" bIns="45720" rtlCol="0">
            <a:normAutofit/>
          </a:bodyPr>
          <a:lstStyle/>
          <a:p>
            <a:pPr algn="r"/>
            <a:endParaRPr lang="en-US" sz="2800">
              <a:solidFill>
                <a:schemeClr val="tx1"/>
              </a:solidFill>
              <a:cs typeface="Calibri"/>
            </a:endParaRPr>
          </a:p>
          <a:p>
            <a:pPr algn="r"/>
            <a:endParaRPr lang="en-US" sz="2800">
              <a:solidFill>
                <a:schemeClr val="tx1"/>
              </a:solidFill>
              <a:cs typeface="Calibri"/>
            </a:endParaRPr>
          </a:p>
          <a:p>
            <a:pPr algn="r"/>
            <a:r>
              <a:rPr lang="en-US" sz="2800">
                <a:solidFill>
                  <a:schemeClr val="tx1"/>
                </a:solidFill>
                <a:cs typeface="Calibri"/>
              </a:rPr>
              <a:t> Jean Boag</a:t>
            </a:r>
            <a:endParaRPr lang="en-US">
              <a:solidFill>
                <a:schemeClr val="tx1"/>
              </a:solidFill>
            </a:endParaRPr>
          </a:p>
          <a:p>
            <a:pPr algn="r"/>
            <a:r>
              <a:rPr lang="en-US" sz="2800">
                <a:solidFill>
                  <a:schemeClr val="tx1"/>
                </a:solidFill>
                <a:cs typeface="Calibri"/>
              </a:rPr>
              <a:t>Student Number: 2220373</a:t>
            </a:r>
          </a:p>
          <a:p>
            <a:pPr algn="r"/>
            <a:r>
              <a:rPr lang="en-US" sz="2800">
                <a:solidFill>
                  <a:schemeClr val="tx1"/>
                </a:solidFill>
                <a:cs typeface="Calibri"/>
              </a:rPr>
              <a:t>Lecturer: Ben Duxbury</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9D01E0-43A0-FC66-C1C4-4C305C82CD39}"/>
              </a:ext>
            </a:extLst>
          </p:cNvPr>
          <p:cNvSpPr>
            <a:spLocks noGrp="1"/>
          </p:cNvSpPr>
          <p:nvPr>
            <p:ph type="title"/>
          </p:nvPr>
        </p:nvSpPr>
        <p:spPr/>
        <p:txBody>
          <a:bodyPr/>
          <a:lstStyle/>
          <a:p>
            <a:r>
              <a:rPr lang="en-US">
                <a:cs typeface="Calibri Light"/>
              </a:rPr>
              <a:t>Introduction.</a:t>
            </a:r>
            <a:endParaRPr lang="en-US"/>
          </a:p>
        </p:txBody>
      </p:sp>
      <p:sp>
        <p:nvSpPr>
          <p:cNvPr id="3" name="Content Placeholder 2">
            <a:extLst>
              <a:ext uri="{FF2B5EF4-FFF2-40B4-BE49-F238E27FC236}">
                <a16:creationId xmlns:a16="http://schemas.microsoft.com/office/drawing/2014/main" id="{5DF83A4F-4C29-26F3-5E83-6290CE4A9407}"/>
              </a:ext>
            </a:extLst>
          </p:cNvPr>
          <p:cNvSpPr>
            <a:spLocks noGrp="1"/>
          </p:cNvSpPr>
          <p:nvPr>
            <p:ph idx="1"/>
          </p:nvPr>
        </p:nvSpPr>
        <p:spPr/>
        <p:txBody>
          <a:bodyPr vert="horz" lIns="91440" tIns="45720" rIns="91440" bIns="45720" rtlCol="0" anchor="t">
            <a:normAutofit/>
          </a:bodyPr>
          <a:lstStyle/>
          <a:p>
            <a:r>
              <a:rPr lang="en-US">
                <a:cs typeface="Calibri"/>
              </a:rPr>
              <a:t>Why Research Plays a Rital role in Nursing</a:t>
            </a:r>
            <a:endParaRPr lang="en-US"/>
          </a:p>
          <a:p>
            <a:r>
              <a:rPr lang="en-US">
                <a:cs typeface="Calibri"/>
              </a:rPr>
              <a:t>The Five elements</a:t>
            </a:r>
          </a:p>
          <a:p>
            <a:r>
              <a:rPr lang="en-US" err="1">
                <a:cs typeface="Calibri"/>
              </a:rPr>
              <a:t>Generalisation</a:t>
            </a:r>
            <a:endParaRPr lang="en-US">
              <a:cs typeface="Calibri"/>
            </a:endParaRPr>
          </a:p>
          <a:p>
            <a:r>
              <a:rPr lang="en-US">
                <a:cs typeface="Calibri"/>
              </a:rPr>
              <a:t>History</a:t>
            </a:r>
          </a:p>
          <a:p>
            <a:r>
              <a:rPr lang="en-US">
                <a:cs typeface="Calibri"/>
              </a:rPr>
              <a:t> Type 2 Diabetes</a:t>
            </a:r>
          </a:p>
          <a:p>
            <a:r>
              <a:rPr lang="en-US">
                <a:cs typeface="Calibri"/>
              </a:rPr>
              <a:t>How Research has Helped Transform the Lives of People at Risk or Living with Type 2 Diabetes</a:t>
            </a:r>
          </a:p>
          <a:p>
            <a:r>
              <a:rPr lang="en-US">
                <a:cs typeface="Calibri"/>
              </a:rPr>
              <a:t>Impact and Recommendations</a:t>
            </a:r>
          </a:p>
          <a:p>
            <a:r>
              <a:rPr lang="en-US">
                <a:cs typeface="Calibri"/>
              </a:rPr>
              <a:t>Conclusion</a:t>
            </a:r>
          </a:p>
          <a:p>
            <a:endParaRPr lang="en-US">
              <a:cs typeface="Calibri"/>
            </a:endParaRPr>
          </a:p>
        </p:txBody>
      </p:sp>
    </p:spTree>
    <p:extLst>
      <p:ext uri="{BB962C8B-B14F-4D97-AF65-F5344CB8AC3E}">
        <p14:creationId xmlns:p14="http://schemas.microsoft.com/office/powerpoint/2010/main" val="7024582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2" descr="Serious chemist using microscope at laboratory">
            <a:extLst>
              <a:ext uri="{FF2B5EF4-FFF2-40B4-BE49-F238E27FC236}">
                <a16:creationId xmlns:a16="http://schemas.microsoft.com/office/drawing/2014/main" id="{4611509A-15FE-2DBD-79A8-D0256697E6C9}"/>
              </a:ext>
            </a:extLst>
          </p:cNvPr>
          <p:cNvPicPr>
            <a:picLocks noChangeAspect="1"/>
          </p:cNvPicPr>
          <p:nvPr/>
        </p:nvPicPr>
        <p:blipFill rotWithShape="1">
          <a:blip r:embed="rId3"/>
          <a:srcRect t="10081" b="5665"/>
          <a:stretch/>
        </p:blipFill>
        <p:spPr>
          <a:xfrm>
            <a:off x="20" y="1282"/>
            <a:ext cx="12191980" cy="6856718"/>
          </a:xfrm>
          <a:prstGeom prst="rect">
            <a:avLst/>
          </a:prstGeom>
        </p:spPr>
      </p:pic>
      <p:sp>
        <p:nvSpPr>
          <p:cNvPr id="3" name="TextBox 2">
            <a:extLst>
              <a:ext uri="{FF2B5EF4-FFF2-40B4-BE49-F238E27FC236}">
                <a16:creationId xmlns:a16="http://schemas.microsoft.com/office/drawing/2014/main" id="{A558A8C8-A58F-3D71-A6B0-26AA62DD75A1}"/>
              </a:ext>
            </a:extLst>
          </p:cNvPr>
          <p:cNvSpPr txBox="1"/>
          <p:nvPr/>
        </p:nvSpPr>
        <p:spPr>
          <a:xfrm>
            <a:off x="9988536" y="5978850"/>
            <a:ext cx="220818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cs typeface="Calibri"/>
              </a:rPr>
              <a:t>RCN ,2022</a:t>
            </a:r>
            <a:endParaRPr lang="en-US"/>
          </a:p>
        </p:txBody>
      </p:sp>
      <p:sp>
        <p:nvSpPr>
          <p:cNvPr id="4" name="TextBox 3">
            <a:extLst>
              <a:ext uri="{FF2B5EF4-FFF2-40B4-BE49-F238E27FC236}">
                <a16:creationId xmlns:a16="http://schemas.microsoft.com/office/drawing/2014/main" id="{5C3DE47E-291C-AA99-B03F-FF747E13C234}"/>
              </a:ext>
            </a:extLst>
          </p:cNvPr>
          <p:cNvSpPr txBox="1"/>
          <p:nvPr/>
        </p:nvSpPr>
        <p:spPr>
          <a:xfrm>
            <a:off x="139665" y="1293278"/>
            <a:ext cx="3243351"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2400">
              <a:ea typeface="+mn-lt"/>
              <a:cs typeface="+mn-lt"/>
            </a:endParaRPr>
          </a:p>
          <a:p>
            <a:endParaRPr lang="en-US" sz="2400">
              <a:ea typeface="+mn-lt"/>
              <a:cs typeface="+mn-lt"/>
            </a:endParaRPr>
          </a:p>
          <a:p>
            <a:endParaRPr lang="en-US" sz="2400">
              <a:ea typeface="+mn-lt"/>
              <a:cs typeface="+mn-lt"/>
            </a:endParaRPr>
          </a:p>
          <a:p>
            <a:endParaRPr lang="en-US" sz="2400">
              <a:ea typeface="+mn-lt"/>
              <a:cs typeface="+mn-lt"/>
            </a:endParaRPr>
          </a:p>
          <a:p>
            <a:endParaRPr lang="en-US" sz="2400">
              <a:ea typeface="+mn-lt"/>
              <a:cs typeface="+mn-lt"/>
            </a:endParaRPr>
          </a:p>
          <a:p>
            <a:endParaRPr lang="en-US" sz="2400">
              <a:cs typeface="Calibri"/>
            </a:endParaRPr>
          </a:p>
        </p:txBody>
      </p:sp>
      <p:sp>
        <p:nvSpPr>
          <p:cNvPr id="5" name="TextBox 4">
            <a:extLst>
              <a:ext uri="{FF2B5EF4-FFF2-40B4-BE49-F238E27FC236}">
                <a16:creationId xmlns:a16="http://schemas.microsoft.com/office/drawing/2014/main" id="{2B6E7904-2B67-8497-AAD4-DE4DB460F091}"/>
              </a:ext>
            </a:extLst>
          </p:cNvPr>
          <p:cNvSpPr txBox="1"/>
          <p:nvPr/>
        </p:nvSpPr>
        <p:spPr>
          <a:xfrm>
            <a:off x="3141110" y="515187"/>
            <a:ext cx="7837714"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a:cs typeface="Calibri"/>
              </a:rPr>
              <a:t>Why Research Plays a Vital Role in Nursing</a:t>
            </a:r>
            <a:endParaRPr lang="en-US" sz="2800"/>
          </a:p>
        </p:txBody>
      </p:sp>
      <p:sp>
        <p:nvSpPr>
          <p:cNvPr id="20" name="TextBox 19">
            <a:extLst>
              <a:ext uri="{FF2B5EF4-FFF2-40B4-BE49-F238E27FC236}">
                <a16:creationId xmlns:a16="http://schemas.microsoft.com/office/drawing/2014/main" id="{CF8A6FD3-BDC6-C739-D0B9-C9EA116DF92F}"/>
              </a:ext>
            </a:extLst>
          </p:cNvPr>
          <p:cNvSpPr txBox="1"/>
          <p:nvPr/>
        </p:nvSpPr>
        <p:spPr>
          <a:xfrm>
            <a:off x="562707" y="5794184"/>
            <a:ext cx="3601329" cy="369332"/>
          </a:xfrm>
          <a:prstGeom prst="rect">
            <a:avLst/>
          </a:prstGeom>
          <a:noFill/>
        </p:spPr>
        <p:txBody>
          <a:bodyPr wrap="square" rtlCol="0">
            <a:spAutoFit/>
          </a:bodyPr>
          <a:lstStyle/>
          <a:p>
            <a:r>
              <a:rPr lang="en-GB"/>
              <a:t>Royal College of Nurses, 2022</a:t>
            </a:r>
          </a:p>
        </p:txBody>
      </p:sp>
    </p:spTree>
    <p:extLst>
      <p:ext uri="{BB962C8B-B14F-4D97-AF65-F5344CB8AC3E}">
        <p14:creationId xmlns:p14="http://schemas.microsoft.com/office/powerpoint/2010/main" val="37428425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2" descr="Doctor explaining paperwork to a patient in an examination room">
            <a:extLst>
              <a:ext uri="{FF2B5EF4-FFF2-40B4-BE49-F238E27FC236}">
                <a16:creationId xmlns:a16="http://schemas.microsoft.com/office/drawing/2014/main" id="{9B81AE0A-3ACE-9C90-3EB2-88C67360DE94}"/>
              </a:ext>
            </a:extLst>
          </p:cNvPr>
          <p:cNvPicPr>
            <a:picLocks noChangeAspect="1"/>
          </p:cNvPicPr>
          <p:nvPr/>
        </p:nvPicPr>
        <p:blipFill rotWithShape="1">
          <a:blip r:embed="rId3"/>
          <a:srcRect t="15746"/>
          <a:stretch/>
        </p:blipFill>
        <p:spPr>
          <a:xfrm>
            <a:off x="20" y="1282"/>
            <a:ext cx="12191980" cy="6856718"/>
          </a:xfrm>
          <a:prstGeom prst="rect">
            <a:avLst/>
          </a:prstGeom>
        </p:spPr>
      </p:pic>
      <p:sp>
        <p:nvSpPr>
          <p:cNvPr id="3" name="TextBox 2">
            <a:extLst>
              <a:ext uri="{FF2B5EF4-FFF2-40B4-BE49-F238E27FC236}">
                <a16:creationId xmlns:a16="http://schemas.microsoft.com/office/drawing/2014/main" id="{E2043176-1F3F-509B-6839-F02ACB439A4D}"/>
              </a:ext>
            </a:extLst>
          </p:cNvPr>
          <p:cNvSpPr txBox="1"/>
          <p:nvPr/>
        </p:nvSpPr>
        <p:spPr>
          <a:xfrm>
            <a:off x="10308033" y="5947434"/>
            <a:ext cx="131678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cs typeface="Calibri"/>
              </a:rPr>
              <a:t>NHS 2022</a:t>
            </a:r>
            <a:endParaRPr lang="en-US"/>
          </a:p>
        </p:txBody>
      </p:sp>
      <p:sp>
        <p:nvSpPr>
          <p:cNvPr id="4" name="TextBox 3">
            <a:extLst>
              <a:ext uri="{FF2B5EF4-FFF2-40B4-BE49-F238E27FC236}">
                <a16:creationId xmlns:a16="http://schemas.microsoft.com/office/drawing/2014/main" id="{400C45EE-1C43-3969-0272-32C7C378B212}"/>
              </a:ext>
            </a:extLst>
          </p:cNvPr>
          <p:cNvSpPr txBox="1"/>
          <p:nvPr/>
        </p:nvSpPr>
        <p:spPr>
          <a:xfrm>
            <a:off x="507999" y="2776541"/>
            <a:ext cx="1861867"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cs typeface="Calibri"/>
              </a:rPr>
              <a:t>Better Outcomes</a:t>
            </a:r>
          </a:p>
        </p:txBody>
      </p:sp>
      <p:sp>
        <p:nvSpPr>
          <p:cNvPr id="12" name="TextBox 11">
            <a:extLst>
              <a:ext uri="{FF2B5EF4-FFF2-40B4-BE49-F238E27FC236}">
                <a16:creationId xmlns:a16="http://schemas.microsoft.com/office/drawing/2014/main" id="{0B17BCE0-E111-FA44-74D2-ABCD158A017D}"/>
              </a:ext>
            </a:extLst>
          </p:cNvPr>
          <p:cNvSpPr txBox="1"/>
          <p:nvPr/>
        </p:nvSpPr>
        <p:spPr>
          <a:xfrm>
            <a:off x="801858" y="6133514"/>
            <a:ext cx="3798277" cy="369332"/>
          </a:xfrm>
          <a:prstGeom prst="rect">
            <a:avLst/>
          </a:prstGeom>
          <a:noFill/>
        </p:spPr>
        <p:txBody>
          <a:bodyPr wrap="square" rtlCol="0">
            <a:spAutoFit/>
          </a:bodyPr>
          <a:lstStyle/>
          <a:p>
            <a:r>
              <a:rPr lang="en-GB"/>
              <a:t>National Health Service, 2022</a:t>
            </a:r>
          </a:p>
        </p:txBody>
      </p:sp>
    </p:spTree>
    <p:extLst>
      <p:ext uri="{BB962C8B-B14F-4D97-AF65-F5344CB8AC3E}">
        <p14:creationId xmlns:p14="http://schemas.microsoft.com/office/powerpoint/2010/main" val="4424642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4F90193-0648-CB1B-3FB4-C5D1BE216961}"/>
              </a:ext>
            </a:extLst>
          </p:cNvPr>
          <p:cNvSpPr txBox="1"/>
          <p:nvPr/>
        </p:nvSpPr>
        <p:spPr>
          <a:xfrm>
            <a:off x="2060221" y="1608666"/>
            <a:ext cx="180975" cy="3619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3" name="TextBox 2">
            <a:extLst>
              <a:ext uri="{FF2B5EF4-FFF2-40B4-BE49-F238E27FC236}">
                <a16:creationId xmlns:a16="http://schemas.microsoft.com/office/drawing/2014/main" id="{A8EE91E1-DDA2-982F-F11C-31553B0152D0}"/>
              </a:ext>
            </a:extLst>
          </p:cNvPr>
          <p:cNvSpPr txBox="1"/>
          <p:nvPr/>
        </p:nvSpPr>
        <p:spPr>
          <a:xfrm>
            <a:off x="1698457" y="2935566"/>
            <a:ext cx="7642823"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2400">
                <a:cs typeface="Calibri"/>
              </a:rPr>
              <a:t>Science</a:t>
            </a:r>
          </a:p>
          <a:p>
            <a:pPr marL="285750" indent="-285750">
              <a:buFont typeface="Arial"/>
              <a:buChar char="•"/>
            </a:pPr>
            <a:r>
              <a:rPr lang="en-US" sz="2400">
                <a:cs typeface="Calibri"/>
              </a:rPr>
              <a:t>Ethics</a:t>
            </a:r>
          </a:p>
          <a:p>
            <a:pPr marL="285750" indent="-285750" algn="l">
              <a:buFont typeface="Arial"/>
              <a:buChar char="•"/>
            </a:pPr>
            <a:r>
              <a:rPr lang="en-US" sz="2400">
                <a:cs typeface="Calibri"/>
              </a:rPr>
              <a:t>Information</a:t>
            </a:r>
          </a:p>
          <a:p>
            <a:pPr marL="285750" indent="-285750">
              <a:buFont typeface="Arial"/>
              <a:buChar char="•"/>
            </a:pPr>
            <a:r>
              <a:rPr lang="en-US" sz="2400">
                <a:cs typeface="Calibri"/>
              </a:rPr>
              <a:t>Health and Safety</a:t>
            </a:r>
          </a:p>
          <a:p>
            <a:pPr marL="285750" indent="-285750">
              <a:buFont typeface="Arial"/>
              <a:buChar char="•"/>
            </a:pPr>
            <a:r>
              <a:rPr lang="en-US" sz="2400">
                <a:cs typeface="Calibri"/>
              </a:rPr>
              <a:t>Finance</a:t>
            </a:r>
          </a:p>
          <a:p>
            <a:endParaRPr lang="en-US" sz="2400">
              <a:cs typeface="Calibri"/>
            </a:endParaRPr>
          </a:p>
        </p:txBody>
      </p:sp>
      <p:sp>
        <p:nvSpPr>
          <p:cNvPr id="4" name="TextBox 3">
            <a:extLst>
              <a:ext uri="{FF2B5EF4-FFF2-40B4-BE49-F238E27FC236}">
                <a16:creationId xmlns:a16="http://schemas.microsoft.com/office/drawing/2014/main" id="{C800D350-BCE9-EE1B-0BA4-BF6266CF50CC}"/>
              </a:ext>
            </a:extLst>
          </p:cNvPr>
          <p:cNvSpPr txBox="1"/>
          <p:nvPr/>
        </p:nvSpPr>
        <p:spPr>
          <a:xfrm>
            <a:off x="1778000" y="1128889"/>
            <a:ext cx="7732888"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a:cs typeface="Calibri"/>
              </a:rPr>
              <a:t>The Five Elements set out by the Research Governance Framework</a:t>
            </a:r>
          </a:p>
        </p:txBody>
      </p:sp>
      <p:sp>
        <p:nvSpPr>
          <p:cNvPr id="5" name="TextBox 4">
            <a:extLst>
              <a:ext uri="{FF2B5EF4-FFF2-40B4-BE49-F238E27FC236}">
                <a16:creationId xmlns:a16="http://schemas.microsoft.com/office/drawing/2014/main" id="{C4A07ED4-4351-C0D2-5B7D-755C634E65DC}"/>
              </a:ext>
            </a:extLst>
          </p:cNvPr>
          <p:cNvSpPr txBox="1"/>
          <p:nvPr/>
        </p:nvSpPr>
        <p:spPr>
          <a:xfrm>
            <a:off x="9543142" y="6114142"/>
            <a:ext cx="180975" cy="3619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6" name="TextBox 5">
            <a:extLst>
              <a:ext uri="{FF2B5EF4-FFF2-40B4-BE49-F238E27FC236}">
                <a16:creationId xmlns:a16="http://schemas.microsoft.com/office/drawing/2014/main" id="{1B52BE9B-F52B-9C17-F37F-1F93EF0A3950}"/>
              </a:ext>
            </a:extLst>
          </p:cNvPr>
          <p:cNvSpPr txBox="1"/>
          <p:nvPr/>
        </p:nvSpPr>
        <p:spPr>
          <a:xfrm>
            <a:off x="492369" y="5969000"/>
            <a:ext cx="1128234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cs typeface="Calibri"/>
              </a:rPr>
              <a:t>Moule, Aveyard and Goodman, 2017</a:t>
            </a:r>
            <a:endParaRPr lang="en-US"/>
          </a:p>
        </p:txBody>
      </p:sp>
    </p:spTree>
    <p:custDataLst>
      <p:tags r:id="rId1"/>
    </p:custDataLst>
    <p:extLst>
      <p:ext uri="{BB962C8B-B14F-4D97-AF65-F5344CB8AC3E}">
        <p14:creationId xmlns:p14="http://schemas.microsoft.com/office/powerpoint/2010/main" val="24828834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2" descr="Stick figure families holding hands">
            <a:extLst>
              <a:ext uri="{FF2B5EF4-FFF2-40B4-BE49-F238E27FC236}">
                <a16:creationId xmlns:a16="http://schemas.microsoft.com/office/drawing/2014/main" id="{C7DC993D-3AD8-00FB-2CC8-D7ADD4770756}"/>
              </a:ext>
            </a:extLst>
          </p:cNvPr>
          <p:cNvPicPr>
            <a:picLocks noChangeAspect="1"/>
          </p:cNvPicPr>
          <p:nvPr/>
        </p:nvPicPr>
        <p:blipFill rotWithShape="1">
          <a:blip r:embed="rId3"/>
          <a:srcRect t="9925" b="5821"/>
          <a:stretch/>
        </p:blipFill>
        <p:spPr>
          <a:xfrm>
            <a:off x="20" y="1282"/>
            <a:ext cx="12191980" cy="6856718"/>
          </a:xfrm>
          <a:prstGeom prst="rect">
            <a:avLst/>
          </a:prstGeom>
        </p:spPr>
      </p:pic>
      <p:sp>
        <p:nvSpPr>
          <p:cNvPr id="3" name="TextBox 2">
            <a:extLst>
              <a:ext uri="{FF2B5EF4-FFF2-40B4-BE49-F238E27FC236}">
                <a16:creationId xmlns:a16="http://schemas.microsoft.com/office/drawing/2014/main" id="{869FB6B2-64B5-B2A5-9EF8-5C1E20DEFFD1}"/>
              </a:ext>
            </a:extLst>
          </p:cNvPr>
          <p:cNvSpPr txBox="1"/>
          <p:nvPr/>
        </p:nvSpPr>
        <p:spPr>
          <a:xfrm>
            <a:off x="958645" y="4793225"/>
            <a:ext cx="2458064" cy="167148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4" name="TextBox 3">
            <a:extLst>
              <a:ext uri="{FF2B5EF4-FFF2-40B4-BE49-F238E27FC236}">
                <a16:creationId xmlns:a16="http://schemas.microsoft.com/office/drawing/2014/main" id="{FD4FD14E-3565-7D88-E43E-0ED587C1CFDA}"/>
              </a:ext>
            </a:extLst>
          </p:cNvPr>
          <p:cNvSpPr txBox="1"/>
          <p:nvPr/>
        </p:nvSpPr>
        <p:spPr>
          <a:xfrm>
            <a:off x="4181955" y="415551"/>
            <a:ext cx="3170903"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800" err="1">
                <a:cs typeface="Calibri"/>
              </a:rPr>
              <a:t>Generalisation</a:t>
            </a:r>
            <a:endParaRPr lang="en-US" sz="2800">
              <a:cs typeface="Calibri"/>
            </a:endParaRPr>
          </a:p>
        </p:txBody>
      </p:sp>
      <p:sp>
        <p:nvSpPr>
          <p:cNvPr id="6" name="TextBox 5">
            <a:extLst>
              <a:ext uri="{FF2B5EF4-FFF2-40B4-BE49-F238E27FC236}">
                <a16:creationId xmlns:a16="http://schemas.microsoft.com/office/drawing/2014/main" id="{526908AB-0A8B-7925-98C7-34FA253AFC3B}"/>
              </a:ext>
            </a:extLst>
          </p:cNvPr>
          <p:cNvSpPr txBox="1"/>
          <p:nvPr/>
        </p:nvSpPr>
        <p:spPr>
          <a:xfrm>
            <a:off x="604911" y="5186516"/>
            <a:ext cx="1099251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cs typeface="Calibri"/>
              </a:rPr>
              <a:t>(Polit and Beck, 2010)</a:t>
            </a:r>
          </a:p>
        </p:txBody>
      </p:sp>
      <p:sp>
        <p:nvSpPr>
          <p:cNvPr id="5" name="TextBox 4">
            <a:extLst>
              <a:ext uri="{FF2B5EF4-FFF2-40B4-BE49-F238E27FC236}">
                <a16:creationId xmlns:a16="http://schemas.microsoft.com/office/drawing/2014/main" id="{E8876CB7-8FBF-4E41-961F-D6C5FA3756B6}"/>
              </a:ext>
            </a:extLst>
          </p:cNvPr>
          <p:cNvSpPr txBox="1"/>
          <p:nvPr/>
        </p:nvSpPr>
        <p:spPr>
          <a:xfrm>
            <a:off x="1106713" y="3116463"/>
            <a:ext cx="3444635"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cs typeface="Calibri"/>
              </a:rPr>
              <a:t>Qualitative and </a:t>
            </a:r>
          </a:p>
          <a:p>
            <a:r>
              <a:rPr lang="en-US" sz="2400">
                <a:cs typeface="Calibri"/>
              </a:rPr>
              <a:t>Quantitative Research</a:t>
            </a:r>
          </a:p>
        </p:txBody>
      </p:sp>
    </p:spTree>
    <p:extLst>
      <p:ext uri="{BB962C8B-B14F-4D97-AF65-F5344CB8AC3E}">
        <p14:creationId xmlns:p14="http://schemas.microsoft.com/office/powerpoint/2010/main" val="6495102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3" name="Picture 13" descr="Cartoon checklist and pencil">
            <a:extLst>
              <a:ext uri="{FF2B5EF4-FFF2-40B4-BE49-F238E27FC236}">
                <a16:creationId xmlns:a16="http://schemas.microsoft.com/office/drawing/2014/main" id="{258A1CDF-BAD5-0E5C-4F65-D6565B619F7D}"/>
              </a:ext>
            </a:extLst>
          </p:cNvPr>
          <p:cNvPicPr>
            <a:picLocks noChangeAspect="1"/>
          </p:cNvPicPr>
          <p:nvPr/>
        </p:nvPicPr>
        <p:blipFill rotWithShape="1">
          <a:blip r:embed="rId3"/>
          <a:srcRect t="11782" b="13218"/>
          <a:stretch/>
        </p:blipFill>
        <p:spPr>
          <a:xfrm>
            <a:off x="20" y="10"/>
            <a:ext cx="12191980" cy="6857990"/>
          </a:xfrm>
          <a:prstGeom prst="rect">
            <a:avLst/>
          </a:prstGeom>
        </p:spPr>
      </p:pic>
      <p:sp>
        <p:nvSpPr>
          <p:cNvPr id="4" name="TextBox 3">
            <a:extLst>
              <a:ext uri="{FF2B5EF4-FFF2-40B4-BE49-F238E27FC236}">
                <a16:creationId xmlns:a16="http://schemas.microsoft.com/office/drawing/2014/main" id="{6A11D835-90E2-314B-736F-2626001068C3}"/>
              </a:ext>
            </a:extLst>
          </p:cNvPr>
          <p:cNvSpPr txBox="1"/>
          <p:nvPr/>
        </p:nvSpPr>
        <p:spPr>
          <a:xfrm>
            <a:off x="523875" y="425950"/>
            <a:ext cx="11210925" cy="744836"/>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a:lnSpc>
                <a:spcPct val="90000"/>
              </a:lnSpc>
              <a:spcBef>
                <a:spcPct val="0"/>
              </a:spcBef>
              <a:spcAft>
                <a:spcPts val="600"/>
              </a:spcAft>
            </a:pPr>
            <a:r>
              <a:rPr lang="en-US" sz="3600">
                <a:solidFill>
                  <a:schemeClr val="tx1">
                    <a:lumMod val="85000"/>
                    <a:lumOff val="15000"/>
                  </a:schemeClr>
                </a:solidFill>
                <a:latin typeface="+mj-lt"/>
                <a:ea typeface="+mj-ea"/>
                <a:cs typeface="+mj-cs"/>
              </a:rPr>
              <a:t>Qualitative Research</a:t>
            </a:r>
          </a:p>
        </p:txBody>
      </p:sp>
      <p:sp>
        <p:nvSpPr>
          <p:cNvPr id="5" name="TextBox 4">
            <a:extLst>
              <a:ext uri="{FF2B5EF4-FFF2-40B4-BE49-F238E27FC236}">
                <a16:creationId xmlns:a16="http://schemas.microsoft.com/office/drawing/2014/main" id="{F3A36E6A-FEB4-7560-E834-4567AE023887}"/>
              </a:ext>
            </a:extLst>
          </p:cNvPr>
          <p:cNvSpPr txBox="1"/>
          <p:nvPr/>
        </p:nvSpPr>
        <p:spPr>
          <a:xfrm>
            <a:off x="523876" y="5515429"/>
            <a:ext cx="1137783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cs typeface="Calibri"/>
              </a:rPr>
              <a:t>Denny and </a:t>
            </a:r>
            <a:r>
              <a:rPr lang="en-US" err="1">
                <a:cs typeface="Calibri"/>
              </a:rPr>
              <a:t>Weckesser</a:t>
            </a:r>
            <a:r>
              <a:rPr lang="en-US">
                <a:cs typeface="Calibri"/>
              </a:rPr>
              <a:t>, 2018</a:t>
            </a:r>
            <a:endParaRPr lang="en-US"/>
          </a:p>
        </p:txBody>
      </p:sp>
    </p:spTree>
    <p:extLst>
      <p:ext uri="{BB962C8B-B14F-4D97-AF65-F5344CB8AC3E}">
        <p14:creationId xmlns:p14="http://schemas.microsoft.com/office/powerpoint/2010/main" val="12600835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CD594F-2BCE-2B2A-8F84-4522369FE16C}"/>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a:solidFill>
                  <a:schemeClr val="tx1">
                    <a:lumMod val="85000"/>
                    <a:lumOff val="15000"/>
                  </a:schemeClr>
                </a:solidFill>
              </a:rPr>
              <a:t>                 Quantitative Research</a:t>
            </a:r>
          </a:p>
        </p:txBody>
      </p:sp>
      <p:pic>
        <p:nvPicPr>
          <p:cNvPr id="4" name="Picture 4" descr="Pipette dripping green solution into test tube">
            <a:extLst>
              <a:ext uri="{FF2B5EF4-FFF2-40B4-BE49-F238E27FC236}">
                <a16:creationId xmlns:a16="http://schemas.microsoft.com/office/drawing/2014/main" id="{F39B9A70-F52E-A5A9-1398-797B0B48D130}"/>
              </a:ext>
            </a:extLst>
          </p:cNvPr>
          <p:cNvPicPr>
            <a:picLocks noGrp="1" noChangeAspect="1"/>
          </p:cNvPicPr>
          <p:nvPr>
            <p:ph idx="1"/>
          </p:nvPr>
        </p:nvPicPr>
        <p:blipFill rotWithShape="1">
          <a:blip r:embed="rId3"/>
          <a:srcRect t="1560" b="14170"/>
          <a:stretch/>
        </p:blipFill>
        <p:spPr>
          <a:xfrm>
            <a:off x="20" y="10"/>
            <a:ext cx="12191980" cy="6857990"/>
          </a:xfrm>
          <a:prstGeom prst="rect">
            <a:avLst/>
          </a:prstGeom>
        </p:spPr>
      </p:pic>
      <p:sp>
        <p:nvSpPr>
          <p:cNvPr id="3" name="TextBox 2">
            <a:extLst>
              <a:ext uri="{FF2B5EF4-FFF2-40B4-BE49-F238E27FC236}">
                <a16:creationId xmlns:a16="http://schemas.microsoft.com/office/drawing/2014/main" id="{97F4BDA7-BFE6-2B56-C0F1-A64DFB922318}"/>
              </a:ext>
            </a:extLst>
          </p:cNvPr>
          <p:cNvSpPr txBox="1"/>
          <p:nvPr/>
        </p:nvSpPr>
        <p:spPr>
          <a:xfrm>
            <a:off x="1167618" y="6134031"/>
            <a:ext cx="1046654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ea typeface="+mn-lt"/>
                <a:cs typeface="+mn-lt"/>
              </a:rPr>
              <a:t>Goertzen, 2017</a:t>
            </a:r>
            <a:endParaRPr lang="en-US"/>
          </a:p>
        </p:txBody>
      </p:sp>
      <p:sp>
        <p:nvSpPr>
          <p:cNvPr id="5" name="TextBox 4">
            <a:extLst>
              <a:ext uri="{FF2B5EF4-FFF2-40B4-BE49-F238E27FC236}">
                <a16:creationId xmlns:a16="http://schemas.microsoft.com/office/drawing/2014/main" id="{A7A3F118-CB80-47CD-AF46-D9C9A47A02D8}"/>
              </a:ext>
            </a:extLst>
          </p:cNvPr>
          <p:cNvSpPr txBox="1"/>
          <p:nvPr/>
        </p:nvSpPr>
        <p:spPr>
          <a:xfrm flipH="1">
            <a:off x="4335688" y="666836"/>
            <a:ext cx="5210534"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800">
                <a:ea typeface="+mn-lt"/>
                <a:cs typeface="+mn-lt"/>
              </a:rPr>
              <a:t>Quantitative</a:t>
            </a:r>
            <a:endParaRPr lang="en-US" sz="2800"/>
          </a:p>
        </p:txBody>
      </p:sp>
    </p:spTree>
    <p:extLst>
      <p:ext uri="{BB962C8B-B14F-4D97-AF65-F5344CB8AC3E}">
        <p14:creationId xmlns:p14="http://schemas.microsoft.com/office/powerpoint/2010/main" val="41953509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6" name="Picture 25" descr="Test tubes with one test tube in orange with drops">
            <a:extLst>
              <a:ext uri="{FF2B5EF4-FFF2-40B4-BE49-F238E27FC236}">
                <a16:creationId xmlns:a16="http://schemas.microsoft.com/office/drawing/2014/main" id="{F48BD674-5306-0CDF-E72C-A1E83BD8D3B6}"/>
              </a:ext>
            </a:extLst>
          </p:cNvPr>
          <p:cNvPicPr>
            <a:picLocks noChangeAspect="1"/>
          </p:cNvPicPr>
          <p:nvPr/>
        </p:nvPicPr>
        <p:blipFill rotWithShape="1">
          <a:blip r:embed="rId3"/>
          <a:srcRect l="3821" r="-2" b="-2"/>
          <a:stretch/>
        </p:blipFill>
        <p:spPr>
          <a:xfrm>
            <a:off x="1" y="10"/>
            <a:ext cx="9669642" cy="6857990"/>
          </a:xfrm>
          <a:prstGeom prst="rect">
            <a:avLst/>
          </a:prstGeom>
        </p:spPr>
      </p:pic>
      <p:sp>
        <p:nvSpPr>
          <p:cNvPr id="2" name="Title 1">
            <a:extLst>
              <a:ext uri="{FF2B5EF4-FFF2-40B4-BE49-F238E27FC236}">
                <a16:creationId xmlns:a16="http://schemas.microsoft.com/office/drawing/2014/main" id="{E00B2DB3-9491-4AD9-D9FA-0B663C119110}"/>
              </a:ext>
            </a:extLst>
          </p:cNvPr>
          <p:cNvSpPr>
            <a:spLocks noGrp="1"/>
          </p:cNvSpPr>
          <p:nvPr>
            <p:ph type="title"/>
          </p:nvPr>
        </p:nvSpPr>
        <p:spPr>
          <a:xfrm>
            <a:off x="3377780" y="743447"/>
            <a:ext cx="8003387" cy="859689"/>
          </a:xfrm>
          <a:noFill/>
        </p:spPr>
        <p:txBody>
          <a:bodyPr vert="horz" lIns="91440" tIns="45720" rIns="91440" bIns="45720" rtlCol="0" anchor="b">
            <a:normAutofit/>
          </a:bodyPr>
          <a:lstStyle/>
          <a:p>
            <a:r>
              <a:rPr lang="en-US" sz="5200">
                <a:solidFill>
                  <a:schemeClr val="tx1"/>
                </a:solidFill>
              </a:rPr>
              <a:t>Research History</a:t>
            </a:r>
          </a:p>
        </p:txBody>
      </p:sp>
      <p:sp>
        <p:nvSpPr>
          <p:cNvPr id="3" name="TextBox 2">
            <a:extLst>
              <a:ext uri="{FF2B5EF4-FFF2-40B4-BE49-F238E27FC236}">
                <a16:creationId xmlns:a16="http://schemas.microsoft.com/office/drawing/2014/main" id="{6BC33D15-B9F8-C2A7-7F49-1BBD288E937C}"/>
              </a:ext>
            </a:extLst>
          </p:cNvPr>
          <p:cNvSpPr txBox="1"/>
          <p:nvPr/>
        </p:nvSpPr>
        <p:spPr>
          <a:xfrm flipH="1">
            <a:off x="407963" y="6122437"/>
            <a:ext cx="1274407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cs typeface="Calibri"/>
              </a:rPr>
              <a:t>Bhatt, 2010</a:t>
            </a:r>
            <a:endParaRPr lang="en-US"/>
          </a:p>
        </p:txBody>
      </p:sp>
    </p:spTree>
    <p:extLst>
      <p:ext uri="{BB962C8B-B14F-4D97-AF65-F5344CB8AC3E}">
        <p14:creationId xmlns:p14="http://schemas.microsoft.com/office/powerpoint/2010/main" val="12903607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Nuremberg Code - Ethics of experimentation">
            <a:hlinkClick r:id="" action="ppaction://media"/>
            <a:extLst>
              <a:ext uri="{FF2B5EF4-FFF2-40B4-BE49-F238E27FC236}">
                <a16:creationId xmlns:a16="http://schemas.microsoft.com/office/drawing/2014/main" id="{3503EF3D-2246-4F1C-B370-310A30584676}"/>
              </a:ext>
            </a:extLst>
          </p:cNvPr>
          <p:cNvPicPr>
            <a:picLocks noRot="1" noChangeAspect="1"/>
          </p:cNvPicPr>
          <p:nvPr>
            <a:videoFile r:link="rId2"/>
          </p:nvPr>
        </p:nvPicPr>
        <p:blipFill>
          <a:blip r:embed="rId5"/>
          <a:stretch>
            <a:fillRect/>
          </a:stretch>
        </p:blipFill>
        <p:spPr>
          <a:xfrm>
            <a:off x="1522384" y="0"/>
            <a:ext cx="10123371" cy="5719705"/>
          </a:xfrm>
          <a:prstGeom prst="rect">
            <a:avLst/>
          </a:prstGeom>
        </p:spPr>
      </p:pic>
      <p:sp>
        <p:nvSpPr>
          <p:cNvPr id="3" name="TextBox 2">
            <a:extLst>
              <a:ext uri="{FF2B5EF4-FFF2-40B4-BE49-F238E27FC236}">
                <a16:creationId xmlns:a16="http://schemas.microsoft.com/office/drawing/2014/main" id="{D9FB8606-A066-D35F-872B-6D16F561A637}"/>
              </a:ext>
            </a:extLst>
          </p:cNvPr>
          <p:cNvSpPr txBox="1"/>
          <p:nvPr/>
        </p:nvSpPr>
        <p:spPr>
          <a:xfrm>
            <a:off x="9679259" y="5719705"/>
            <a:ext cx="2512741" cy="369332"/>
          </a:xfrm>
          <a:prstGeom prst="rect">
            <a:avLst/>
          </a:prstGeom>
          <a:noFill/>
        </p:spPr>
        <p:txBody>
          <a:bodyPr wrap="square" rtlCol="0">
            <a:spAutoFit/>
          </a:bodyPr>
          <a:lstStyle/>
          <a:p>
            <a:r>
              <a:rPr lang="en-US"/>
              <a:t>YOUTUBE 2022</a:t>
            </a:r>
            <a:endParaRPr lang="en-GB"/>
          </a:p>
        </p:txBody>
      </p:sp>
      <p:sp>
        <p:nvSpPr>
          <p:cNvPr id="4" name="TextBox 3">
            <a:extLst>
              <a:ext uri="{FF2B5EF4-FFF2-40B4-BE49-F238E27FC236}">
                <a16:creationId xmlns:a16="http://schemas.microsoft.com/office/drawing/2014/main" id="{690ADB3F-F031-95E9-8B3A-45E4350E3642}"/>
              </a:ext>
            </a:extLst>
          </p:cNvPr>
          <p:cNvSpPr txBox="1"/>
          <p:nvPr/>
        </p:nvSpPr>
        <p:spPr>
          <a:xfrm>
            <a:off x="703385" y="5711058"/>
            <a:ext cx="10929387"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a:p>
            <a:r>
              <a:rPr lang="en-US" err="1">
                <a:cs typeface="Calibri"/>
              </a:rPr>
              <a:t>Kious</a:t>
            </a:r>
            <a:r>
              <a:rPr lang="en-US">
                <a:cs typeface="Calibri"/>
              </a:rPr>
              <a:t>, 2001</a:t>
            </a:r>
          </a:p>
          <a:p>
            <a:r>
              <a:rPr lang="en-US">
                <a:cs typeface="Calibri"/>
              </a:rPr>
              <a:t>The National World War 11 Museum, 2022</a:t>
            </a:r>
          </a:p>
        </p:txBody>
      </p:sp>
    </p:spTree>
    <p:custDataLst>
      <p:tags r:id="rId1"/>
    </p:custDataLst>
    <p:extLst>
      <p:ext uri="{BB962C8B-B14F-4D97-AF65-F5344CB8AC3E}">
        <p14:creationId xmlns:p14="http://schemas.microsoft.com/office/powerpoint/2010/main" val="977761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 black and white photo of a document&#10;&#10;Description automatically generated with low confidence">
            <a:extLst>
              <a:ext uri="{FF2B5EF4-FFF2-40B4-BE49-F238E27FC236}">
                <a16:creationId xmlns:a16="http://schemas.microsoft.com/office/drawing/2014/main" id="{371FACAC-84D8-6F82-51C5-B82F88223D7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030599" y="457200"/>
            <a:ext cx="4130802" cy="5943600"/>
          </a:xfrm>
          <a:prstGeom prst="rect">
            <a:avLst/>
          </a:prstGeom>
        </p:spPr>
      </p:pic>
      <p:sp>
        <p:nvSpPr>
          <p:cNvPr id="2" name="TextBox 1">
            <a:extLst>
              <a:ext uri="{FF2B5EF4-FFF2-40B4-BE49-F238E27FC236}">
                <a16:creationId xmlns:a16="http://schemas.microsoft.com/office/drawing/2014/main" id="{5BECA7F7-4E05-43A3-D172-5D07A50DF41E}"/>
              </a:ext>
            </a:extLst>
          </p:cNvPr>
          <p:cNvSpPr txBox="1"/>
          <p:nvPr/>
        </p:nvSpPr>
        <p:spPr>
          <a:xfrm>
            <a:off x="196948" y="5468188"/>
            <a:ext cx="1179966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ea typeface="+mn-lt"/>
                <a:cs typeface="+mn-lt"/>
              </a:rPr>
              <a:t>National Library of Medicine, 2022</a:t>
            </a:r>
          </a:p>
        </p:txBody>
      </p:sp>
    </p:spTree>
    <p:extLst>
      <p:ext uri="{BB962C8B-B14F-4D97-AF65-F5344CB8AC3E}">
        <p14:creationId xmlns:p14="http://schemas.microsoft.com/office/powerpoint/2010/main" val="17420791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D80295-B901-3D29-B8D0-35AC22F6D0CA}"/>
              </a:ext>
            </a:extLst>
          </p:cNvPr>
          <p:cNvSpPr>
            <a:spLocks noGrp="1"/>
          </p:cNvSpPr>
          <p:nvPr>
            <p:ph type="title"/>
          </p:nvPr>
        </p:nvSpPr>
        <p:spPr>
          <a:xfrm>
            <a:off x="466722" y="586855"/>
            <a:ext cx="3201366" cy="3387497"/>
          </a:xfrm>
        </p:spPr>
        <p:txBody>
          <a:bodyPr vert="horz" lIns="91440" tIns="45720" rIns="91440" bIns="45720" rtlCol="0" anchor="b">
            <a:normAutofit/>
          </a:bodyPr>
          <a:lstStyle/>
          <a:p>
            <a:pPr algn="r"/>
            <a:r>
              <a:rPr lang="en-US" sz="4000">
                <a:solidFill>
                  <a:schemeClr val="tx1"/>
                </a:solidFill>
              </a:rPr>
              <a:t>70 years of the NHS</a:t>
            </a:r>
            <a:br>
              <a:rPr lang="en-US" sz="4000">
                <a:solidFill>
                  <a:schemeClr val="tx1"/>
                </a:solidFill>
              </a:rPr>
            </a:br>
            <a:br>
              <a:rPr lang="en-US" sz="4000">
                <a:solidFill>
                  <a:schemeClr val="tx1"/>
                </a:solidFill>
              </a:rPr>
            </a:br>
            <a:endParaRPr lang="en-US" sz="4000" kern="1200">
              <a:solidFill>
                <a:schemeClr val="tx1"/>
              </a:solidFill>
              <a:latin typeface="+mj-lt"/>
            </a:endParaRPr>
          </a:p>
        </p:txBody>
      </p:sp>
      <p:pic>
        <p:nvPicPr>
          <p:cNvPr id="6" name="Content Placeholder 5" descr="A close up of a dandelion&#10;&#10;Description automatically generated with medium confidence">
            <a:extLst>
              <a:ext uri="{FF2B5EF4-FFF2-40B4-BE49-F238E27FC236}">
                <a16:creationId xmlns:a16="http://schemas.microsoft.com/office/drawing/2014/main" id="{2BC09241-3AB9-7FC2-55CF-8FE3C8A5D188}"/>
              </a:ext>
            </a:extLst>
          </p:cNvPr>
          <p:cNvPicPr>
            <a:picLocks noGrp="1" noChangeAspect="1"/>
          </p:cNvPicPr>
          <p:nvPr>
            <p:ph idx="1"/>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p:blipFill>
        <p:spPr>
          <a:xfrm>
            <a:off x="8297364" y="222017"/>
            <a:ext cx="3556183" cy="5121275"/>
          </a:xfrm>
          <a:prstGeom prst="rect">
            <a:avLst/>
          </a:prstGeom>
        </p:spPr>
      </p:pic>
      <p:sp>
        <p:nvSpPr>
          <p:cNvPr id="4" name="Text Placeholder 3">
            <a:extLst>
              <a:ext uri="{FF2B5EF4-FFF2-40B4-BE49-F238E27FC236}">
                <a16:creationId xmlns:a16="http://schemas.microsoft.com/office/drawing/2014/main" id="{DB151687-A435-4FBF-564B-D0849E7F2CF9}"/>
              </a:ext>
            </a:extLst>
          </p:cNvPr>
          <p:cNvSpPr>
            <a:spLocks noGrp="1"/>
          </p:cNvSpPr>
          <p:nvPr>
            <p:ph type="body" sz="half" idx="2"/>
          </p:nvPr>
        </p:nvSpPr>
        <p:spPr>
          <a:xfrm>
            <a:off x="5263336" y="1124211"/>
            <a:ext cx="3025303" cy="5546047"/>
          </a:xfrm>
        </p:spPr>
        <p:txBody>
          <a:bodyPr vert="horz" lIns="91440" tIns="45720" rIns="91440" bIns="45720" rtlCol="0" anchor="ctr">
            <a:normAutofit/>
          </a:bodyPr>
          <a:lstStyle/>
          <a:p>
            <a:pPr indent="-228600">
              <a:buFont typeface="Arial" panose="020B0604020202020204" pitchFamily="34" charset="0"/>
              <a:buChar char="•"/>
            </a:pPr>
            <a:r>
              <a:rPr lang="en-US" sz="2000">
                <a:solidFill>
                  <a:srgbClr val="000000"/>
                </a:solidFill>
              </a:rPr>
              <a:t>Life expectancy increased</a:t>
            </a:r>
          </a:p>
          <a:p>
            <a:pPr indent="-228600">
              <a:buFont typeface="Arial" panose="020B0604020202020204" pitchFamily="34" charset="0"/>
              <a:buChar char="•"/>
            </a:pPr>
            <a:r>
              <a:rPr lang="en-US" sz="2000">
                <a:solidFill>
                  <a:srgbClr val="000000"/>
                </a:solidFill>
              </a:rPr>
              <a:t>Infectious diseases reduced</a:t>
            </a:r>
          </a:p>
          <a:p>
            <a:pPr indent="-228600">
              <a:buFont typeface="Arial" panose="020B0604020202020204" pitchFamily="34" charset="0"/>
              <a:buChar char="•"/>
            </a:pPr>
            <a:r>
              <a:rPr lang="en-US" sz="2000">
                <a:solidFill>
                  <a:srgbClr val="000000"/>
                </a:solidFill>
              </a:rPr>
              <a:t>Cancer patient’s greater survival rate</a:t>
            </a:r>
          </a:p>
          <a:p>
            <a:pPr indent="-228600">
              <a:buFont typeface="Arial" panose="020B0604020202020204" pitchFamily="34" charset="0"/>
              <a:buChar char="•"/>
            </a:pPr>
            <a:r>
              <a:rPr lang="en-US" sz="2000">
                <a:solidFill>
                  <a:srgbClr val="000000"/>
                </a:solidFill>
              </a:rPr>
              <a:t>Type 2 Diabetes benefited</a:t>
            </a:r>
          </a:p>
        </p:txBody>
      </p:sp>
      <p:sp>
        <p:nvSpPr>
          <p:cNvPr id="3" name="TextBox 2">
            <a:extLst>
              <a:ext uri="{FF2B5EF4-FFF2-40B4-BE49-F238E27FC236}">
                <a16:creationId xmlns:a16="http://schemas.microsoft.com/office/drawing/2014/main" id="{D71223F1-31D4-2FBE-7A2D-7B2BF61E70A1}"/>
              </a:ext>
            </a:extLst>
          </p:cNvPr>
          <p:cNvSpPr txBox="1"/>
          <p:nvPr/>
        </p:nvSpPr>
        <p:spPr>
          <a:xfrm>
            <a:off x="576775" y="6081991"/>
            <a:ext cx="1068066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Office for National Statistics, 2021</a:t>
            </a:r>
            <a:endParaRPr lang="en-US"/>
          </a:p>
        </p:txBody>
      </p:sp>
    </p:spTree>
    <p:extLst>
      <p:ext uri="{BB962C8B-B14F-4D97-AF65-F5344CB8AC3E}">
        <p14:creationId xmlns:p14="http://schemas.microsoft.com/office/powerpoint/2010/main" val="50019188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99F965-0E50-5076-65A9-2A448686D721}"/>
              </a:ext>
            </a:extLst>
          </p:cNvPr>
          <p:cNvSpPr>
            <a:spLocks noGrp="1"/>
          </p:cNvSpPr>
          <p:nvPr>
            <p:ph type="title"/>
          </p:nvPr>
        </p:nvSpPr>
        <p:spPr>
          <a:xfrm>
            <a:off x="256032" y="1143000"/>
            <a:ext cx="2820263" cy="1989252"/>
          </a:xfrm>
        </p:spPr>
        <p:txBody>
          <a:bodyPr/>
          <a:lstStyle/>
          <a:p>
            <a:r>
              <a:rPr lang="en-US"/>
              <a:t>Type 2 Diabetes</a:t>
            </a:r>
            <a:endParaRPr lang="en-GB"/>
          </a:p>
        </p:txBody>
      </p:sp>
      <p:graphicFrame>
        <p:nvGraphicFramePr>
          <p:cNvPr id="9" name="Content Placeholder 2">
            <a:extLst>
              <a:ext uri="{FF2B5EF4-FFF2-40B4-BE49-F238E27FC236}">
                <a16:creationId xmlns:a16="http://schemas.microsoft.com/office/drawing/2014/main" id="{8496E2B9-D628-87F0-AFB0-42644CA64090}"/>
              </a:ext>
            </a:extLst>
          </p:cNvPr>
          <p:cNvGraphicFramePr>
            <a:graphicFrameLocks noGrp="1"/>
          </p:cNvGraphicFramePr>
          <p:nvPr>
            <p:ph idx="1"/>
            <p:extLst>
              <p:ext uri="{D42A27DB-BD31-4B8C-83A1-F6EECF244321}">
                <p14:modId xmlns:p14="http://schemas.microsoft.com/office/powerpoint/2010/main" val="3507210370"/>
              </p:ext>
            </p:extLst>
          </p:nvPr>
        </p:nvGraphicFramePr>
        <p:xfrm>
          <a:off x="3867150" y="868363"/>
          <a:ext cx="7315200" cy="512127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4" name="Text Placeholder 3">
            <a:extLst>
              <a:ext uri="{FF2B5EF4-FFF2-40B4-BE49-F238E27FC236}">
                <a16:creationId xmlns:a16="http://schemas.microsoft.com/office/drawing/2014/main" id="{3285AE19-44C5-31AB-E4AA-8F09D37C27B0}"/>
              </a:ext>
            </a:extLst>
          </p:cNvPr>
          <p:cNvSpPr>
            <a:spLocks noGrp="1"/>
          </p:cNvSpPr>
          <p:nvPr>
            <p:ph type="body" sz="half" idx="2"/>
          </p:nvPr>
        </p:nvSpPr>
        <p:spPr>
          <a:xfrm>
            <a:off x="256032" y="3206629"/>
            <a:ext cx="2791509" cy="3486555"/>
          </a:xfrm>
        </p:spPr>
        <p:txBody>
          <a:bodyPr vert="horz" lIns="91440" tIns="45720" rIns="91440" bIns="45720" rtlCol="0" anchor="t">
            <a:normAutofit/>
          </a:bodyPr>
          <a:lstStyle/>
          <a:p>
            <a:r>
              <a:rPr lang="en-US" sz="2400"/>
              <a:t>4.9 Effected in UK</a:t>
            </a:r>
            <a:endParaRPr lang="en-US" sz="2400">
              <a:cs typeface="Calibri"/>
            </a:endParaRPr>
          </a:p>
          <a:p>
            <a:r>
              <a:rPr lang="en-US" sz="2400"/>
              <a:t>13.6 million at risk</a:t>
            </a:r>
            <a:endParaRPr lang="en-US" sz="2400">
              <a:cs typeface="Calibri"/>
            </a:endParaRPr>
          </a:p>
          <a:p>
            <a:r>
              <a:rPr lang="en-US" sz="2400"/>
              <a:t>200,000 new cases each year</a:t>
            </a:r>
            <a:endParaRPr lang="en-US" sz="2400">
              <a:cs typeface="Calibri"/>
            </a:endParaRPr>
          </a:p>
          <a:p>
            <a:r>
              <a:rPr lang="en-US" sz="2400"/>
              <a:t>1 million undiagnosed in 2019</a:t>
            </a:r>
            <a:endParaRPr lang="en-US" sz="2400">
              <a:cs typeface="Calibri"/>
            </a:endParaRPr>
          </a:p>
          <a:p>
            <a:endParaRPr lang="en-GB"/>
          </a:p>
        </p:txBody>
      </p:sp>
      <p:sp>
        <p:nvSpPr>
          <p:cNvPr id="7" name="TextBox 6">
            <a:extLst>
              <a:ext uri="{FF2B5EF4-FFF2-40B4-BE49-F238E27FC236}">
                <a16:creationId xmlns:a16="http://schemas.microsoft.com/office/drawing/2014/main" id="{88D25897-37DD-83F1-D235-0A6342342886}"/>
              </a:ext>
            </a:extLst>
          </p:cNvPr>
          <p:cNvSpPr txBox="1"/>
          <p:nvPr/>
        </p:nvSpPr>
        <p:spPr>
          <a:xfrm>
            <a:off x="3573195" y="5488243"/>
            <a:ext cx="8107558" cy="1754326"/>
          </a:xfrm>
          <a:prstGeom prst="rect">
            <a:avLst/>
          </a:prstGeom>
          <a:noFill/>
        </p:spPr>
        <p:txBody>
          <a:bodyPr wrap="square" lIns="91440" tIns="45720" rIns="91440" bIns="45720" rtlCol="0" anchor="t">
            <a:spAutoFit/>
          </a:bodyPr>
          <a:lstStyle/>
          <a:p>
            <a:r>
              <a:rPr lang="en-US"/>
              <a:t>Diabetes UK 2022,</a:t>
            </a:r>
          </a:p>
          <a:p>
            <a:r>
              <a:rPr lang="en-US">
                <a:cs typeface="Calibri"/>
              </a:rPr>
              <a:t>NHS, 2022,</a:t>
            </a:r>
          </a:p>
          <a:p>
            <a:r>
              <a:rPr lang="en-US">
                <a:cs typeface="Calibri"/>
              </a:rPr>
              <a:t>Public Health England, 2022,</a:t>
            </a:r>
          </a:p>
          <a:p>
            <a:endParaRPr lang="en-US">
              <a:cs typeface="Calibri"/>
            </a:endParaRPr>
          </a:p>
          <a:p>
            <a:endParaRPr lang="en-US">
              <a:cs typeface="Calibri"/>
            </a:endParaRPr>
          </a:p>
          <a:p>
            <a:endParaRPr lang="en-US">
              <a:cs typeface="Calibri"/>
            </a:endParaRPr>
          </a:p>
        </p:txBody>
      </p:sp>
      <p:pic>
        <p:nvPicPr>
          <p:cNvPr id="14" name="Picture 14" descr="A picture containing text, person, posing&#10;&#10;Description automatically generated">
            <a:extLst>
              <a:ext uri="{FF2B5EF4-FFF2-40B4-BE49-F238E27FC236}">
                <a16:creationId xmlns:a16="http://schemas.microsoft.com/office/drawing/2014/main" id="{CE64DE73-F4BA-260E-561C-0F99D0E57E3A}"/>
              </a:ext>
            </a:extLst>
          </p:cNvPr>
          <p:cNvPicPr>
            <a:picLocks noChangeAspect="1"/>
          </p:cNvPicPr>
          <p:nvPr/>
        </p:nvPicPr>
        <p:blipFill>
          <a:blip r:embed="rId9">
            <a:extLst>
              <a:ext uri="{837473B0-CC2E-450A-ABE3-18F120FF3D39}">
                <a1611:picAttrSrcUrl xmlns:a1611="http://schemas.microsoft.com/office/drawing/2016/11/main" r:id="rId10"/>
              </a:ext>
            </a:extLst>
          </a:blip>
          <a:stretch>
            <a:fillRect/>
          </a:stretch>
        </p:blipFill>
        <p:spPr>
          <a:xfrm>
            <a:off x="353683" y="714076"/>
            <a:ext cx="2743200" cy="1778000"/>
          </a:xfrm>
          <a:prstGeom prst="rect">
            <a:avLst/>
          </a:prstGeom>
        </p:spPr>
      </p:pic>
      <p:sp>
        <p:nvSpPr>
          <p:cNvPr id="15" name="TextBox 14">
            <a:extLst>
              <a:ext uri="{FF2B5EF4-FFF2-40B4-BE49-F238E27FC236}">
                <a16:creationId xmlns:a16="http://schemas.microsoft.com/office/drawing/2014/main" id="{9EB5F1EF-C60A-7CEB-20D5-CCE918B00A31}"/>
              </a:ext>
            </a:extLst>
          </p:cNvPr>
          <p:cNvSpPr txBox="1"/>
          <p:nvPr/>
        </p:nvSpPr>
        <p:spPr>
          <a:xfrm>
            <a:off x="1101306" y="5957019"/>
            <a:ext cx="2743200" cy="317500"/>
          </a:xfrm>
          <a:prstGeom prst="rect">
            <a:avLst/>
          </a:prstGeom>
        </p:spPr>
        <p:txBody>
          <a:bodyPr>
            <a:normAutofit fontScale="47500" lnSpcReduction="20000"/>
          </a:bodyPr>
          <a:lstStyle/>
          <a:p>
            <a:r>
              <a:rPr lang="en-US">
                <a:hlinkClick r:id="rId10"/>
              </a:rPr>
              <a:t>This Photo</a:t>
            </a:r>
            <a:r>
              <a:rPr lang="en-US"/>
              <a:t> by Unknown author is licensed under </a:t>
            </a:r>
            <a:r>
              <a:rPr lang="en-US">
                <a:hlinkClick r:id="rId11"/>
              </a:rPr>
              <a:t>CC BY-NC</a:t>
            </a:r>
            <a:r>
              <a:rPr lang="en-US"/>
              <a:t>.</a:t>
            </a:r>
          </a:p>
        </p:txBody>
      </p:sp>
    </p:spTree>
    <p:custDataLst>
      <p:tags r:id="rId1"/>
    </p:custDataLst>
    <p:extLst>
      <p:ext uri="{BB962C8B-B14F-4D97-AF65-F5344CB8AC3E}">
        <p14:creationId xmlns:p14="http://schemas.microsoft.com/office/powerpoint/2010/main" val="1381476497"/>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graphicEl>
                                              <a:dgm id="{604C4DDB-290D-4BF5-8554-0A56E638C5FE}"/>
                                            </p:graphicEl>
                                          </p:spTgt>
                                        </p:tgtEl>
                                        <p:attrNameLst>
                                          <p:attrName>style.visibility</p:attrName>
                                        </p:attrNameLst>
                                      </p:cBhvr>
                                      <p:to>
                                        <p:strVal val="visible"/>
                                      </p:to>
                                    </p:set>
                                    <p:anim calcmode="lin" valueType="num">
                                      <p:cBhvr additive="base">
                                        <p:cTn id="7" dur="500" fill="hold"/>
                                        <p:tgtEl>
                                          <p:spTgt spid="9">
                                            <p:graphicEl>
                                              <a:dgm id="{604C4DDB-290D-4BF5-8554-0A56E638C5FE}"/>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9">
                                            <p:graphicEl>
                                              <a:dgm id="{604C4DDB-290D-4BF5-8554-0A56E638C5FE}"/>
                                            </p:graphic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9">
                                            <p:graphicEl>
                                              <a:dgm id="{05AFF237-6FF7-42FC-BE87-BD09A1F304A6}"/>
                                            </p:graphicEl>
                                          </p:spTgt>
                                        </p:tgtEl>
                                        <p:attrNameLst>
                                          <p:attrName>style.visibility</p:attrName>
                                        </p:attrNameLst>
                                      </p:cBhvr>
                                      <p:to>
                                        <p:strVal val="visible"/>
                                      </p:to>
                                    </p:set>
                                    <p:anim calcmode="lin" valueType="num">
                                      <p:cBhvr additive="base">
                                        <p:cTn id="13" dur="500" fill="hold"/>
                                        <p:tgtEl>
                                          <p:spTgt spid="9">
                                            <p:graphicEl>
                                              <a:dgm id="{05AFF237-6FF7-42FC-BE87-BD09A1F304A6}"/>
                                            </p:graphicEl>
                                          </p:spTgt>
                                        </p:tgtEl>
                                        <p:attrNameLst>
                                          <p:attrName>ppt_x</p:attrName>
                                        </p:attrNameLst>
                                      </p:cBhvr>
                                      <p:tavLst>
                                        <p:tav tm="0">
                                          <p:val>
                                            <p:strVal val="#ppt_x"/>
                                          </p:val>
                                        </p:tav>
                                        <p:tav tm="100000">
                                          <p:val>
                                            <p:strVal val="#ppt_x"/>
                                          </p:val>
                                        </p:tav>
                                      </p:tavLst>
                                    </p:anim>
                                    <p:anim calcmode="lin" valueType="num">
                                      <p:cBhvr additive="base">
                                        <p:cTn id="14" dur="500" fill="hold"/>
                                        <p:tgtEl>
                                          <p:spTgt spid="9">
                                            <p:graphicEl>
                                              <a:dgm id="{05AFF237-6FF7-42FC-BE87-BD09A1F304A6}"/>
                                            </p:graphic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9">
                                            <p:graphicEl>
                                              <a:dgm id="{6314885A-9009-4FE1-A995-692B13D2B113}"/>
                                            </p:graphicEl>
                                          </p:spTgt>
                                        </p:tgtEl>
                                        <p:attrNameLst>
                                          <p:attrName>style.visibility</p:attrName>
                                        </p:attrNameLst>
                                      </p:cBhvr>
                                      <p:to>
                                        <p:strVal val="visible"/>
                                      </p:to>
                                    </p:set>
                                    <p:anim calcmode="lin" valueType="num">
                                      <p:cBhvr additive="base">
                                        <p:cTn id="19" dur="500" fill="hold"/>
                                        <p:tgtEl>
                                          <p:spTgt spid="9">
                                            <p:graphicEl>
                                              <a:dgm id="{6314885A-9009-4FE1-A995-692B13D2B113}"/>
                                            </p:graphicEl>
                                          </p:spTgt>
                                        </p:tgtEl>
                                        <p:attrNameLst>
                                          <p:attrName>ppt_x</p:attrName>
                                        </p:attrNameLst>
                                      </p:cBhvr>
                                      <p:tavLst>
                                        <p:tav tm="0">
                                          <p:val>
                                            <p:strVal val="#ppt_x"/>
                                          </p:val>
                                        </p:tav>
                                        <p:tav tm="100000">
                                          <p:val>
                                            <p:strVal val="#ppt_x"/>
                                          </p:val>
                                        </p:tav>
                                      </p:tavLst>
                                    </p:anim>
                                    <p:anim calcmode="lin" valueType="num">
                                      <p:cBhvr additive="base">
                                        <p:cTn id="20" dur="500" fill="hold"/>
                                        <p:tgtEl>
                                          <p:spTgt spid="9">
                                            <p:graphicEl>
                                              <a:dgm id="{6314885A-9009-4FE1-A995-692B13D2B113}"/>
                                            </p:graphic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txEl>
                                              <p:pRg st="0" end="0"/>
                                            </p:txEl>
                                          </p:spTgt>
                                        </p:tgtEl>
                                        <p:attrNameLst>
                                          <p:attrName>style.visibility</p:attrName>
                                        </p:attrNameLst>
                                      </p:cBhvr>
                                      <p:to>
                                        <p:strVal val="visible"/>
                                      </p:to>
                                    </p:set>
                                    <p:anim calcmode="lin" valueType="num">
                                      <p:cBhvr additive="base">
                                        <p:cTn id="25"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0" end="0"/>
                                            </p:txEl>
                                          </p:spTgt>
                                        </p:tgtEl>
                                        <p:attrNameLst>
                                          <p:attrName>ppt_y</p:attrName>
                                        </p:attrNameLst>
                                      </p:cBhvr>
                                      <p:tavLst>
                                        <p:tav tm="0">
                                          <p:val>
                                            <p:strVal val="1+#ppt_h/2"/>
                                          </p:val>
                                        </p:tav>
                                        <p:tav tm="100000">
                                          <p:val>
                                            <p:strVal val="#ppt_y"/>
                                          </p:val>
                                        </p:tav>
                                      </p:tavLst>
                                    </p:anim>
                                  </p:childTnLst>
                                </p:cTn>
                              </p:par>
                              <p:par>
                                <p:cTn id="27" presetID="2" presetClass="entr" presetSubtype="4" fill="hold" grpId="0" nodeType="withEffect">
                                  <p:stCondLst>
                                    <p:cond delay="0"/>
                                  </p:stCondLst>
                                  <p:childTnLst>
                                    <p:set>
                                      <p:cBhvr>
                                        <p:cTn id="28" dur="1" fill="hold">
                                          <p:stCondLst>
                                            <p:cond delay="0"/>
                                          </p:stCondLst>
                                        </p:cTn>
                                        <p:tgtEl>
                                          <p:spTgt spid="4">
                                            <p:txEl>
                                              <p:pRg st="1" end="1"/>
                                            </p:txEl>
                                          </p:spTgt>
                                        </p:tgtEl>
                                        <p:attrNameLst>
                                          <p:attrName>style.visibility</p:attrName>
                                        </p:attrNameLst>
                                      </p:cBhvr>
                                      <p:to>
                                        <p:strVal val="visible"/>
                                      </p:to>
                                    </p:set>
                                    <p:anim calcmode="lin" valueType="num">
                                      <p:cBhvr additive="base">
                                        <p:cTn id="29"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4">
                                            <p:txEl>
                                              <p:pRg st="1" end="1"/>
                                            </p:txEl>
                                          </p:spTgt>
                                        </p:tgtEl>
                                        <p:attrNameLst>
                                          <p:attrName>ppt_y</p:attrName>
                                        </p:attrNameLst>
                                      </p:cBhvr>
                                      <p:tavLst>
                                        <p:tav tm="0">
                                          <p:val>
                                            <p:strVal val="1+#ppt_h/2"/>
                                          </p:val>
                                        </p:tav>
                                        <p:tav tm="100000">
                                          <p:val>
                                            <p:strVal val="#ppt_y"/>
                                          </p:val>
                                        </p:tav>
                                      </p:tavLst>
                                    </p:anim>
                                  </p:childTnLst>
                                </p:cTn>
                              </p:par>
                              <p:par>
                                <p:cTn id="31" presetID="2" presetClass="entr" presetSubtype="4" fill="hold" grpId="0" nodeType="withEffect">
                                  <p:stCondLst>
                                    <p:cond delay="0"/>
                                  </p:stCondLst>
                                  <p:childTnLst>
                                    <p:set>
                                      <p:cBhvr>
                                        <p:cTn id="32" dur="1" fill="hold">
                                          <p:stCondLst>
                                            <p:cond delay="0"/>
                                          </p:stCondLst>
                                        </p:cTn>
                                        <p:tgtEl>
                                          <p:spTgt spid="4">
                                            <p:txEl>
                                              <p:pRg st="2" end="2"/>
                                            </p:txEl>
                                          </p:spTgt>
                                        </p:tgtEl>
                                        <p:attrNameLst>
                                          <p:attrName>style.visibility</p:attrName>
                                        </p:attrNameLst>
                                      </p:cBhvr>
                                      <p:to>
                                        <p:strVal val="visible"/>
                                      </p:to>
                                    </p:set>
                                    <p:anim calcmode="lin" valueType="num">
                                      <p:cBhvr additive="base">
                                        <p:cTn id="33"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4">
                                            <p:txEl>
                                              <p:pRg st="2" end="2"/>
                                            </p:txEl>
                                          </p:spTgt>
                                        </p:tgtEl>
                                        <p:attrNameLst>
                                          <p:attrName>ppt_y</p:attrName>
                                        </p:attrNameLst>
                                      </p:cBhvr>
                                      <p:tavLst>
                                        <p:tav tm="0">
                                          <p:val>
                                            <p:strVal val="1+#ppt_h/2"/>
                                          </p:val>
                                        </p:tav>
                                        <p:tav tm="100000">
                                          <p:val>
                                            <p:strVal val="#ppt_y"/>
                                          </p:val>
                                        </p:tav>
                                      </p:tavLst>
                                    </p:anim>
                                  </p:childTnLst>
                                </p:cTn>
                              </p:par>
                              <p:par>
                                <p:cTn id="35" presetID="2" presetClass="entr" presetSubtype="4" fill="hold" grpId="0" nodeType="withEffect">
                                  <p:stCondLst>
                                    <p:cond delay="0"/>
                                  </p:stCondLst>
                                  <p:childTnLst>
                                    <p:set>
                                      <p:cBhvr>
                                        <p:cTn id="36" dur="1" fill="hold">
                                          <p:stCondLst>
                                            <p:cond delay="0"/>
                                          </p:stCondLst>
                                        </p:cTn>
                                        <p:tgtEl>
                                          <p:spTgt spid="4">
                                            <p:txEl>
                                              <p:pRg st="3" end="3"/>
                                            </p:txEl>
                                          </p:spTgt>
                                        </p:tgtEl>
                                        <p:attrNameLst>
                                          <p:attrName>style.visibility</p:attrName>
                                        </p:attrNameLst>
                                      </p:cBhvr>
                                      <p:to>
                                        <p:strVal val="visible"/>
                                      </p:to>
                                    </p:set>
                                    <p:anim calcmode="lin" valueType="num">
                                      <p:cBhvr additive="base">
                                        <p:cTn id="37"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9" grpId="0">
        <p:bldSub>
          <a:bldDgm bld="one"/>
        </p:bldSub>
      </p:bldGraphic>
      <p:bldP spid="4" grpId="0" build="allAtOnce"/>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C2A85B-F497-F92E-384B-A5276CE6E4D2}"/>
              </a:ext>
            </a:extLst>
          </p:cNvPr>
          <p:cNvSpPr>
            <a:spLocks noGrp="1"/>
          </p:cNvSpPr>
          <p:nvPr>
            <p:ph type="title"/>
          </p:nvPr>
        </p:nvSpPr>
        <p:spPr>
          <a:xfrm>
            <a:off x="448056" y="685800"/>
            <a:ext cx="2807208" cy="1325563"/>
          </a:xfrm>
        </p:spPr>
        <p:txBody>
          <a:bodyPr vert="horz" lIns="91440" tIns="45720" rIns="91440" bIns="45720" rtlCol="0" anchor="ctr">
            <a:normAutofit/>
          </a:bodyPr>
          <a:lstStyle/>
          <a:p>
            <a:pPr marL="457200" indent="-457200">
              <a:buFont typeface="Arial" panose="020B0604020202020204" pitchFamily="34" charset="0"/>
              <a:buChar char="•"/>
            </a:pPr>
            <a:r>
              <a:rPr lang="en-US" sz="2800" kern="1200">
                <a:solidFill>
                  <a:schemeClr val="tx1"/>
                </a:solidFill>
                <a:latin typeface="+mj-lt"/>
                <a:ea typeface="+mj-ea"/>
                <a:cs typeface="+mj-cs"/>
              </a:rPr>
              <a:t>Healthy living</a:t>
            </a:r>
          </a:p>
        </p:txBody>
      </p:sp>
      <p:pic>
        <p:nvPicPr>
          <p:cNvPr id="6" name="Content Placeholder 5" descr="People doing yoga on the beach">
            <a:extLst>
              <a:ext uri="{FF2B5EF4-FFF2-40B4-BE49-F238E27FC236}">
                <a16:creationId xmlns:a16="http://schemas.microsoft.com/office/drawing/2014/main" id="{0E45CAC3-1674-0716-B879-2682E3272942}"/>
              </a:ext>
            </a:extLst>
          </p:cNvPr>
          <p:cNvPicPr>
            <a:picLocks noGrp="1" noChangeAspect="1"/>
          </p:cNvPicPr>
          <p:nvPr>
            <p:ph idx="1"/>
          </p:nvPr>
        </p:nvPicPr>
        <p:blipFill rotWithShape="1">
          <a:blip r:embed="rId3">
            <a:extLst>
              <a:ext uri="{28A0092B-C50C-407E-A947-70E740481C1C}">
                <a14:useLocalDpi xmlns:a14="http://schemas.microsoft.com/office/drawing/2010/main" val="0"/>
              </a:ext>
            </a:extLst>
          </a:blip>
          <a:stretch/>
        </p:blipFill>
        <p:spPr>
          <a:xfrm>
            <a:off x="3867150" y="991553"/>
            <a:ext cx="7315200" cy="4874895"/>
          </a:xfrm>
          <a:custGeom>
            <a:avLst/>
            <a:gdLst/>
            <a:ahLst/>
            <a:cxnLst/>
            <a:rect l="l" t="t" r="r" b="b"/>
            <a:pathLst>
              <a:path w="4817171" h="6858000">
                <a:moveTo>
                  <a:pt x="22751" y="0"/>
                </a:moveTo>
                <a:lnTo>
                  <a:pt x="4817171" y="0"/>
                </a:lnTo>
                <a:lnTo>
                  <a:pt x="4817171" y="6858000"/>
                </a:lnTo>
                <a:lnTo>
                  <a:pt x="0" y="6858000"/>
                </a:lnTo>
                <a:lnTo>
                  <a:pt x="6679" y="6845555"/>
                </a:lnTo>
                <a:cubicBezTo>
                  <a:pt x="496584" y="5886487"/>
                  <a:pt x="786702" y="4695963"/>
                  <a:pt x="786702" y="3406233"/>
                </a:cubicBezTo>
                <a:cubicBezTo>
                  <a:pt x="786702" y="2215714"/>
                  <a:pt x="539501" y="1109724"/>
                  <a:pt x="116147" y="192283"/>
                </a:cubicBezTo>
                <a:close/>
              </a:path>
            </a:pathLst>
          </a:custGeom>
        </p:spPr>
      </p:pic>
      <p:sp>
        <p:nvSpPr>
          <p:cNvPr id="4" name="Text Placeholder 3">
            <a:extLst>
              <a:ext uri="{FF2B5EF4-FFF2-40B4-BE49-F238E27FC236}">
                <a16:creationId xmlns:a16="http://schemas.microsoft.com/office/drawing/2014/main" id="{ED2E4A3E-AA56-ED9E-3248-EFA20D0E3EF5}"/>
              </a:ext>
            </a:extLst>
          </p:cNvPr>
          <p:cNvSpPr>
            <a:spLocks noGrp="1"/>
          </p:cNvSpPr>
          <p:nvPr>
            <p:ph type="body" sz="half" idx="2"/>
          </p:nvPr>
        </p:nvSpPr>
        <p:spPr>
          <a:xfrm>
            <a:off x="448056" y="2258568"/>
            <a:ext cx="2807208" cy="1170432"/>
          </a:xfrm>
        </p:spPr>
        <p:txBody>
          <a:bodyPr vert="horz" lIns="91440" tIns="45720" rIns="91440" bIns="45720" rtlCol="0">
            <a:normAutofit lnSpcReduction="10000"/>
          </a:bodyPr>
          <a:lstStyle/>
          <a:p>
            <a:pPr indent="-228600">
              <a:buFont typeface="Arial" panose="020B0604020202020204" pitchFamily="34" charset="0"/>
              <a:buChar char="•"/>
            </a:pPr>
            <a:r>
              <a:rPr lang="en-US" sz="1700"/>
              <a:t>Eating healthier</a:t>
            </a:r>
          </a:p>
          <a:p>
            <a:pPr indent="-228600">
              <a:buFont typeface="Arial" panose="020B0604020202020204" pitchFamily="34" charset="0"/>
              <a:buChar char="•"/>
            </a:pPr>
            <a:r>
              <a:rPr lang="en-US" sz="1700"/>
              <a:t>Exercising</a:t>
            </a:r>
          </a:p>
          <a:p>
            <a:pPr indent="-228600">
              <a:buFont typeface="Arial" panose="020B0604020202020204" pitchFamily="34" charset="0"/>
              <a:buChar char="•"/>
            </a:pPr>
            <a:r>
              <a:rPr lang="en-US" sz="1700"/>
              <a:t>Lose weight</a:t>
            </a:r>
          </a:p>
          <a:p>
            <a:pPr indent="-228600">
              <a:buFont typeface="Arial" panose="020B0604020202020204" pitchFamily="34" charset="0"/>
              <a:buChar char="•"/>
            </a:pPr>
            <a:endParaRPr lang="en-US" sz="1700"/>
          </a:p>
        </p:txBody>
      </p:sp>
      <p:pic>
        <p:nvPicPr>
          <p:cNvPr id="10" name="Picture 9" descr="A table full of food&#10;&#10;Description automatically generated with low confidence">
            <a:extLst>
              <a:ext uri="{FF2B5EF4-FFF2-40B4-BE49-F238E27FC236}">
                <a16:creationId xmlns:a16="http://schemas.microsoft.com/office/drawing/2014/main" id="{059E75E6-1D01-5C98-9270-D5E69BD2B189}"/>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2289" r="1" b="1"/>
          <a:stretch/>
        </p:blipFill>
        <p:spPr>
          <a:xfrm>
            <a:off x="3136389" y="10"/>
            <a:ext cx="4979304" cy="3401558"/>
          </a:xfrm>
          <a:custGeom>
            <a:avLst/>
            <a:gdLst/>
            <a:ahLst/>
            <a:cxnLst/>
            <a:rect l="l" t="t" r="r" b="b"/>
            <a:pathLst>
              <a:path w="4979304" h="3364992">
                <a:moveTo>
                  <a:pt x="0" y="0"/>
                </a:moveTo>
                <a:lnTo>
                  <a:pt x="4211250" y="0"/>
                </a:lnTo>
                <a:lnTo>
                  <a:pt x="4309461" y="192282"/>
                </a:lnTo>
                <a:cubicBezTo>
                  <a:pt x="4697535" y="1033269"/>
                  <a:pt x="4937593" y="2032690"/>
                  <a:pt x="4974907" y="3110424"/>
                </a:cubicBezTo>
                <a:lnTo>
                  <a:pt x="4979304" y="3364992"/>
                </a:lnTo>
                <a:lnTo>
                  <a:pt x="800592" y="3364992"/>
                </a:lnTo>
                <a:lnTo>
                  <a:pt x="797493" y="3185579"/>
                </a:lnTo>
                <a:cubicBezTo>
                  <a:pt x="756786" y="2009870"/>
                  <a:pt x="474799" y="927359"/>
                  <a:pt x="22579" y="42066"/>
                </a:cubicBezTo>
                <a:close/>
              </a:path>
            </a:pathLst>
          </a:custGeom>
        </p:spPr>
      </p:pic>
      <p:pic>
        <p:nvPicPr>
          <p:cNvPr id="8" name="Picture 7" descr="A picture containing person, food, table, plate&#10;&#10;Description automatically generated">
            <a:extLst>
              <a:ext uri="{FF2B5EF4-FFF2-40B4-BE49-F238E27FC236}">
                <a16:creationId xmlns:a16="http://schemas.microsoft.com/office/drawing/2014/main" id="{215E940A-50F6-5A64-B39E-7298D73171A9}"/>
              </a:ext>
            </a:extLst>
          </p:cNvPr>
          <p:cNvPicPr>
            <a:picLocks noChangeAspect="1"/>
          </p:cNvPicPr>
          <p:nvPr/>
        </p:nvPicPr>
        <p:blipFill rotWithShape="1">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rcRect t="7919" r="2" b="2"/>
          <a:stretch/>
        </p:blipFill>
        <p:spPr>
          <a:xfrm>
            <a:off x="3190214" y="3456432"/>
            <a:ext cx="4925479" cy="3401568"/>
          </a:xfrm>
          <a:custGeom>
            <a:avLst/>
            <a:gdLst/>
            <a:ahLst/>
            <a:cxnLst/>
            <a:rect l="l" t="t" r="r" b="b"/>
            <a:pathLst>
              <a:path w="4925479" h="3364992">
                <a:moveTo>
                  <a:pt x="749362" y="0"/>
                </a:moveTo>
                <a:lnTo>
                  <a:pt x="4925479" y="0"/>
                </a:lnTo>
                <a:lnTo>
                  <a:pt x="4921868" y="209033"/>
                </a:lnTo>
                <a:cubicBezTo>
                  <a:pt x="4884554" y="1286766"/>
                  <a:pt x="4644496" y="2286187"/>
                  <a:pt x="4256422" y="3127175"/>
                </a:cubicBezTo>
                <a:lnTo>
                  <a:pt x="4134952" y="3364992"/>
                </a:lnTo>
                <a:lnTo>
                  <a:pt x="0" y="3364992"/>
                </a:lnTo>
                <a:lnTo>
                  <a:pt x="79008" y="3202330"/>
                </a:lnTo>
                <a:cubicBezTo>
                  <a:pt x="467082" y="2361343"/>
                  <a:pt x="707140" y="1361922"/>
                  <a:pt x="744454" y="284189"/>
                </a:cubicBezTo>
                <a:close/>
              </a:path>
            </a:pathLst>
          </a:custGeom>
        </p:spPr>
      </p:pic>
      <p:sp>
        <p:nvSpPr>
          <p:cNvPr id="11" name="TextBox 10">
            <a:extLst>
              <a:ext uri="{FF2B5EF4-FFF2-40B4-BE49-F238E27FC236}">
                <a16:creationId xmlns:a16="http://schemas.microsoft.com/office/drawing/2014/main" id="{7BFBDC7B-77DF-3D6B-7380-9AAFB124D75E}"/>
              </a:ext>
            </a:extLst>
          </p:cNvPr>
          <p:cNvSpPr txBox="1"/>
          <p:nvPr/>
        </p:nvSpPr>
        <p:spPr>
          <a:xfrm>
            <a:off x="448056" y="5157216"/>
            <a:ext cx="11095599" cy="1477328"/>
          </a:xfrm>
          <a:prstGeom prst="rect">
            <a:avLst/>
          </a:prstGeom>
          <a:noFill/>
        </p:spPr>
        <p:txBody>
          <a:bodyPr wrap="square" lIns="91440" tIns="45720" rIns="91440" bIns="45720" rtlCol="0" anchor="t">
            <a:spAutoFit/>
          </a:bodyPr>
          <a:lstStyle/>
          <a:p>
            <a:endParaRPr lang="en-US"/>
          </a:p>
          <a:p>
            <a:r>
              <a:rPr lang="en-US">
                <a:ea typeface="+mn-lt"/>
                <a:cs typeface="+mn-lt"/>
              </a:rPr>
              <a:t>Hall and </a:t>
            </a:r>
            <a:r>
              <a:rPr lang="en-US" err="1">
                <a:ea typeface="+mn-lt"/>
                <a:cs typeface="+mn-lt"/>
              </a:rPr>
              <a:t>Tolhurst</a:t>
            </a:r>
            <a:r>
              <a:rPr lang="en-US">
                <a:ea typeface="+mn-lt"/>
                <a:cs typeface="+mn-lt"/>
              </a:rPr>
              <a:t> 2020</a:t>
            </a:r>
            <a:endParaRPr lang="en-US"/>
          </a:p>
          <a:p>
            <a:r>
              <a:rPr lang="en-US"/>
              <a:t>Age UK</a:t>
            </a:r>
          </a:p>
          <a:p>
            <a:r>
              <a:rPr lang="en-US"/>
              <a:t>Galaviz 2015</a:t>
            </a:r>
          </a:p>
          <a:p>
            <a:r>
              <a:rPr lang="en-US"/>
              <a:t>NHS 2022</a:t>
            </a:r>
            <a:endParaRPr lang="en-GB"/>
          </a:p>
        </p:txBody>
      </p:sp>
    </p:spTree>
    <p:extLst>
      <p:ext uri="{BB962C8B-B14F-4D97-AF65-F5344CB8AC3E}">
        <p14:creationId xmlns:p14="http://schemas.microsoft.com/office/powerpoint/2010/main" val="275063701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626D34-F3A9-DDDE-CCC9-1ACEAD677BCE}"/>
              </a:ext>
            </a:extLst>
          </p:cNvPr>
          <p:cNvSpPr>
            <a:spLocks noGrp="1"/>
          </p:cNvSpPr>
          <p:nvPr>
            <p:ph type="title"/>
          </p:nvPr>
        </p:nvSpPr>
        <p:spPr>
          <a:xfrm>
            <a:off x="524741" y="620392"/>
            <a:ext cx="3808268" cy="5504688"/>
          </a:xfrm>
        </p:spPr>
        <p:txBody>
          <a:bodyPr>
            <a:normAutofit/>
          </a:bodyPr>
          <a:lstStyle/>
          <a:p>
            <a:r>
              <a:rPr lang="en-GB" sz="6000" b="1">
                <a:solidFill>
                  <a:schemeClr val="bg1"/>
                </a:solidFill>
                <a:ea typeface="+mj-lt"/>
                <a:cs typeface="+mj-lt"/>
              </a:rPr>
              <a:t>Impact on Nurses </a:t>
            </a:r>
            <a:endParaRPr lang="en-US" sz="6000">
              <a:solidFill>
                <a:schemeClr val="bg1"/>
              </a:solidFill>
              <a:ea typeface="+mj-lt"/>
              <a:cs typeface="+mj-lt"/>
            </a:endParaRPr>
          </a:p>
        </p:txBody>
      </p:sp>
      <p:graphicFrame>
        <p:nvGraphicFramePr>
          <p:cNvPr id="7" name="Content Placeholder 4">
            <a:extLst>
              <a:ext uri="{FF2B5EF4-FFF2-40B4-BE49-F238E27FC236}">
                <a16:creationId xmlns:a16="http://schemas.microsoft.com/office/drawing/2014/main" id="{3399867D-7898-C53E-62B1-26D928938301}"/>
              </a:ext>
            </a:extLst>
          </p:cNvPr>
          <p:cNvGraphicFramePr>
            <a:graphicFrameLocks noGrp="1"/>
          </p:cNvGraphicFramePr>
          <p:nvPr>
            <p:ph idx="1"/>
            <p:extLst>
              <p:ext uri="{D42A27DB-BD31-4B8C-83A1-F6EECF244321}">
                <p14:modId xmlns:p14="http://schemas.microsoft.com/office/powerpoint/2010/main" val="3637400610"/>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EA3B1F8A-AA7B-F02E-B5C2-01E42210B45C}"/>
              </a:ext>
            </a:extLst>
          </p:cNvPr>
          <p:cNvSpPr txBox="1"/>
          <p:nvPr/>
        </p:nvSpPr>
        <p:spPr>
          <a:xfrm>
            <a:off x="6410738" y="844826"/>
            <a:ext cx="180975" cy="3619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13" name="TextBox 12">
            <a:extLst>
              <a:ext uri="{FF2B5EF4-FFF2-40B4-BE49-F238E27FC236}">
                <a16:creationId xmlns:a16="http://schemas.microsoft.com/office/drawing/2014/main" id="{EEEA1D1D-0C6B-50BE-454F-D2594EC4CD68}"/>
              </a:ext>
            </a:extLst>
          </p:cNvPr>
          <p:cNvSpPr txBox="1"/>
          <p:nvPr/>
        </p:nvSpPr>
        <p:spPr>
          <a:xfrm>
            <a:off x="196948" y="5941912"/>
            <a:ext cx="1106303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ea typeface="+mn-lt"/>
                <a:cs typeface="+mn-lt"/>
              </a:rPr>
              <a:t>British Journal of General Practice 2020 </a:t>
            </a:r>
          </a:p>
          <a:p>
            <a:r>
              <a:rPr lang="en-GB">
                <a:ea typeface="+mn-lt"/>
                <a:cs typeface="+mn-lt"/>
              </a:rPr>
              <a:t>Ford 2015</a:t>
            </a:r>
            <a:endParaRPr lang="en-US"/>
          </a:p>
        </p:txBody>
      </p:sp>
    </p:spTree>
    <p:extLst>
      <p:ext uri="{BB962C8B-B14F-4D97-AF65-F5344CB8AC3E}">
        <p14:creationId xmlns:p14="http://schemas.microsoft.com/office/powerpoint/2010/main" val="199342155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601E7F-0752-FFCC-7149-A23AA5EFD2BC}"/>
              </a:ext>
            </a:extLst>
          </p:cNvPr>
          <p:cNvSpPr>
            <a:spLocks noGrp="1"/>
          </p:cNvSpPr>
          <p:nvPr>
            <p:ph type="title"/>
          </p:nvPr>
        </p:nvSpPr>
        <p:spPr>
          <a:xfrm>
            <a:off x="524741" y="620392"/>
            <a:ext cx="4570268" cy="5504688"/>
          </a:xfrm>
        </p:spPr>
        <p:txBody>
          <a:bodyPr>
            <a:normAutofit/>
          </a:bodyPr>
          <a:lstStyle/>
          <a:p>
            <a:r>
              <a:rPr lang="en-US" sz="3800">
                <a:solidFill>
                  <a:schemeClr val="tx1"/>
                </a:solidFill>
                <a:cs typeface="Calibri Light"/>
              </a:rPr>
              <a:t>Recommendations</a:t>
            </a:r>
            <a:endParaRPr lang="en-US" sz="3800">
              <a:solidFill>
                <a:schemeClr val="tx1"/>
              </a:solidFill>
            </a:endParaRPr>
          </a:p>
        </p:txBody>
      </p:sp>
      <p:graphicFrame>
        <p:nvGraphicFramePr>
          <p:cNvPr id="5" name="Content Placeholder 2">
            <a:extLst>
              <a:ext uri="{FF2B5EF4-FFF2-40B4-BE49-F238E27FC236}">
                <a16:creationId xmlns:a16="http://schemas.microsoft.com/office/drawing/2014/main" id="{FCB7A200-A5B2-9958-4D4E-BCC1AF847B2E}"/>
              </a:ext>
            </a:extLst>
          </p:cNvPr>
          <p:cNvGraphicFramePr>
            <a:graphicFrameLocks noGrp="1"/>
          </p:cNvGraphicFramePr>
          <p:nvPr>
            <p:ph idx="1"/>
            <p:extLst>
              <p:ext uri="{D42A27DB-BD31-4B8C-83A1-F6EECF244321}">
                <p14:modId xmlns:p14="http://schemas.microsoft.com/office/powerpoint/2010/main" val="1477591847"/>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0" name="TextBox 9">
            <a:extLst>
              <a:ext uri="{FF2B5EF4-FFF2-40B4-BE49-F238E27FC236}">
                <a16:creationId xmlns:a16="http://schemas.microsoft.com/office/drawing/2014/main" id="{B3DB996E-5FF9-817E-7CF1-99C0FAC32105}"/>
              </a:ext>
            </a:extLst>
          </p:cNvPr>
          <p:cNvSpPr txBox="1"/>
          <p:nvPr/>
        </p:nvSpPr>
        <p:spPr>
          <a:xfrm>
            <a:off x="168812" y="5655302"/>
            <a:ext cx="10897385"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ea typeface="+mn-lt"/>
                <a:cs typeface="+mn-lt"/>
              </a:rPr>
              <a:t>Ali 2021</a:t>
            </a:r>
          </a:p>
          <a:p>
            <a:r>
              <a:rPr lang="en-US" err="1">
                <a:ea typeface="+mn-lt"/>
                <a:cs typeface="+mn-lt"/>
              </a:rPr>
              <a:t>Haavisto</a:t>
            </a:r>
            <a:r>
              <a:rPr lang="en-US">
                <a:ea typeface="+mn-lt"/>
                <a:cs typeface="+mn-lt"/>
              </a:rPr>
              <a:t> and </a:t>
            </a:r>
            <a:r>
              <a:rPr lang="en-US" err="1">
                <a:ea typeface="+mn-lt"/>
                <a:cs typeface="+mn-lt"/>
              </a:rPr>
              <a:t>Jarva</a:t>
            </a:r>
            <a:r>
              <a:rPr lang="en-US">
                <a:ea typeface="+mn-lt"/>
                <a:cs typeface="+mn-lt"/>
              </a:rPr>
              <a:t> 2018</a:t>
            </a:r>
          </a:p>
          <a:p>
            <a:r>
              <a:rPr lang="en-US">
                <a:ea typeface="+mn-lt"/>
                <a:cs typeface="+mn-lt"/>
              </a:rPr>
              <a:t>Hall and </a:t>
            </a:r>
            <a:r>
              <a:rPr lang="en-US" err="1">
                <a:ea typeface="+mn-lt"/>
                <a:cs typeface="+mn-lt"/>
              </a:rPr>
              <a:t>Tolhurst</a:t>
            </a:r>
            <a:r>
              <a:rPr lang="en-US">
                <a:ea typeface="+mn-lt"/>
                <a:cs typeface="+mn-lt"/>
              </a:rPr>
              <a:t> 2020</a:t>
            </a:r>
            <a:r>
              <a:rPr lang="en-US"/>
              <a:t> </a:t>
            </a:r>
          </a:p>
          <a:p>
            <a:r>
              <a:rPr lang="en-US"/>
              <a:t>Diabetes UK 2022</a:t>
            </a:r>
          </a:p>
          <a:p>
            <a:endParaRPr lang="en-US"/>
          </a:p>
        </p:txBody>
      </p:sp>
    </p:spTree>
    <p:extLst>
      <p:ext uri="{BB962C8B-B14F-4D97-AF65-F5344CB8AC3E}">
        <p14:creationId xmlns:p14="http://schemas.microsoft.com/office/powerpoint/2010/main" val="202273637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D46E7A-70A0-3EC1-1E85-490B70B758DC}"/>
              </a:ext>
            </a:extLst>
          </p:cNvPr>
          <p:cNvSpPr>
            <a:spLocks noGrp="1"/>
          </p:cNvSpPr>
          <p:nvPr>
            <p:ph type="title"/>
          </p:nvPr>
        </p:nvSpPr>
        <p:spPr/>
        <p:txBody>
          <a:bodyPr/>
          <a:lstStyle/>
          <a:p>
            <a:r>
              <a:rPr lang="en-US">
                <a:cs typeface="Calibri Light"/>
              </a:rPr>
              <a:t>Conclusion</a:t>
            </a:r>
            <a:endParaRPr lang="en-US"/>
          </a:p>
        </p:txBody>
      </p:sp>
      <p:sp>
        <p:nvSpPr>
          <p:cNvPr id="3" name="Content Placeholder 2">
            <a:extLst>
              <a:ext uri="{FF2B5EF4-FFF2-40B4-BE49-F238E27FC236}">
                <a16:creationId xmlns:a16="http://schemas.microsoft.com/office/drawing/2014/main" id="{D9E6EAEA-A937-93CC-3B75-81441B2D5CA9}"/>
              </a:ext>
            </a:extLst>
          </p:cNvPr>
          <p:cNvSpPr>
            <a:spLocks noGrp="1"/>
          </p:cNvSpPr>
          <p:nvPr>
            <p:ph idx="1"/>
          </p:nvPr>
        </p:nvSpPr>
        <p:spPr/>
        <p:txBody>
          <a:bodyPr vert="horz" lIns="91440" tIns="45720" rIns="91440" bIns="45720" rtlCol="0" anchor="t">
            <a:normAutofit/>
          </a:bodyPr>
          <a:lstStyle/>
          <a:p>
            <a:pPr marL="0" indent="0">
              <a:buNone/>
            </a:pPr>
            <a:r>
              <a:rPr lang="en-GB">
                <a:ea typeface="+mn-lt"/>
                <a:cs typeface="+mn-lt"/>
              </a:rPr>
              <a:t>Research is essential to ensure that patients receive the best care possible.</a:t>
            </a:r>
            <a:endParaRPr lang="en-US">
              <a:ea typeface="+mn-lt"/>
              <a:cs typeface="+mn-lt"/>
            </a:endParaRPr>
          </a:p>
          <a:p>
            <a:pPr marL="0" indent="0">
              <a:buNone/>
            </a:pPr>
            <a:r>
              <a:rPr lang="en-GB">
                <a:ea typeface="+mn-lt"/>
                <a:cs typeface="+mn-lt"/>
              </a:rPr>
              <a:t> Research employs both qualitative and quantitative methodologies.</a:t>
            </a:r>
            <a:endParaRPr lang="en-US">
              <a:ea typeface="+mn-lt"/>
              <a:cs typeface="+mn-lt"/>
            </a:endParaRPr>
          </a:p>
          <a:p>
            <a:pPr marL="0" indent="0">
              <a:buNone/>
            </a:pPr>
            <a:r>
              <a:rPr lang="en-GB">
                <a:ea typeface="+mn-lt"/>
                <a:cs typeface="+mn-lt"/>
              </a:rPr>
              <a:t> Since the Nuremburg trials over 70 years ago, research must abide by tight rules.</a:t>
            </a:r>
            <a:endParaRPr lang="en-US">
              <a:ea typeface="+mn-lt"/>
              <a:cs typeface="+mn-lt"/>
            </a:endParaRPr>
          </a:p>
          <a:p>
            <a:pPr marL="0" indent="0">
              <a:buNone/>
            </a:pPr>
            <a:r>
              <a:rPr lang="en-GB">
                <a:ea typeface="+mn-lt"/>
                <a:cs typeface="+mn-lt"/>
              </a:rPr>
              <a:t> How research can help patients with type 2 diabetes. </a:t>
            </a:r>
            <a:endParaRPr lang="en-US">
              <a:ea typeface="+mn-lt"/>
              <a:cs typeface="+mn-lt"/>
            </a:endParaRPr>
          </a:p>
          <a:p>
            <a:pPr marL="0" indent="0">
              <a:buNone/>
            </a:pPr>
            <a:r>
              <a:rPr lang="en-GB">
                <a:ea typeface="+mn-lt"/>
                <a:cs typeface="+mn-lt"/>
              </a:rPr>
              <a:t>Impact on people living longer on the National Health Service.  </a:t>
            </a:r>
          </a:p>
        </p:txBody>
      </p:sp>
    </p:spTree>
    <p:extLst>
      <p:ext uri="{BB962C8B-B14F-4D97-AF65-F5344CB8AC3E}">
        <p14:creationId xmlns:p14="http://schemas.microsoft.com/office/powerpoint/2010/main" val="168714251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E31E91-8D92-8AF0-4804-1A043BF64044}"/>
              </a:ext>
            </a:extLst>
          </p:cNvPr>
          <p:cNvSpPr>
            <a:spLocks noGrp="1"/>
          </p:cNvSpPr>
          <p:nvPr>
            <p:ph type="ctrTitle"/>
          </p:nvPr>
        </p:nvSpPr>
        <p:spPr/>
        <p:txBody>
          <a:bodyPr/>
          <a:lstStyle/>
          <a:p>
            <a:r>
              <a:rPr lang="en-US"/>
              <a:t>Thankyou for Listening</a:t>
            </a:r>
            <a:endParaRPr lang="en-GB"/>
          </a:p>
        </p:txBody>
      </p:sp>
      <p:sp>
        <p:nvSpPr>
          <p:cNvPr id="3" name="Subtitle 2">
            <a:extLst>
              <a:ext uri="{FF2B5EF4-FFF2-40B4-BE49-F238E27FC236}">
                <a16:creationId xmlns:a16="http://schemas.microsoft.com/office/drawing/2014/main" id="{4D51F10D-50CC-EE93-AE4D-764096C9D407}"/>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92956432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360397D-C828-19A2-2521-DEAC775AA408}"/>
              </a:ext>
            </a:extLst>
          </p:cNvPr>
          <p:cNvSpPr txBox="1"/>
          <p:nvPr/>
        </p:nvSpPr>
        <p:spPr>
          <a:xfrm>
            <a:off x="181156" y="253042"/>
            <a:ext cx="9946256" cy="757130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
            </a:pPr>
            <a:r>
              <a:rPr lang="en-US">
                <a:latin typeface="Calibri"/>
                <a:cs typeface="Arial"/>
              </a:rPr>
              <a:t>Age UK (2022) Diabetes: </a:t>
            </a:r>
            <a:r>
              <a:rPr lang="en-US" i="1">
                <a:latin typeface="Calibri"/>
                <a:cs typeface="Arial"/>
              </a:rPr>
              <a:t>Type 2 diabetes.</a:t>
            </a:r>
            <a:r>
              <a:rPr lang="en-US">
                <a:latin typeface="Calibri"/>
                <a:cs typeface="Arial"/>
              </a:rPr>
              <a:t> Available at: https://www.ageuk.org.uk/information-advice/health-wellbeing/conditions-illnesses/diabetes/5-ways-to-cut-your-risk-of-diabetes/ (Accessed on 24th October 2022).​</a:t>
            </a:r>
            <a:endParaRPr lang="en-US">
              <a:latin typeface="Calibri"/>
              <a:cs typeface="Calibri"/>
            </a:endParaRPr>
          </a:p>
          <a:p>
            <a:pPr marL="285750" indent="-285750">
              <a:buFont typeface="Wingdings"/>
              <a:buChar char="§"/>
            </a:pPr>
            <a:endParaRPr lang="en-US">
              <a:latin typeface="Calibri"/>
              <a:cs typeface="Arial"/>
            </a:endParaRPr>
          </a:p>
          <a:p>
            <a:pPr marL="285750" indent="-285750">
              <a:buFont typeface="Wingdings"/>
              <a:buChar char="§"/>
            </a:pPr>
            <a:r>
              <a:rPr lang="en-US">
                <a:latin typeface="Calibri"/>
                <a:cs typeface="Segoe UI"/>
              </a:rPr>
              <a:t>Ali, M. (2021) ‘Compassion and communication are a formidable combination’, </a:t>
            </a:r>
            <a:r>
              <a:rPr lang="en-US" i="1">
                <a:latin typeface="Calibri"/>
                <a:cs typeface="Segoe UI"/>
              </a:rPr>
              <a:t>Nursing Times.</a:t>
            </a:r>
            <a:r>
              <a:rPr lang="en-US">
                <a:latin typeface="Calibri"/>
                <a:cs typeface="Segoe UI"/>
              </a:rPr>
              <a:t>​</a:t>
            </a:r>
          </a:p>
          <a:p>
            <a:pPr marL="285750" indent="-285750">
              <a:buFont typeface="Wingdings"/>
              <a:buChar char="§"/>
            </a:pPr>
            <a:endParaRPr lang="en-US">
              <a:latin typeface="Calibri"/>
              <a:ea typeface="+mn-lt"/>
              <a:cs typeface="+mn-lt"/>
            </a:endParaRPr>
          </a:p>
          <a:p>
            <a:pPr marL="285750" indent="-285750">
              <a:buFont typeface="Wingdings"/>
              <a:buChar char="§"/>
            </a:pPr>
            <a:r>
              <a:rPr lang="en-US">
                <a:latin typeface="Calibri"/>
                <a:ea typeface="+mn-lt"/>
                <a:cs typeface="+mn-lt"/>
              </a:rPr>
              <a:t>.Bhatt, A (2010) Evolution of Clinical Research: A History Before and Beyond James Lind. </a:t>
            </a:r>
            <a:r>
              <a:rPr lang="en-US" i="1" err="1">
                <a:latin typeface="Calibri"/>
                <a:ea typeface="+mn-lt"/>
                <a:cs typeface="+mn-lt"/>
              </a:rPr>
              <a:t>Perspect</a:t>
            </a:r>
            <a:r>
              <a:rPr lang="en-US" i="1">
                <a:latin typeface="Calibri"/>
                <a:ea typeface="+mn-lt"/>
                <a:cs typeface="+mn-lt"/>
              </a:rPr>
              <a:t> Clinical Research, 1(1), pp.6-10.</a:t>
            </a:r>
            <a:endParaRPr lang="en-US">
              <a:latin typeface="Calibri"/>
              <a:ea typeface="+mn-lt"/>
              <a:cs typeface="+mn-lt"/>
            </a:endParaRPr>
          </a:p>
          <a:p>
            <a:pPr marL="285750" indent="-285750">
              <a:buFont typeface="Wingdings"/>
              <a:buChar char="§"/>
            </a:pPr>
            <a:endParaRPr lang="en-US">
              <a:latin typeface="Calibri"/>
              <a:cs typeface="Segoe UI"/>
            </a:endParaRPr>
          </a:p>
          <a:p>
            <a:pPr marL="285750" indent="-285750">
              <a:buFont typeface="Wingdings"/>
              <a:buChar char="§"/>
            </a:pPr>
            <a:r>
              <a:rPr lang="en-US">
                <a:latin typeface="Calibri"/>
                <a:cs typeface="Segoe UI"/>
              </a:rPr>
              <a:t>British Journal of General Practice (2020) </a:t>
            </a:r>
            <a:r>
              <a:rPr lang="en-US" i="1">
                <a:latin typeface="Calibri"/>
                <a:cs typeface="Segoe UI"/>
              </a:rPr>
              <a:t>Provision of services in primary care for type 2 diabetes: a qualitative study with patients, GPs, </a:t>
            </a:r>
            <a:r>
              <a:rPr lang="en-US">
                <a:latin typeface="Calibri"/>
                <a:cs typeface="Segoe UI"/>
              </a:rPr>
              <a:t>and</a:t>
            </a:r>
            <a:r>
              <a:rPr lang="en-US" i="1">
                <a:latin typeface="Calibri"/>
                <a:cs typeface="Segoe UI"/>
              </a:rPr>
              <a:t> nurses in the East of England. Available at: </a:t>
            </a:r>
            <a:r>
              <a:rPr lang="en-US">
                <a:latin typeface="Calibri"/>
                <a:cs typeface="Segoe UI"/>
              </a:rPr>
              <a:t>https://bjgp.org/content/70/698/e668</a:t>
            </a:r>
            <a:r>
              <a:rPr lang="en-US" i="1">
                <a:latin typeface="Calibri"/>
                <a:cs typeface="Segoe UI"/>
              </a:rPr>
              <a:t>. (Accessed on 22nd October 2022).</a:t>
            </a:r>
            <a:r>
              <a:rPr lang="en-US">
                <a:latin typeface="Calibri"/>
                <a:cs typeface="Segoe UI"/>
              </a:rPr>
              <a:t>​</a:t>
            </a:r>
          </a:p>
          <a:p>
            <a:pPr marL="285750" indent="-285750">
              <a:buFont typeface="Wingdings"/>
              <a:buChar char="§"/>
            </a:pPr>
            <a:endParaRPr lang="en-US">
              <a:latin typeface="Calibri"/>
              <a:ea typeface="+mn-lt"/>
              <a:cs typeface="Segoe UI"/>
            </a:endParaRPr>
          </a:p>
          <a:p>
            <a:pPr marL="285750" indent="-285750">
              <a:buFont typeface="Wingdings"/>
              <a:buChar char="§"/>
            </a:pPr>
            <a:r>
              <a:rPr lang="en-US">
                <a:latin typeface="Calibri"/>
                <a:ea typeface="+mn-lt"/>
                <a:cs typeface="+mn-lt"/>
              </a:rPr>
              <a:t>Denny, E. And Weckesser, A. (2018) ‘Qualitative research’, BJOG</a:t>
            </a:r>
            <a:r>
              <a:rPr lang="en-US" i="1">
                <a:latin typeface="Calibri"/>
                <a:ea typeface="+mn-lt"/>
                <a:cs typeface="+mn-lt"/>
              </a:rPr>
              <a:t> Research Method Guides, 126(3), pp.369.</a:t>
            </a:r>
          </a:p>
          <a:p>
            <a:pPr marL="285750" indent="-285750">
              <a:buFont typeface="Wingdings"/>
              <a:buChar char="§"/>
            </a:pPr>
            <a:endParaRPr lang="en-US" i="1">
              <a:latin typeface="Calibri"/>
              <a:ea typeface="+mn-lt"/>
              <a:cs typeface="+mn-lt"/>
            </a:endParaRPr>
          </a:p>
          <a:p>
            <a:pPr marL="285750" indent="-285750">
              <a:buFont typeface="Wingdings"/>
              <a:buChar char="§"/>
            </a:pPr>
            <a:r>
              <a:rPr lang="en-US">
                <a:latin typeface="Calibri"/>
                <a:ea typeface="+mn-lt"/>
                <a:cs typeface="+mn-lt"/>
              </a:rPr>
              <a:t>Diabetes UK a (2022) </a:t>
            </a:r>
            <a:r>
              <a:rPr lang="en-US" i="1">
                <a:latin typeface="Calibri"/>
                <a:ea typeface="+mn-lt"/>
                <a:cs typeface="+mn-lt"/>
              </a:rPr>
              <a:t>Type 2 Diabetes. A</a:t>
            </a:r>
            <a:r>
              <a:rPr lang="en-US">
                <a:latin typeface="Calibri"/>
                <a:ea typeface="+mn-lt"/>
                <a:cs typeface="+mn-lt"/>
              </a:rPr>
              <a:t>vailable at https://www.diabetes.org.uk/ (Accessed on 4</a:t>
            </a:r>
            <a:r>
              <a:rPr lang="en-US" baseline="30000">
                <a:latin typeface="Calibri"/>
                <a:ea typeface="+mn-lt"/>
                <a:cs typeface="+mn-lt"/>
              </a:rPr>
              <a:t>th</a:t>
            </a:r>
            <a:r>
              <a:rPr lang="en-US">
                <a:latin typeface="Calibri"/>
                <a:ea typeface="+mn-lt"/>
                <a:cs typeface="+mn-lt"/>
              </a:rPr>
              <a:t> October 2022).</a:t>
            </a:r>
          </a:p>
          <a:p>
            <a:pPr marL="285750" indent="-285750">
              <a:buFont typeface="Wingdings"/>
              <a:buChar char="§"/>
            </a:pPr>
            <a:endParaRPr lang="en-US">
              <a:latin typeface="Calibri"/>
              <a:cs typeface="Calibri"/>
            </a:endParaRPr>
          </a:p>
          <a:p>
            <a:pPr marL="285750" indent="-285750">
              <a:buFont typeface="Wingdings"/>
              <a:buChar char="§"/>
            </a:pPr>
            <a:r>
              <a:rPr lang="en-US">
                <a:latin typeface="Calibri"/>
                <a:ea typeface="+mn-lt"/>
                <a:cs typeface="+mn-lt"/>
              </a:rPr>
              <a:t>Ford, S. (2015) ‘UK patients are living longer but with more ailments’. The National Library of Medicine.</a:t>
            </a:r>
          </a:p>
          <a:p>
            <a:pPr marL="285750" indent="-285750">
              <a:buFont typeface="Wingdings"/>
              <a:buChar char="§"/>
            </a:pPr>
            <a:endParaRPr lang="en-US">
              <a:latin typeface="Calibri"/>
              <a:ea typeface="+mn-lt"/>
              <a:cs typeface="+mn-lt"/>
            </a:endParaRPr>
          </a:p>
          <a:p>
            <a:pPr marL="285750" indent="-285750">
              <a:buFont typeface="Wingdings"/>
              <a:buChar char="§"/>
            </a:pPr>
            <a:r>
              <a:rPr lang="en-US">
                <a:latin typeface="Calibri"/>
                <a:ea typeface="+mn-lt"/>
                <a:cs typeface="+mn-lt"/>
              </a:rPr>
              <a:t>Galaviz, KI. Narayan. KMV, </a:t>
            </a:r>
            <a:r>
              <a:rPr lang="en-US" err="1">
                <a:latin typeface="Calibri"/>
                <a:ea typeface="+mn-lt"/>
                <a:cs typeface="+mn-lt"/>
              </a:rPr>
              <a:t>Lobelo</a:t>
            </a:r>
            <a:r>
              <a:rPr lang="en-US">
                <a:latin typeface="Calibri"/>
                <a:ea typeface="+mn-lt"/>
                <a:cs typeface="+mn-lt"/>
              </a:rPr>
              <a:t> F, Weber MB. (2015)</a:t>
            </a:r>
            <a:r>
              <a:rPr lang="en-US" i="1">
                <a:latin typeface="Calibri"/>
                <a:ea typeface="+mn-lt"/>
                <a:cs typeface="+mn-lt"/>
              </a:rPr>
              <a:t> Lifestyle and the Prevention of Type 2 Diabetes</a:t>
            </a:r>
            <a:r>
              <a:rPr lang="en-US">
                <a:latin typeface="Calibri"/>
                <a:ea typeface="+mn-lt"/>
                <a:cs typeface="+mn-lt"/>
              </a:rPr>
              <a:t>: Am J Lifestyle Med, 12(1).</a:t>
            </a:r>
          </a:p>
          <a:p>
            <a:pPr marL="285750" indent="-285750">
              <a:buFont typeface="Wingdings"/>
              <a:buChar char="§"/>
            </a:pPr>
            <a:endParaRPr lang="en-US">
              <a:latin typeface="Calibri"/>
              <a:cs typeface="Calibri"/>
            </a:endParaRPr>
          </a:p>
          <a:p>
            <a:pPr marL="285750" indent="-285750">
              <a:buFont typeface="Wingdings"/>
              <a:buChar char="§"/>
            </a:pPr>
            <a:endParaRPr lang="en-US"/>
          </a:p>
          <a:p>
            <a:pPr marL="285750" indent="-285750">
              <a:buFont typeface="Wingdings"/>
              <a:buChar char="§"/>
            </a:pPr>
            <a:endParaRPr lang="en-US"/>
          </a:p>
        </p:txBody>
      </p:sp>
    </p:spTree>
    <p:extLst>
      <p:ext uri="{BB962C8B-B14F-4D97-AF65-F5344CB8AC3E}">
        <p14:creationId xmlns:p14="http://schemas.microsoft.com/office/powerpoint/2010/main" val="327473076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3C811CA-D610-6495-D2B5-6DCCCE20135C}"/>
              </a:ext>
            </a:extLst>
          </p:cNvPr>
          <p:cNvSpPr txBox="1"/>
          <p:nvPr/>
        </p:nvSpPr>
        <p:spPr>
          <a:xfrm>
            <a:off x="199571" y="199571"/>
            <a:ext cx="11992428" cy="6463308"/>
          </a:xfrm>
          <a:prstGeom prst="rect">
            <a:avLst/>
          </a:prstGeom>
        </p:spPr>
        <p:style>
          <a:lnRef idx="2">
            <a:schemeClr val="accent1"/>
          </a:lnRef>
          <a:fillRef idx="1">
            <a:schemeClr val="lt1"/>
          </a:fillRef>
          <a:effectRef idx="0">
            <a:schemeClr val="accent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
            </a:pPr>
            <a:r>
              <a:rPr lang="en-US">
                <a:solidFill>
                  <a:schemeClr val="tx1"/>
                </a:solidFill>
                <a:latin typeface="Calibri"/>
                <a:ea typeface="+mn-lt"/>
                <a:cs typeface="+mn-lt"/>
              </a:rPr>
              <a:t>Goertzen (2017) ‘Introduction to </a:t>
            </a:r>
            <a:r>
              <a:rPr lang="en-US" err="1">
                <a:solidFill>
                  <a:schemeClr val="tx1"/>
                </a:solidFill>
                <a:latin typeface="Calibri"/>
                <a:ea typeface="+mn-lt"/>
                <a:cs typeface="+mn-lt"/>
              </a:rPr>
              <a:t>Quantiative</a:t>
            </a:r>
            <a:r>
              <a:rPr lang="en-US">
                <a:solidFill>
                  <a:schemeClr val="tx1"/>
                </a:solidFill>
                <a:latin typeface="Calibri"/>
                <a:ea typeface="+mn-lt"/>
                <a:cs typeface="+mn-lt"/>
              </a:rPr>
              <a:t> Research and Data’,</a:t>
            </a:r>
            <a:r>
              <a:rPr lang="en-US" i="1">
                <a:solidFill>
                  <a:schemeClr val="tx1"/>
                </a:solidFill>
                <a:latin typeface="Calibri"/>
                <a:ea typeface="+mn-lt"/>
                <a:cs typeface="+mn-lt"/>
              </a:rPr>
              <a:t> ALATechSource,53(4)</a:t>
            </a:r>
            <a:endParaRPr lang="en-US">
              <a:solidFill>
                <a:schemeClr val="tx1"/>
              </a:solidFill>
              <a:latin typeface="Calibri"/>
              <a:ea typeface="+mn-lt"/>
              <a:cs typeface="+mn-lt"/>
            </a:endParaRPr>
          </a:p>
          <a:p>
            <a:pPr marL="285750" indent="-285750">
              <a:buFont typeface="Wingdings"/>
              <a:buChar char="§"/>
            </a:pPr>
            <a:endParaRPr lang="en-US">
              <a:solidFill>
                <a:schemeClr val="tx1"/>
              </a:solidFill>
              <a:latin typeface="Calibri"/>
              <a:ea typeface="+mn-lt"/>
              <a:cs typeface="+mn-lt"/>
            </a:endParaRPr>
          </a:p>
          <a:p>
            <a:pPr marL="285750" indent="-285750">
              <a:buFont typeface="Wingdings"/>
              <a:buChar char="§"/>
            </a:pPr>
            <a:r>
              <a:rPr lang="en-US">
                <a:solidFill>
                  <a:schemeClr val="tx1"/>
                </a:solidFill>
                <a:latin typeface="Calibri"/>
                <a:ea typeface="+mn-lt"/>
                <a:cs typeface="+mn-lt"/>
              </a:rPr>
              <a:t>Haavisto, M and Jarva, S. (2018) ‘</a:t>
            </a:r>
            <a:r>
              <a:rPr lang="en-US" err="1">
                <a:solidFill>
                  <a:schemeClr val="tx1"/>
                </a:solidFill>
                <a:latin typeface="Calibri"/>
                <a:ea typeface="+mn-lt"/>
                <a:cs typeface="+mn-lt"/>
              </a:rPr>
              <a:t>Develping</a:t>
            </a:r>
            <a:r>
              <a:rPr lang="en-US">
                <a:solidFill>
                  <a:schemeClr val="tx1"/>
                </a:solidFill>
                <a:latin typeface="Calibri"/>
                <a:ea typeface="+mn-lt"/>
                <a:cs typeface="+mn-lt"/>
              </a:rPr>
              <a:t> Trust in a Nurse-Patient Relationship’,</a:t>
            </a:r>
            <a:r>
              <a:rPr lang="en-US" i="1">
                <a:solidFill>
                  <a:schemeClr val="tx1"/>
                </a:solidFill>
                <a:latin typeface="Calibri"/>
                <a:ea typeface="+mn-lt"/>
                <a:cs typeface="+mn-lt"/>
              </a:rPr>
              <a:t> A Literature Review</a:t>
            </a:r>
            <a:r>
              <a:rPr lang="en-US">
                <a:solidFill>
                  <a:schemeClr val="tx1"/>
                </a:solidFill>
                <a:latin typeface="Calibri"/>
                <a:ea typeface="+mn-lt"/>
                <a:cs typeface="+mn-lt"/>
              </a:rPr>
              <a:t>, pp 0-7. Available at: https://core.ac.uk/download/pdf/161433467.pdf. (Accessed on 22</a:t>
            </a:r>
            <a:r>
              <a:rPr lang="en-US" baseline="30000">
                <a:solidFill>
                  <a:schemeClr val="tx1"/>
                </a:solidFill>
                <a:latin typeface="Calibri"/>
                <a:ea typeface="+mn-lt"/>
                <a:cs typeface="+mn-lt"/>
              </a:rPr>
              <a:t>nd</a:t>
            </a:r>
            <a:r>
              <a:rPr lang="en-US">
                <a:solidFill>
                  <a:schemeClr val="tx1"/>
                </a:solidFill>
                <a:latin typeface="Calibri"/>
                <a:ea typeface="+mn-lt"/>
                <a:cs typeface="+mn-lt"/>
              </a:rPr>
              <a:t> October 2022).</a:t>
            </a:r>
          </a:p>
          <a:p>
            <a:pPr marL="285750" indent="-285750">
              <a:buFont typeface="Wingdings"/>
              <a:buChar char="§"/>
            </a:pPr>
            <a:endParaRPr lang="en-US">
              <a:solidFill>
                <a:schemeClr val="tx1"/>
              </a:solidFill>
              <a:latin typeface="Calibri"/>
              <a:ea typeface="+mn-lt"/>
              <a:cs typeface="+mn-lt"/>
            </a:endParaRPr>
          </a:p>
          <a:p>
            <a:pPr marL="285750" indent="-285750">
              <a:buFont typeface="Wingdings"/>
              <a:buChar char="§"/>
            </a:pPr>
            <a:r>
              <a:rPr lang="en-US">
                <a:solidFill>
                  <a:schemeClr val="tx1"/>
                </a:solidFill>
                <a:latin typeface="Calibri"/>
                <a:ea typeface="+mn-lt"/>
                <a:cs typeface="+mn-lt"/>
              </a:rPr>
              <a:t>  Hall, M and </a:t>
            </a:r>
            <a:r>
              <a:rPr lang="en-US" err="1">
                <a:solidFill>
                  <a:schemeClr val="tx1"/>
                </a:solidFill>
                <a:latin typeface="Calibri"/>
                <a:ea typeface="+mn-lt"/>
                <a:cs typeface="+mn-lt"/>
              </a:rPr>
              <a:t>Tolhusrt</a:t>
            </a:r>
            <a:r>
              <a:rPr lang="en-US">
                <a:solidFill>
                  <a:schemeClr val="tx1"/>
                </a:solidFill>
                <a:latin typeface="Calibri"/>
                <a:ea typeface="+mn-lt"/>
                <a:cs typeface="+mn-lt"/>
              </a:rPr>
              <a:t>, E. (2020) ‘Nurses perspectives on supporting self-management of type 2 diabetes within a primary care setting’, </a:t>
            </a:r>
            <a:r>
              <a:rPr lang="en-US" i="1">
                <a:solidFill>
                  <a:schemeClr val="tx1"/>
                </a:solidFill>
                <a:latin typeface="Calibri"/>
                <a:ea typeface="+mn-lt"/>
                <a:cs typeface="+mn-lt"/>
              </a:rPr>
              <a:t>Journal of Diabetes Nursing, 24(5), pp. 156.</a:t>
            </a:r>
          </a:p>
          <a:p>
            <a:pPr marL="285750" indent="-285750" algn="l">
              <a:buFont typeface="Wingdings"/>
              <a:buChar char="§"/>
            </a:pPr>
            <a:endParaRPr lang="en-US" i="1">
              <a:solidFill>
                <a:schemeClr val="tx1"/>
              </a:solidFill>
              <a:latin typeface="Calibri"/>
              <a:cs typeface="Calibri"/>
            </a:endParaRPr>
          </a:p>
          <a:p>
            <a:pPr marL="285750" indent="-285750">
              <a:buFont typeface="Wingdings"/>
              <a:buChar char="§"/>
            </a:pPr>
            <a:r>
              <a:rPr lang="en-US">
                <a:solidFill>
                  <a:schemeClr val="tx1"/>
                </a:solidFill>
                <a:latin typeface="Calibri"/>
                <a:ea typeface="+mn-lt"/>
                <a:cs typeface="+mn-lt"/>
              </a:rPr>
              <a:t>Kious BM. The Nuremberg Code: </a:t>
            </a:r>
            <a:r>
              <a:rPr lang="en-US" i="1">
                <a:solidFill>
                  <a:schemeClr val="tx1"/>
                </a:solidFill>
                <a:latin typeface="Calibri"/>
                <a:ea typeface="+mn-lt"/>
                <a:cs typeface="+mn-lt"/>
              </a:rPr>
              <a:t>its history and implications</a:t>
            </a:r>
            <a:r>
              <a:rPr lang="en-US">
                <a:solidFill>
                  <a:schemeClr val="tx1"/>
                </a:solidFill>
                <a:latin typeface="Calibri"/>
                <a:ea typeface="+mn-lt"/>
                <a:cs typeface="+mn-lt"/>
              </a:rPr>
              <a:t>. Princet J </a:t>
            </a:r>
            <a:r>
              <a:rPr lang="en-US" err="1">
                <a:solidFill>
                  <a:schemeClr val="tx1"/>
                </a:solidFill>
                <a:latin typeface="Calibri"/>
                <a:ea typeface="+mn-lt"/>
                <a:cs typeface="+mn-lt"/>
              </a:rPr>
              <a:t>Bioeth</a:t>
            </a:r>
            <a:r>
              <a:rPr lang="en-US">
                <a:solidFill>
                  <a:schemeClr val="tx1"/>
                </a:solidFill>
                <a:latin typeface="Calibri"/>
                <a:ea typeface="+mn-lt"/>
                <a:cs typeface="+mn-lt"/>
              </a:rPr>
              <a:t>. 2001 Spring; 4:7-19. PMID: 12166467.</a:t>
            </a:r>
          </a:p>
          <a:p>
            <a:pPr marL="285750" indent="-285750">
              <a:buFont typeface="Wingdings"/>
              <a:buChar char="§"/>
            </a:pPr>
            <a:endParaRPr lang="en-US">
              <a:solidFill>
                <a:schemeClr val="tx1"/>
              </a:solidFill>
              <a:latin typeface="Calibri"/>
              <a:cs typeface="Calibri"/>
            </a:endParaRPr>
          </a:p>
          <a:p>
            <a:pPr marL="285750" indent="-285750">
              <a:buFont typeface="Wingdings"/>
              <a:buChar char="§"/>
            </a:pPr>
            <a:r>
              <a:rPr lang="en-US">
                <a:solidFill>
                  <a:schemeClr val="tx1"/>
                </a:solidFill>
                <a:latin typeface="Calibri"/>
                <a:ea typeface="+mn-lt"/>
                <a:cs typeface="+mn-lt"/>
              </a:rPr>
              <a:t>Moule,</a:t>
            </a:r>
            <a:r>
              <a:rPr lang="en-US" i="1">
                <a:solidFill>
                  <a:schemeClr val="tx1"/>
                </a:solidFill>
                <a:latin typeface="Calibri"/>
                <a:ea typeface="+mn-lt"/>
                <a:cs typeface="+mn-lt"/>
              </a:rPr>
              <a:t> </a:t>
            </a:r>
            <a:r>
              <a:rPr lang="en-US">
                <a:solidFill>
                  <a:schemeClr val="tx1"/>
                </a:solidFill>
                <a:latin typeface="Calibri"/>
                <a:ea typeface="+mn-lt"/>
                <a:cs typeface="+mn-lt"/>
              </a:rPr>
              <a:t>Aveyard, and Goodman.  (2017) </a:t>
            </a:r>
            <a:r>
              <a:rPr lang="en-US" i="1">
                <a:solidFill>
                  <a:schemeClr val="tx1"/>
                </a:solidFill>
                <a:latin typeface="Calibri"/>
                <a:ea typeface="+mn-lt"/>
                <a:cs typeface="+mn-lt"/>
              </a:rPr>
              <a:t>Nursing Research. </a:t>
            </a:r>
            <a:r>
              <a:rPr lang="en-US">
                <a:solidFill>
                  <a:schemeClr val="tx1"/>
                </a:solidFill>
                <a:latin typeface="Calibri"/>
                <a:ea typeface="+mn-lt"/>
                <a:cs typeface="+mn-lt"/>
              </a:rPr>
              <a:t>3</a:t>
            </a:r>
            <a:r>
              <a:rPr lang="en-US" baseline="30000">
                <a:solidFill>
                  <a:schemeClr val="tx1"/>
                </a:solidFill>
                <a:latin typeface="Calibri"/>
                <a:ea typeface="+mn-lt"/>
                <a:cs typeface="+mn-lt"/>
              </a:rPr>
              <a:t>rd</a:t>
            </a:r>
            <a:r>
              <a:rPr lang="en-US">
                <a:solidFill>
                  <a:schemeClr val="tx1"/>
                </a:solidFill>
                <a:latin typeface="Calibri"/>
                <a:ea typeface="+mn-lt"/>
                <a:cs typeface="+mn-lt"/>
              </a:rPr>
              <a:t> </a:t>
            </a:r>
            <a:r>
              <a:rPr lang="en-US" err="1">
                <a:solidFill>
                  <a:schemeClr val="tx1"/>
                </a:solidFill>
                <a:latin typeface="Calibri"/>
                <a:ea typeface="+mn-lt"/>
                <a:cs typeface="+mn-lt"/>
              </a:rPr>
              <a:t>edn</a:t>
            </a:r>
            <a:r>
              <a:rPr lang="en-US">
                <a:solidFill>
                  <a:schemeClr val="tx1"/>
                </a:solidFill>
                <a:latin typeface="Calibri"/>
                <a:ea typeface="+mn-lt"/>
                <a:cs typeface="+mn-lt"/>
              </a:rPr>
              <a:t>. London: Sage Publications Ltd.</a:t>
            </a:r>
          </a:p>
          <a:p>
            <a:pPr marL="285750" indent="-285750">
              <a:buFont typeface="Wingdings"/>
              <a:buChar char="§"/>
            </a:pPr>
            <a:endParaRPr lang="en-US">
              <a:solidFill>
                <a:schemeClr val="tx1"/>
              </a:solidFill>
              <a:latin typeface="Calibri"/>
              <a:cs typeface="Calibri"/>
            </a:endParaRPr>
          </a:p>
          <a:p>
            <a:pPr marL="285750" indent="-285750">
              <a:buFont typeface="Wingdings"/>
              <a:buChar char="§"/>
            </a:pPr>
            <a:r>
              <a:rPr lang="en-US">
                <a:solidFill>
                  <a:schemeClr val="tx1"/>
                </a:solidFill>
                <a:latin typeface="Calibri"/>
                <a:ea typeface="+mn-lt"/>
                <a:cs typeface="+mn-lt"/>
              </a:rPr>
              <a:t>National Health Service a (2022) </a:t>
            </a:r>
            <a:r>
              <a:rPr lang="en-US" i="1">
                <a:solidFill>
                  <a:schemeClr val="tx1"/>
                </a:solidFill>
                <a:latin typeface="Calibri"/>
                <a:ea typeface="+mn-lt"/>
                <a:cs typeface="+mn-lt"/>
              </a:rPr>
              <a:t>What is type 2 diabetes? </a:t>
            </a:r>
            <a:r>
              <a:rPr lang="en-US">
                <a:solidFill>
                  <a:schemeClr val="tx1"/>
                </a:solidFill>
                <a:latin typeface="Calibri"/>
                <a:ea typeface="+mn-lt"/>
                <a:cs typeface="+mn-lt"/>
              </a:rPr>
              <a:t>Available at</a:t>
            </a:r>
            <a:r>
              <a:rPr lang="en-US" i="1">
                <a:solidFill>
                  <a:schemeClr val="tx1"/>
                </a:solidFill>
                <a:latin typeface="Calibri"/>
                <a:ea typeface="+mn-lt"/>
                <a:cs typeface="+mn-lt"/>
              </a:rPr>
              <a:t>: https://www.nhs.uk/conditions/type-2-diabetes/</a:t>
            </a:r>
            <a:r>
              <a:rPr lang="en-US">
                <a:solidFill>
                  <a:schemeClr val="tx1"/>
                </a:solidFill>
                <a:latin typeface="Calibri"/>
                <a:ea typeface="+mn-lt"/>
                <a:cs typeface="+mn-lt"/>
              </a:rPr>
              <a:t> (Accessed on 16</a:t>
            </a:r>
            <a:r>
              <a:rPr lang="en-US" baseline="30000">
                <a:solidFill>
                  <a:schemeClr val="tx1"/>
                </a:solidFill>
                <a:latin typeface="Calibri"/>
                <a:ea typeface="+mn-lt"/>
                <a:cs typeface="+mn-lt"/>
              </a:rPr>
              <a:t>th</a:t>
            </a:r>
            <a:r>
              <a:rPr lang="en-US">
                <a:solidFill>
                  <a:schemeClr val="tx1"/>
                </a:solidFill>
                <a:latin typeface="Calibri"/>
                <a:ea typeface="+mn-lt"/>
                <a:cs typeface="+mn-lt"/>
              </a:rPr>
              <a:t> October 2022).</a:t>
            </a:r>
          </a:p>
          <a:p>
            <a:pPr marL="285750" indent="-285750">
              <a:buFont typeface="Wingdings"/>
              <a:buChar char="§"/>
            </a:pPr>
            <a:endParaRPr lang="en-US">
              <a:solidFill>
                <a:schemeClr val="tx1"/>
              </a:solidFill>
              <a:latin typeface="Calibri"/>
              <a:cs typeface="Calibri"/>
            </a:endParaRPr>
          </a:p>
          <a:p>
            <a:pPr>
              <a:buFont typeface="Arial"/>
              <a:buChar char="•"/>
            </a:pPr>
            <a:r>
              <a:rPr lang="en-US">
                <a:solidFill>
                  <a:schemeClr val="tx1"/>
                </a:solidFill>
                <a:latin typeface="Calibri"/>
                <a:ea typeface="+mn-lt"/>
                <a:cs typeface="+mn-lt"/>
              </a:rPr>
              <a:t>National Library of Medicine a (2022) </a:t>
            </a:r>
            <a:r>
              <a:rPr lang="en-US" i="1">
                <a:solidFill>
                  <a:schemeClr val="tx1"/>
                </a:solidFill>
                <a:latin typeface="Calibri"/>
                <a:ea typeface="+mn-lt"/>
                <a:cs typeface="+mn-lt"/>
              </a:rPr>
              <a:t>The MMR vaccine and autism: Sensation, refutation, retraction, and fraud. Available at: https://www.ncbi.nlm.nih.gov/pmc/articles/PMC3136032/ </a:t>
            </a:r>
            <a:r>
              <a:rPr lang="en-US">
                <a:solidFill>
                  <a:schemeClr val="tx1"/>
                </a:solidFill>
                <a:latin typeface="Calibri"/>
                <a:ea typeface="+mn-lt"/>
                <a:cs typeface="+mn-lt"/>
              </a:rPr>
              <a:t>(Accessed on 22</a:t>
            </a:r>
            <a:r>
              <a:rPr lang="en-US" baseline="30000">
                <a:solidFill>
                  <a:schemeClr val="tx1"/>
                </a:solidFill>
                <a:latin typeface="Calibri"/>
                <a:ea typeface="+mn-lt"/>
                <a:cs typeface="+mn-lt"/>
              </a:rPr>
              <a:t>nd</a:t>
            </a:r>
            <a:r>
              <a:rPr lang="en-US">
                <a:solidFill>
                  <a:schemeClr val="tx1"/>
                </a:solidFill>
                <a:latin typeface="Calibri"/>
                <a:ea typeface="+mn-lt"/>
                <a:cs typeface="+mn-lt"/>
              </a:rPr>
              <a:t> October 2022).</a:t>
            </a:r>
          </a:p>
          <a:p>
            <a:pPr>
              <a:buFont typeface="Arial"/>
              <a:buChar char="•"/>
            </a:pPr>
            <a:endParaRPr lang="en-US">
              <a:solidFill>
                <a:schemeClr val="tx1"/>
              </a:solidFill>
              <a:latin typeface="Calibri"/>
              <a:ea typeface="+mn-lt"/>
              <a:cs typeface="+mn-lt"/>
            </a:endParaRPr>
          </a:p>
          <a:p>
            <a:pPr marL="285750" indent="-285750">
              <a:buFont typeface="Wingdings"/>
              <a:buChar char="§"/>
            </a:pPr>
            <a:r>
              <a:rPr lang="en-US">
                <a:solidFill>
                  <a:schemeClr val="tx1"/>
                </a:solidFill>
                <a:latin typeface="Calibri"/>
                <a:ea typeface="+mn-lt"/>
                <a:cs typeface="+mn-lt"/>
              </a:rPr>
              <a:t>Office for National Statistics (2021) </a:t>
            </a:r>
            <a:r>
              <a:rPr lang="en-US" i="1">
                <a:solidFill>
                  <a:schemeClr val="tx1"/>
                </a:solidFill>
                <a:latin typeface="Calibri"/>
                <a:ea typeface="+mn-lt"/>
                <a:cs typeface="+mn-lt"/>
              </a:rPr>
              <a:t>Marking 70 years of the National Health Service. Available at: https://www.ons.gov.uk/peoplepopulationandcommunity/healthandsocialcare/healthandwellbeing/articles/nhs70marking70yearsofthenationalhealthservice/2018-06-26 </a:t>
            </a:r>
            <a:r>
              <a:rPr lang="en-US">
                <a:solidFill>
                  <a:schemeClr val="tx1"/>
                </a:solidFill>
                <a:latin typeface="Calibri"/>
                <a:ea typeface="+mn-lt"/>
                <a:cs typeface="+mn-lt"/>
              </a:rPr>
              <a:t>(Accessed on 21</a:t>
            </a:r>
            <a:r>
              <a:rPr lang="en-US" baseline="30000">
                <a:solidFill>
                  <a:schemeClr val="tx1"/>
                </a:solidFill>
                <a:latin typeface="Calibri"/>
                <a:ea typeface="+mn-lt"/>
                <a:cs typeface="+mn-lt"/>
              </a:rPr>
              <a:t>st</a:t>
            </a:r>
            <a:r>
              <a:rPr lang="en-US">
                <a:solidFill>
                  <a:schemeClr val="tx1"/>
                </a:solidFill>
                <a:latin typeface="Calibri"/>
                <a:ea typeface="+mn-lt"/>
                <a:cs typeface="+mn-lt"/>
              </a:rPr>
              <a:t> October 2022).</a:t>
            </a:r>
          </a:p>
          <a:p>
            <a:pPr marL="285750" indent="-285750">
              <a:buFont typeface="Wingdings"/>
              <a:buChar char="§"/>
            </a:pPr>
            <a:endParaRPr lang="en-US" i="1">
              <a:solidFill>
                <a:schemeClr val="tx1"/>
              </a:solidFill>
              <a:latin typeface="Calibri"/>
              <a:cs typeface="Calibri"/>
            </a:endParaRPr>
          </a:p>
          <a:p>
            <a:pPr marL="285750" indent="-285750">
              <a:buFont typeface="Wingdings"/>
              <a:buChar char="§"/>
            </a:pPr>
            <a:endParaRPr lang="en-US"/>
          </a:p>
        </p:txBody>
      </p:sp>
    </p:spTree>
    <p:extLst>
      <p:ext uri="{BB962C8B-B14F-4D97-AF65-F5344CB8AC3E}">
        <p14:creationId xmlns:p14="http://schemas.microsoft.com/office/powerpoint/2010/main" val="164783284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86ED8E8-E48D-413A-AF9A-9C8EC4996275}"/>
              </a:ext>
            </a:extLst>
          </p:cNvPr>
          <p:cNvSpPr txBox="1"/>
          <p:nvPr/>
        </p:nvSpPr>
        <p:spPr>
          <a:xfrm>
            <a:off x="217030" y="235171"/>
            <a:ext cx="12054388"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lvl="0" indent="-285750" rtl="0">
              <a:buFont typeface="Wingdings"/>
              <a:buChar char="§"/>
            </a:pPr>
            <a:r>
              <a:rPr lang="en-US">
                <a:latin typeface="Calibri"/>
                <a:ea typeface="Calibri"/>
                <a:cs typeface="Calibri"/>
              </a:rPr>
              <a:t>Polit, D.F. and Beck, C.T. (2010) ‘</a:t>
            </a:r>
            <a:r>
              <a:rPr lang="en-US" err="1">
                <a:latin typeface="Calibri"/>
                <a:ea typeface="Calibri"/>
                <a:cs typeface="Calibri"/>
              </a:rPr>
              <a:t>Generalisation</a:t>
            </a:r>
            <a:r>
              <a:rPr lang="en-US">
                <a:latin typeface="Calibri"/>
                <a:ea typeface="Calibri"/>
                <a:cs typeface="Calibri"/>
              </a:rPr>
              <a:t> in quantitative and qualitative research’, </a:t>
            </a:r>
            <a:r>
              <a:rPr lang="en-US" i="1">
                <a:latin typeface="Calibri"/>
                <a:ea typeface="Calibri"/>
                <a:cs typeface="Calibri"/>
              </a:rPr>
              <a:t>Int J </a:t>
            </a:r>
            <a:r>
              <a:rPr lang="en-US" i="1" err="1">
                <a:latin typeface="Calibri"/>
                <a:ea typeface="Calibri"/>
                <a:cs typeface="Calibri"/>
              </a:rPr>
              <a:t>Nurs</a:t>
            </a:r>
            <a:r>
              <a:rPr lang="en-US" i="1">
                <a:latin typeface="Calibri"/>
                <a:ea typeface="Calibri"/>
                <a:cs typeface="Calibri"/>
              </a:rPr>
              <a:t> Stud,</a:t>
            </a:r>
            <a:r>
              <a:rPr lang="en-US">
                <a:latin typeface="Calibri"/>
                <a:ea typeface="Calibri"/>
                <a:cs typeface="Calibri"/>
              </a:rPr>
              <a:t> 47(11). </a:t>
            </a:r>
            <a:endParaRPr lang="en-US">
              <a:latin typeface="Calibri"/>
              <a:cs typeface="Calibri"/>
            </a:endParaRPr>
          </a:p>
          <a:p>
            <a:pPr marL="285750" indent="-285750">
              <a:buFont typeface="Wingdings"/>
              <a:buChar char="§"/>
            </a:pPr>
            <a:endParaRPr lang="en-US">
              <a:latin typeface="Calibri"/>
              <a:ea typeface="Calibri"/>
              <a:cs typeface="Calibri"/>
            </a:endParaRPr>
          </a:p>
          <a:p>
            <a:pPr marL="285750" lvl="0" indent="-285750" rtl="0">
              <a:buFont typeface="Wingdings"/>
              <a:buChar char="§"/>
            </a:pPr>
            <a:r>
              <a:rPr lang="en-US">
                <a:latin typeface="Calibri"/>
                <a:ea typeface="Calibri"/>
                <a:cs typeface="Calibri"/>
              </a:rPr>
              <a:t>Public Health England (2022) </a:t>
            </a:r>
            <a:r>
              <a:rPr lang="en-US" i="1">
                <a:latin typeface="Calibri"/>
                <a:ea typeface="Calibri"/>
                <a:cs typeface="Calibri"/>
              </a:rPr>
              <a:t>The national burden of type 2 diabetes </a:t>
            </a:r>
            <a:r>
              <a:rPr lang="en-US">
                <a:latin typeface="Calibri"/>
                <a:ea typeface="Calibri"/>
                <a:cs typeface="Calibri"/>
              </a:rPr>
              <a:t>Available at: https://www.gov.uk/government/publications/health-matters-preventing-type-2-diabetes/health-matters-preventing-type-2-diabetes on 16</a:t>
            </a:r>
            <a:r>
              <a:rPr lang="en-US" baseline="30000">
                <a:latin typeface="Calibri"/>
                <a:ea typeface="Calibri"/>
                <a:cs typeface="Calibri"/>
              </a:rPr>
              <a:t>th</a:t>
            </a:r>
            <a:r>
              <a:rPr lang="en-US">
                <a:latin typeface="Calibri"/>
                <a:ea typeface="Calibri"/>
                <a:cs typeface="Calibri"/>
              </a:rPr>
              <a:t> October 2022). </a:t>
            </a:r>
          </a:p>
          <a:p>
            <a:pPr marL="285750" indent="-285750">
              <a:buFont typeface="Wingdings"/>
              <a:buChar char="§"/>
            </a:pPr>
            <a:endParaRPr lang="en-US">
              <a:latin typeface="Calibri"/>
              <a:cs typeface="Calibri"/>
            </a:endParaRPr>
          </a:p>
          <a:p>
            <a:pPr>
              <a:buFont typeface="Arial"/>
              <a:buChar char="•"/>
            </a:pPr>
            <a:r>
              <a:rPr lang="en-US">
                <a:ea typeface="+mn-lt"/>
                <a:cs typeface="+mn-lt"/>
              </a:rPr>
              <a:t>The Royal College of Nursing (2022) </a:t>
            </a:r>
            <a:r>
              <a:rPr lang="en-US" i="1">
                <a:ea typeface="+mn-lt"/>
                <a:cs typeface="+mn-lt"/>
              </a:rPr>
              <a:t>Information and resources on using and developing research to enhance practice. </a:t>
            </a:r>
            <a:r>
              <a:rPr lang="en-US">
                <a:ea typeface="+mn-lt"/>
                <a:cs typeface="+mn-lt"/>
              </a:rPr>
              <a:t>Available at: https://www.rcn.org.uk/Professional-Development/research-and-innovation(Accessed 21</a:t>
            </a:r>
            <a:r>
              <a:rPr lang="en-US" baseline="30000">
                <a:ea typeface="+mn-lt"/>
                <a:cs typeface="+mn-lt"/>
              </a:rPr>
              <a:t>st</a:t>
            </a:r>
            <a:r>
              <a:rPr lang="en-US">
                <a:ea typeface="+mn-lt"/>
                <a:cs typeface="+mn-lt"/>
              </a:rPr>
              <a:t> October 2022).</a:t>
            </a:r>
          </a:p>
          <a:p>
            <a:pPr>
              <a:buFont typeface="Arial"/>
              <a:buChar char="•"/>
            </a:pPr>
            <a:endParaRPr lang="en-US">
              <a:ea typeface="+mn-lt"/>
              <a:cs typeface="+mn-lt"/>
            </a:endParaRPr>
          </a:p>
          <a:p>
            <a:pPr>
              <a:buFont typeface="Arial"/>
              <a:buChar char="•"/>
            </a:pPr>
            <a:r>
              <a:rPr lang="en-US">
                <a:ea typeface="+mn-lt"/>
                <a:cs typeface="+mn-lt"/>
              </a:rPr>
              <a:t>The National World War 11 Museaum New Orleans (2022) </a:t>
            </a:r>
            <a:r>
              <a:rPr lang="en-US" i="1">
                <a:ea typeface="+mn-lt"/>
                <a:cs typeface="+mn-lt"/>
              </a:rPr>
              <a:t>The Nuremburg Trial</a:t>
            </a:r>
            <a:r>
              <a:rPr lang="en-US">
                <a:ea typeface="+mn-lt"/>
                <a:cs typeface="+mn-lt"/>
              </a:rPr>
              <a:t>. Available at: https://www.nationalww2museum.org/war/topics/nuremberg-trials (Accessed on 22</a:t>
            </a:r>
            <a:r>
              <a:rPr lang="en-US" baseline="30000">
                <a:ea typeface="+mn-lt"/>
                <a:cs typeface="+mn-lt"/>
              </a:rPr>
              <a:t>nd</a:t>
            </a:r>
            <a:r>
              <a:rPr lang="en-US">
                <a:ea typeface="+mn-lt"/>
                <a:cs typeface="+mn-lt"/>
              </a:rPr>
              <a:t> October 2022).</a:t>
            </a:r>
          </a:p>
          <a:p>
            <a:pPr marL="285750" indent="-285750">
              <a:buFont typeface="Wingdings"/>
              <a:buChar char="§"/>
            </a:pPr>
            <a:endParaRPr lang="en-US">
              <a:latin typeface="Calibri"/>
              <a:cs typeface="Calibri"/>
            </a:endParaRPr>
          </a:p>
        </p:txBody>
      </p:sp>
    </p:spTree>
    <p:extLst>
      <p:ext uri="{BB962C8B-B14F-4D97-AF65-F5344CB8AC3E}">
        <p14:creationId xmlns:p14="http://schemas.microsoft.com/office/powerpoint/2010/main" val="2746507373"/>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IMING" val="|15.1|2.4|1.1|2|2.4"/>
</p:tagLst>
</file>

<file path=ppt/tags/tag2.xml><?xml version="1.0" encoding="utf-8"?>
<p:tagLst xmlns:a="http://schemas.openxmlformats.org/drawingml/2006/main" xmlns:r="http://schemas.openxmlformats.org/officeDocument/2006/relationships" xmlns:p="http://schemas.openxmlformats.org/presentationml/2006/main">
  <p:tag name="TIMING" val="|91.2"/>
</p:tagLst>
</file>

<file path=ppt/tags/tag3.xml><?xml version="1.0" encoding="utf-8"?>
<p:tagLst xmlns:a="http://schemas.openxmlformats.org/drawingml/2006/main" xmlns:r="http://schemas.openxmlformats.org/officeDocument/2006/relationships" xmlns:p="http://schemas.openxmlformats.org/presentationml/2006/main">
  <p:tag name="TIMING" val="|12.4|9.4|3|11"/>
</p:tagLst>
</file>

<file path=ppt/theme/theme1.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21</Slides>
  <Notes>11</Notes>
  <HiddenSlides>0</HiddenSlides>
  <ScaleCrop>false</ScaleCrop>
  <HeadingPairs>
    <vt:vector size="4" baseType="variant">
      <vt:variant>
        <vt:lpstr>Theme</vt:lpstr>
      </vt:variant>
      <vt:variant>
        <vt:i4>1</vt:i4>
      </vt:variant>
      <vt:variant>
        <vt:lpstr>Slide Titles</vt:lpstr>
      </vt:variant>
      <vt:variant>
        <vt:i4>21</vt:i4>
      </vt:variant>
    </vt:vector>
  </HeadingPairs>
  <TitlesOfParts>
    <vt:vector size="22" baseType="lpstr">
      <vt:lpstr>Frame</vt:lpstr>
      <vt:lpstr>Why Research Plays a Vital role in Nursing   How Research has helped transform the Lives of People living with Type 2 Diabetes </vt:lpstr>
      <vt:lpstr>Introduction.</vt:lpstr>
      <vt:lpstr>PowerPoint Presentation</vt:lpstr>
      <vt:lpstr>PowerPoint Presentation</vt:lpstr>
      <vt:lpstr>PowerPoint Presentation</vt:lpstr>
      <vt:lpstr>PowerPoint Presentation</vt:lpstr>
      <vt:lpstr>PowerPoint Presentation</vt:lpstr>
      <vt:lpstr>                 Quantitative Research</vt:lpstr>
      <vt:lpstr>Research History</vt:lpstr>
      <vt:lpstr>PowerPoint Presentation</vt:lpstr>
      <vt:lpstr>PowerPoint Presentation</vt:lpstr>
      <vt:lpstr>70 years of the NHS  </vt:lpstr>
      <vt:lpstr>Type 2 Diabetes</vt:lpstr>
      <vt:lpstr>Healthy living</vt:lpstr>
      <vt:lpstr>Impact on Nurses </vt:lpstr>
      <vt:lpstr>Recommendations</vt:lpstr>
      <vt:lpstr>Conclusion</vt:lpstr>
      <vt:lpstr>Thankyou for Listening</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cp:revision>
  <dcterms:created xsi:type="dcterms:W3CDTF">2022-11-09T12:03:24Z</dcterms:created>
  <dcterms:modified xsi:type="dcterms:W3CDTF">2022-12-07T11:02:38Z</dcterms:modified>
</cp:coreProperties>
</file>