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9" r:id="rId4"/>
    <p:sldId id="270" r:id="rId5"/>
    <p:sldId id="271" r:id="rId6"/>
    <p:sldId id="272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03/01/2011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Retrieving Data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with Data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can take many forms and can range from simple text being retrieved from a web-service to complex XML structures </a:t>
            </a:r>
            <a:r>
              <a:rPr lang="en-GB" sz="1800" dirty="0" smtClean="0"/>
              <a:t>[1]</a:t>
            </a:r>
          </a:p>
          <a:p>
            <a:endParaRPr lang="en-GB" dirty="0" smtClean="0"/>
          </a:p>
          <a:p>
            <a:r>
              <a:rPr lang="en-GB" dirty="0" smtClean="0"/>
              <a:t>It is common for data to be held within an external database system such as Microsoft SQL, </a:t>
            </a:r>
            <a:r>
              <a:rPr lang="en-GB" dirty="0" err="1" smtClean="0"/>
              <a:t>mySQL</a:t>
            </a:r>
            <a:r>
              <a:rPr lang="en-GB" dirty="0" smtClean="0"/>
              <a:t> or Oracle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dotNET</a:t>
            </a:r>
            <a:r>
              <a:rPr lang="en-GB" dirty="0" smtClean="0"/>
              <a:t> framework provides the </a:t>
            </a:r>
            <a:r>
              <a:rPr lang="en-GB" dirty="0" err="1" smtClean="0"/>
              <a:t>System.Data</a:t>
            </a:r>
            <a:r>
              <a:rPr lang="en-GB" dirty="0" smtClean="0"/>
              <a:t> namespace to assist in accessing data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Data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System.Data</a:t>
            </a:r>
            <a:r>
              <a:rPr lang="en-GB" dirty="0" smtClean="0"/>
              <a:t> namespace exposes ODBC, OLEDB and </a:t>
            </a:r>
            <a:r>
              <a:rPr lang="en-GB" dirty="0" err="1" smtClean="0"/>
              <a:t>SQLClient</a:t>
            </a:r>
            <a:r>
              <a:rPr lang="en-GB" dirty="0" smtClean="0"/>
              <a:t> data objects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Accessing Data in C#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access data via the C# </a:t>
            </a:r>
            <a:r>
              <a:rPr lang="en-GB" dirty="0" err="1" smtClean="0"/>
              <a:t>System.Data</a:t>
            </a:r>
            <a:r>
              <a:rPr lang="en-GB" dirty="0" smtClean="0"/>
              <a:t> namespace programmatically, three separate objects are required to be created:</a:t>
            </a:r>
          </a:p>
          <a:p>
            <a:pPr lvl="1"/>
            <a:r>
              <a:rPr lang="en-GB" dirty="0" smtClean="0"/>
              <a:t>A connection to the data source</a:t>
            </a:r>
          </a:p>
          <a:p>
            <a:pPr lvl="1"/>
            <a:r>
              <a:rPr lang="en-GB" dirty="0" smtClean="0"/>
              <a:t>An adapter or data reader to retrieve from the data source</a:t>
            </a:r>
          </a:p>
          <a:p>
            <a:pPr lvl="1"/>
            <a:r>
              <a:rPr lang="en-GB" dirty="0" smtClean="0"/>
              <a:t>A dataset or </a:t>
            </a:r>
            <a:r>
              <a:rPr lang="en-GB" dirty="0" err="1" smtClean="0"/>
              <a:t>datatable</a:t>
            </a:r>
            <a:r>
              <a:rPr lang="en-GB" dirty="0" smtClean="0"/>
              <a:t> to hold the data</a:t>
            </a:r>
          </a:p>
          <a:p>
            <a:endParaRPr lang="en-GB" dirty="0" smtClean="0"/>
          </a:p>
          <a:p>
            <a:r>
              <a:rPr lang="en-GB" dirty="0" err="1" smtClean="0"/>
              <a:t>System.Data</a:t>
            </a:r>
            <a:r>
              <a:rPr lang="en-GB" dirty="0" smtClean="0"/>
              <a:t> calls are resource intensive, and it is necessary to dispose of these object once complete to avoid a resource leak (out of memory error).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Code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268760"/>
            <a:ext cx="8064896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 smtClean="0">
                <a:solidFill>
                  <a:srgbClr val="00B050"/>
                </a:solidFill>
              </a:rPr>
              <a:t>System.Data.OleDb.OleDbConnection</a:t>
            </a:r>
            <a:r>
              <a:rPr lang="en-GB" sz="1100" dirty="0" smtClean="0">
                <a:solidFill>
                  <a:srgbClr val="00B050"/>
                </a:solidFill>
              </a:rPr>
              <a:t> </a:t>
            </a:r>
            <a:r>
              <a:rPr lang="en-GB" sz="1100" dirty="0" err="1" smtClean="0">
                <a:solidFill>
                  <a:srgbClr val="00B050"/>
                </a:solidFill>
              </a:rPr>
              <a:t>conn</a:t>
            </a:r>
            <a:r>
              <a:rPr lang="en-GB" sz="1100" dirty="0" smtClean="0">
                <a:solidFill>
                  <a:srgbClr val="00B050"/>
                </a:solidFill>
              </a:rPr>
              <a:t> = new </a:t>
            </a:r>
            <a:r>
              <a:rPr lang="en-GB" sz="1100" dirty="0" smtClean="0">
                <a:solidFill>
                  <a:srgbClr val="00B050"/>
                </a:solidFill>
              </a:rPr>
              <a:t>	</a:t>
            </a:r>
            <a:r>
              <a:rPr lang="en-GB" sz="1100" dirty="0" err="1" smtClean="0">
                <a:solidFill>
                  <a:srgbClr val="00B050"/>
                </a:solidFill>
              </a:rPr>
              <a:t>System.Data.OleDb.OleDbConnection</a:t>
            </a:r>
            <a:r>
              <a:rPr lang="en-GB" sz="1100" dirty="0" smtClean="0">
                <a:solidFill>
                  <a:srgbClr val="00B050"/>
                </a:solidFill>
              </a:rPr>
              <a:t>("Provider=Microsoft.ACE.OLEDB.12.0;Data Source</a:t>
            </a:r>
            <a:r>
              <a:rPr lang="en-GB" sz="1100" dirty="0" smtClean="0">
                <a:solidFill>
                  <a:srgbClr val="00B050"/>
                </a:solidFill>
              </a:rPr>
              <a:t>=\”</a:t>
            </a:r>
            <a:r>
              <a:rPr lang="en-GB" sz="1100" dirty="0" err="1" smtClean="0">
                <a:solidFill>
                  <a:srgbClr val="00B050"/>
                </a:solidFill>
              </a:rPr>
              <a:t>Northwind</a:t>
            </a:r>
            <a:r>
              <a:rPr lang="en-GB" sz="1100" dirty="0" smtClean="0">
                <a:solidFill>
                  <a:srgbClr val="00B050"/>
                </a:solidFill>
              </a:rPr>
              <a:t> 2007.accdb</a:t>
            </a:r>
            <a:r>
              <a:rPr lang="en-GB" sz="1100" dirty="0" smtClean="0">
                <a:solidFill>
                  <a:srgbClr val="00B050"/>
                </a:solidFill>
              </a:rPr>
              <a:t>\"");</a:t>
            </a:r>
            <a:r>
              <a:rPr lang="en-GB" sz="1100" dirty="0" smtClean="0"/>
              <a:t>            </a:t>
            </a:r>
          </a:p>
          <a:p>
            <a:endParaRPr lang="en-GB" sz="1100" dirty="0" smtClean="0"/>
          </a:p>
          <a:p>
            <a:r>
              <a:rPr lang="en-GB" sz="1100" dirty="0" err="1" smtClean="0"/>
              <a:t>conn.Open</a:t>
            </a:r>
            <a:r>
              <a:rPr lang="en-GB" sz="1100" dirty="0" smtClean="0"/>
              <a:t>();</a:t>
            </a:r>
          </a:p>
          <a:p>
            <a:endParaRPr lang="en-GB" sz="1100" dirty="0" smtClean="0"/>
          </a:p>
          <a:p>
            <a:r>
              <a:rPr lang="en-GB" sz="1100" dirty="0" err="1" smtClean="0">
                <a:solidFill>
                  <a:srgbClr val="00B050"/>
                </a:solidFill>
              </a:rPr>
              <a:t>System.Data.OleDb.OleDbDataAdapter</a:t>
            </a:r>
            <a:r>
              <a:rPr lang="en-GB" sz="1100" dirty="0" smtClean="0">
                <a:solidFill>
                  <a:srgbClr val="00B050"/>
                </a:solidFill>
              </a:rPr>
              <a:t> </a:t>
            </a:r>
            <a:r>
              <a:rPr lang="en-GB" sz="1100" dirty="0" err="1" smtClean="0">
                <a:solidFill>
                  <a:srgbClr val="00B050"/>
                </a:solidFill>
              </a:rPr>
              <a:t>da</a:t>
            </a:r>
            <a:r>
              <a:rPr lang="en-GB" sz="1100" dirty="0" smtClean="0">
                <a:solidFill>
                  <a:srgbClr val="00B050"/>
                </a:solidFill>
              </a:rPr>
              <a:t> = new </a:t>
            </a:r>
            <a:r>
              <a:rPr lang="en-GB" sz="1100" dirty="0" err="1" smtClean="0">
                <a:solidFill>
                  <a:srgbClr val="00B050"/>
                </a:solidFill>
              </a:rPr>
              <a:t>System.Data.OleDb.OleDbDataAdapter</a:t>
            </a:r>
            <a:r>
              <a:rPr lang="en-GB" sz="1100" dirty="0" smtClean="0">
                <a:solidFill>
                  <a:srgbClr val="00B050"/>
                </a:solidFill>
              </a:rPr>
              <a:t>("SELECT * FROM Employees", </a:t>
            </a:r>
            <a:r>
              <a:rPr lang="en-GB" sz="1100" dirty="0" err="1" smtClean="0">
                <a:solidFill>
                  <a:srgbClr val="00B050"/>
                </a:solidFill>
              </a:rPr>
              <a:t>conn</a:t>
            </a:r>
            <a:r>
              <a:rPr lang="en-GB" sz="1100" dirty="0" smtClean="0">
                <a:solidFill>
                  <a:srgbClr val="00B050"/>
                </a:solidFill>
              </a:rPr>
              <a:t>);</a:t>
            </a:r>
          </a:p>
          <a:p>
            <a:r>
              <a:rPr lang="en-GB" sz="1100" dirty="0" err="1" smtClean="0">
                <a:solidFill>
                  <a:srgbClr val="00B050"/>
                </a:solidFill>
              </a:rPr>
              <a:t>System.Data.DataTable</a:t>
            </a:r>
            <a:r>
              <a:rPr lang="en-GB" sz="1100" dirty="0" smtClean="0">
                <a:solidFill>
                  <a:srgbClr val="00B050"/>
                </a:solidFill>
              </a:rPr>
              <a:t> </a:t>
            </a:r>
            <a:r>
              <a:rPr lang="en-GB" sz="1100" dirty="0" smtClean="0">
                <a:solidFill>
                  <a:srgbClr val="00B050"/>
                </a:solidFill>
              </a:rPr>
              <a:t>data = new </a:t>
            </a:r>
            <a:r>
              <a:rPr lang="en-GB" sz="1100" dirty="0" err="1" smtClean="0">
                <a:solidFill>
                  <a:srgbClr val="00B050"/>
                </a:solidFill>
              </a:rPr>
              <a:t>System.Data.DataTable</a:t>
            </a:r>
            <a:r>
              <a:rPr lang="en-GB" sz="1100" dirty="0" smtClean="0">
                <a:solidFill>
                  <a:srgbClr val="00B050"/>
                </a:solidFill>
              </a:rPr>
              <a:t>();</a:t>
            </a:r>
          </a:p>
          <a:p>
            <a:endParaRPr lang="en-GB" sz="1100" dirty="0" smtClean="0"/>
          </a:p>
          <a:p>
            <a:r>
              <a:rPr lang="en-GB" sz="1100" dirty="0" err="1" smtClean="0"/>
              <a:t>da.Fill</a:t>
            </a:r>
            <a:r>
              <a:rPr lang="en-GB" sz="1100" dirty="0" smtClean="0"/>
              <a:t>(data</a:t>
            </a:r>
            <a:r>
              <a:rPr lang="en-GB" sz="1100" dirty="0" smtClean="0"/>
              <a:t>);</a:t>
            </a:r>
          </a:p>
          <a:p>
            <a:endParaRPr lang="en-GB" sz="1100" dirty="0" smtClean="0"/>
          </a:p>
          <a:p>
            <a:r>
              <a:rPr lang="en-GB" sz="1100" dirty="0" err="1" smtClean="0"/>
              <a:t>conn.Close</a:t>
            </a:r>
            <a:r>
              <a:rPr lang="en-GB" sz="1100" dirty="0" smtClean="0"/>
              <a:t>();</a:t>
            </a:r>
          </a:p>
          <a:p>
            <a:endParaRPr lang="en-GB" sz="1100" dirty="0" smtClean="0"/>
          </a:p>
          <a:p>
            <a:r>
              <a:rPr lang="en-GB" sz="1100" dirty="0" err="1" smtClean="0">
                <a:solidFill>
                  <a:srgbClr val="C00000"/>
                </a:solidFill>
              </a:rPr>
              <a:t>data.Dispose</a:t>
            </a:r>
            <a:r>
              <a:rPr lang="en-GB" sz="1100" dirty="0" smtClean="0">
                <a:solidFill>
                  <a:srgbClr val="C00000"/>
                </a:solidFill>
              </a:rPr>
              <a:t>();</a:t>
            </a:r>
          </a:p>
          <a:p>
            <a:r>
              <a:rPr lang="en-GB" sz="1100" dirty="0" err="1" smtClean="0">
                <a:solidFill>
                  <a:srgbClr val="C00000"/>
                </a:solidFill>
              </a:rPr>
              <a:t>da.Dispose</a:t>
            </a:r>
            <a:r>
              <a:rPr lang="en-GB" sz="1100" dirty="0" smtClean="0">
                <a:solidFill>
                  <a:srgbClr val="C00000"/>
                </a:solidFill>
              </a:rPr>
              <a:t>();</a:t>
            </a:r>
          </a:p>
          <a:p>
            <a:r>
              <a:rPr lang="en-GB" sz="1100" dirty="0" err="1" smtClean="0">
                <a:solidFill>
                  <a:srgbClr val="C00000"/>
                </a:solidFill>
              </a:rPr>
              <a:t>conn.Dispose</a:t>
            </a:r>
            <a:r>
              <a:rPr lang="en-GB" sz="1100" dirty="0" smtClean="0">
                <a:solidFill>
                  <a:srgbClr val="C00000"/>
                </a:solidFill>
              </a:rPr>
              <a:t>();</a:t>
            </a:r>
            <a:endParaRPr lang="en-GB" sz="1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Application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916832"/>
            <a:ext cx="4752528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</a:t>
            </a:r>
            <a:r>
              <a:rPr lang="en-GB" dirty="0" err="1" smtClean="0"/>
              <a:t>Ghoda</a:t>
            </a:r>
            <a:r>
              <a:rPr lang="en-GB" dirty="0" smtClean="0"/>
              <a:t> </a:t>
            </a:r>
            <a:r>
              <a:rPr lang="en-GB" dirty="0" err="1" smtClean="0"/>
              <a:t>Ashish</a:t>
            </a:r>
            <a:r>
              <a:rPr lang="en-GB" dirty="0" smtClean="0"/>
              <a:t>, </a:t>
            </a:r>
            <a:r>
              <a:rPr lang="en-GB" dirty="0" smtClean="0"/>
              <a:t>Scanlon Jeff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Accelerated Silverlight 3,  </a:t>
            </a:r>
            <a:r>
              <a:rPr lang="en-GB" dirty="0" err="1" smtClean="0"/>
              <a:t>Apress</a:t>
            </a:r>
            <a:r>
              <a:rPr lang="en-GB" dirty="0" smtClean="0"/>
              <a:t> </a:t>
            </a:r>
            <a:r>
              <a:rPr lang="en-GB" dirty="0" smtClean="0"/>
              <a:t>2009</a:t>
            </a:r>
            <a:endParaRPr lang="en-GB" dirty="0" smtClean="0"/>
          </a:p>
          <a:p>
            <a:pPr>
              <a:buNone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432</TotalTime>
  <Words>180</Words>
  <Application>Microsoft Office PowerPoint</Application>
  <PresentationFormat>On-screen Show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Origin</vt:lpstr>
      <vt:lpstr>Rich Internet Application Development</vt:lpstr>
      <vt:lpstr>Working with Data</vt:lpstr>
      <vt:lpstr>Different Data Types</vt:lpstr>
      <vt:lpstr>Accessing Data in C#</vt:lpstr>
      <vt:lpstr>Sample Code</vt:lpstr>
      <vt:lpstr>Sample Application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123</cp:revision>
  <dcterms:created xsi:type="dcterms:W3CDTF">2010-09-15T13:03:21Z</dcterms:created>
  <dcterms:modified xsi:type="dcterms:W3CDTF">2011-01-03T22:49:40Z</dcterms:modified>
</cp:coreProperties>
</file>