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5"/>
  </p:notesMasterIdLst>
  <p:sldIdLst>
    <p:sldId id="259" r:id="rId2"/>
    <p:sldId id="257"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94660"/>
  </p:normalViewPr>
  <p:slideViewPr>
    <p:cSldViewPr snapToGrid="0" showGuides="1">
      <p:cViewPr varScale="1">
        <p:scale>
          <a:sx n="25" d="100"/>
          <a:sy n="25" d="100"/>
        </p:scale>
        <p:origin x="1474" y="53"/>
      </p:cViewPr>
      <p:guideLst>
        <p:guide orient="horz" pos="6735"/>
        <p:guide pos="95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C25718-52D6-48F9-A734-0838B7EE0A8F}" type="doc">
      <dgm:prSet loTypeId="urn:microsoft.com/office/officeart/2005/8/layout/cycle8" loCatId="cycle" qsTypeId="urn:microsoft.com/office/officeart/2005/8/quickstyle/3d7" qsCatId="3D" csTypeId="urn:microsoft.com/office/officeart/2005/8/colors/colorful5" csCatId="colorful" phldr="1"/>
      <dgm:spPr/>
      <dgm:t>
        <a:bodyPr/>
        <a:lstStyle/>
        <a:p>
          <a:endParaRPr lang="en-US"/>
        </a:p>
      </dgm:t>
    </dgm:pt>
    <dgm:pt modelId="{53510EC9-8BC3-4B9C-A2B0-5B06EFFB057B}">
      <dgm:prSet phldrT="[Text]" phldr="0" custT="1"/>
      <dgm:spPr/>
      <dgm:t>
        <a:bodyPr/>
        <a:lstStyle/>
        <a:p>
          <a:r>
            <a:rPr lang="en-GB" sz="1200" b="1" noProof="0" dirty="0">
              <a:latin typeface="Arial" panose="020B0604020202020204" pitchFamily="34" charset="0"/>
              <a:cs typeface="Arial" panose="020B0604020202020204" pitchFamily="34" charset="0"/>
            </a:rPr>
            <a:t>EQUITY</a:t>
          </a:r>
        </a:p>
      </dgm:t>
    </dgm:pt>
    <dgm:pt modelId="{C909AFF5-FC3A-4A03-9A3F-12765A433111}" type="parTrans" cxnId="{E39EC7BD-83C6-4024-99E1-DC422394CB07}">
      <dgm:prSet/>
      <dgm:spPr/>
      <dgm:t>
        <a:bodyPr/>
        <a:lstStyle/>
        <a:p>
          <a:endParaRPr lang="en-US"/>
        </a:p>
      </dgm:t>
    </dgm:pt>
    <dgm:pt modelId="{D02C7A54-7567-4DF1-9301-06FEA67EABED}" type="sibTrans" cxnId="{E39EC7BD-83C6-4024-99E1-DC422394CB07}">
      <dgm:prSet/>
      <dgm:spPr/>
      <dgm:t>
        <a:bodyPr/>
        <a:lstStyle/>
        <a:p>
          <a:endParaRPr lang="en-US"/>
        </a:p>
      </dgm:t>
    </dgm:pt>
    <dgm:pt modelId="{902C34DF-87A9-4463-805F-E2F3BDCDFB95}">
      <dgm:prSet phldrT="[Text]" phldr="0" custT="1"/>
      <dgm:spPr/>
      <dgm:t>
        <a:bodyPr/>
        <a:lstStyle/>
        <a:p>
          <a:r>
            <a:rPr lang="en-GB" sz="1200" b="1" noProof="0" dirty="0">
              <a:latin typeface="Arial" panose="020B0604020202020204" pitchFamily="34" charset="0"/>
              <a:cs typeface="Arial" panose="020B0604020202020204" pitchFamily="34" charset="0"/>
            </a:rPr>
            <a:t>HOLISM</a:t>
          </a:r>
        </a:p>
      </dgm:t>
    </dgm:pt>
    <dgm:pt modelId="{A8076925-C1C3-4FD1-9224-4F3A3F20BE97}" type="parTrans" cxnId="{B6D2ECFD-102F-42AF-A030-07AFB1531101}">
      <dgm:prSet/>
      <dgm:spPr/>
      <dgm:t>
        <a:bodyPr/>
        <a:lstStyle/>
        <a:p>
          <a:endParaRPr lang="en-US"/>
        </a:p>
      </dgm:t>
    </dgm:pt>
    <dgm:pt modelId="{4A3CCCE8-A580-45BA-9698-CEAD31F336C8}" type="sibTrans" cxnId="{B6D2ECFD-102F-42AF-A030-07AFB1531101}">
      <dgm:prSet/>
      <dgm:spPr/>
      <dgm:t>
        <a:bodyPr/>
        <a:lstStyle/>
        <a:p>
          <a:endParaRPr lang="en-US"/>
        </a:p>
      </dgm:t>
    </dgm:pt>
    <dgm:pt modelId="{38921963-0755-4CA6-9DA8-2306442B30D9}">
      <dgm:prSet phldrT="[Text]" phldr="0" custT="1"/>
      <dgm:spPr/>
      <dgm:t>
        <a:bodyPr/>
        <a:lstStyle/>
        <a:p>
          <a:r>
            <a:rPr lang="en-GB" sz="1200" b="1" noProof="0" dirty="0">
              <a:latin typeface="Arial" panose="020B0604020202020204" pitchFamily="34" charset="0"/>
              <a:cs typeface="Arial" panose="020B0604020202020204" pitchFamily="34" charset="0"/>
            </a:rPr>
            <a:t>SUSTAINABILITY</a:t>
          </a:r>
        </a:p>
      </dgm:t>
    </dgm:pt>
    <dgm:pt modelId="{BB4706B1-B40C-42FF-BF67-F5DD4AE65CBE}" type="parTrans" cxnId="{A33908AA-BB4F-43DF-A60C-A46098811B98}">
      <dgm:prSet/>
      <dgm:spPr/>
      <dgm:t>
        <a:bodyPr/>
        <a:lstStyle/>
        <a:p>
          <a:endParaRPr lang="en-US"/>
        </a:p>
      </dgm:t>
    </dgm:pt>
    <dgm:pt modelId="{F14E44A1-3902-4C1D-BA8A-8892F8C82070}" type="sibTrans" cxnId="{A33908AA-BB4F-43DF-A60C-A46098811B98}">
      <dgm:prSet/>
      <dgm:spPr/>
      <dgm:t>
        <a:bodyPr/>
        <a:lstStyle/>
        <a:p>
          <a:endParaRPr lang="en-US"/>
        </a:p>
      </dgm:t>
    </dgm:pt>
    <dgm:pt modelId="{72A40735-782E-4FCB-937A-E5C27967010C}">
      <dgm:prSet phldrT="[Text]" phldr="0" custT="1"/>
      <dgm:spPr/>
      <dgm:t>
        <a:bodyPr/>
        <a:lstStyle/>
        <a:p>
          <a:r>
            <a:rPr lang="en-GB" sz="1200" b="1" noProof="0" dirty="0">
              <a:latin typeface="Arial" panose="020B0604020202020204" pitchFamily="34" charset="0"/>
              <a:cs typeface="Arial" panose="020B0604020202020204" pitchFamily="34" charset="0"/>
            </a:rPr>
            <a:t>EMPOWEREMENT</a:t>
          </a:r>
        </a:p>
      </dgm:t>
    </dgm:pt>
    <dgm:pt modelId="{E800620A-D26C-41E8-B143-9A6B92D3EE8E}" type="parTrans" cxnId="{3F5D52FF-6D37-4371-B577-3121F6E0AB17}">
      <dgm:prSet/>
      <dgm:spPr/>
      <dgm:t>
        <a:bodyPr/>
        <a:lstStyle/>
        <a:p>
          <a:endParaRPr lang="en-US"/>
        </a:p>
      </dgm:t>
    </dgm:pt>
    <dgm:pt modelId="{A09D5F34-D5D3-4957-8454-CA2FF5AA0F0C}" type="sibTrans" cxnId="{3F5D52FF-6D37-4371-B577-3121F6E0AB17}">
      <dgm:prSet/>
      <dgm:spPr/>
      <dgm:t>
        <a:bodyPr/>
        <a:lstStyle/>
        <a:p>
          <a:endParaRPr lang="en-US"/>
        </a:p>
      </dgm:t>
    </dgm:pt>
    <dgm:pt modelId="{0FC064CB-5586-4AFB-8DF7-1D6225E9C311}">
      <dgm:prSet phldrT="[Text]" phldr="0" custT="1"/>
      <dgm:spPr/>
      <dgm:t>
        <a:bodyPr/>
        <a:lstStyle/>
        <a:p>
          <a:r>
            <a:rPr lang="en-GB" sz="1200" b="1" noProof="0" dirty="0">
              <a:latin typeface="Arial" panose="020B0604020202020204" pitchFamily="34" charset="0"/>
              <a:cs typeface="Arial" panose="020B0604020202020204" pitchFamily="34" charset="0"/>
            </a:rPr>
            <a:t>PARTICIPATION</a:t>
          </a:r>
        </a:p>
      </dgm:t>
    </dgm:pt>
    <dgm:pt modelId="{1AA30095-BED4-44F0-A689-C9952DF3D487}" type="parTrans" cxnId="{15CF3DA1-5ABD-4FA3-9781-0BA46B44F47C}">
      <dgm:prSet/>
      <dgm:spPr/>
      <dgm:t>
        <a:bodyPr/>
        <a:lstStyle/>
        <a:p>
          <a:endParaRPr lang="en-US"/>
        </a:p>
      </dgm:t>
    </dgm:pt>
    <dgm:pt modelId="{0672AB13-02D1-4657-8FFB-B6889E24E00D}" type="sibTrans" cxnId="{15CF3DA1-5ABD-4FA3-9781-0BA46B44F47C}">
      <dgm:prSet/>
      <dgm:spPr/>
      <dgm:t>
        <a:bodyPr/>
        <a:lstStyle/>
        <a:p>
          <a:endParaRPr lang="en-US"/>
        </a:p>
      </dgm:t>
    </dgm:pt>
    <dgm:pt modelId="{EEAC737C-42FC-47D5-B6CD-B8A63749C800}">
      <dgm:prSet phldrT="[Text]" phldr="0" custT="1"/>
      <dgm:spPr/>
      <dgm:t>
        <a:bodyPr/>
        <a:lstStyle/>
        <a:p>
          <a:r>
            <a:rPr lang="en-GB" sz="1200" b="1" noProof="0" dirty="0">
              <a:latin typeface="Arial" panose="020B0604020202020204" pitchFamily="34" charset="0"/>
              <a:cs typeface="Arial" panose="020B0604020202020204" pitchFamily="34" charset="0"/>
            </a:rPr>
            <a:t>COLLABORATION</a:t>
          </a:r>
        </a:p>
      </dgm:t>
    </dgm:pt>
    <dgm:pt modelId="{89362B66-2609-40F0-AFCA-584C0488EC2A}" type="parTrans" cxnId="{93352F6B-26E8-4278-BAD1-B4D36D5BFC60}">
      <dgm:prSet/>
      <dgm:spPr/>
      <dgm:t>
        <a:bodyPr/>
        <a:lstStyle/>
        <a:p>
          <a:endParaRPr lang="en-US"/>
        </a:p>
      </dgm:t>
    </dgm:pt>
    <dgm:pt modelId="{533E532A-EC9A-4FEC-8919-33E687F01E93}" type="sibTrans" cxnId="{93352F6B-26E8-4278-BAD1-B4D36D5BFC60}">
      <dgm:prSet/>
      <dgm:spPr/>
      <dgm:t>
        <a:bodyPr/>
        <a:lstStyle/>
        <a:p>
          <a:endParaRPr lang="en-US"/>
        </a:p>
      </dgm:t>
    </dgm:pt>
    <dgm:pt modelId="{37182C24-0A85-4A40-AE17-BE1F496096D6}" type="pres">
      <dgm:prSet presAssocID="{BBC25718-52D6-48F9-A734-0838B7EE0A8F}" presName="compositeShape" presStyleCnt="0">
        <dgm:presLayoutVars>
          <dgm:chMax val="7"/>
          <dgm:dir/>
          <dgm:resizeHandles val="exact"/>
        </dgm:presLayoutVars>
      </dgm:prSet>
      <dgm:spPr/>
    </dgm:pt>
    <dgm:pt modelId="{C16E0997-B330-43B5-850A-E09E4D2158EF}" type="pres">
      <dgm:prSet presAssocID="{BBC25718-52D6-48F9-A734-0838B7EE0A8F}" presName="wedge1" presStyleLbl="node1" presStyleIdx="0" presStyleCnt="6"/>
      <dgm:spPr/>
    </dgm:pt>
    <dgm:pt modelId="{BA071DB5-5147-473A-AE17-27E69CBCB517}" type="pres">
      <dgm:prSet presAssocID="{BBC25718-52D6-48F9-A734-0838B7EE0A8F}" presName="dummy1a" presStyleCnt="0"/>
      <dgm:spPr/>
    </dgm:pt>
    <dgm:pt modelId="{FDDCB806-6B11-4833-AD92-523C007DDC53}" type="pres">
      <dgm:prSet presAssocID="{BBC25718-52D6-48F9-A734-0838B7EE0A8F}" presName="dummy1b" presStyleCnt="0"/>
      <dgm:spPr/>
    </dgm:pt>
    <dgm:pt modelId="{474306F5-6C25-46AF-9447-74277A86B0E5}" type="pres">
      <dgm:prSet presAssocID="{BBC25718-52D6-48F9-A734-0838B7EE0A8F}" presName="wedge1Tx" presStyleLbl="node1" presStyleIdx="0" presStyleCnt="6">
        <dgm:presLayoutVars>
          <dgm:chMax val="0"/>
          <dgm:chPref val="0"/>
          <dgm:bulletEnabled val="1"/>
        </dgm:presLayoutVars>
      </dgm:prSet>
      <dgm:spPr/>
    </dgm:pt>
    <dgm:pt modelId="{1306B048-C5E1-40D1-AC76-33DD45EB8439}" type="pres">
      <dgm:prSet presAssocID="{BBC25718-52D6-48F9-A734-0838B7EE0A8F}" presName="wedge2" presStyleLbl="node1" presStyleIdx="1" presStyleCnt="6"/>
      <dgm:spPr/>
    </dgm:pt>
    <dgm:pt modelId="{678D6180-22A5-4B71-A57F-66078BC917B2}" type="pres">
      <dgm:prSet presAssocID="{BBC25718-52D6-48F9-A734-0838B7EE0A8F}" presName="dummy2a" presStyleCnt="0"/>
      <dgm:spPr/>
    </dgm:pt>
    <dgm:pt modelId="{347063FD-C4EC-440E-90B4-66BBB11D4570}" type="pres">
      <dgm:prSet presAssocID="{BBC25718-52D6-48F9-A734-0838B7EE0A8F}" presName="dummy2b" presStyleCnt="0"/>
      <dgm:spPr/>
    </dgm:pt>
    <dgm:pt modelId="{2436E756-8EAE-4299-84EA-5390D430C801}" type="pres">
      <dgm:prSet presAssocID="{BBC25718-52D6-48F9-A734-0838B7EE0A8F}" presName="wedge2Tx" presStyleLbl="node1" presStyleIdx="1" presStyleCnt="6">
        <dgm:presLayoutVars>
          <dgm:chMax val="0"/>
          <dgm:chPref val="0"/>
          <dgm:bulletEnabled val="1"/>
        </dgm:presLayoutVars>
      </dgm:prSet>
      <dgm:spPr/>
    </dgm:pt>
    <dgm:pt modelId="{CC293676-0079-472C-AFC0-CB7D7F7B4510}" type="pres">
      <dgm:prSet presAssocID="{BBC25718-52D6-48F9-A734-0838B7EE0A8F}" presName="wedge3" presStyleLbl="node1" presStyleIdx="2" presStyleCnt="6"/>
      <dgm:spPr/>
    </dgm:pt>
    <dgm:pt modelId="{8F842597-F330-4026-BCCE-A660749C9072}" type="pres">
      <dgm:prSet presAssocID="{BBC25718-52D6-48F9-A734-0838B7EE0A8F}" presName="dummy3a" presStyleCnt="0"/>
      <dgm:spPr/>
    </dgm:pt>
    <dgm:pt modelId="{FF4A52F3-9632-4BF9-A424-91B8D44C89A8}" type="pres">
      <dgm:prSet presAssocID="{BBC25718-52D6-48F9-A734-0838B7EE0A8F}" presName="dummy3b" presStyleCnt="0"/>
      <dgm:spPr/>
    </dgm:pt>
    <dgm:pt modelId="{4628E89A-2063-4152-9A0E-35CA6319BAF0}" type="pres">
      <dgm:prSet presAssocID="{BBC25718-52D6-48F9-A734-0838B7EE0A8F}" presName="wedge3Tx" presStyleLbl="node1" presStyleIdx="2" presStyleCnt="6">
        <dgm:presLayoutVars>
          <dgm:chMax val="0"/>
          <dgm:chPref val="0"/>
          <dgm:bulletEnabled val="1"/>
        </dgm:presLayoutVars>
      </dgm:prSet>
      <dgm:spPr/>
    </dgm:pt>
    <dgm:pt modelId="{B724572D-DDC4-4C18-8CC5-E43319BE52DD}" type="pres">
      <dgm:prSet presAssocID="{BBC25718-52D6-48F9-A734-0838B7EE0A8F}" presName="wedge4" presStyleLbl="node1" presStyleIdx="3" presStyleCnt="6"/>
      <dgm:spPr/>
    </dgm:pt>
    <dgm:pt modelId="{6BA3D206-5FCD-46D8-9B0B-4CA143AEB957}" type="pres">
      <dgm:prSet presAssocID="{BBC25718-52D6-48F9-A734-0838B7EE0A8F}" presName="dummy4a" presStyleCnt="0"/>
      <dgm:spPr/>
    </dgm:pt>
    <dgm:pt modelId="{466CFE8A-C51F-4574-B98C-10BA86FA55BA}" type="pres">
      <dgm:prSet presAssocID="{BBC25718-52D6-48F9-A734-0838B7EE0A8F}" presName="dummy4b" presStyleCnt="0"/>
      <dgm:spPr/>
    </dgm:pt>
    <dgm:pt modelId="{5EF7B7A8-1198-4304-ADDD-3420CDD80BAC}" type="pres">
      <dgm:prSet presAssocID="{BBC25718-52D6-48F9-A734-0838B7EE0A8F}" presName="wedge4Tx" presStyleLbl="node1" presStyleIdx="3" presStyleCnt="6">
        <dgm:presLayoutVars>
          <dgm:chMax val="0"/>
          <dgm:chPref val="0"/>
          <dgm:bulletEnabled val="1"/>
        </dgm:presLayoutVars>
      </dgm:prSet>
      <dgm:spPr/>
    </dgm:pt>
    <dgm:pt modelId="{A2BCAFDC-6B78-4E14-8FEB-60C51BD23D71}" type="pres">
      <dgm:prSet presAssocID="{BBC25718-52D6-48F9-A734-0838B7EE0A8F}" presName="wedge5" presStyleLbl="node1" presStyleIdx="4" presStyleCnt="6"/>
      <dgm:spPr/>
    </dgm:pt>
    <dgm:pt modelId="{BBE4DE00-9F37-48F2-B559-E80665FAFBFF}" type="pres">
      <dgm:prSet presAssocID="{BBC25718-52D6-48F9-A734-0838B7EE0A8F}" presName="dummy5a" presStyleCnt="0"/>
      <dgm:spPr/>
    </dgm:pt>
    <dgm:pt modelId="{8B19B224-DE5B-4D42-8B9A-DB9A2030FB38}" type="pres">
      <dgm:prSet presAssocID="{BBC25718-52D6-48F9-A734-0838B7EE0A8F}" presName="dummy5b" presStyleCnt="0"/>
      <dgm:spPr/>
    </dgm:pt>
    <dgm:pt modelId="{290762D9-8503-45F1-A5EA-6EC49BA4DF0D}" type="pres">
      <dgm:prSet presAssocID="{BBC25718-52D6-48F9-A734-0838B7EE0A8F}" presName="wedge5Tx" presStyleLbl="node1" presStyleIdx="4" presStyleCnt="6">
        <dgm:presLayoutVars>
          <dgm:chMax val="0"/>
          <dgm:chPref val="0"/>
          <dgm:bulletEnabled val="1"/>
        </dgm:presLayoutVars>
      </dgm:prSet>
      <dgm:spPr/>
    </dgm:pt>
    <dgm:pt modelId="{64FC420E-7803-42BA-8E89-BE9D82ECD27B}" type="pres">
      <dgm:prSet presAssocID="{BBC25718-52D6-48F9-A734-0838B7EE0A8F}" presName="wedge6" presStyleLbl="node1" presStyleIdx="5" presStyleCnt="6"/>
      <dgm:spPr/>
    </dgm:pt>
    <dgm:pt modelId="{A3B24DCE-E422-426D-810C-882B1D6CD657}" type="pres">
      <dgm:prSet presAssocID="{BBC25718-52D6-48F9-A734-0838B7EE0A8F}" presName="dummy6a" presStyleCnt="0"/>
      <dgm:spPr/>
    </dgm:pt>
    <dgm:pt modelId="{215F2CBF-E6F9-4AD4-9BC9-EBF9C91073DF}" type="pres">
      <dgm:prSet presAssocID="{BBC25718-52D6-48F9-A734-0838B7EE0A8F}" presName="dummy6b" presStyleCnt="0"/>
      <dgm:spPr/>
    </dgm:pt>
    <dgm:pt modelId="{F794326B-C856-429F-9C92-5F177D279A71}" type="pres">
      <dgm:prSet presAssocID="{BBC25718-52D6-48F9-A734-0838B7EE0A8F}" presName="wedge6Tx" presStyleLbl="node1" presStyleIdx="5" presStyleCnt="6">
        <dgm:presLayoutVars>
          <dgm:chMax val="0"/>
          <dgm:chPref val="0"/>
          <dgm:bulletEnabled val="1"/>
        </dgm:presLayoutVars>
      </dgm:prSet>
      <dgm:spPr/>
    </dgm:pt>
    <dgm:pt modelId="{1D6C5D55-2E55-4985-B5B9-68438E2B4AB3}" type="pres">
      <dgm:prSet presAssocID="{D02C7A54-7567-4DF1-9301-06FEA67EABED}" presName="arrowWedge1" presStyleLbl="fgSibTrans2D1" presStyleIdx="0" presStyleCnt="6"/>
      <dgm:spPr/>
    </dgm:pt>
    <dgm:pt modelId="{5A2B6F38-4C03-4CD9-8F7B-B846BB542118}" type="pres">
      <dgm:prSet presAssocID="{A09D5F34-D5D3-4957-8454-CA2FF5AA0F0C}" presName="arrowWedge2" presStyleLbl="fgSibTrans2D1" presStyleIdx="1" presStyleCnt="6"/>
      <dgm:spPr/>
    </dgm:pt>
    <dgm:pt modelId="{764D057A-67EF-491F-89A1-81E3CA5B7B8C}" type="pres">
      <dgm:prSet presAssocID="{0672AB13-02D1-4657-8FFB-B6889E24E00D}" presName="arrowWedge3" presStyleLbl="fgSibTrans2D1" presStyleIdx="2" presStyleCnt="6"/>
      <dgm:spPr/>
    </dgm:pt>
    <dgm:pt modelId="{9738AD4A-9634-49E5-8123-00AD486A9AED}" type="pres">
      <dgm:prSet presAssocID="{4A3CCCE8-A580-45BA-9698-CEAD31F336C8}" presName="arrowWedge4" presStyleLbl="fgSibTrans2D1" presStyleIdx="3" presStyleCnt="6"/>
      <dgm:spPr/>
    </dgm:pt>
    <dgm:pt modelId="{B458D7E6-CFDF-4755-A979-4EC1BBDC3E7E}" type="pres">
      <dgm:prSet presAssocID="{533E532A-EC9A-4FEC-8919-33E687F01E93}" presName="arrowWedge5" presStyleLbl="fgSibTrans2D1" presStyleIdx="4" presStyleCnt="6"/>
      <dgm:spPr/>
    </dgm:pt>
    <dgm:pt modelId="{07631677-3360-44C5-BC51-9F28592D8851}" type="pres">
      <dgm:prSet presAssocID="{F14E44A1-3902-4C1D-BA8A-8892F8C82070}" presName="arrowWedge6" presStyleLbl="fgSibTrans2D1" presStyleIdx="5" presStyleCnt="6"/>
      <dgm:spPr/>
    </dgm:pt>
  </dgm:ptLst>
  <dgm:cxnLst>
    <dgm:cxn modelId="{93C45E03-7E8D-4BE8-9877-969ABA83CC5E}" type="presOf" srcId="{902C34DF-87A9-4463-805F-E2F3BDCDFB95}" destId="{5EF7B7A8-1198-4304-ADDD-3420CDD80BAC}" srcOrd="1" destOrd="0" presId="urn:microsoft.com/office/officeart/2005/8/layout/cycle8"/>
    <dgm:cxn modelId="{65A9B823-0ACF-4C51-A9C0-32172EA2AAE7}" type="presOf" srcId="{38921963-0755-4CA6-9DA8-2306442B30D9}" destId="{F794326B-C856-429F-9C92-5F177D279A71}" srcOrd="1" destOrd="0" presId="urn:microsoft.com/office/officeart/2005/8/layout/cycle8"/>
    <dgm:cxn modelId="{9D93F062-9B9E-4304-A960-08D4D24705EC}" type="presOf" srcId="{53510EC9-8BC3-4B9C-A2B0-5B06EFFB057B}" destId="{474306F5-6C25-46AF-9447-74277A86B0E5}" srcOrd="1" destOrd="0" presId="urn:microsoft.com/office/officeart/2005/8/layout/cycle8"/>
    <dgm:cxn modelId="{4220F567-4988-4687-A0FD-20964674AF64}" type="presOf" srcId="{72A40735-782E-4FCB-937A-E5C27967010C}" destId="{1306B048-C5E1-40D1-AC76-33DD45EB8439}" srcOrd="0" destOrd="0" presId="urn:microsoft.com/office/officeart/2005/8/layout/cycle8"/>
    <dgm:cxn modelId="{C0F57B69-F27C-4905-A2CB-7BF610303DA0}" type="presOf" srcId="{BBC25718-52D6-48F9-A734-0838B7EE0A8F}" destId="{37182C24-0A85-4A40-AE17-BE1F496096D6}" srcOrd="0" destOrd="0" presId="urn:microsoft.com/office/officeart/2005/8/layout/cycle8"/>
    <dgm:cxn modelId="{93352F6B-26E8-4278-BAD1-B4D36D5BFC60}" srcId="{BBC25718-52D6-48F9-A734-0838B7EE0A8F}" destId="{EEAC737C-42FC-47D5-B6CD-B8A63749C800}" srcOrd="4" destOrd="0" parTransId="{89362B66-2609-40F0-AFCA-584C0488EC2A}" sibTransId="{533E532A-EC9A-4FEC-8919-33E687F01E93}"/>
    <dgm:cxn modelId="{0CB22B4C-BC40-487D-903C-5C6F1C6E0171}" type="presOf" srcId="{0FC064CB-5586-4AFB-8DF7-1D6225E9C311}" destId="{CC293676-0079-472C-AFC0-CB7D7F7B4510}" srcOrd="0" destOrd="0" presId="urn:microsoft.com/office/officeart/2005/8/layout/cycle8"/>
    <dgm:cxn modelId="{4C9D3570-97EA-4BC7-BDC8-79FD51D5B92A}" type="presOf" srcId="{72A40735-782E-4FCB-937A-E5C27967010C}" destId="{2436E756-8EAE-4299-84EA-5390D430C801}" srcOrd="1" destOrd="0" presId="urn:microsoft.com/office/officeart/2005/8/layout/cycle8"/>
    <dgm:cxn modelId="{4B97CC85-7677-4E50-BE24-E64A8493C72D}" type="presOf" srcId="{EEAC737C-42FC-47D5-B6CD-B8A63749C800}" destId="{A2BCAFDC-6B78-4E14-8FEB-60C51BD23D71}" srcOrd="0" destOrd="0" presId="urn:microsoft.com/office/officeart/2005/8/layout/cycle8"/>
    <dgm:cxn modelId="{15CF3DA1-5ABD-4FA3-9781-0BA46B44F47C}" srcId="{BBC25718-52D6-48F9-A734-0838B7EE0A8F}" destId="{0FC064CB-5586-4AFB-8DF7-1D6225E9C311}" srcOrd="2" destOrd="0" parTransId="{1AA30095-BED4-44F0-A689-C9952DF3D487}" sibTransId="{0672AB13-02D1-4657-8FFB-B6889E24E00D}"/>
    <dgm:cxn modelId="{A33908AA-BB4F-43DF-A60C-A46098811B98}" srcId="{BBC25718-52D6-48F9-A734-0838B7EE0A8F}" destId="{38921963-0755-4CA6-9DA8-2306442B30D9}" srcOrd="5" destOrd="0" parTransId="{BB4706B1-B40C-42FF-BF67-F5DD4AE65CBE}" sibTransId="{F14E44A1-3902-4C1D-BA8A-8892F8C82070}"/>
    <dgm:cxn modelId="{22EC08BD-5E01-4C4B-B08E-D4C658947979}" type="presOf" srcId="{EEAC737C-42FC-47D5-B6CD-B8A63749C800}" destId="{290762D9-8503-45F1-A5EA-6EC49BA4DF0D}" srcOrd="1" destOrd="0" presId="urn:microsoft.com/office/officeart/2005/8/layout/cycle8"/>
    <dgm:cxn modelId="{E39EC7BD-83C6-4024-99E1-DC422394CB07}" srcId="{BBC25718-52D6-48F9-A734-0838B7EE0A8F}" destId="{53510EC9-8BC3-4B9C-A2B0-5B06EFFB057B}" srcOrd="0" destOrd="0" parTransId="{C909AFF5-FC3A-4A03-9A3F-12765A433111}" sibTransId="{D02C7A54-7567-4DF1-9301-06FEA67EABED}"/>
    <dgm:cxn modelId="{7799FBD4-A6E9-452C-B572-CB95D19F7EF6}" type="presOf" srcId="{0FC064CB-5586-4AFB-8DF7-1D6225E9C311}" destId="{4628E89A-2063-4152-9A0E-35CA6319BAF0}" srcOrd="1" destOrd="0" presId="urn:microsoft.com/office/officeart/2005/8/layout/cycle8"/>
    <dgm:cxn modelId="{11F8DBD5-C495-40D0-9A0A-0C5B579923A5}" type="presOf" srcId="{38921963-0755-4CA6-9DA8-2306442B30D9}" destId="{64FC420E-7803-42BA-8E89-BE9D82ECD27B}" srcOrd="0" destOrd="0" presId="urn:microsoft.com/office/officeart/2005/8/layout/cycle8"/>
    <dgm:cxn modelId="{F35372F2-9565-46B9-9018-046622D33A79}" type="presOf" srcId="{902C34DF-87A9-4463-805F-E2F3BDCDFB95}" destId="{B724572D-DDC4-4C18-8CC5-E43319BE52DD}" srcOrd="0" destOrd="0" presId="urn:microsoft.com/office/officeart/2005/8/layout/cycle8"/>
    <dgm:cxn modelId="{B6D2ECFD-102F-42AF-A030-07AFB1531101}" srcId="{BBC25718-52D6-48F9-A734-0838B7EE0A8F}" destId="{902C34DF-87A9-4463-805F-E2F3BDCDFB95}" srcOrd="3" destOrd="0" parTransId="{A8076925-C1C3-4FD1-9224-4F3A3F20BE97}" sibTransId="{4A3CCCE8-A580-45BA-9698-CEAD31F336C8}"/>
    <dgm:cxn modelId="{865211FE-4C41-4C70-BA51-323AFDC155A6}" type="presOf" srcId="{53510EC9-8BC3-4B9C-A2B0-5B06EFFB057B}" destId="{C16E0997-B330-43B5-850A-E09E4D2158EF}" srcOrd="0" destOrd="0" presId="urn:microsoft.com/office/officeart/2005/8/layout/cycle8"/>
    <dgm:cxn modelId="{3F5D52FF-6D37-4371-B577-3121F6E0AB17}" srcId="{BBC25718-52D6-48F9-A734-0838B7EE0A8F}" destId="{72A40735-782E-4FCB-937A-E5C27967010C}" srcOrd="1" destOrd="0" parTransId="{E800620A-D26C-41E8-B143-9A6B92D3EE8E}" sibTransId="{A09D5F34-D5D3-4957-8454-CA2FF5AA0F0C}"/>
    <dgm:cxn modelId="{6791F250-BEAE-42E0-88FE-2470914F87C5}" type="presParOf" srcId="{37182C24-0A85-4A40-AE17-BE1F496096D6}" destId="{C16E0997-B330-43B5-850A-E09E4D2158EF}" srcOrd="0" destOrd="0" presId="urn:microsoft.com/office/officeart/2005/8/layout/cycle8"/>
    <dgm:cxn modelId="{1B223193-FB94-4E51-848B-2193E5DE8D8B}" type="presParOf" srcId="{37182C24-0A85-4A40-AE17-BE1F496096D6}" destId="{BA071DB5-5147-473A-AE17-27E69CBCB517}" srcOrd="1" destOrd="0" presId="urn:microsoft.com/office/officeart/2005/8/layout/cycle8"/>
    <dgm:cxn modelId="{71B5F085-C75A-4FAF-AFCC-C2B9D3043CA7}" type="presParOf" srcId="{37182C24-0A85-4A40-AE17-BE1F496096D6}" destId="{FDDCB806-6B11-4833-AD92-523C007DDC53}" srcOrd="2" destOrd="0" presId="urn:microsoft.com/office/officeart/2005/8/layout/cycle8"/>
    <dgm:cxn modelId="{2E8132C0-2E5B-4F4F-9097-9E5D00DE2BAA}" type="presParOf" srcId="{37182C24-0A85-4A40-AE17-BE1F496096D6}" destId="{474306F5-6C25-46AF-9447-74277A86B0E5}" srcOrd="3" destOrd="0" presId="urn:microsoft.com/office/officeart/2005/8/layout/cycle8"/>
    <dgm:cxn modelId="{A728906E-46B1-4F7B-A2F9-90FF3440AB46}" type="presParOf" srcId="{37182C24-0A85-4A40-AE17-BE1F496096D6}" destId="{1306B048-C5E1-40D1-AC76-33DD45EB8439}" srcOrd="4" destOrd="0" presId="urn:microsoft.com/office/officeart/2005/8/layout/cycle8"/>
    <dgm:cxn modelId="{B6B3AB27-A7DD-4F2F-BFB4-F2DF55549436}" type="presParOf" srcId="{37182C24-0A85-4A40-AE17-BE1F496096D6}" destId="{678D6180-22A5-4B71-A57F-66078BC917B2}" srcOrd="5" destOrd="0" presId="urn:microsoft.com/office/officeart/2005/8/layout/cycle8"/>
    <dgm:cxn modelId="{765F36D6-9F61-41C8-BCA4-9144930D80FD}" type="presParOf" srcId="{37182C24-0A85-4A40-AE17-BE1F496096D6}" destId="{347063FD-C4EC-440E-90B4-66BBB11D4570}" srcOrd="6" destOrd="0" presId="urn:microsoft.com/office/officeart/2005/8/layout/cycle8"/>
    <dgm:cxn modelId="{912883D6-DE9B-4010-A095-BB06AD7FF146}" type="presParOf" srcId="{37182C24-0A85-4A40-AE17-BE1F496096D6}" destId="{2436E756-8EAE-4299-84EA-5390D430C801}" srcOrd="7" destOrd="0" presId="urn:microsoft.com/office/officeart/2005/8/layout/cycle8"/>
    <dgm:cxn modelId="{58750831-6A47-414D-9AE7-8F012B85D855}" type="presParOf" srcId="{37182C24-0A85-4A40-AE17-BE1F496096D6}" destId="{CC293676-0079-472C-AFC0-CB7D7F7B4510}" srcOrd="8" destOrd="0" presId="urn:microsoft.com/office/officeart/2005/8/layout/cycle8"/>
    <dgm:cxn modelId="{BDAE5F47-52BB-4C6B-B636-DDB2C19F102E}" type="presParOf" srcId="{37182C24-0A85-4A40-AE17-BE1F496096D6}" destId="{8F842597-F330-4026-BCCE-A660749C9072}" srcOrd="9" destOrd="0" presId="urn:microsoft.com/office/officeart/2005/8/layout/cycle8"/>
    <dgm:cxn modelId="{853A2109-E4CA-41C3-B94A-E639A4F01D9F}" type="presParOf" srcId="{37182C24-0A85-4A40-AE17-BE1F496096D6}" destId="{FF4A52F3-9632-4BF9-A424-91B8D44C89A8}" srcOrd="10" destOrd="0" presId="urn:microsoft.com/office/officeart/2005/8/layout/cycle8"/>
    <dgm:cxn modelId="{E43DA099-EF49-4697-B2DC-55C86FEFE5EF}" type="presParOf" srcId="{37182C24-0A85-4A40-AE17-BE1F496096D6}" destId="{4628E89A-2063-4152-9A0E-35CA6319BAF0}" srcOrd="11" destOrd="0" presId="urn:microsoft.com/office/officeart/2005/8/layout/cycle8"/>
    <dgm:cxn modelId="{0F0B4E3A-BBD1-4723-8FAF-294E32A1592C}" type="presParOf" srcId="{37182C24-0A85-4A40-AE17-BE1F496096D6}" destId="{B724572D-DDC4-4C18-8CC5-E43319BE52DD}" srcOrd="12" destOrd="0" presId="urn:microsoft.com/office/officeart/2005/8/layout/cycle8"/>
    <dgm:cxn modelId="{7C646761-DECE-4F4E-9814-4E7EDD5A5000}" type="presParOf" srcId="{37182C24-0A85-4A40-AE17-BE1F496096D6}" destId="{6BA3D206-5FCD-46D8-9B0B-4CA143AEB957}" srcOrd="13" destOrd="0" presId="urn:microsoft.com/office/officeart/2005/8/layout/cycle8"/>
    <dgm:cxn modelId="{37FAA3FF-B13C-47D5-A87B-1111EDEEBD98}" type="presParOf" srcId="{37182C24-0A85-4A40-AE17-BE1F496096D6}" destId="{466CFE8A-C51F-4574-B98C-10BA86FA55BA}" srcOrd="14" destOrd="0" presId="urn:microsoft.com/office/officeart/2005/8/layout/cycle8"/>
    <dgm:cxn modelId="{510D0ECF-46A9-40A9-8477-969B2D01B366}" type="presParOf" srcId="{37182C24-0A85-4A40-AE17-BE1F496096D6}" destId="{5EF7B7A8-1198-4304-ADDD-3420CDD80BAC}" srcOrd="15" destOrd="0" presId="urn:microsoft.com/office/officeart/2005/8/layout/cycle8"/>
    <dgm:cxn modelId="{CA303EB1-FD59-43FE-9907-11363733FF72}" type="presParOf" srcId="{37182C24-0A85-4A40-AE17-BE1F496096D6}" destId="{A2BCAFDC-6B78-4E14-8FEB-60C51BD23D71}" srcOrd="16" destOrd="0" presId="urn:microsoft.com/office/officeart/2005/8/layout/cycle8"/>
    <dgm:cxn modelId="{CB0B3887-62E7-45D6-930F-F2D9BE007C19}" type="presParOf" srcId="{37182C24-0A85-4A40-AE17-BE1F496096D6}" destId="{BBE4DE00-9F37-48F2-B559-E80665FAFBFF}" srcOrd="17" destOrd="0" presId="urn:microsoft.com/office/officeart/2005/8/layout/cycle8"/>
    <dgm:cxn modelId="{1389DE0E-DA45-479F-9B0F-8A54A2D391AA}" type="presParOf" srcId="{37182C24-0A85-4A40-AE17-BE1F496096D6}" destId="{8B19B224-DE5B-4D42-8B9A-DB9A2030FB38}" srcOrd="18" destOrd="0" presId="urn:microsoft.com/office/officeart/2005/8/layout/cycle8"/>
    <dgm:cxn modelId="{77098931-5692-4A3A-9F12-D9BDA8785940}" type="presParOf" srcId="{37182C24-0A85-4A40-AE17-BE1F496096D6}" destId="{290762D9-8503-45F1-A5EA-6EC49BA4DF0D}" srcOrd="19" destOrd="0" presId="urn:microsoft.com/office/officeart/2005/8/layout/cycle8"/>
    <dgm:cxn modelId="{F7D7AC7F-F4EA-4CA1-B4A4-CBB32DB80B26}" type="presParOf" srcId="{37182C24-0A85-4A40-AE17-BE1F496096D6}" destId="{64FC420E-7803-42BA-8E89-BE9D82ECD27B}" srcOrd="20" destOrd="0" presId="urn:microsoft.com/office/officeart/2005/8/layout/cycle8"/>
    <dgm:cxn modelId="{5864FEAC-3832-447D-B31E-D0C2D664727E}" type="presParOf" srcId="{37182C24-0A85-4A40-AE17-BE1F496096D6}" destId="{A3B24DCE-E422-426D-810C-882B1D6CD657}" srcOrd="21" destOrd="0" presId="urn:microsoft.com/office/officeart/2005/8/layout/cycle8"/>
    <dgm:cxn modelId="{4D6346DC-1F50-4923-BDCC-54D82940506D}" type="presParOf" srcId="{37182C24-0A85-4A40-AE17-BE1F496096D6}" destId="{215F2CBF-E6F9-4AD4-9BC9-EBF9C91073DF}" srcOrd="22" destOrd="0" presId="urn:microsoft.com/office/officeart/2005/8/layout/cycle8"/>
    <dgm:cxn modelId="{E8FD6876-97D1-40F4-8179-96349117F0F1}" type="presParOf" srcId="{37182C24-0A85-4A40-AE17-BE1F496096D6}" destId="{F794326B-C856-429F-9C92-5F177D279A71}" srcOrd="23" destOrd="0" presId="urn:microsoft.com/office/officeart/2005/8/layout/cycle8"/>
    <dgm:cxn modelId="{23ABE1EF-3297-4F67-962D-B09F9D0F2268}" type="presParOf" srcId="{37182C24-0A85-4A40-AE17-BE1F496096D6}" destId="{1D6C5D55-2E55-4985-B5B9-68438E2B4AB3}" srcOrd="24" destOrd="0" presId="urn:microsoft.com/office/officeart/2005/8/layout/cycle8"/>
    <dgm:cxn modelId="{D5BD7F05-2BD2-457F-80FB-821FE5C5C4DE}" type="presParOf" srcId="{37182C24-0A85-4A40-AE17-BE1F496096D6}" destId="{5A2B6F38-4C03-4CD9-8F7B-B846BB542118}" srcOrd="25" destOrd="0" presId="urn:microsoft.com/office/officeart/2005/8/layout/cycle8"/>
    <dgm:cxn modelId="{EBC64294-838E-4F15-81DD-6E5A91C894D2}" type="presParOf" srcId="{37182C24-0A85-4A40-AE17-BE1F496096D6}" destId="{764D057A-67EF-491F-89A1-81E3CA5B7B8C}" srcOrd="26" destOrd="0" presId="urn:microsoft.com/office/officeart/2005/8/layout/cycle8"/>
    <dgm:cxn modelId="{A57D1C48-1417-4F92-86B5-A3A6FAE3B89D}" type="presParOf" srcId="{37182C24-0A85-4A40-AE17-BE1F496096D6}" destId="{9738AD4A-9634-49E5-8123-00AD486A9AED}" srcOrd="27" destOrd="0" presId="urn:microsoft.com/office/officeart/2005/8/layout/cycle8"/>
    <dgm:cxn modelId="{1085590F-2845-41BF-9F5B-7E4DF94F48C5}" type="presParOf" srcId="{37182C24-0A85-4A40-AE17-BE1F496096D6}" destId="{B458D7E6-CFDF-4755-A979-4EC1BBDC3E7E}" srcOrd="28" destOrd="0" presId="urn:microsoft.com/office/officeart/2005/8/layout/cycle8"/>
    <dgm:cxn modelId="{6F0A199A-2C9A-4287-8780-9F334730D415}" type="presParOf" srcId="{37182C24-0A85-4A40-AE17-BE1F496096D6}" destId="{07631677-3360-44C5-BC51-9F28592D8851}"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8D01CE-669B-4F53-BDF9-784533570777}" type="doc">
      <dgm:prSet loTypeId="urn:microsoft.com/office/officeart/2009/layout/CircleArrowProcess" loCatId="process" qsTypeId="urn:microsoft.com/office/officeart/2005/8/quickstyle/simple4" qsCatId="simple" csTypeId="urn:microsoft.com/office/officeart/2005/8/colors/colorful5" csCatId="colorful" phldr="1"/>
      <dgm:spPr/>
      <dgm:t>
        <a:bodyPr/>
        <a:lstStyle/>
        <a:p>
          <a:endParaRPr lang="en-US"/>
        </a:p>
      </dgm:t>
    </dgm:pt>
    <dgm:pt modelId="{2DD257A0-9ED8-45AA-927A-EB565448C2F6}">
      <dgm:prSet phldrT="[Text]" phldr="0">
        <dgm:style>
          <a:lnRef idx="0">
            <a:schemeClr val="accent5"/>
          </a:lnRef>
          <a:fillRef idx="3">
            <a:schemeClr val="accent5"/>
          </a:fillRef>
          <a:effectRef idx="3">
            <a:schemeClr val="accent5"/>
          </a:effectRef>
          <a:fontRef idx="minor">
            <a:schemeClr val="lt1"/>
          </a:fontRef>
        </dgm:style>
      </dgm:prSet>
      <dgm:spPr/>
      <dgm:t>
        <a:bodyPr/>
        <a:lstStyle/>
        <a:p>
          <a:r>
            <a:rPr lang="en-GB" b="1" noProof="0" dirty="0">
              <a:latin typeface="Arial" panose="020B0604020202020204" pitchFamily="34" charset="0"/>
              <a:cs typeface="Arial" panose="020B0604020202020204" pitchFamily="34" charset="0"/>
            </a:rPr>
            <a:t>CAPABILITY (MENTAL AND PHYSICAL)</a:t>
          </a:r>
        </a:p>
      </dgm:t>
    </dgm:pt>
    <dgm:pt modelId="{516400C1-8FA6-46D3-AE85-AA1E1A401051}" type="parTrans" cxnId="{716DECA1-E719-405F-AEB4-E1C651D5EBEB}">
      <dgm:prSet/>
      <dgm:spPr/>
      <dgm:t>
        <a:bodyPr/>
        <a:lstStyle/>
        <a:p>
          <a:endParaRPr lang="en-US"/>
        </a:p>
      </dgm:t>
    </dgm:pt>
    <dgm:pt modelId="{6853A577-E1A5-440F-8B24-374FE6E0F611}" type="sibTrans" cxnId="{716DECA1-E719-405F-AEB4-E1C651D5EBEB}">
      <dgm:prSet/>
      <dgm:spPr/>
      <dgm:t>
        <a:bodyPr/>
        <a:lstStyle/>
        <a:p>
          <a:endParaRPr lang="en-US"/>
        </a:p>
      </dgm:t>
    </dgm:pt>
    <dgm:pt modelId="{6ACCC2CE-5B60-45D7-8433-C7386BCA2057}">
      <dgm:prSet phldrT="[Text]" phldr="0">
        <dgm:style>
          <a:lnRef idx="0">
            <a:schemeClr val="accent2"/>
          </a:lnRef>
          <a:fillRef idx="3">
            <a:schemeClr val="accent2"/>
          </a:fillRef>
          <a:effectRef idx="3">
            <a:schemeClr val="accent2"/>
          </a:effectRef>
          <a:fontRef idx="minor">
            <a:schemeClr val="lt1"/>
          </a:fontRef>
        </dgm:style>
      </dgm:prSet>
      <dgm:spPr/>
      <dgm:t>
        <a:bodyPr/>
        <a:lstStyle/>
        <a:p>
          <a:r>
            <a:rPr lang="en-GB" b="1" noProof="0" dirty="0">
              <a:latin typeface="Arial" panose="020B0604020202020204" pitchFamily="34" charset="0"/>
              <a:cs typeface="Arial" panose="020B0604020202020204" pitchFamily="34" charset="0"/>
            </a:rPr>
            <a:t>OPPORRUNITY (PHYSICAL/SOCIAL)</a:t>
          </a:r>
        </a:p>
      </dgm:t>
    </dgm:pt>
    <dgm:pt modelId="{60BFFC9F-B31A-4D19-85A6-C034B6CE8B0A}" type="parTrans" cxnId="{148E2B67-C3DD-4973-9A51-C48C3BD74DC3}">
      <dgm:prSet/>
      <dgm:spPr/>
      <dgm:t>
        <a:bodyPr/>
        <a:lstStyle/>
        <a:p>
          <a:endParaRPr lang="en-US"/>
        </a:p>
      </dgm:t>
    </dgm:pt>
    <dgm:pt modelId="{F58815E5-7A01-42A0-90FC-5E2EE3F8D6C5}" type="sibTrans" cxnId="{148E2B67-C3DD-4973-9A51-C48C3BD74DC3}">
      <dgm:prSet/>
      <dgm:spPr/>
      <dgm:t>
        <a:bodyPr/>
        <a:lstStyle/>
        <a:p>
          <a:endParaRPr lang="en-US"/>
        </a:p>
      </dgm:t>
    </dgm:pt>
    <dgm:pt modelId="{080B7CE1-00A5-458C-A4B1-43BC4F4B8F1F}">
      <dgm:prSet phldrT="[Text]" phldr="0">
        <dgm:style>
          <a:lnRef idx="0">
            <a:schemeClr val="accent6"/>
          </a:lnRef>
          <a:fillRef idx="3">
            <a:schemeClr val="accent6"/>
          </a:fillRef>
          <a:effectRef idx="3">
            <a:schemeClr val="accent6"/>
          </a:effectRef>
          <a:fontRef idx="minor">
            <a:schemeClr val="lt1"/>
          </a:fontRef>
        </dgm:style>
      </dgm:prSet>
      <dgm:spPr/>
      <dgm:t>
        <a:bodyPr/>
        <a:lstStyle/>
        <a:p>
          <a:r>
            <a:rPr lang="en-GB" b="1" noProof="0" dirty="0">
              <a:latin typeface="Arial" panose="020B0604020202020204" pitchFamily="34" charset="0"/>
              <a:cs typeface="Arial" panose="020B0604020202020204" pitchFamily="34" charset="0"/>
            </a:rPr>
            <a:t>MOTIVATION</a:t>
          </a:r>
        </a:p>
      </dgm:t>
    </dgm:pt>
    <dgm:pt modelId="{B2555DEE-F580-47F1-BD16-4E28071CDE88}" type="parTrans" cxnId="{A18FB7C5-1729-4CA9-B8AF-B191A1D119F1}">
      <dgm:prSet/>
      <dgm:spPr/>
      <dgm:t>
        <a:bodyPr/>
        <a:lstStyle/>
        <a:p>
          <a:endParaRPr lang="en-US"/>
        </a:p>
      </dgm:t>
    </dgm:pt>
    <dgm:pt modelId="{B3CC6C70-D484-4CF9-9DE6-53DC2CB9EFF6}" type="sibTrans" cxnId="{A18FB7C5-1729-4CA9-B8AF-B191A1D119F1}">
      <dgm:prSet/>
      <dgm:spPr/>
      <dgm:t>
        <a:bodyPr/>
        <a:lstStyle/>
        <a:p>
          <a:endParaRPr lang="en-US"/>
        </a:p>
      </dgm:t>
    </dgm:pt>
    <dgm:pt modelId="{2F137691-1EEB-41EA-A479-BDA788A714F1}" type="pres">
      <dgm:prSet presAssocID="{EE8D01CE-669B-4F53-BDF9-784533570777}" presName="Name0" presStyleCnt="0">
        <dgm:presLayoutVars>
          <dgm:chMax val="7"/>
          <dgm:chPref val="7"/>
          <dgm:dir/>
          <dgm:animLvl val="lvl"/>
        </dgm:presLayoutVars>
      </dgm:prSet>
      <dgm:spPr/>
    </dgm:pt>
    <dgm:pt modelId="{11F46F48-50BD-40E1-B168-57CD4D5286D8}" type="pres">
      <dgm:prSet presAssocID="{2DD257A0-9ED8-45AA-927A-EB565448C2F6}" presName="Accent1" presStyleCnt="0"/>
      <dgm:spPr/>
    </dgm:pt>
    <dgm:pt modelId="{65D38689-74FD-4B00-A9F4-1A6B52016EE6}" type="pres">
      <dgm:prSet presAssocID="{2DD257A0-9ED8-45AA-927A-EB565448C2F6}" presName="Accent" presStyleLbl="node1" presStyleIdx="0" presStyleCnt="3"/>
      <dgm:spPr/>
    </dgm:pt>
    <dgm:pt modelId="{F75D524D-B0D0-48E8-A646-98237D05C616}" type="pres">
      <dgm:prSet presAssocID="{2DD257A0-9ED8-45AA-927A-EB565448C2F6}" presName="Parent1" presStyleLbl="revTx" presStyleIdx="0" presStyleCnt="3">
        <dgm:presLayoutVars>
          <dgm:chMax val="1"/>
          <dgm:chPref val="1"/>
          <dgm:bulletEnabled val="1"/>
        </dgm:presLayoutVars>
      </dgm:prSet>
      <dgm:spPr/>
    </dgm:pt>
    <dgm:pt modelId="{4DCFA004-33F1-4988-9F01-4427D3DAB086}" type="pres">
      <dgm:prSet presAssocID="{6ACCC2CE-5B60-45D7-8433-C7386BCA2057}" presName="Accent2" presStyleCnt="0"/>
      <dgm:spPr/>
    </dgm:pt>
    <dgm:pt modelId="{8D3C7E82-B635-4B16-8122-8EF60DF5E88C}" type="pres">
      <dgm:prSet presAssocID="{6ACCC2CE-5B60-45D7-8433-C7386BCA2057}" presName="Accent" presStyleLbl="node1" presStyleIdx="1" presStyleCnt="3"/>
      <dgm:spPr/>
    </dgm:pt>
    <dgm:pt modelId="{EA04AB05-706F-4EC9-A800-9E520D02C86B}" type="pres">
      <dgm:prSet presAssocID="{6ACCC2CE-5B60-45D7-8433-C7386BCA2057}" presName="Parent2" presStyleLbl="revTx" presStyleIdx="1" presStyleCnt="3">
        <dgm:presLayoutVars>
          <dgm:chMax val="1"/>
          <dgm:chPref val="1"/>
          <dgm:bulletEnabled val="1"/>
        </dgm:presLayoutVars>
      </dgm:prSet>
      <dgm:spPr/>
    </dgm:pt>
    <dgm:pt modelId="{9A6A6EB7-972C-41D9-B841-00FB409DB29A}" type="pres">
      <dgm:prSet presAssocID="{080B7CE1-00A5-458C-A4B1-43BC4F4B8F1F}" presName="Accent3" presStyleCnt="0"/>
      <dgm:spPr/>
    </dgm:pt>
    <dgm:pt modelId="{A82F1375-0458-4FD6-8428-404D5A73494E}" type="pres">
      <dgm:prSet presAssocID="{080B7CE1-00A5-458C-A4B1-43BC4F4B8F1F}" presName="Accent" presStyleLbl="node1" presStyleIdx="2" presStyleCnt="3"/>
      <dgm:spPr/>
    </dgm:pt>
    <dgm:pt modelId="{D335FB28-3C72-4A24-B026-8AC4C041F28C}" type="pres">
      <dgm:prSet presAssocID="{080B7CE1-00A5-458C-A4B1-43BC4F4B8F1F}" presName="Parent3" presStyleLbl="revTx" presStyleIdx="2" presStyleCnt="3">
        <dgm:presLayoutVars>
          <dgm:chMax val="1"/>
          <dgm:chPref val="1"/>
          <dgm:bulletEnabled val="1"/>
        </dgm:presLayoutVars>
      </dgm:prSet>
      <dgm:spPr/>
    </dgm:pt>
  </dgm:ptLst>
  <dgm:cxnLst>
    <dgm:cxn modelId="{B51AF81D-1ABD-4A5E-BC29-59F6FA7E5B31}" type="presOf" srcId="{6ACCC2CE-5B60-45D7-8433-C7386BCA2057}" destId="{EA04AB05-706F-4EC9-A800-9E520D02C86B}" srcOrd="0" destOrd="0" presId="urn:microsoft.com/office/officeart/2009/layout/CircleArrowProcess"/>
    <dgm:cxn modelId="{148E2B67-C3DD-4973-9A51-C48C3BD74DC3}" srcId="{EE8D01CE-669B-4F53-BDF9-784533570777}" destId="{6ACCC2CE-5B60-45D7-8433-C7386BCA2057}" srcOrd="1" destOrd="0" parTransId="{60BFFC9F-B31A-4D19-85A6-C034B6CE8B0A}" sibTransId="{F58815E5-7A01-42A0-90FC-5E2EE3F8D6C5}"/>
    <dgm:cxn modelId="{716DECA1-E719-405F-AEB4-E1C651D5EBEB}" srcId="{EE8D01CE-669B-4F53-BDF9-784533570777}" destId="{2DD257A0-9ED8-45AA-927A-EB565448C2F6}" srcOrd="0" destOrd="0" parTransId="{516400C1-8FA6-46D3-AE85-AA1E1A401051}" sibTransId="{6853A577-E1A5-440F-8B24-374FE6E0F611}"/>
    <dgm:cxn modelId="{A18FB7C5-1729-4CA9-B8AF-B191A1D119F1}" srcId="{EE8D01CE-669B-4F53-BDF9-784533570777}" destId="{080B7CE1-00A5-458C-A4B1-43BC4F4B8F1F}" srcOrd="2" destOrd="0" parTransId="{B2555DEE-F580-47F1-BD16-4E28071CDE88}" sibTransId="{B3CC6C70-D484-4CF9-9DE6-53DC2CB9EFF6}"/>
    <dgm:cxn modelId="{B14A64D8-D223-4196-A5B4-011D76383AE8}" type="presOf" srcId="{080B7CE1-00A5-458C-A4B1-43BC4F4B8F1F}" destId="{D335FB28-3C72-4A24-B026-8AC4C041F28C}" srcOrd="0" destOrd="0" presId="urn:microsoft.com/office/officeart/2009/layout/CircleArrowProcess"/>
    <dgm:cxn modelId="{067FDAE4-AE30-4720-B0DA-20F38D76D272}" type="presOf" srcId="{2DD257A0-9ED8-45AA-927A-EB565448C2F6}" destId="{F75D524D-B0D0-48E8-A646-98237D05C616}" srcOrd="0" destOrd="0" presId="urn:microsoft.com/office/officeart/2009/layout/CircleArrowProcess"/>
    <dgm:cxn modelId="{56EA56FC-8DE9-476F-8AF3-242948BD9709}" type="presOf" srcId="{EE8D01CE-669B-4F53-BDF9-784533570777}" destId="{2F137691-1EEB-41EA-A479-BDA788A714F1}" srcOrd="0" destOrd="0" presId="urn:microsoft.com/office/officeart/2009/layout/CircleArrowProcess"/>
    <dgm:cxn modelId="{6E319ADF-8E59-46ED-A551-26544CF2D231}" type="presParOf" srcId="{2F137691-1EEB-41EA-A479-BDA788A714F1}" destId="{11F46F48-50BD-40E1-B168-57CD4D5286D8}" srcOrd="0" destOrd="0" presId="urn:microsoft.com/office/officeart/2009/layout/CircleArrowProcess"/>
    <dgm:cxn modelId="{60C1E649-C6EE-4101-AC65-BB3747B48788}" type="presParOf" srcId="{11F46F48-50BD-40E1-B168-57CD4D5286D8}" destId="{65D38689-74FD-4B00-A9F4-1A6B52016EE6}" srcOrd="0" destOrd="0" presId="urn:microsoft.com/office/officeart/2009/layout/CircleArrowProcess"/>
    <dgm:cxn modelId="{595BEF07-FD34-4661-A768-E2C303F0A67E}" type="presParOf" srcId="{2F137691-1EEB-41EA-A479-BDA788A714F1}" destId="{F75D524D-B0D0-48E8-A646-98237D05C616}" srcOrd="1" destOrd="0" presId="urn:microsoft.com/office/officeart/2009/layout/CircleArrowProcess"/>
    <dgm:cxn modelId="{3A428EF8-0863-4F02-9A2D-069C3E05E223}" type="presParOf" srcId="{2F137691-1EEB-41EA-A479-BDA788A714F1}" destId="{4DCFA004-33F1-4988-9F01-4427D3DAB086}" srcOrd="2" destOrd="0" presId="urn:microsoft.com/office/officeart/2009/layout/CircleArrowProcess"/>
    <dgm:cxn modelId="{7395F4DE-197D-4F2F-9346-8EDCF3D23678}" type="presParOf" srcId="{4DCFA004-33F1-4988-9F01-4427D3DAB086}" destId="{8D3C7E82-B635-4B16-8122-8EF60DF5E88C}" srcOrd="0" destOrd="0" presId="urn:microsoft.com/office/officeart/2009/layout/CircleArrowProcess"/>
    <dgm:cxn modelId="{05C2D6E9-D7A8-45B9-9D2D-9D2B4310F994}" type="presParOf" srcId="{2F137691-1EEB-41EA-A479-BDA788A714F1}" destId="{EA04AB05-706F-4EC9-A800-9E520D02C86B}" srcOrd="3" destOrd="0" presId="urn:microsoft.com/office/officeart/2009/layout/CircleArrowProcess"/>
    <dgm:cxn modelId="{E9DDF735-8A1D-4FB2-859E-725F7D9E2DFB}" type="presParOf" srcId="{2F137691-1EEB-41EA-A479-BDA788A714F1}" destId="{9A6A6EB7-972C-41D9-B841-00FB409DB29A}" srcOrd="4" destOrd="0" presId="urn:microsoft.com/office/officeart/2009/layout/CircleArrowProcess"/>
    <dgm:cxn modelId="{4C3374B5-85B1-4180-950B-D85A5A9C8717}" type="presParOf" srcId="{9A6A6EB7-972C-41D9-B841-00FB409DB29A}" destId="{A82F1375-0458-4FD6-8428-404D5A73494E}" srcOrd="0" destOrd="0" presId="urn:microsoft.com/office/officeart/2009/layout/CircleArrowProcess"/>
    <dgm:cxn modelId="{5B99CA93-110E-4DC1-96B2-857B62E17DC0}" type="presParOf" srcId="{2F137691-1EEB-41EA-A479-BDA788A714F1}" destId="{D335FB28-3C72-4A24-B026-8AC4C041F28C}" srcOrd="5" destOrd="0" presId="urn:microsoft.com/office/officeart/2009/layout/CircleArrow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E0997-B330-43B5-850A-E09E4D2158EF}">
      <dsp:nvSpPr>
        <dsp:cNvPr id="0" name=""/>
        <dsp:cNvSpPr/>
      </dsp:nvSpPr>
      <dsp:spPr>
        <a:xfrm>
          <a:off x="1420170" y="393737"/>
          <a:ext cx="5516099" cy="5516099"/>
        </a:xfrm>
        <a:prstGeom prst="pie">
          <a:avLst>
            <a:gd name="adj1" fmla="val 16200000"/>
            <a:gd name="adj2" fmla="val 19800000"/>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EQUITY</a:t>
          </a:r>
        </a:p>
      </dsp:txBody>
      <dsp:txXfrm>
        <a:off x="4309556" y="1098353"/>
        <a:ext cx="1444692" cy="1116353"/>
      </dsp:txXfrm>
    </dsp:sp>
    <dsp:sp modelId="{1306B048-C5E1-40D1-AC76-33DD45EB8439}">
      <dsp:nvSpPr>
        <dsp:cNvPr id="0" name=""/>
        <dsp:cNvSpPr/>
      </dsp:nvSpPr>
      <dsp:spPr>
        <a:xfrm>
          <a:off x="1485838" y="507342"/>
          <a:ext cx="5516099" cy="5516099"/>
        </a:xfrm>
        <a:prstGeom prst="pie">
          <a:avLst>
            <a:gd name="adj1" fmla="val 19800000"/>
            <a:gd name="adj2" fmla="val 1800000"/>
          </a:avLst>
        </a:prstGeom>
        <a:solidFill>
          <a:schemeClr val="accent5">
            <a:hueOff val="-1032895"/>
            <a:satOff val="-5645"/>
            <a:lumOff val="-98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EMPOWEREMENT</a:t>
          </a:r>
        </a:p>
      </dsp:txBody>
      <dsp:txXfrm>
        <a:off x="5228905" y="2740049"/>
        <a:ext cx="1510360" cy="1083519"/>
      </dsp:txXfrm>
    </dsp:sp>
    <dsp:sp modelId="{CC293676-0079-472C-AFC0-CB7D7F7B4510}">
      <dsp:nvSpPr>
        <dsp:cNvPr id="0" name=""/>
        <dsp:cNvSpPr/>
      </dsp:nvSpPr>
      <dsp:spPr>
        <a:xfrm>
          <a:off x="1420170" y="620948"/>
          <a:ext cx="5516099" cy="5516099"/>
        </a:xfrm>
        <a:prstGeom prst="pie">
          <a:avLst>
            <a:gd name="adj1" fmla="val 1800000"/>
            <a:gd name="adj2" fmla="val 5400000"/>
          </a:avLst>
        </a:prstGeom>
        <a:solidFill>
          <a:schemeClr val="accent5">
            <a:hueOff val="-2065791"/>
            <a:satOff val="-11289"/>
            <a:lumOff val="-1961"/>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PARTICIPATION</a:t>
          </a:r>
        </a:p>
      </dsp:txBody>
      <dsp:txXfrm>
        <a:off x="4309556" y="4348912"/>
        <a:ext cx="1444692" cy="1116353"/>
      </dsp:txXfrm>
    </dsp:sp>
    <dsp:sp modelId="{B724572D-DDC4-4C18-8CC5-E43319BE52DD}">
      <dsp:nvSpPr>
        <dsp:cNvPr id="0" name=""/>
        <dsp:cNvSpPr/>
      </dsp:nvSpPr>
      <dsp:spPr>
        <a:xfrm>
          <a:off x="1288834" y="620948"/>
          <a:ext cx="5516099" cy="5516099"/>
        </a:xfrm>
        <a:prstGeom prst="pie">
          <a:avLst>
            <a:gd name="adj1" fmla="val 5400000"/>
            <a:gd name="adj2" fmla="val 9000000"/>
          </a:avLst>
        </a:prstGeom>
        <a:solidFill>
          <a:schemeClr val="accent5">
            <a:hueOff val="-3098686"/>
            <a:satOff val="-16934"/>
            <a:lumOff val="-2941"/>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HOLISM</a:t>
          </a:r>
        </a:p>
      </dsp:txBody>
      <dsp:txXfrm>
        <a:off x="2470856" y="4348912"/>
        <a:ext cx="1444692" cy="1116353"/>
      </dsp:txXfrm>
    </dsp:sp>
    <dsp:sp modelId="{A2BCAFDC-6B78-4E14-8FEB-60C51BD23D71}">
      <dsp:nvSpPr>
        <dsp:cNvPr id="0" name=""/>
        <dsp:cNvSpPr/>
      </dsp:nvSpPr>
      <dsp:spPr>
        <a:xfrm>
          <a:off x="1223167" y="507342"/>
          <a:ext cx="5516099" cy="5516099"/>
        </a:xfrm>
        <a:prstGeom prst="pie">
          <a:avLst>
            <a:gd name="adj1" fmla="val 9000000"/>
            <a:gd name="adj2" fmla="val 12600000"/>
          </a:avLst>
        </a:prstGeom>
        <a:solidFill>
          <a:schemeClr val="accent5">
            <a:hueOff val="-4131582"/>
            <a:satOff val="-22578"/>
            <a:lumOff val="-3922"/>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COLLABORATION</a:t>
          </a:r>
        </a:p>
      </dsp:txBody>
      <dsp:txXfrm>
        <a:off x="1485838" y="2740049"/>
        <a:ext cx="1510360" cy="1083519"/>
      </dsp:txXfrm>
    </dsp:sp>
    <dsp:sp modelId="{64FC420E-7803-42BA-8E89-BE9D82ECD27B}">
      <dsp:nvSpPr>
        <dsp:cNvPr id="0" name=""/>
        <dsp:cNvSpPr/>
      </dsp:nvSpPr>
      <dsp:spPr>
        <a:xfrm>
          <a:off x="1288834" y="393737"/>
          <a:ext cx="5516099" cy="5516099"/>
        </a:xfrm>
        <a:prstGeom prst="pie">
          <a:avLst>
            <a:gd name="adj1" fmla="val 12600000"/>
            <a:gd name="adj2" fmla="val 16200000"/>
          </a:avLst>
        </a:prstGeom>
        <a:solidFill>
          <a:schemeClr val="accent5">
            <a:hueOff val="-5164477"/>
            <a:satOff val="-28223"/>
            <a:lumOff val="-4902"/>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SUSTAINABILITY</a:t>
          </a:r>
        </a:p>
      </dsp:txBody>
      <dsp:txXfrm>
        <a:off x="2470856" y="1098353"/>
        <a:ext cx="1444692" cy="1116353"/>
      </dsp:txXfrm>
    </dsp:sp>
    <dsp:sp modelId="{1D6C5D55-2E55-4985-B5B9-68438E2B4AB3}">
      <dsp:nvSpPr>
        <dsp:cNvPr id="0" name=""/>
        <dsp:cNvSpPr/>
      </dsp:nvSpPr>
      <dsp:spPr>
        <a:xfrm>
          <a:off x="1078496" y="52264"/>
          <a:ext cx="6199045" cy="6199045"/>
        </a:xfrm>
        <a:prstGeom prst="circularArrow">
          <a:avLst>
            <a:gd name="adj1" fmla="val 5085"/>
            <a:gd name="adj2" fmla="val 327528"/>
            <a:gd name="adj3" fmla="val 19472472"/>
            <a:gd name="adj4" fmla="val 16200251"/>
            <a:gd name="adj5" fmla="val 5932"/>
          </a:avLst>
        </a:prstGeom>
        <a:solidFill>
          <a:schemeClr val="accent5">
            <a:hueOff val="0"/>
            <a:satOff val="0"/>
            <a:lumOff val="0"/>
            <a:alphaOff val="0"/>
          </a:schemeClr>
        </a:solidFill>
        <a:ln>
          <a:noFill/>
        </a:ln>
        <a:effectLst>
          <a:outerShdw blurRad="50800" dist="381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5A2B6F38-4C03-4CD9-8F7B-B846BB542118}">
      <dsp:nvSpPr>
        <dsp:cNvPr id="0" name=""/>
        <dsp:cNvSpPr/>
      </dsp:nvSpPr>
      <dsp:spPr>
        <a:xfrm>
          <a:off x="1144164" y="165869"/>
          <a:ext cx="6199045" cy="6199045"/>
        </a:xfrm>
        <a:prstGeom prst="circularArrow">
          <a:avLst>
            <a:gd name="adj1" fmla="val 5085"/>
            <a:gd name="adj2" fmla="val 327528"/>
            <a:gd name="adj3" fmla="val 1472472"/>
            <a:gd name="adj4" fmla="val 19800000"/>
            <a:gd name="adj5" fmla="val 5932"/>
          </a:avLst>
        </a:prstGeom>
        <a:solidFill>
          <a:schemeClr val="accent5">
            <a:hueOff val="-1032895"/>
            <a:satOff val="-5645"/>
            <a:lumOff val="-980"/>
            <a:alphaOff val="0"/>
          </a:schemeClr>
        </a:solidFill>
        <a:ln>
          <a:noFill/>
        </a:ln>
        <a:effectLst>
          <a:outerShdw blurRad="50800" dist="381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764D057A-67EF-491F-89A1-81E3CA5B7B8C}">
      <dsp:nvSpPr>
        <dsp:cNvPr id="0" name=""/>
        <dsp:cNvSpPr/>
      </dsp:nvSpPr>
      <dsp:spPr>
        <a:xfrm>
          <a:off x="1078496" y="279475"/>
          <a:ext cx="6199045" cy="6199045"/>
        </a:xfrm>
        <a:prstGeom prst="circularArrow">
          <a:avLst>
            <a:gd name="adj1" fmla="val 5085"/>
            <a:gd name="adj2" fmla="val 327528"/>
            <a:gd name="adj3" fmla="val 5072221"/>
            <a:gd name="adj4" fmla="val 1800000"/>
            <a:gd name="adj5" fmla="val 5932"/>
          </a:avLst>
        </a:prstGeom>
        <a:solidFill>
          <a:schemeClr val="accent5">
            <a:hueOff val="-2065791"/>
            <a:satOff val="-11289"/>
            <a:lumOff val="-1961"/>
            <a:alphaOff val="0"/>
          </a:schemeClr>
        </a:solidFill>
        <a:ln>
          <a:noFill/>
        </a:ln>
        <a:effectLst>
          <a:outerShdw blurRad="50800" dist="381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9738AD4A-9634-49E5-8123-00AD486A9AED}">
      <dsp:nvSpPr>
        <dsp:cNvPr id="0" name=""/>
        <dsp:cNvSpPr/>
      </dsp:nvSpPr>
      <dsp:spPr>
        <a:xfrm>
          <a:off x="947563" y="279475"/>
          <a:ext cx="6199045" cy="6199045"/>
        </a:xfrm>
        <a:prstGeom prst="circularArrow">
          <a:avLst>
            <a:gd name="adj1" fmla="val 5085"/>
            <a:gd name="adj2" fmla="val 327528"/>
            <a:gd name="adj3" fmla="val 8672472"/>
            <a:gd name="adj4" fmla="val 5400251"/>
            <a:gd name="adj5" fmla="val 5932"/>
          </a:avLst>
        </a:prstGeom>
        <a:solidFill>
          <a:schemeClr val="accent5">
            <a:hueOff val="-3098686"/>
            <a:satOff val="-16934"/>
            <a:lumOff val="-2941"/>
            <a:alphaOff val="0"/>
          </a:schemeClr>
        </a:solidFill>
        <a:ln>
          <a:noFill/>
        </a:ln>
        <a:effectLst>
          <a:outerShdw blurRad="50800" dist="381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B458D7E6-CFDF-4755-A979-4EC1BBDC3E7E}">
      <dsp:nvSpPr>
        <dsp:cNvPr id="0" name=""/>
        <dsp:cNvSpPr/>
      </dsp:nvSpPr>
      <dsp:spPr>
        <a:xfrm>
          <a:off x="881895" y="165869"/>
          <a:ext cx="6199045" cy="6199045"/>
        </a:xfrm>
        <a:prstGeom prst="circularArrow">
          <a:avLst>
            <a:gd name="adj1" fmla="val 5085"/>
            <a:gd name="adj2" fmla="val 327528"/>
            <a:gd name="adj3" fmla="val 12272472"/>
            <a:gd name="adj4" fmla="val 9000000"/>
            <a:gd name="adj5" fmla="val 5932"/>
          </a:avLst>
        </a:prstGeom>
        <a:solidFill>
          <a:schemeClr val="accent5">
            <a:hueOff val="-4131582"/>
            <a:satOff val="-22578"/>
            <a:lumOff val="-3922"/>
            <a:alphaOff val="0"/>
          </a:schemeClr>
        </a:solidFill>
        <a:ln>
          <a:noFill/>
        </a:ln>
        <a:effectLst>
          <a:outerShdw blurRad="50800" dist="381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07631677-3360-44C5-BC51-9F28592D8851}">
      <dsp:nvSpPr>
        <dsp:cNvPr id="0" name=""/>
        <dsp:cNvSpPr/>
      </dsp:nvSpPr>
      <dsp:spPr>
        <a:xfrm>
          <a:off x="947563" y="52264"/>
          <a:ext cx="6199045" cy="6199045"/>
        </a:xfrm>
        <a:prstGeom prst="circularArrow">
          <a:avLst>
            <a:gd name="adj1" fmla="val 5085"/>
            <a:gd name="adj2" fmla="val 327528"/>
            <a:gd name="adj3" fmla="val 15872221"/>
            <a:gd name="adj4" fmla="val 12600000"/>
            <a:gd name="adj5" fmla="val 5932"/>
          </a:avLst>
        </a:prstGeom>
        <a:solidFill>
          <a:schemeClr val="accent5">
            <a:hueOff val="-5164477"/>
            <a:satOff val="-28223"/>
            <a:lumOff val="-4902"/>
            <a:alphaOff val="0"/>
          </a:schemeClr>
        </a:solidFill>
        <a:ln>
          <a:noFill/>
        </a:ln>
        <a:effectLst>
          <a:outerShdw blurRad="50800" dist="381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38689-74FD-4B00-A9F4-1A6B52016EE6}">
      <dsp:nvSpPr>
        <dsp:cNvPr id="0" name=""/>
        <dsp:cNvSpPr/>
      </dsp:nvSpPr>
      <dsp:spPr>
        <a:xfrm>
          <a:off x="2409184" y="0"/>
          <a:ext cx="2830952" cy="2831383"/>
        </a:xfrm>
        <a:prstGeom prst="circularArrow">
          <a:avLst>
            <a:gd name="adj1" fmla="val 10980"/>
            <a:gd name="adj2" fmla="val 1142322"/>
            <a:gd name="adj3" fmla="val 4500000"/>
            <a:gd name="adj4" fmla="val 10800000"/>
            <a:gd name="adj5" fmla="val 12500"/>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75D524D-B0D0-48E8-A646-98237D05C616}">
      <dsp:nvSpPr>
        <dsp:cNvPr id="0" name=""/>
        <dsp:cNvSpPr/>
      </dsp:nvSpPr>
      <dsp:spPr>
        <a:xfrm>
          <a:off x="3034918" y="1022215"/>
          <a:ext cx="1573105" cy="786364"/>
        </a:xfrm>
        <a:prstGeom prst="rect">
          <a:avLst/>
        </a:prstGeom>
        <a:gradFill rotWithShape="1">
          <a:gsLst>
            <a:gs pos="0">
              <a:schemeClr val="accent5">
                <a:tint val="98000"/>
                <a:lumMod val="100000"/>
              </a:schemeClr>
            </a:gs>
            <a:gs pos="100000">
              <a:schemeClr val="accent5">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hemeClr val="accent5"/>
        </a:lnRef>
        <a:fillRef idx="3">
          <a:schemeClr val="accent5"/>
        </a:fillRef>
        <a:effectRef idx="3">
          <a:schemeClr val="accent5"/>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CAPABILITY (MENTAL AND PHYSICAL)</a:t>
          </a:r>
        </a:p>
      </dsp:txBody>
      <dsp:txXfrm>
        <a:off x="3034918" y="1022215"/>
        <a:ext cx="1573105" cy="786364"/>
      </dsp:txXfrm>
    </dsp:sp>
    <dsp:sp modelId="{8D3C7E82-B635-4B16-8122-8EF60DF5E88C}">
      <dsp:nvSpPr>
        <dsp:cNvPr id="0" name=""/>
        <dsp:cNvSpPr/>
      </dsp:nvSpPr>
      <dsp:spPr>
        <a:xfrm>
          <a:off x="1622897" y="1626839"/>
          <a:ext cx="2830952" cy="2831383"/>
        </a:xfrm>
        <a:prstGeom prst="leftCircularArrow">
          <a:avLst>
            <a:gd name="adj1" fmla="val 10980"/>
            <a:gd name="adj2" fmla="val 1142322"/>
            <a:gd name="adj3" fmla="val 6300000"/>
            <a:gd name="adj4" fmla="val 18900000"/>
            <a:gd name="adj5" fmla="val 12500"/>
          </a:avLst>
        </a:prstGeom>
        <a:gradFill rotWithShape="0">
          <a:gsLst>
            <a:gs pos="0">
              <a:schemeClr val="accent5">
                <a:hueOff val="-2582238"/>
                <a:satOff val="-14111"/>
                <a:lumOff val="-2451"/>
                <a:alphaOff val="0"/>
                <a:tint val="98000"/>
                <a:lumMod val="100000"/>
              </a:schemeClr>
            </a:gs>
            <a:gs pos="100000">
              <a:schemeClr val="accent5">
                <a:hueOff val="-2582238"/>
                <a:satOff val="-14111"/>
                <a:lumOff val="-245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A04AB05-706F-4EC9-A800-9E520D02C86B}">
      <dsp:nvSpPr>
        <dsp:cNvPr id="0" name=""/>
        <dsp:cNvSpPr/>
      </dsp:nvSpPr>
      <dsp:spPr>
        <a:xfrm>
          <a:off x="2251820" y="2658465"/>
          <a:ext cx="1573105" cy="786364"/>
        </a:xfrm>
        <a:prstGeom prst="rect">
          <a:avLst/>
        </a:prstGeom>
        <a:gradFill rotWithShape="1">
          <a:gsLst>
            <a:gs pos="0">
              <a:schemeClr val="accent2">
                <a:tint val="98000"/>
                <a:lumMod val="100000"/>
              </a:schemeClr>
            </a:gs>
            <a:gs pos="100000">
              <a:schemeClr val="accent2">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hemeClr val="accent2"/>
        </a:lnRef>
        <a:fillRef idx="3">
          <a:schemeClr val="accent2"/>
        </a:fillRef>
        <a:effectRef idx="3">
          <a:schemeClr val="accent2"/>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OPPORRUNITY (PHYSICAL/SOCIAL)</a:t>
          </a:r>
        </a:p>
      </dsp:txBody>
      <dsp:txXfrm>
        <a:off x="2251820" y="2658465"/>
        <a:ext cx="1573105" cy="786364"/>
      </dsp:txXfrm>
    </dsp:sp>
    <dsp:sp modelId="{A82F1375-0458-4FD6-8428-404D5A73494E}">
      <dsp:nvSpPr>
        <dsp:cNvPr id="0" name=""/>
        <dsp:cNvSpPr/>
      </dsp:nvSpPr>
      <dsp:spPr>
        <a:xfrm>
          <a:off x="2610674" y="3448359"/>
          <a:ext cx="2432226" cy="2433201"/>
        </a:xfrm>
        <a:prstGeom prst="blockArc">
          <a:avLst>
            <a:gd name="adj1" fmla="val 13500000"/>
            <a:gd name="adj2" fmla="val 10800000"/>
            <a:gd name="adj3" fmla="val 12740"/>
          </a:avLst>
        </a:prstGeom>
        <a:gradFill rotWithShape="0">
          <a:gsLst>
            <a:gs pos="0">
              <a:schemeClr val="accent5">
                <a:hueOff val="-5164477"/>
                <a:satOff val="-28223"/>
                <a:lumOff val="-4902"/>
                <a:alphaOff val="0"/>
                <a:tint val="98000"/>
                <a:lumMod val="100000"/>
              </a:schemeClr>
            </a:gs>
            <a:gs pos="100000">
              <a:schemeClr val="accent5">
                <a:hueOff val="-5164477"/>
                <a:satOff val="-28223"/>
                <a:lumOff val="-490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335FB28-3C72-4A24-B026-8AC4C041F28C}">
      <dsp:nvSpPr>
        <dsp:cNvPr id="0" name=""/>
        <dsp:cNvSpPr/>
      </dsp:nvSpPr>
      <dsp:spPr>
        <a:xfrm>
          <a:off x="3038639" y="4297068"/>
          <a:ext cx="1573105" cy="786364"/>
        </a:xfrm>
        <a:prstGeom prst="rect">
          <a:avLst/>
        </a:prstGeom>
        <a:gradFill rotWithShape="1">
          <a:gsLst>
            <a:gs pos="0">
              <a:schemeClr val="accent6">
                <a:tint val="98000"/>
                <a:lumMod val="100000"/>
              </a:schemeClr>
            </a:gs>
            <a:gs pos="100000">
              <a:schemeClr val="accent6">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hemeClr val="accent6"/>
        </a:lnRef>
        <a:fillRef idx="3">
          <a:schemeClr val="accent6"/>
        </a:fillRef>
        <a:effectRef idx="3">
          <a:schemeClr val="accent6"/>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noProof="0" dirty="0">
              <a:latin typeface="Arial" panose="020B0604020202020204" pitchFamily="34" charset="0"/>
              <a:cs typeface="Arial" panose="020B0604020202020204" pitchFamily="34" charset="0"/>
            </a:rPr>
            <a:t>MOTIVATION</a:t>
          </a:r>
        </a:p>
      </dsp:txBody>
      <dsp:txXfrm>
        <a:off x="3038639" y="4297068"/>
        <a:ext cx="1573105" cy="786364"/>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71E11-A6FC-4381-B040-46F8DD13E358}" type="datetimeFigureOut">
              <a:rPr lang="en-US" smtClean="0"/>
              <a:t>11/11/2025</a:t>
            </a:fld>
            <a:endParaRPr lang="en-US"/>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D28A-8FC3-4831-ACA7-BBA71EC35534}" type="slidenum">
              <a:rPr lang="en-US" smtClean="0"/>
              <a:t>‹#›</a:t>
            </a:fld>
            <a:endParaRPr lang="en-US"/>
          </a:p>
        </p:txBody>
      </p:sp>
    </p:spTree>
    <p:extLst>
      <p:ext uri="{BB962C8B-B14F-4D97-AF65-F5344CB8AC3E}">
        <p14:creationId xmlns:p14="http://schemas.microsoft.com/office/powerpoint/2010/main" val="2068770320"/>
      </p:ext>
    </p:extLst>
  </p:cSld>
  <p:clrMap bg1="lt1" tx1="dk1" bg2="lt2" tx2="dk2" accent1="accent1" accent2="accent2" accent3="accent3" accent4="accent4" accent5="accent5" accent6="accent6" hlink="hlink" folHlink="folHlink"/>
  <p:notesStyle>
    <a:lvl1pPr marL="0" algn="l" defTabSz="2479578" rtl="0" eaLnBrk="1" latinLnBrk="0" hangingPunct="1">
      <a:defRPr sz="3254" kern="1200">
        <a:solidFill>
          <a:schemeClr val="tx1"/>
        </a:solidFill>
        <a:latin typeface="+mn-lt"/>
        <a:ea typeface="+mn-ea"/>
        <a:cs typeface="+mn-cs"/>
      </a:defRPr>
    </a:lvl1pPr>
    <a:lvl2pPr marL="1239789" algn="l" defTabSz="2479578" rtl="0" eaLnBrk="1" latinLnBrk="0" hangingPunct="1">
      <a:defRPr sz="3254" kern="1200">
        <a:solidFill>
          <a:schemeClr val="tx1"/>
        </a:solidFill>
        <a:latin typeface="+mn-lt"/>
        <a:ea typeface="+mn-ea"/>
        <a:cs typeface="+mn-cs"/>
      </a:defRPr>
    </a:lvl2pPr>
    <a:lvl3pPr marL="2479578" algn="l" defTabSz="2479578" rtl="0" eaLnBrk="1" latinLnBrk="0" hangingPunct="1">
      <a:defRPr sz="3254" kern="1200">
        <a:solidFill>
          <a:schemeClr val="tx1"/>
        </a:solidFill>
        <a:latin typeface="+mn-lt"/>
        <a:ea typeface="+mn-ea"/>
        <a:cs typeface="+mn-cs"/>
      </a:defRPr>
    </a:lvl3pPr>
    <a:lvl4pPr marL="3719368" algn="l" defTabSz="2479578" rtl="0" eaLnBrk="1" latinLnBrk="0" hangingPunct="1">
      <a:defRPr sz="3254" kern="1200">
        <a:solidFill>
          <a:schemeClr val="tx1"/>
        </a:solidFill>
        <a:latin typeface="+mn-lt"/>
        <a:ea typeface="+mn-ea"/>
        <a:cs typeface="+mn-cs"/>
      </a:defRPr>
    </a:lvl4pPr>
    <a:lvl5pPr marL="4959157" algn="l" defTabSz="2479578" rtl="0" eaLnBrk="1" latinLnBrk="0" hangingPunct="1">
      <a:defRPr sz="3254" kern="1200">
        <a:solidFill>
          <a:schemeClr val="tx1"/>
        </a:solidFill>
        <a:latin typeface="+mn-lt"/>
        <a:ea typeface="+mn-ea"/>
        <a:cs typeface="+mn-cs"/>
      </a:defRPr>
    </a:lvl5pPr>
    <a:lvl6pPr marL="6198946" algn="l" defTabSz="2479578" rtl="0" eaLnBrk="1" latinLnBrk="0" hangingPunct="1">
      <a:defRPr sz="3254" kern="1200">
        <a:solidFill>
          <a:schemeClr val="tx1"/>
        </a:solidFill>
        <a:latin typeface="+mn-lt"/>
        <a:ea typeface="+mn-ea"/>
        <a:cs typeface="+mn-cs"/>
      </a:defRPr>
    </a:lvl6pPr>
    <a:lvl7pPr marL="7438735" algn="l" defTabSz="2479578" rtl="0" eaLnBrk="1" latinLnBrk="0" hangingPunct="1">
      <a:defRPr sz="3254" kern="1200">
        <a:solidFill>
          <a:schemeClr val="tx1"/>
        </a:solidFill>
        <a:latin typeface="+mn-lt"/>
        <a:ea typeface="+mn-ea"/>
        <a:cs typeface="+mn-cs"/>
      </a:defRPr>
    </a:lvl7pPr>
    <a:lvl8pPr marL="8678525" algn="l" defTabSz="2479578" rtl="0" eaLnBrk="1" latinLnBrk="0" hangingPunct="1">
      <a:defRPr sz="3254" kern="1200">
        <a:solidFill>
          <a:schemeClr val="tx1"/>
        </a:solidFill>
        <a:latin typeface="+mn-lt"/>
        <a:ea typeface="+mn-ea"/>
        <a:cs typeface="+mn-cs"/>
      </a:defRPr>
    </a:lvl8pPr>
    <a:lvl9pPr marL="9918314" algn="l" defTabSz="2479578"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5DD28A-8FC3-4831-ACA7-BBA71EC35534}" type="slidenum">
              <a:rPr lang="en-US" smtClean="0"/>
              <a:t>2</a:t>
            </a:fld>
            <a:endParaRPr lang="en-US"/>
          </a:p>
        </p:txBody>
      </p:sp>
    </p:spTree>
    <p:extLst>
      <p:ext uri="{BB962C8B-B14F-4D97-AF65-F5344CB8AC3E}">
        <p14:creationId xmlns:p14="http://schemas.microsoft.com/office/powerpoint/2010/main" val="2038554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93488" cy="21383625"/>
          </a:xfrm>
          <a:prstGeom prst="rect">
            <a:avLst/>
          </a:prstGeom>
        </p:spPr>
      </p:pic>
      <p:sp>
        <p:nvSpPr>
          <p:cNvPr id="2" name="Title 1"/>
          <p:cNvSpPr>
            <a:spLocks noGrp="1"/>
          </p:cNvSpPr>
          <p:nvPr>
            <p:ph type="ctrTitle"/>
          </p:nvPr>
        </p:nvSpPr>
        <p:spPr>
          <a:xfrm>
            <a:off x="9085123" y="6124694"/>
            <a:ext cx="18919452" cy="7550259"/>
          </a:xfrm>
        </p:spPr>
        <p:txBody>
          <a:bodyPr anchor="b">
            <a:normAutofit/>
          </a:bodyPr>
          <a:lstStyle>
            <a:lvl1pPr algn="r">
              <a:defRPr sz="13720">
                <a:effectLst/>
              </a:defRPr>
            </a:lvl1pPr>
          </a:lstStyle>
          <a:p>
            <a:r>
              <a:rPr lang="en-US"/>
              <a:t>Click to edit Master title style</a:t>
            </a:r>
            <a:endParaRPr lang="en-US" dirty="0"/>
          </a:p>
        </p:txBody>
      </p:sp>
      <p:sp>
        <p:nvSpPr>
          <p:cNvPr id="3" name="Subtitle 2"/>
          <p:cNvSpPr>
            <a:spLocks noGrp="1"/>
          </p:cNvSpPr>
          <p:nvPr>
            <p:ph type="subTitle" idx="1"/>
          </p:nvPr>
        </p:nvSpPr>
        <p:spPr>
          <a:xfrm>
            <a:off x="9085123" y="13674961"/>
            <a:ext cx="18919452" cy="4382324"/>
          </a:xfrm>
        </p:spPr>
        <p:txBody>
          <a:bodyPr anchor="t">
            <a:normAutofit/>
          </a:bodyPr>
          <a:lstStyle>
            <a:lvl1pPr marL="0" indent="0" algn="r">
              <a:buNone/>
              <a:defRPr sz="5613" cap="all">
                <a:solidFill>
                  <a:schemeClr val="tx1"/>
                </a:solidFill>
              </a:defRPr>
            </a:lvl1pPr>
            <a:lvl2pPr marL="1425595" indent="0" algn="ctr">
              <a:buNone/>
              <a:defRPr>
                <a:solidFill>
                  <a:schemeClr val="tx1">
                    <a:tint val="75000"/>
                  </a:schemeClr>
                </a:solidFill>
              </a:defRPr>
            </a:lvl2pPr>
            <a:lvl3pPr marL="2851191" indent="0" algn="ctr">
              <a:buNone/>
              <a:defRPr>
                <a:solidFill>
                  <a:schemeClr val="tx1">
                    <a:tint val="75000"/>
                  </a:schemeClr>
                </a:solidFill>
              </a:defRPr>
            </a:lvl3pPr>
            <a:lvl4pPr marL="4276786" indent="0" algn="ctr">
              <a:buNone/>
              <a:defRPr>
                <a:solidFill>
                  <a:schemeClr val="tx1">
                    <a:tint val="75000"/>
                  </a:schemeClr>
                </a:solidFill>
              </a:defRPr>
            </a:lvl4pPr>
            <a:lvl5pPr marL="5702381" indent="0" algn="ctr">
              <a:buNone/>
              <a:defRPr>
                <a:solidFill>
                  <a:schemeClr val="tx1">
                    <a:tint val="75000"/>
                  </a:schemeClr>
                </a:solidFill>
              </a:defRPr>
            </a:lvl5pPr>
            <a:lvl6pPr marL="7127977" indent="0" algn="ctr">
              <a:buNone/>
              <a:defRPr>
                <a:solidFill>
                  <a:schemeClr val="tx1">
                    <a:tint val="75000"/>
                  </a:schemeClr>
                </a:solidFill>
              </a:defRPr>
            </a:lvl6pPr>
            <a:lvl7pPr marL="8553572" indent="0" algn="ctr">
              <a:buNone/>
              <a:defRPr>
                <a:solidFill>
                  <a:schemeClr val="tx1">
                    <a:tint val="75000"/>
                  </a:schemeClr>
                </a:solidFill>
              </a:defRPr>
            </a:lvl7pPr>
            <a:lvl8pPr marL="9979167" indent="0" algn="ctr">
              <a:buNone/>
              <a:defRPr>
                <a:solidFill>
                  <a:schemeClr val="tx1">
                    <a:tint val="75000"/>
                  </a:schemeClr>
                </a:solidFill>
              </a:defRPr>
            </a:lvl8pPr>
            <a:lvl9pPr marL="1140476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22356482" y="18304784"/>
            <a:ext cx="4013429" cy="1178079"/>
          </a:xfrm>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a:xfrm>
            <a:off x="9085125" y="18304784"/>
            <a:ext cx="13019060" cy="1178079"/>
          </a:xfrm>
        </p:spPr>
        <p:txBody>
          <a:bodyPr/>
          <a:lstStyle/>
          <a:p>
            <a:endParaRPr lang="en-US"/>
          </a:p>
        </p:txBody>
      </p:sp>
      <p:sp>
        <p:nvSpPr>
          <p:cNvPr id="6" name="Slide Number Placeholder 5"/>
          <p:cNvSpPr>
            <a:spLocks noGrp="1"/>
          </p:cNvSpPr>
          <p:nvPr>
            <p:ph type="sldNum" sz="quarter" idx="12"/>
          </p:nvPr>
        </p:nvSpPr>
        <p:spPr>
          <a:xfrm>
            <a:off x="26622206" y="18304784"/>
            <a:ext cx="1382369" cy="1178079"/>
          </a:xfrm>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833960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p:txBody>
          <a:bodyPr>
            <a:normAutofit/>
          </a:bodyPr>
          <a:lstStyle>
            <a:lvl1pPr>
              <a:defRPr sz="8731"/>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692851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13767" y="10316339"/>
            <a:ext cx="25733931" cy="4579800"/>
          </a:xfrm>
        </p:spPr>
        <p:txBody>
          <a:bodyPr anchor="b">
            <a:normAutofit/>
          </a:bodyPr>
          <a:lstStyle>
            <a:lvl1pPr algn="l">
              <a:defRPr sz="9978" b="0" cap="all"/>
            </a:lvl1pPr>
          </a:lstStyle>
          <a:p>
            <a:r>
              <a:rPr lang="en-US"/>
              <a:t>Click to edit Master title style</a:t>
            </a:r>
            <a:endParaRPr lang="en-US" dirty="0"/>
          </a:p>
        </p:txBody>
      </p:sp>
      <p:sp>
        <p:nvSpPr>
          <p:cNvPr id="3" name="Text Placeholder 2"/>
          <p:cNvSpPr>
            <a:spLocks noGrp="1"/>
          </p:cNvSpPr>
          <p:nvPr>
            <p:ph type="body" idx="1"/>
          </p:nvPr>
        </p:nvSpPr>
        <p:spPr>
          <a:xfrm>
            <a:off x="1513764" y="14896139"/>
            <a:ext cx="25733931" cy="2682775"/>
          </a:xfrm>
        </p:spPr>
        <p:txBody>
          <a:bodyPr anchor="t">
            <a:normAutofit/>
          </a:bodyPr>
          <a:lstStyle>
            <a:lvl1pPr marL="0" indent="0" algn="l">
              <a:buNone/>
              <a:defRPr sz="5613" cap="all">
                <a:solidFill>
                  <a:schemeClr val="tx1"/>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062257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13764" y="6679087"/>
            <a:ext cx="12624764" cy="113782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622931" y="6679089"/>
            <a:ext cx="12624764" cy="113781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409695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p:txBody>
          <a:bodyPr>
            <a:normAutofit/>
          </a:bodyPr>
          <a:lstStyle>
            <a:lvl1pPr>
              <a:defRPr sz="9978"/>
            </a:lvl1pPr>
          </a:lstStyle>
          <a:p>
            <a:r>
              <a:rPr lang="en-US"/>
              <a:t>Click to edit Master title style</a:t>
            </a:r>
            <a:endParaRPr lang="en-US" dirty="0"/>
          </a:p>
        </p:txBody>
      </p:sp>
      <p:sp>
        <p:nvSpPr>
          <p:cNvPr id="3" name="Text Placeholder 2"/>
          <p:cNvSpPr>
            <a:spLocks noGrp="1"/>
          </p:cNvSpPr>
          <p:nvPr>
            <p:ph type="body" idx="1"/>
          </p:nvPr>
        </p:nvSpPr>
        <p:spPr>
          <a:xfrm>
            <a:off x="2461618" y="6916680"/>
            <a:ext cx="11722715" cy="1796817"/>
          </a:xfrm>
        </p:spPr>
        <p:txBody>
          <a:bodyPr anchor="b">
            <a:noAutofit/>
          </a:bodyPr>
          <a:lstStyle>
            <a:lvl1pPr marL="0" indent="0">
              <a:buNone/>
              <a:defRPr sz="7483"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1513761" y="8949446"/>
            <a:ext cx="12624764" cy="910783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598224" y="6916680"/>
            <a:ext cx="11649468" cy="1796817"/>
          </a:xfrm>
        </p:spPr>
        <p:txBody>
          <a:bodyPr anchor="b">
            <a:noAutofit/>
          </a:bodyPr>
          <a:lstStyle>
            <a:lvl1pPr marL="0" indent="0">
              <a:buNone/>
              <a:defRPr sz="7483"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4622928" y="8949446"/>
            <a:ext cx="12624764" cy="910783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052BE0-99E8-4E4B-9965-D0CA503CA68B}" type="datetimeFigureOut">
              <a:rPr lang="en-US" smtClean="0"/>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192404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13764" y="1900772"/>
            <a:ext cx="25733931" cy="4540721"/>
          </a:xfrm>
        </p:spPr>
        <p:txBody>
          <a:bodyPr>
            <a:normAutofit/>
          </a:bodyPr>
          <a:lstStyle>
            <a:lvl1pPr>
              <a:defRPr sz="9978"/>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052BE0-99E8-4E4B-9965-D0CA503CA68B}" type="datetimeFigureOut">
              <a:rPr lang="en-US" smtClean="0"/>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548271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Date Placeholder 1"/>
          <p:cNvSpPr>
            <a:spLocks noGrp="1"/>
          </p:cNvSpPr>
          <p:nvPr>
            <p:ph type="dt" sz="half" idx="10"/>
          </p:nvPr>
        </p:nvSpPr>
        <p:spPr/>
        <p:txBody>
          <a:bodyPr/>
          <a:lstStyle/>
          <a:p>
            <a:fld id="{FD052BE0-99E8-4E4B-9965-D0CA503CA68B}" type="datetimeFigureOut">
              <a:rPr lang="en-US" smtClean="0"/>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22673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28720" y="4857519"/>
            <a:ext cx="9478916" cy="4487917"/>
          </a:xfrm>
        </p:spPr>
        <p:txBody>
          <a:bodyPr anchor="b">
            <a:normAutofit/>
          </a:bodyPr>
          <a:lstStyle>
            <a:lvl1pPr algn="l">
              <a:defRPr sz="7483" b="0"/>
            </a:lvl1pPr>
          </a:lstStyle>
          <a:p>
            <a:r>
              <a:rPr lang="en-US"/>
              <a:t>Click to edit Master title style</a:t>
            </a:r>
            <a:endParaRPr lang="en-US" dirty="0"/>
          </a:p>
        </p:txBody>
      </p:sp>
      <p:sp>
        <p:nvSpPr>
          <p:cNvPr id="3" name="Content Placeholder 2"/>
          <p:cNvSpPr>
            <a:spLocks noGrp="1"/>
          </p:cNvSpPr>
          <p:nvPr>
            <p:ph idx="1"/>
          </p:nvPr>
        </p:nvSpPr>
        <p:spPr>
          <a:xfrm>
            <a:off x="11939719" y="1900770"/>
            <a:ext cx="15322936" cy="1615651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8720" y="9345438"/>
            <a:ext cx="9478916" cy="5755104"/>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512770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30077" y="5411922"/>
            <a:ext cx="13565587" cy="4276725"/>
          </a:xfrm>
        </p:spPr>
        <p:txBody>
          <a:bodyPr anchor="b">
            <a:normAutofit/>
          </a:bodyPr>
          <a:lstStyle>
            <a:lvl1pPr algn="l">
              <a:defRPr sz="7483"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6651367" y="2851150"/>
            <a:ext cx="10596325" cy="1425575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4989"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1530077" y="9688647"/>
            <a:ext cx="13565587" cy="5702300"/>
          </a:xfrm>
        </p:spPr>
        <p:txBody>
          <a:bodyPr anchor="t">
            <a:normAutofit/>
          </a:bodyPr>
          <a:lstStyle>
            <a:lvl1pPr marL="0" indent="0">
              <a:buNone/>
              <a:defRPr sz="4989"/>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035309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13764" y="14757336"/>
            <a:ext cx="25733931" cy="1767121"/>
          </a:xfrm>
        </p:spPr>
        <p:txBody>
          <a:bodyPr anchor="b">
            <a:normAutofit/>
          </a:bodyPr>
          <a:lstStyle>
            <a:lvl1pPr algn="l">
              <a:defRPr sz="623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027524" y="2906377"/>
            <a:ext cx="22706410" cy="986857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4989"/>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1513764" y="16524457"/>
            <a:ext cx="25733931" cy="1539421"/>
          </a:xfrm>
        </p:spPr>
        <p:txBody>
          <a:bodyPr>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789830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13772" y="1900774"/>
            <a:ext cx="25733928" cy="9741426"/>
          </a:xfrm>
        </p:spPr>
        <p:txBody>
          <a:bodyPr anchor="ctr">
            <a:normAutofit/>
          </a:bodyPr>
          <a:lstStyle>
            <a:lvl1pPr algn="l">
              <a:defRPr sz="9978" b="0" cap="none"/>
            </a:lvl1pPr>
          </a:lstStyle>
          <a:p>
            <a:r>
              <a:rPr lang="en-US"/>
              <a:t>Click to edit Master title style</a:t>
            </a:r>
            <a:endParaRPr lang="en-US" dirty="0"/>
          </a:p>
        </p:txBody>
      </p:sp>
      <p:sp>
        <p:nvSpPr>
          <p:cNvPr id="3" name="Text Placeholder 2"/>
          <p:cNvSpPr>
            <a:spLocks noGrp="1"/>
          </p:cNvSpPr>
          <p:nvPr>
            <p:ph type="body" idx="1"/>
          </p:nvPr>
        </p:nvSpPr>
        <p:spPr>
          <a:xfrm>
            <a:off x="1513769" y="13542962"/>
            <a:ext cx="25733928" cy="4514321"/>
          </a:xfrm>
        </p:spPr>
        <p:txBody>
          <a:bodyPr anchor="ctr">
            <a:normAutofit/>
          </a:bodyPr>
          <a:lstStyle>
            <a:lvl1pPr marL="0" indent="0" algn="l">
              <a:buNone/>
              <a:defRPr sz="6236">
                <a:solidFill>
                  <a:schemeClr val="tx1"/>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493718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11" name="TextBox 10"/>
          <p:cNvSpPr txBox="1"/>
          <p:nvPr/>
        </p:nvSpPr>
        <p:spPr>
          <a:xfrm>
            <a:off x="1396542" y="2239119"/>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45" dirty="0">
                <a:solidFill>
                  <a:schemeClr val="tx1"/>
                </a:solidFill>
                <a:effectLst/>
              </a:rPr>
              <a:t>“</a:t>
            </a:r>
          </a:p>
        </p:txBody>
      </p:sp>
      <p:sp>
        <p:nvSpPr>
          <p:cNvPr id="12" name="TextBox 11"/>
          <p:cNvSpPr txBox="1"/>
          <p:nvPr/>
        </p:nvSpPr>
        <p:spPr>
          <a:xfrm>
            <a:off x="25612752" y="8579863"/>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45" dirty="0">
                <a:solidFill>
                  <a:schemeClr val="tx1"/>
                </a:solidFill>
                <a:effectLst/>
              </a:rPr>
              <a:t>”</a:t>
            </a:r>
          </a:p>
        </p:txBody>
      </p:sp>
      <p:sp>
        <p:nvSpPr>
          <p:cNvPr id="13" name="Title 1"/>
          <p:cNvSpPr>
            <a:spLocks noGrp="1"/>
          </p:cNvSpPr>
          <p:nvPr>
            <p:ph type="title"/>
          </p:nvPr>
        </p:nvSpPr>
        <p:spPr>
          <a:xfrm>
            <a:off x="2910696" y="1900774"/>
            <a:ext cx="23478842" cy="8553447"/>
          </a:xfrm>
        </p:spPr>
        <p:txBody>
          <a:bodyPr anchor="ctr">
            <a:normAutofit/>
          </a:bodyPr>
          <a:lstStyle>
            <a:lvl1pPr algn="l">
              <a:defRPr sz="9978" b="0" cap="none">
                <a:solidFill>
                  <a:schemeClr val="tx1"/>
                </a:solidFill>
              </a:defRPr>
            </a:lvl1pPr>
          </a:lstStyle>
          <a:p>
            <a:r>
              <a:rPr lang="en-US"/>
              <a:t>Click to edit Master title style</a:t>
            </a:r>
            <a:endParaRPr lang="en-US" dirty="0"/>
          </a:p>
        </p:txBody>
      </p:sp>
      <p:sp>
        <p:nvSpPr>
          <p:cNvPr id="16" name="Text Placeholder 9"/>
          <p:cNvSpPr>
            <a:spLocks noGrp="1"/>
          </p:cNvSpPr>
          <p:nvPr>
            <p:ph type="body" sz="quarter" idx="13"/>
          </p:nvPr>
        </p:nvSpPr>
        <p:spPr>
          <a:xfrm>
            <a:off x="3273430" y="10454217"/>
            <a:ext cx="22766447" cy="1187979"/>
          </a:xfrm>
        </p:spPr>
        <p:txBody>
          <a:bodyPr anchor="ctr">
            <a:normAutofit/>
          </a:bodyPr>
          <a:lstStyle>
            <a:lvl1pPr marL="0" indent="0">
              <a:buFontTx/>
              <a:buNone/>
              <a:defRPr sz="4989"/>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US"/>
              <a:t>Click to edit Master text styles</a:t>
            </a:r>
          </a:p>
        </p:txBody>
      </p:sp>
      <p:sp>
        <p:nvSpPr>
          <p:cNvPr id="3" name="Text Placeholder 2"/>
          <p:cNvSpPr>
            <a:spLocks noGrp="1"/>
          </p:cNvSpPr>
          <p:nvPr>
            <p:ph type="body" idx="1"/>
          </p:nvPr>
        </p:nvSpPr>
        <p:spPr>
          <a:xfrm>
            <a:off x="1530534" y="13542962"/>
            <a:ext cx="25733931" cy="4514321"/>
          </a:xfrm>
        </p:spPr>
        <p:txBody>
          <a:bodyPr anchor="ctr">
            <a:normAutofit/>
          </a:bodyPr>
          <a:lstStyle>
            <a:lvl1pPr marL="0" indent="0" algn="l">
              <a:buNone/>
              <a:defRPr sz="6236">
                <a:solidFill>
                  <a:schemeClr val="tx1"/>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099961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13766" y="10263541"/>
            <a:ext cx="25733934" cy="4579800"/>
          </a:xfrm>
        </p:spPr>
        <p:txBody>
          <a:bodyPr anchor="b">
            <a:normAutofit/>
          </a:bodyPr>
          <a:lstStyle>
            <a:lvl1pPr algn="l">
              <a:defRPr sz="8731" b="0" cap="none"/>
            </a:lvl1pPr>
          </a:lstStyle>
          <a:p>
            <a:r>
              <a:rPr lang="en-US"/>
              <a:t>Click to edit Master title style</a:t>
            </a:r>
            <a:endParaRPr lang="en-US" dirty="0"/>
          </a:p>
        </p:txBody>
      </p:sp>
      <p:sp>
        <p:nvSpPr>
          <p:cNvPr id="3" name="Text Placeholder 2"/>
          <p:cNvSpPr>
            <a:spLocks noGrp="1"/>
          </p:cNvSpPr>
          <p:nvPr>
            <p:ph type="body" idx="1"/>
          </p:nvPr>
        </p:nvSpPr>
        <p:spPr>
          <a:xfrm>
            <a:off x="1513760" y="14843341"/>
            <a:ext cx="25733938" cy="2682775"/>
          </a:xfrm>
        </p:spPr>
        <p:txBody>
          <a:bodyPr anchor="t">
            <a:normAutofit/>
          </a:bodyPr>
          <a:lstStyle>
            <a:lvl1pPr marL="0" indent="0" algn="l">
              <a:buNone/>
              <a:defRPr sz="5613">
                <a:solidFill>
                  <a:schemeClr val="tx1"/>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72086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11" name="TextBox 10"/>
          <p:cNvSpPr txBox="1"/>
          <p:nvPr/>
        </p:nvSpPr>
        <p:spPr>
          <a:xfrm>
            <a:off x="1396542" y="2239119"/>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45" dirty="0">
                <a:solidFill>
                  <a:schemeClr val="tx1"/>
                </a:solidFill>
                <a:effectLst/>
              </a:rPr>
              <a:t>“</a:t>
            </a:r>
          </a:p>
        </p:txBody>
      </p:sp>
      <p:sp>
        <p:nvSpPr>
          <p:cNvPr id="12" name="TextBox 11"/>
          <p:cNvSpPr txBox="1"/>
          <p:nvPr/>
        </p:nvSpPr>
        <p:spPr>
          <a:xfrm>
            <a:off x="25612752" y="8579863"/>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45" dirty="0">
                <a:solidFill>
                  <a:schemeClr val="tx1"/>
                </a:solidFill>
                <a:effectLst/>
              </a:rPr>
              <a:t>”</a:t>
            </a:r>
          </a:p>
        </p:txBody>
      </p:sp>
      <p:sp>
        <p:nvSpPr>
          <p:cNvPr id="16" name="Title 1"/>
          <p:cNvSpPr>
            <a:spLocks noGrp="1"/>
          </p:cNvSpPr>
          <p:nvPr>
            <p:ph type="title"/>
          </p:nvPr>
        </p:nvSpPr>
        <p:spPr>
          <a:xfrm>
            <a:off x="2910696" y="1900774"/>
            <a:ext cx="23478842" cy="8553447"/>
          </a:xfrm>
        </p:spPr>
        <p:txBody>
          <a:bodyPr anchor="ctr">
            <a:normAutofit/>
          </a:bodyPr>
          <a:lstStyle>
            <a:lvl1pPr algn="l">
              <a:defRPr sz="9978"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13762" y="12117388"/>
            <a:ext cx="25733934" cy="2771951"/>
          </a:xfrm>
        </p:spPr>
        <p:txBody>
          <a:bodyPr vert="horz" lIns="91440" tIns="45720" rIns="91440" bIns="45720" rtlCol="0" anchor="b">
            <a:normAutofit/>
          </a:bodyPr>
          <a:lstStyle>
            <a:lvl1pPr>
              <a:buNone/>
              <a:defRPr lang="en-US" sz="6236"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513762" y="14889339"/>
            <a:ext cx="25733934" cy="3167944"/>
          </a:xfrm>
        </p:spPr>
        <p:txBody>
          <a:bodyPr anchor="t">
            <a:normAutofit/>
          </a:bodyPr>
          <a:lstStyle>
            <a:lvl1pPr marL="0" indent="0" algn="l">
              <a:buNone/>
              <a:defRPr sz="4989">
                <a:solidFill>
                  <a:schemeClr val="tx1"/>
                </a:solidFill>
              </a:defRPr>
            </a:lvl1pPr>
            <a:lvl2pPr marL="1425595" indent="0">
              <a:buNone/>
              <a:defRPr sz="4989">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15114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Title 1"/>
          <p:cNvSpPr>
            <a:spLocks noGrp="1"/>
          </p:cNvSpPr>
          <p:nvPr>
            <p:ph type="title"/>
          </p:nvPr>
        </p:nvSpPr>
        <p:spPr>
          <a:xfrm>
            <a:off x="1537734" y="1900774"/>
            <a:ext cx="25733934" cy="8553447"/>
          </a:xfrm>
        </p:spPr>
        <p:txBody>
          <a:bodyPr vert="horz" lIns="91440" tIns="45720" rIns="91440" bIns="45720" rtlCol="0" anchor="ctr">
            <a:normAutofit/>
          </a:bodyPr>
          <a:lstStyle>
            <a:lvl1pPr>
              <a:defRPr lang="en-US" sz="8731"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537734" y="10929408"/>
            <a:ext cx="25733934" cy="2613554"/>
          </a:xfrm>
        </p:spPr>
        <p:txBody>
          <a:bodyPr vert="horz" lIns="91440" tIns="45720" rIns="91440" bIns="45720" rtlCol="0" anchor="b">
            <a:normAutofit/>
          </a:bodyPr>
          <a:lstStyle>
            <a:lvl1pPr>
              <a:buNone/>
              <a:defRPr lang="en-US" sz="6236"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537730" y="13542962"/>
            <a:ext cx="25733934" cy="4514321"/>
          </a:xfrm>
        </p:spPr>
        <p:txBody>
          <a:bodyPr anchor="t">
            <a:normAutofit/>
          </a:bodyPr>
          <a:lstStyle>
            <a:lvl1pPr marL="0" indent="0" algn="l">
              <a:buNone/>
              <a:defRPr sz="4989">
                <a:solidFill>
                  <a:schemeClr val="tx1"/>
                </a:solidFill>
              </a:defRPr>
            </a:lvl1pPr>
            <a:lvl2pPr marL="1425595" indent="0">
              <a:buNone/>
              <a:defRPr sz="4989">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5717252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8" name="Title 1"/>
          <p:cNvSpPr>
            <a:spLocks noGrp="1"/>
          </p:cNvSpPr>
          <p:nvPr>
            <p:ph type="title"/>
          </p:nvPr>
        </p:nvSpPr>
        <p:spPr>
          <a:xfrm>
            <a:off x="1513761" y="1900772"/>
            <a:ext cx="25733931" cy="4540721"/>
          </a:xfrm>
        </p:spPr>
        <p:txBody>
          <a:bodyPr>
            <a:normAutofit/>
          </a:bodyPr>
          <a:lstStyle>
            <a:lvl1pPr>
              <a:defRPr sz="8731"/>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01750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8" y="0"/>
            <a:ext cx="30191115" cy="21383625"/>
          </a:xfrm>
          <a:prstGeom prst="rect">
            <a:avLst/>
          </a:prstGeom>
        </p:spPr>
      </p:pic>
      <p:sp>
        <p:nvSpPr>
          <p:cNvPr id="2" name="Vertical Title 1"/>
          <p:cNvSpPr>
            <a:spLocks noGrp="1"/>
          </p:cNvSpPr>
          <p:nvPr>
            <p:ph type="title" orient="vert"/>
          </p:nvPr>
        </p:nvSpPr>
        <p:spPr>
          <a:xfrm>
            <a:off x="21696503" y="1900768"/>
            <a:ext cx="5551187" cy="16156520"/>
          </a:xfrm>
        </p:spPr>
        <p:txBody>
          <a:bodyPr vert="eaVert">
            <a:normAutofit/>
          </a:bodyPr>
          <a:lstStyle>
            <a:lvl1pPr>
              <a:defRPr sz="8731"/>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13761" y="1900767"/>
            <a:ext cx="19833125" cy="16156517"/>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03250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1" y="1900772"/>
            <a:ext cx="25733931" cy="454072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13761" y="6679089"/>
            <a:ext cx="25733931" cy="113781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1599605" y="18304784"/>
            <a:ext cx="4013429" cy="1178079"/>
          </a:xfrm>
          <a:prstGeom prst="rect">
            <a:avLst/>
          </a:prstGeom>
        </p:spPr>
        <p:txBody>
          <a:bodyPr vert="horz" lIns="91440" tIns="45720" rIns="91440" bIns="45720" rtlCol="0" anchor="ctr"/>
          <a:lstStyle>
            <a:lvl1pPr algn="r">
              <a:defRPr sz="3118" b="0" i="0">
                <a:solidFill>
                  <a:schemeClr val="tx1"/>
                </a:solidFill>
                <a:effectLst/>
                <a:latin typeface="+mn-lt"/>
              </a:defRPr>
            </a:lvl1pPr>
          </a:lstStyle>
          <a:p>
            <a:fld id="{FD052BE0-99E8-4E4B-9965-D0CA503CA68B}" type="datetimeFigureOut">
              <a:rPr lang="en-US" smtClean="0"/>
              <a:t>11/11/2025</a:t>
            </a:fld>
            <a:endParaRPr lang="en-US"/>
          </a:p>
        </p:txBody>
      </p:sp>
      <p:sp>
        <p:nvSpPr>
          <p:cNvPr id="5" name="Footer Placeholder 4"/>
          <p:cNvSpPr>
            <a:spLocks noGrp="1"/>
          </p:cNvSpPr>
          <p:nvPr>
            <p:ph type="ftr" sz="quarter" idx="3"/>
          </p:nvPr>
        </p:nvSpPr>
        <p:spPr>
          <a:xfrm>
            <a:off x="1513762" y="18304784"/>
            <a:ext cx="19833546" cy="1178079"/>
          </a:xfrm>
          <a:prstGeom prst="rect">
            <a:avLst/>
          </a:prstGeom>
        </p:spPr>
        <p:txBody>
          <a:bodyPr vert="horz" lIns="91440" tIns="45720" rIns="91440" bIns="45720" rtlCol="0" anchor="ctr"/>
          <a:lstStyle>
            <a:lvl1pPr algn="l">
              <a:defRPr sz="3118"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25865326" y="18304784"/>
            <a:ext cx="1382369" cy="1178079"/>
          </a:xfrm>
          <a:prstGeom prst="rect">
            <a:avLst/>
          </a:prstGeom>
        </p:spPr>
        <p:txBody>
          <a:bodyPr vert="horz" lIns="91440" tIns="45720" rIns="91440" bIns="45720" rtlCol="0" anchor="ctr"/>
          <a:lstStyle>
            <a:lvl1pPr algn="r">
              <a:defRPr sz="3118" b="0" i="0">
                <a:solidFill>
                  <a:schemeClr val="tx1"/>
                </a:solidFill>
                <a:effectLst/>
                <a:latin typeface="+mn-lt"/>
              </a:defRPr>
            </a:lvl1pPr>
          </a:lstStyle>
          <a:p>
            <a:fld id="{B28B11B8-CC9F-48CE-A16C-CDD4337F714F}" type="slidenum">
              <a:rPr lang="en-US" smtClean="0"/>
              <a:t>‹#›</a:t>
            </a:fld>
            <a:endParaRPr lang="en-US"/>
          </a:p>
        </p:txBody>
      </p:sp>
    </p:spTree>
    <p:extLst>
      <p:ext uri="{BB962C8B-B14F-4D97-AF65-F5344CB8AC3E}">
        <p14:creationId xmlns:p14="http://schemas.microsoft.com/office/powerpoint/2010/main" val="4170254324"/>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l" defTabSz="1425595" rtl="0" eaLnBrk="1" latinLnBrk="0" hangingPunct="1">
        <a:spcBef>
          <a:spcPct val="0"/>
        </a:spcBef>
        <a:buNone/>
        <a:defRPr sz="9978"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90997" indent="-890997" algn="l" defTabSz="1425595" rtl="0" eaLnBrk="1" latinLnBrk="0" hangingPunct="1">
        <a:spcBef>
          <a:spcPts val="0"/>
        </a:spcBef>
        <a:spcAft>
          <a:spcPts val="3118"/>
        </a:spcAft>
        <a:buClr>
          <a:schemeClr val="tx1"/>
        </a:buClr>
        <a:buSzPct val="100000"/>
        <a:buFont typeface="Arial"/>
        <a:buChar char="•"/>
        <a:defRPr sz="5613" kern="1200" cap="none">
          <a:solidFill>
            <a:schemeClr val="tx1"/>
          </a:solidFill>
          <a:effectLst/>
          <a:latin typeface="+mn-lt"/>
          <a:ea typeface="+mn-ea"/>
          <a:cs typeface="+mn-cs"/>
        </a:defRPr>
      </a:lvl1pPr>
      <a:lvl2pPr marL="2316592" indent="-890997" algn="l" defTabSz="1425595" rtl="0" eaLnBrk="1" latinLnBrk="0" hangingPunct="1">
        <a:spcBef>
          <a:spcPts val="0"/>
        </a:spcBef>
        <a:spcAft>
          <a:spcPts val="3118"/>
        </a:spcAft>
        <a:buClr>
          <a:schemeClr val="tx1"/>
        </a:buClr>
        <a:buSzPct val="100000"/>
        <a:buFont typeface="Arial"/>
        <a:buChar char="•"/>
        <a:defRPr sz="4989" kern="1200" cap="none">
          <a:solidFill>
            <a:schemeClr val="tx1"/>
          </a:solidFill>
          <a:effectLst/>
          <a:latin typeface="+mn-lt"/>
          <a:ea typeface="+mn-ea"/>
          <a:cs typeface="+mn-cs"/>
        </a:defRPr>
      </a:lvl2pPr>
      <a:lvl3pPr marL="3742188" indent="-890997" algn="l" defTabSz="1425595" rtl="0" eaLnBrk="1" latinLnBrk="0" hangingPunct="1">
        <a:spcBef>
          <a:spcPts val="0"/>
        </a:spcBef>
        <a:spcAft>
          <a:spcPts val="3118"/>
        </a:spcAft>
        <a:buClr>
          <a:schemeClr val="tx1"/>
        </a:buClr>
        <a:buSzPct val="100000"/>
        <a:buFont typeface="Arial"/>
        <a:buChar char="•"/>
        <a:defRPr sz="4365" kern="1200" cap="none">
          <a:solidFill>
            <a:schemeClr val="tx1"/>
          </a:solidFill>
          <a:effectLst/>
          <a:latin typeface="+mn-lt"/>
          <a:ea typeface="+mn-ea"/>
          <a:cs typeface="+mn-cs"/>
        </a:defRPr>
      </a:lvl3pPr>
      <a:lvl4pPr marL="4811384" indent="-534598" algn="l" defTabSz="1425595" rtl="0" eaLnBrk="1" latinLnBrk="0" hangingPunct="1">
        <a:spcBef>
          <a:spcPts val="0"/>
        </a:spcBef>
        <a:spcAft>
          <a:spcPts val="3118"/>
        </a:spcAft>
        <a:buClr>
          <a:schemeClr val="tx1"/>
        </a:buClr>
        <a:buSzPct val="100000"/>
        <a:buFont typeface="Arial"/>
        <a:buChar char="•"/>
        <a:defRPr sz="3742" kern="1200" cap="none">
          <a:solidFill>
            <a:schemeClr val="tx1"/>
          </a:solidFill>
          <a:effectLst/>
          <a:latin typeface="+mn-lt"/>
          <a:ea typeface="+mn-ea"/>
          <a:cs typeface="+mn-cs"/>
        </a:defRPr>
      </a:lvl4pPr>
      <a:lvl5pPr marL="6236980" indent="-534598" algn="l" defTabSz="1425595" rtl="0" eaLnBrk="1" latinLnBrk="0" hangingPunct="1">
        <a:spcBef>
          <a:spcPts val="0"/>
        </a:spcBef>
        <a:spcAft>
          <a:spcPts val="3118"/>
        </a:spcAft>
        <a:buClr>
          <a:schemeClr val="tx1"/>
        </a:buClr>
        <a:buSzPct val="100000"/>
        <a:buFont typeface="Arial"/>
        <a:buChar char="•"/>
        <a:defRPr sz="3742" kern="1200" cap="none">
          <a:solidFill>
            <a:schemeClr val="tx1"/>
          </a:solidFill>
          <a:effectLst/>
          <a:latin typeface="+mn-lt"/>
          <a:ea typeface="+mn-ea"/>
          <a:cs typeface="+mn-cs"/>
        </a:defRPr>
      </a:lvl5pPr>
      <a:lvl6pPr marL="7840774" indent="-712798" algn="l" defTabSz="1425595" rtl="0" eaLnBrk="1" latinLnBrk="0" hangingPunct="1">
        <a:spcBef>
          <a:spcPts val="0"/>
        </a:spcBef>
        <a:spcAft>
          <a:spcPts val="3118"/>
        </a:spcAft>
        <a:buClr>
          <a:schemeClr val="tx1"/>
        </a:buClr>
        <a:buSzPct val="100000"/>
        <a:buFont typeface="Arial"/>
        <a:buChar char="•"/>
        <a:defRPr sz="3742" kern="1200" cap="none">
          <a:solidFill>
            <a:schemeClr val="tx1"/>
          </a:solidFill>
          <a:effectLst/>
          <a:latin typeface="+mn-lt"/>
          <a:ea typeface="+mn-ea"/>
          <a:cs typeface="+mn-cs"/>
        </a:defRPr>
      </a:lvl6pPr>
      <a:lvl7pPr marL="9266370" indent="-712798" algn="l" defTabSz="1425595" rtl="0" eaLnBrk="1" latinLnBrk="0" hangingPunct="1">
        <a:spcBef>
          <a:spcPts val="0"/>
        </a:spcBef>
        <a:spcAft>
          <a:spcPts val="3118"/>
        </a:spcAft>
        <a:buClr>
          <a:schemeClr val="tx1"/>
        </a:buClr>
        <a:buSzPct val="100000"/>
        <a:buFont typeface="Arial"/>
        <a:buChar char="•"/>
        <a:defRPr sz="3742" kern="1200" cap="none">
          <a:solidFill>
            <a:schemeClr val="tx1"/>
          </a:solidFill>
          <a:effectLst/>
          <a:latin typeface="+mn-lt"/>
          <a:ea typeface="+mn-ea"/>
          <a:cs typeface="+mn-cs"/>
        </a:defRPr>
      </a:lvl7pPr>
      <a:lvl8pPr marL="10691965" indent="-712798" algn="l" defTabSz="1425595" rtl="0" eaLnBrk="1" latinLnBrk="0" hangingPunct="1">
        <a:spcBef>
          <a:spcPts val="0"/>
        </a:spcBef>
        <a:spcAft>
          <a:spcPts val="3118"/>
        </a:spcAft>
        <a:buClr>
          <a:schemeClr val="tx1"/>
        </a:buClr>
        <a:buSzPct val="100000"/>
        <a:buFont typeface="Arial"/>
        <a:buChar char="•"/>
        <a:defRPr sz="3742" kern="1200" cap="none">
          <a:solidFill>
            <a:schemeClr val="tx1"/>
          </a:solidFill>
          <a:effectLst/>
          <a:latin typeface="+mn-lt"/>
          <a:ea typeface="+mn-ea"/>
          <a:cs typeface="+mn-cs"/>
        </a:defRPr>
      </a:lvl8pPr>
      <a:lvl9pPr marL="12117560" indent="-712798" algn="l" defTabSz="1425595" rtl="0" eaLnBrk="1" latinLnBrk="0" hangingPunct="1">
        <a:spcBef>
          <a:spcPts val="0"/>
        </a:spcBef>
        <a:spcAft>
          <a:spcPts val="3118"/>
        </a:spcAft>
        <a:buClr>
          <a:schemeClr val="tx1"/>
        </a:buClr>
        <a:buSzPct val="100000"/>
        <a:buFont typeface="Arial"/>
        <a:buChar char="•"/>
        <a:defRPr sz="3742" kern="1200" cap="none">
          <a:solidFill>
            <a:schemeClr val="tx1"/>
          </a:solidFill>
          <a:effectLst/>
          <a:latin typeface="+mn-lt"/>
          <a:ea typeface="+mn-ea"/>
          <a:cs typeface="+mn-cs"/>
        </a:defRPr>
      </a:lvl9pPr>
    </p:bodyStyle>
    <p:otherStyle>
      <a:defPPr>
        <a:defRPr lang="en-US"/>
      </a:defPPr>
      <a:lvl1pPr marL="0" algn="l" defTabSz="1425595" rtl="0" eaLnBrk="1" latinLnBrk="0" hangingPunct="1">
        <a:defRPr sz="5613" kern="1200">
          <a:solidFill>
            <a:schemeClr val="tx1"/>
          </a:solidFill>
          <a:latin typeface="+mn-lt"/>
          <a:ea typeface="+mn-ea"/>
          <a:cs typeface="+mn-cs"/>
        </a:defRPr>
      </a:lvl1pPr>
      <a:lvl2pPr marL="1425595" algn="l" defTabSz="1425595" rtl="0" eaLnBrk="1" latinLnBrk="0" hangingPunct="1">
        <a:defRPr sz="5613" kern="1200">
          <a:solidFill>
            <a:schemeClr val="tx1"/>
          </a:solidFill>
          <a:latin typeface="+mn-lt"/>
          <a:ea typeface="+mn-ea"/>
          <a:cs typeface="+mn-cs"/>
        </a:defRPr>
      </a:lvl2pPr>
      <a:lvl3pPr marL="2851191" algn="l" defTabSz="1425595" rtl="0" eaLnBrk="1" latinLnBrk="0" hangingPunct="1">
        <a:defRPr sz="5613" kern="1200">
          <a:solidFill>
            <a:schemeClr val="tx1"/>
          </a:solidFill>
          <a:latin typeface="+mn-lt"/>
          <a:ea typeface="+mn-ea"/>
          <a:cs typeface="+mn-cs"/>
        </a:defRPr>
      </a:lvl3pPr>
      <a:lvl4pPr marL="4276786" algn="l" defTabSz="1425595" rtl="0" eaLnBrk="1" latinLnBrk="0" hangingPunct="1">
        <a:defRPr sz="5613" kern="1200">
          <a:solidFill>
            <a:schemeClr val="tx1"/>
          </a:solidFill>
          <a:latin typeface="+mn-lt"/>
          <a:ea typeface="+mn-ea"/>
          <a:cs typeface="+mn-cs"/>
        </a:defRPr>
      </a:lvl4pPr>
      <a:lvl5pPr marL="5702381" algn="l" defTabSz="1425595" rtl="0" eaLnBrk="1" latinLnBrk="0" hangingPunct="1">
        <a:defRPr sz="5613" kern="1200">
          <a:solidFill>
            <a:schemeClr val="tx1"/>
          </a:solidFill>
          <a:latin typeface="+mn-lt"/>
          <a:ea typeface="+mn-ea"/>
          <a:cs typeface="+mn-cs"/>
        </a:defRPr>
      </a:lvl5pPr>
      <a:lvl6pPr marL="7127977" algn="l" defTabSz="1425595" rtl="0" eaLnBrk="1" latinLnBrk="0" hangingPunct="1">
        <a:defRPr sz="5613" kern="1200">
          <a:solidFill>
            <a:schemeClr val="tx1"/>
          </a:solidFill>
          <a:latin typeface="+mn-lt"/>
          <a:ea typeface="+mn-ea"/>
          <a:cs typeface="+mn-cs"/>
        </a:defRPr>
      </a:lvl6pPr>
      <a:lvl7pPr marL="8553572" algn="l" defTabSz="1425595" rtl="0" eaLnBrk="1" latinLnBrk="0" hangingPunct="1">
        <a:defRPr sz="5613" kern="1200">
          <a:solidFill>
            <a:schemeClr val="tx1"/>
          </a:solidFill>
          <a:latin typeface="+mn-lt"/>
          <a:ea typeface="+mn-ea"/>
          <a:cs typeface="+mn-cs"/>
        </a:defRPr>
      </a:lvl7pPr>
      <a:lvl8pPr marL="9979167" algn="l" defTabSz="1425595" rtl="0" eaLnBrk="1" latinLnBrk="0" hangingPunct="1">
        <a:defRPr sz="5613" kern="1200">
          <a:solidFill>
            <a:schemeClr val="tx1"/>
          </a:solidFill>
          <a:latin typeface="+mn-lt"/>
          <a:ea typeface="+mn-ea"/>
          <a:cs typeface="+mn-cs"/>
        </a:defRPr>
      </a:lvl8pPr>
      <a:lvl9pPr marL="11404763" algn="l" defTabSz="1425595"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hyperlink" Target="https://www.bcchr.ca/globalhealth/our-projects/project-highlights/smart-triage" TargetMode="Externa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5.pn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hyperlink" Target="https://www.england.nhs.uk/statistics/statistical-work-areas/rtt-waiting-times/rtt-data-2022-23/"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assets.kingsfund.org.uk/f/256914/x/6b673ca354/economicimpactnhswaitinglists_report_october2025.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635775B6-969B-653E-27CB-CBC9E553329C}"/>
              </a:ext>
            </a:extLst>
          </p:cNvPr>
          <p:cNvSpPr txBox="1"/>
          <p:nvPr/>
        </p:nvSpPr>
        <p:spPr>
          <a:xfrm>
            <a:off x="2407920" y="6805052"/>
            <a:ext cx="24330512" cy="5478423"/>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sz="5000" b="1" dirty="0">
                <a:latin typeface="Arial" panose="020B0604020202020204"/>
                <a:cs typeface="Arial" panose="020B0604020202020204"/>
              </a:rPr>
              <a:t>NAME: </a:t>
            </a:r>
            <a:r>
              <a:rPr lang="en-GB" sz="4000" b="1" dirty="0">
                <a:latin typeface="Arial" panose="020B0604020202020204"/>
                <a:cs typeface="Arial" panose="020B0604020202020204"/>
              </a:rPr>
              <a:t>MADONA IGBINOBA</a:t>
            </a:r>
          </a:p>
          <a:p>
            <a:r>
              <a:rPr lang="en-GB" sz="5000" b="1" dirty="0">
                <a:latin typeface="Arial" panose="020B0604020202020204"/>
                <a:cs typeface="Arial" panose="020B0604020202020204"/>
              </a:rPr>
              <a:t>STUDENT </a:t>
            </a:r>
            <a:r>
              <a:rPr lang="en-GB" sz="4000" b="1" dirty="0">
                <a:latin typeface="Arial" panose="020B0604020202020204"/>
                <a:cs typeface="Arial" panose="020B0604020202020204"/>
              </a:rPr>
              <a:t>NUMBER:1815861</a:t>
            </a:r>
          </a:p>
          <a:p>
            <a:r>
              <a:rPr lang="en-GB" sz="4000" b="1" dirty="0">
                <a:latin typeface="Arial" panose="020B0604020202020204"/>
                <a:cs typeface="Arial" panose="020B0604020202020204"/>
              </a:rPr>
              <a:t>MODULE  TITLE: POPULATION HEALTH AND DIGITAL HEALTH PROMOTION LCHS7009</a:t>
            </a:r>
          </a:p>
          <a:p>
            <a:r>
              <a:rPr lang="en-GB" sz="5000" b="1" dirty="0">
                <a:latin typeface="Arial" panose="020B0604020202020204"/>
                <a:cs typeface="Arial" panose="020B0604020202020204"/>
              </a:rPr>
              <a:t>LECTURER’S </a:t>
            </a:r>
            <a:r>
              <a:rPr lang="en-GB" sz="4000" b="1" dirty="0">
                <a:latin typeface="Arial" panose="020B0604020202020204"/>
                <a:cs typeface="Arial" panose="020B0604020202020204"/>
              </a:rPr>
              <a:t>NAME: BETSY JOSE</a:t>
            </a:r>
          </a:p>
          <a:p>
            <a:r>
              <a:rPr lang="en-GB" sz="5000" b="1" dirty="0">
                <a:latin typeface="Arial" panose="020B0604020202020204"/>
                <a:cs typeface="Arial" panose="020B0604020202020204"/>
              </a:rPr>
              <a:t>ASSIGNMENT TITLE: </a:t>
            </a:r>
            <a:r>
              <a:rPr lang="en-GB" sz="5000" dirty="0">
                <a:latin typeface="Arial" panose="020B0604020202020204"/>
                <a:cs typeface="Arial" panose="020B0604020202020204"/>
              </a:rPr>
              <a:t>SmartTriage AI App: Revolutionising NHS Waiting Lists and Health Equity</a:t>
            </a:r>
          </a:p>
          <a:p>
            <a:r>
              <a:rPr lang="en-GB" sz="4400" dirty="0">
                <a:latin typeface="Abadi" panose="020B0604020104020204" pitchFamily="34" charset="0"/>
                <a:cs typeface="Arial" panose="020B0604020202020204"/>
              </a:rPr>
              <a:t>ASSESSMENT COMPONENT </a:t>
            </a:r>
            <a:r>
              <a:rPr lang="en-GB" sz="5000" dirty="0">
                <a:latin typeface="Arial" panose="020B0604020202020204"/>
                <a:cs typeface="Arial" panose="020B0604020202020204"/>
              </a:rPr>
              <a:t>3</a:t>
            </a:r>
          </a:p>
        </p:txBody>
      </p:sp>
    </p:spTree>
    <p:extLst>
      <p:ext uri="{BB962C8B-B14F-4D97-AF65-F5344CB8AC3E}">
        <p14:creationId xmlns:p14="http://schemas.microsoft.com/office/powerpoint/2010/main" val="533322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1448CD-A496-17E2-7C59-AC85A8F4D5B7}"/>
              </a:ext>
            </a:extLst>
          </p:cNvPr>
          <p:cNvSpPr txBox="1"/>
          <p:nvPr/>
        </p:nvSpPr>
        <p:spPr>
          <a:xfrm>
            <a:off x="74264" y="6000257"/>
            <a:ext cx="6978809" cy="43733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GB" sz="1987" b="1" dirty="0">
                <a:latin typeface="Arial" panose="020B0604020202020204" pitchFamily="34" charset="0"/>
                <a:cs typeface="Arial" panose="020B0604020202020204" pitchFamily="34" charset="0"/>
              </a:rPr>
              <a:t>PAST ACTIONS:</a:t>
            </a:r>
          </a:p>
          <a:p>
            <a:pPr marL="425745" indent="-425745" algn="just">
              <a:buFont typeface="Wingdings" panose="05000000000000000000" pitchFamily="2" charset="2"/>
              <a:buChar char="q"/>
            </a:pPr>
            <a:r>
              <a:rPr lang="en-GB" sz="1987" b="1" dirty="0">
                <a:latin typeface="Arial" panose="020B0604020202020204" pitchFamily="34" charset="0"/>
                <a:cs typeface="Arial" panose="020B0604020202020204" pitchFamily="34" charset="0"/>
              </a:rPr>
              <a:t> Non-Digital: </a:t>
            </a:r>
            <a:r>
              <a:rPr lang="en-GB" sz="1987" dirty="0">
                <a:latin typeface="Arial" panose="020B0604020202020204" pitchFamily="34" charset="0"/>
                <a:cs typeface="Arial" panose="020B0604020202020204" pitchFamily="34" charset="0"/>
              </a:rPr>
              <a:t>Health checkups in the community and phone triage (Limited scalability).</a:t>
            </a:r>
          </a:p>
          <a:p>
            <a:pPr marL="425745" indent="-425745"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a:t>
            </a:r>
            <a:r>
              <a:rPr lang="en-GB" sz="1987" b="1" dirty="0">
                <a:latin typeface="Arial" panose="020B0604020202020204" pitchFamily="34" charset="0"/>
                <a:cs typeface="Arial" panose="020B0604020202020204" pitchFamily="34" charset="0"/>
              </a:rPr>
              <a:t>Digital: </a:t>
            </a:r>
            <a:r>
              <a:rPr lang="en-GB" sz="1987" dirty="0">
                <a:latin typeface="Arial" panose="020B0604020202020204" pitchFamily="34" charset="0"/>
                <a:cs typeface="Arial" panose="020B0604020202020204" pitchFamily="34" charset="0"/>
              </a:rPr>
              <a:t>NHS 111 Online (not many people use it) and Babylon GP at Hand (only in cities).</a:t>
            </a:r>
          </a:p>
          <a:p>
            <a:pPr algn="just"/>
            <a:r>
              <a:rPr lang="en-GB" sz="1987" b="1" dirty="0">
                <a:latin typeface="Arial" panose="020B0604020202020204" pitchFamily="34" charset="0"/>
                <a:cs typeface="Arial" panose="020B0604020202020204" pitchFamily="34" charset="0"/>
              </a:rPr>
              <a:t>CHOSEN INTERVENTION: </a:t>
            </a:r>
          </a:p>
          <a:p>
            <a:pPr algn="just"/>
            <a:r>
              <a:rPr lang="en-GB" sz="1987" dirty="0">
                <a:latin typeface="Arial" panose="020B0604020202020204" pitchFamily="34" charset="0"/>
                <a:cs typeface="Arial" panose="020B0604020202020204" pitchFamily="34" charset="0"/>
              </a:rPr>
              <a:t>SmartTriage, an improvement to the NHS app that uses AI to provide a symptom checker, real-time triage, and behavioural nudges (works offline and in several languages). </a:t>
            </a:r>
            <a:r>
              <a:rPr lang="en-US" sz="1987" dirty="0">
                <a:latin typeface="Arial" panose="020B0604020202020204" pitchFamily="34" charset="0"/>
                <a:cs typeface="Arial" panose="020B0604020202020204" pitchFamily="34" charset="0"/>
              </a:rPr>
              <a:t>SmartTriage seeks to minimize non-urgent GP visits by 20–30% by enabling users to self-assess and get customized assistance, freeing up resources for crucial situations while encouraging proactive, equitable health participation across varied groups.</a:t>
            </a:r>
            <a:r>
              <a:rPr lang="en-GB" sz="1987" dirty="0">
                <a:latin typeface="Arial" panose="020B0604020202020204" pitchFamily="34" charset="0"/>
                <a:cs typeface="Arial" panose="020B0604020202020204" pitchFamily="34" charset="0"/>
              </a:rPr>
              <a:t>(Zhang et al., 2024).</a:t>
            </a:r>
          </a:p>
        </p:txBody>
      </p:sp>
      <p:sp>
        <p:nvSpPr>
          <p:cNvPr id="6" name="TextBox 5">
            <a:extLst>
              <a:ext uri="{FF2B5EF4-FFF2-40B4-BE49-F238E27FC236}">
                <a16:creationId xmlns:a16="http://schemas.microsoft.com/office/drawing/2014/main" id="{CE1BACA3-6CF4-62AE-2FAD-2C0A27E73442}"/>
              </a:ext>
            </a:extLst>
          </p:cNvPr>
          <p:cNvSpPr txBox="1"/>
          <p:nvPr/>
        </p:nvSpPr>
        <p:spPr>
          <a:xfrm>
            <a:off x="74264" y="10923383"/>
            <a:ext cx="6322218" cy="1048915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marL="342900" indent="-342900"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The COM-B paradigm delineates three fundamental components of </a:t>
            </a:r>
            <a:r>
              <a:rPr lang="en-US" sz="1987" dirty="0" err="1">
                <a:latin typeface="Arial" panose="020B0604020202020204" pitchFamily="34" charset="0"/>
                <a:cs typeface="Arial" panose="020B0604020202020204" pitchFamily="34" charset="0"/>
              </a:rPr>
              <a:t>behaviour</a:t>
            </a:r>
            <a:r>
              <a:rPr lang="en-US" sz="1987" dirty="0">
                <a:latin typeface="Arial" panose="020B0604020202020204" pitchFamily="34" charset="0"/>
                <a:cs typeface="Arial" panose="020B0604020202020204" pitchFamily="34" charset="0"/>
              </a:rPr>
              <a:t>: Capability (C), Opportunity (O), and Motivation (M). </a:t>
            </a:r>
          </a:p>
          <a:p>
            <a:pPr marL="342900" indent="-342900"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For people to participate in a </a:t>
            </a:r>
            <a:r>
              <a:rPr lang="en-US" sz="1987" dirty="0" err="1">
                <a:latin typeface="Arial" panose="020B0604020202020204" pitchFamily="34" charset="0"/>
                <a:cs typeface="Arial" panose="020B0604020202020204" pitchFamily="34" charset="0"/>
              </a:rPr>
              <a:t>behaviour</a:t>
            </a:r>
            <a:r>
              <a:rPr lang="en-US" sz="1987" dirty="0">
                <a:latin typeface="Arial" panose="020B0604020202020204" pitchFamily="34" charset="0"/>
                <a:cs typeface="Arial" panose="020B0604020202020204" pitchFamily="34" charset="0"/>
              </a:rPr>
              <a:t>, they must perceive their capability, have the chance, and possess the desire to prioritise that </a:t>
            </a:r>
            <a:r>
              <a:rPr lang="en-US" sz="1987" dirty="0" err="1">
                <a:latin typeface="Arial" panose="020B0604020202020204" pitchFamily="34" charset="0"/>
                <a:cs typeface="Arial" panose="020B0604020202020204" pitchFamily="34" charset="0"/>
              </a:rPr>
              <a:t>behaviour</a:t>
            </a:r>
            <a:r>
              <a:rPr lang="en-US" sz="1987" dirty="0">
                <a:latin typeface="Arial" panose="020B0604020202020204" pitchFamily="34" charset="0"/>
                <a:cs typeface="Arial" panose="020B0604020202020204" pitchFamily="34" charset="0"/>
              </a:rPr>
              <a:t> over others.  </a:t>
            </a:r>
          </a:p>
          <a:p>
            <a:pPr marL="342900" indent="-342900"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These components interact, indicating that treatments should focus on one or more to effectuate enduring </a:t>
            </a:r>
            <a:r>
              <a:rPr lang="en-US" sz="1987" dirty="0" err="1">
                <a:latin typeface="Arial" panose="020B0604020202020204" pitchFamily="34" charset="0"/>
                <a:cs typeface="Arial" panose="020B0604020202020204" pitchFamily="34" charset="0"/>
              </a:rPr>
              <a:t>behavioural</a:t>
            </a:r>
            <a:r>
              <a:rPr lang="en-US" sz="1987" dirty="0">
                <a:latin typeface="Arial" panose="020B0604020202020204" pitchFamily="34" charset="0"/>
                <a:cs typeface="Arial" panose="020B0604020202020204" pitchFamily="34" charset="0"/>
              </a:rPr>
              <a:t> change. </a:t>
            </a:r>
          </a:p>
          <a:p>
            <a:pPr marL="342900" indent="-342900"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For example, offering social and physical possibilities, such as complimentary group exercise sessions, might motivate sedentary adults to engage in physical activity.  </a:t>
            </a:r>
          </a:p>
          <a:p>
            <a:pPr marL="342900" indent="-342900"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Their participation may enhance their perceived skills, illustrating the model's interactive character and its capacity to promote enduring </a:t>
            </a:r>
            <a:r>
              <a:rPr lang="en-US" sz="1987" dirty="0" err="1">
                <a:latin typeface="Arial" panose="020B0604020202020204" pitchFamily="34" charset="0"/>
                <a:cs typeface="Arial" panose="020B0604020202020204" pitchFamily="34" charset="0"/>
              </a:rPr>
              <a:t>behavioural</a:t>
            </a:r>
            <a:r>
              <a:rPr lang="en-US" sz="1987" dirty="0">
                <a:latin typeface="Arial" panose="020B0604020202020204" pitchFamily="34" charset="0"/>
                <a:cs typeface="Arial" panose="020B0604020202020204" pitchFamily="34" charset="0"/>
              </a:rPr>
              <a:t> change.</a:t>
            </a:r>
          </a:p>
          <a:p>
            <a:pPr algn="just"/>
            <a:r>
              <a:rPr lang="en-GB" sz="1987" b="1" dirty="0">
                <a:latin typeface="Arial" panose="020B0604020202020204" pitchFamily="34" charset="0"/>
                <a:cs typeface="Arial" panose="020B0604020202020204" pitchFamily="34" charset="0"/>
              </a:rPr>
              <a:t>The SmartTriage App:</a:t>
            </a:r>
          </a:p>
          <a:p>
            <a:pPr marL="425745" indent="-425745"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a:t>
            </a:r>
            <a:r>
              <a:rPr lang="en-GB" sz="1987" b="1" dirty="0">
                <a:latin typeface="Arial" panose="020B0604020202020204" pitchFamily="34" charset="0"/>
                <a:cs typeface="Arial" panose="020B0604020202020204" pitchFamily="34" charset="0"/>
              </a:rPr>
              <a:t>Capability (mental and physical): </a:t>
            </a:r>
            <a:r>
              <a:rPr lang="en-GB" sz="1987" dirty="0">
                <a:latin typeface="Arial" panose="020B0604020202020204" pitchFamily="34" charset="0"/>
                <a:cs typeface="Arial" panose="020B0604020202020204" pitchFamily="34" charset="0"/>
              </a:rPr>
              <a:t>AI teaches users how to recognise symptoms through interactive conversation and voice input helps those who can't read well.</a:t>
            </a:r>
          </a:p>
          <a:p>
            <a:pPr marL="425745" indent="-425745"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a:t>
            </a:r>
            <a:r>
              <a:rPr lang="en-GB" sz="1987" b="1" dirty="0">
                <a:latin typeface="Arial" panose="020B0604020202020204" pitchFamily="34" charset="0"/>
                <a:cs typeface="Arial" panose="020B0604020202020204" pitchFamily="34" charset="0"/>
              </a:rPr>
              <a:t>Opportunity (Physical/Social): </a:t>
            </a:r>
            <a:r>
              <a:rPr lang="en-GB" sz="1987" dirty="0">
                <a:latin typeface="Arial" panose="020B0604020202020204" pitchFamily="34" charset="0"/>
                <a:cs typeface="Arial" panose="020B0604020202020204" pitchFamily="34" charset="0"/>
              </a:rPr>
              <a:t>24/7 access, offline mode, and support for several languages reduce obstacles; it works with the NHS App, which has 1.6 million monthly users.</a:t>
            </a:r>
          </a:p>
          <a:p>
            <a:pPr marL="425745" indent="-425745"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a:t>
            </a:r>
            <a:r>
              <a:rPr lang="en-GB" sz="1987" b="1" dirty="0">
                <a:latin typeface="Arial" panose="020B0604020202020204" pitchFamily="34" charset="0"/>
                <a:cs typeface="Arial" panose="020B0604020202020204" pitchFamily="34" charset="0"/>
              </a:rPr>
              <a:t>Motivation (Automatic/Reflective): </a:t>
            </a:r>
            <a:r>
              <a:rPr lang="en-GB" sz="1987" dirty="0">
                <a:latin typeface="Arial" panose="020B0604020202020204" pitchFamily="34" charset="0"/>
                <a:cs typeface="Arial" panose="020B0604020202020204" pitchFamily="34" charset="0"/>
              </a:rPr>
              <a:t>Gamified streaks, daily reminders ("Check symptoms today!"), and NHS reward badges help people get into the habit (Brown et al., 2024).</a:t>
            </a:r>
          </a:p>
          <a:p>
            <a:pPr algn="just"/>
            <a:r>
              <a:rPr lang="en-GB" sz="1987" dirty="0">
                <a:latin typeface="Arial" panose="020B0604020202020204" pitchFamily="34" charset="0"/>
                <a:cs typeface="Arial" panose="020B0604020202020204" pitchFamily="34" charset="0"/>
              </a:rPr>
              <a:t>Encourages self-monitoring and seeking preventive treatment, which cuts down on non-urgent visits by 20–30% (</a:t>
            </a:r>
            <a:r>
              <a:rPr lang="en-GB" sz="1987" dirty="0" err="1">
                <a:latin typeface="Arial" panose="020B0604020202020204" pitchFamily="34" charset="0"/>
                <a:cs typeface="Arial" panose="020B0604020202020204" pitchFamily="34" charset="0"/>
              </a:rPr>
              <a:t>Bhavanasi</a:t>
            </a:r>
            <a:r>
              <a:rPr lang="en-GB" sz="1987" dirty="0">
                <a:latin typeface="Arial" panose="020B0604020202020204" pitchFamily="34" charset="0"/>
                <a:cs typeface="Arial" panose="020B0604020202020204" pitchFamily="34" charset="0"/>
              </a:rPr>
              <a:t> and Kulkarni, 2024).</a:t>
            </a:r>
          </a:p>
        </p:txBody>
      </p:sp>
      <p:sp>
        <p:nvSpPr>
          <p:cNvPr id="9" name="TextBox 8">
            <a:extLst>
              <a:ext uri="{FF2B5EF4-FFF2-40B4-BE49-F238E27FC236}">
                <a16:creationId xmlns:a16="http://schemas.microsoft.com/office/drawing/2014/main" id="{E9AF3DBC-A2B0-72F2-10A9-05768FA52461}"/>
              </a:ext>
            </a:extLst>
          </p:cNvPr>
          <p:cNvSpPr txBox="1"/>
          <p:nvPr/>
        </p:nvSpPr>
        <p:spPr>
          <a:xfrm>
            <a:off x="13960943" y="11229260"/>
            <a:ext cx="5601167" cy="620811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GB" sz="1987" b="1" dirty="0">
                <a:latin typeface="Arial" panose="020B0604020202020204" pitchFamily="34" charset="0"/>
                <a:cs typeface="Arial" panose="020B0604020202020204" pitchFamily="34" charset="0"/>
              </a:rPr>
              <a:t>SmartTriage is anticipated to use COM-B to:</a:t>
            </a:r>
            <a:endParaRPr lang="en-GB" sz="1987" dirty="0">
              <a:latin typeface="Arial" panose="020B0604020202020204" pitchFamily="34" charset="0"/>
              <a:cs typeface="Arial" panose="020B0604020202020204" pitchFamily="34" charset="0"/>
            </a:endParaRPr>
          </a:p>
          <a:p>
            <a:pPr marL="425745" indent="-425745"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a:t>
            </a:r>
            <a:r>
              <a:rPr lang="en-US" sz="1987" dirty="0">
                <a:latin typeface="Arial" panose="020B0604020202020204" pitchFamily="34" charset="0"/>
                <a:cs typeface="Arial" panose="020B0604020202020204" pitchFamily="34" charset="0"/>
              </a:rPr>
              <a:t>SmartTriage, using COM-B </a:t>
            </a:r>
            <a:r>
              <a:rPr lang="en-US" sz="1987" dirty="0" err="1">
                <a:latin typeface="Arial" panose="020B0604020202020204" pitchFamily="34" charset="0"/>
                <a:cs typeface="Arial" panose="020B0604020202020204" pitchFamily="34" charset="0"/>
              </a:rPr>
              <a:t>behavioural</a:t>
            </a:r>
            <a:r>
              <a:rPr lang="en-US" sz="1987" dirty="0">
                <a:latin typeface="Arial" panose="020B0604020202020204" pitchFamily="34" charset="0"/>
                <a:cs typeface="Arial" panose="020B0604020202020204" pitchFamily="34" charset="0"/>
              </a:rPr>
              <a:t> nudges, is anticipated to reduce non-urgent GP visits by 20–30%, therefore liberating around 1.5 million appointments annually and facilitating expedited treatment for high-priority patients (</a:t>
            </a:r>
            <a:r>
              <a:rPr lang="en-US" sz="1987" dirty="0" err="1">
                <a:latin typeface="Arial" panose="020B0604020202020204" pitchFamily="34" charset="0"/>
                <a:cs typeface="Arial" panose="020B0604020202020204" pitchFamily="34" charset="0"/>
              </a:rPr>
              <a:t>Bhavanasi</a:t>
            </a:r>
            <a:r>
              <a:rPr lang="en-US" sz="1987" dirty="0">
                <a:latin typeface="Arial" panose="020B0604020202020204" pitchFamily="34" charset="0"/>
                <a:cs typeface="Arial" panose="020B0604020202020204" pitchFamily="34" charset="0"/>
              </a:rPr>
              <a:t> and Kulkarni, 2024).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A 15% increase in users adopting preventive monitoring is anticipated, resulting in a reduction in A&amp;E visits and avoidable hospital admissions (</a:t>
            </a:r>
            <a:r>
              <a:rPr lang="en-GB" sz="1987" dirty="0" err="1">
                <a:latin typeface="Arial" panose="020B0604020202020204" pitchFamily="34" charset="0"/>
                <a:cs typeface="Arial" panose="020B0604020202020204" pitchFamily="34" charset="0"/>
              </a:rPr>
              <a:t>Babushkina</a:t>
            </a:r>
            <a:r>
              <a:rPr lang="en-GB" sz="1987" dirty="0">
                <a:latin typeface="Arial" panose="020B0604020202020204" pitchFamily="34" charset="0"/>
                <a:cs typeface="Arial" panose="020B0604020202020204" pitchFamily="34" charset="0"/>
              </a:rPr>
              <a:t>, 2023)</a:t>
            </a:r>
            <a:r>
              <a:rPr lang="en-US" sz="1987" dirty="0">
                <a:latin typeface="Arial" panose="020B0604020202020204" pitchFamily="34" charset="0"/>
                <a:cs typeface="Arial" panose="020B0604020202020204" pitchFamily="34" charset="0"/>
              </a:rPr>
              <a:t>.</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It is anticipated that 80% of rural and disadvantaged populations would use it, significantly narrowing the digital health divide.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Overall, these improvements might reduce the growth of waiting lists by 10%, so benefiting the NHS and enhancing equity. </a:t>
            </a:r>
            <a:r>
              <a:rPr lang="en-GB" sz="1987" dirty="0">
                <a:latin typeface="Arial" panose="020B0604020202020204" pitchFamily="34" charset="0"/>
                <a:cs typeface="Arial" panose="020B0604020202020204" pitchFamily="34" charset="0"/>
              </a:rPr>
              <a:t>(Murphy et al., 2023).</a:t>
            </a:r>
          </a:p>
        </p:txBody>
      </p:sp>
      <p:sp>
        <p:nvSpPr>
          <p:cNvPr id="11" name="TextBox 10">
            <a:extLst>
              <a:ext uri="{FF2B5EF4-FFF2-40B4-BE49-F238E27FC236}">
                <a16:creationId xmlns:a16="http://schemas.microsoft.com/office/drawing/2014/main" id="{2CAD9B96-F421-C4E6-4DFC-75D9A555FB5C}"/>
              </a:ext>
            </a:extLst>
          </p:cNvPr>
          <p:cNvSpPr txBox="1"/>
          <p:nvPr/>
        </p:nvSpPr>
        <p:spPr>
          <a:xfrm>
            <a:off x="6655273" y="18454681"/>
            <a:ext cx="22621241" cy="284443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1987" dirty="0">
                <a:latin typeface="Arial" panose="020B0604020202020204" pitchFamily="34" charset="0"/>
                <a:cs typeface="Arial" panose="020B0604020202020204" pitchFamily="34" charset="0"/>
              </a:rPr>
              <a:t>In line with the digital transformation objectives of the NHS 10-Year Health Plan, SmartTriage has far-reaching consequences for policy, teaching, and research.</a:t>
            </a:r>
            <a:endParaRPr lang="en-GB" sz="1987" dirty="0">
              <a:latin typeface="Arial" panose="020B0604020202020204" pitchFamily="34" charset="0"/>
              <a:cs typeface="Arial" panose="020B0604020202020204" pitchFamily="34" charset="0"/>
            </a:endParaRPr>
          </a:p>
          <a:p>
            <a:pPr algn="just"/>
            <a:r>
              <a:rPr lang="en-GB" sz="1987" b="1" dirty="0">
                <a:latin typeface="Arial" panose="020B0604020202020204" pitchFamily="34" charset="0"/>
                <a:cs typeface="Arial" panose="020B0604020202020204" pitchFamily="34" charset="0"/>
              </a:rPr>
              <a:t>SmartTriage has big effects:</a:t>
            </a:r>
          </a:p>
          <a:p>
            <a:pPr marL="425745" indent="-425745" algn="just">
              <a:buFont typeface="Wingdings" panose="05000000000000000000"/>
              <a:buChar char="q"/>
            </a:pPr>
            <a:r>
              <a:rPr lang="en-GB" sz="1987" b="1" dirty="0">
                <a:latin typeface="Arial" panose="020B0604020202020204" pitchFamily="34" charset="0"/>
                <a:cs typeface="Arial" panose="020B0604020202020204" pitchFamily="34" charset="0"/>
              </a:rPr>
              <a:t>Policy (NHS Long Term Plan): </a:t>
            </a:r>
            <a:r>
              <a:rPr lang="en-GB" sz="1987" dirty="0">
                <a:latin typeface="Arial" panose="020B0604020202020204" pitchFamily="34" charset="0"/>
                <a:cs typeface="Arial" panose="020B0604020202020204" pitchFamily="34" charset="0"/>
              </a:rPr>
              <a:t>M</a:t>
            </a:r>
            <a:r>
              <a:rPr lang="en-US" sz="1987" dirty="0">
                <a:latin typeface="Arial" panose="020B0604020202020204" pitchFamily="34" charset="0"/>
                <a:cs typeface="Arial" panose="020B0604020202020204" pitchFamily="34" charset="0"/>
              </a:rPr>
              <a:t>The NHS Long Term Plan stipulates that smart triage must be included into the NHS App by 2026.  This would provide uniform access for all and expedite deployment via new procurement rules for digital navigation tools and ambient AI.   This might liberate 29 million general practitioner appointments annually, therefore reducing waiting times and enhancing operational efficiency</a:t>
            </a:r>
            <a:r>
              <a:rPr lang="en-GB" sz="1987" dirty="0">
                <a:latin typeface="Arial" panose="020B0604020202020204" pitchFamily="34" charset="0"/>
                <a:cs typeface="Arial" panose="020B0604020202020204" pitchFamily="34" charset="0"/>
              </a:rPr>
              <a:t>.</a:t>
            </a:r>
          </a:p>
          <a:p>
            <a:pPr marL="425745" indent="-425745" algn="just">
              <a:buFont typeface="Wingdings" panose="05000000000000000000"/>
              <a:buChar char="q"/>
            </a:pPr>
            <a:r>
              <a:rPr lang="en-GB" sz="1987" dirty="0">
                <a:latin typeface="Arial" panose="020B0604020202020204" pitchFamily="34" charset="0"/>
                <a:cs typeface="Arial" panose="020B0604020202020204" pitchFamily="34" charset="0"/>
              </a:rPr>
              <a:t> </a:t>
            </a:r>
            <a:r>
              <a:rPr lang="en-GB" sz="1987" b="1" dirty="0">
                <a:latin typeface="Arial" panose="020B0604020202020204" pitchFamily="34" charset="0"/>
                <a:cs typeface="Arial" panose="020B0604020202020204" pitchFamily="34" charset="0"/>
              </a:rPr>
              <a:t>Education: </a:t>
            </a:r>
            <a:r>
              <a:rPr lang="en-US" sz="1987" dirty="0">
                <a:latin typeface="Arial" panose="020B0604020202020204" pitchFamily="34" charset="0"/>
                <a:cs typeface="Arial" panose="020B0604020202020204" pitchFamily="34" charset="0"/>
              </a:rPr>
              <a:t>Incorporate digital health literacy into educational and community </a:t>
            </a:r>
            <a:r>
              <a:rPr lang="en-US" sz="1987" dirty="0" err="1">
                <a:latin typeface="Arial" panose="020B0604020202020204" pitchFamily="34" charset="0"/>
                <a:cs typeface="Arial" panose="020B0604020202020204" pitchFamily="34" charset="0"/>
              </a:rPr>
              <a:t>centre</a:t>
            </a:r>
            <a:r>
              <a:rPr lang="en-US" sz="1987" dirty="0">
                <a:latin typeface="Arial" panose="020B0604020202020204" pitchFamily="34" charset="0"/>
                <a:cs typeface="Arial" panose="020B0604020202020204" pitchFamily="34" charset="0"/>
              </a:rPr>
              <a:t> activities, while addressing barriers such as inadequate self-efficacy and limited access </a:t>
            </a:r>
            <a:r>
              <a:rPr lang="en-GB" sz="1987" dirty="0">
                <a:latin typeface="Arial" panose="020B0604020202020204" pitchFamily="34" charset="0"/>
                <a:cs typeface="Arial" panose="020B0604020202020204" pitchFamily="34" charset="0"/>
              </a:rPr>
              <a:t>(Passey et al., 2018).</a:t>
            </a:r>
          </a:p>
          <a:p>
            <a:pPr marL="425745" indent="-425745" algn="just">
              <a:buFont typeface="Wingdings" panose="05000000000000000000"/>
              <a:buChar char="q"/>
            </a:pPr>
            <a:r>
              <a:rPr lang="en-GB" sz="1987" dirty="0">
                <a:latin typeface="Arial" panose="020B0604020202020204" pitchFamily="34" charset="0"/>
                <a:cs typeface="Arial" panose="020B0604020202020204" pitchFamily="34" charset="0"/>
              </a:rPr>
              <a:t> </a:t>
            </a:r>
            <a:r>
              <a:rPr lang="en-GB" sz="1987" b="1" dirty="0">
                <a:latin typeface="Arial" panose="020B0604020202020204" pitchFamily="34" charset="0"/>
                <a:cs typeface="Arial" panose="020B0604020202020204" pitchFamily="34" charset="0"/>
              </a:rPr>
              <a:t>Research: </a:t>
            </a:r>
            <a:r>
              <a:rPr lang="en-US" sz="1987" dirty="0">
                <a:latin typeface="Arial" panose="020B0604020202020204" pitchFamily="34" charset="0"/>
                <a:cs typeface="Arial" panose="020B0604020202020204" pitchFamily="34" charset="0"/>
              </a:rPr>
              <a:t>Finance </a:t>
            </a:r>
            <a:r>
              <a:rPr lang="en-US" sz="1987" dirty="0" err="1">
                <a:latin typeface="Arial" panose="020B0604020202020204" pitchFamily="34" charset="0"/>
                <a:cs typeface="Arial" panose="020B0604020202020204" pitchFamily="34" charset="0"/>
              </a:rPr>
              <a:t>randomised</a:t>
            </a:r>
            <a:r>
              <a:rPr lang="en-US" sz="1987" dirty="0">
                <a:latin typeface="Arial" panose="020B0604020202020204" pitchFamily="34" charset="0"/>
                <a:cs typeface="Arial" panose="020B0604020202020204" pitchFamily="34" charset="0"/>
              </a:rPr>
              <a:t> controlled trials (RCTs) investigating COM-B nudges and bias mitigation across diverse populations, using concepts for algorithmic fairness as a foundational reference </a:t>
            </a:r>
            <a:r>
              <a:rPr lang="en-GB" sz="1987" dirty="0">
                <a:latin typeface="Arial" panose="020B0604020202020204" pitchFamily="34" charset="0"/>
                <a:cs typeface="Arial" panose="020B0604020202020204" pitchFamily="34" charset="0"/>
              </a:rPr>
              <a:t>(Merid et al., 2021).</a:t>
            </a:r>
          </a:p>
          <a:p>
            <a:pPr algn="just"/>
            <a:r>
              <a:rPr lang="en-GB" sz="1987" dirty="0">
                <a:latin typeface="Arial" panose="020B0604020202020204" pitchFamily="34" charset="0"/>
                <a:cs typeface="Arial" panose="020B0604020202020204" pitchFamily="34" charset="0"/>
              </a:rPr>
              <a:t>It promotes fair and effective treatment by cutting down on lists and giving patients more influence (Kamau et al., 2024).</a:t>
            </a:r>
          </a:p>
        </p:txBody>
      </p:sp>
      <p:sp>
        <p:nvSpPr>
          <p:cNvPr id="12" name="TextBox 11">
            <a:extLst>
              <a:ext uri="{FF2B5EF4-FFF2-40B4-BE49-F238E27FC236}">
                <a16:creationId xmlns:a16="http://schemas.microsoft.com/office/drawing/2014/main" id="{E60C92AC-A7B0-04AB-1B90-D913AC515728}"/>
              </a:ext>
            </a:extLst>
          </p:cNvPr>
          <p:cNvSpPr txBox="1"/>
          <p:nvPr/>
        </p:nvSpPr>
        <p:spPr>
          <a:xfrm>
            <a:off x="14287987" y="10607906"/>
            <a:ext cx="5601167" cy="5509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980" b="1" dirty="0">
                <a:latin typeface="Arial" panose="020B0604020202020204" pitchFamily="34" charset="0"/>
                <a:cs typeface="Arial" panose="020B0604020202020204" pitchFamily="34" charset="0"/>
              </a:rPr>
              <a:t>EXPECTED OUTCOME</a:t>
            </a:r>
          </a:p>
        </p:txBody>
      </p:sp>
      <p:sp>
        <p:nvSpPr>
          <p:cNvPr id="14" name="TextBox 13">
            <a:extLst>
              <a:ext uri="{FF2B5EF4-FFF2-40B4-BE49-F238E27FC236}">
                <a16:creationId xmlns:a16="http://schemas.microsoft.com/office/drawing/2014/main" id="{317DBBAC-5F95-3DD1-7AE3-0FD1F7FAD92D}"/>
              </a:ext>
            </a:extLst>
          </p:cNvPr>
          <p:cNvSpPr txBox="1"/>
          <p:nvPr/>
        </p:nvSpPr>
        <p:spPr>
          <a:xfrm>
            <a:off x="7282984" y="17820596"/>
            <a:ext cx="5012832" cy="5509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980" b="1" dirty="0">
                <a:latin typeface="Arial" panose="020B0604020202020204" pitchFamily="34" charset="0"/>
                <a:cs typeface="Arial" panose="020B0604020202020204" pitchFamily="34" charset="0"/>
              </a:rPr>
              <a:t>CONCLUSION</a:t>
            </a:r>
          </a:p>
        </p:txBody>
      </p:sp>
      <p:sp>
        <p:nvSpPr>
          <p:cNvPr id="15" name="TextBox 14">
            <a:extLst>
              <a:ext uri="{FF2B5EF4-FFF2-40B4-BE49-F238E27FC236}">
                <a16:creationId xmlns:a16="http://schemas.microsoft.com/office/drawing/2014/main" id="{50D28174-AE06-1AEC-5EB1-7A039DEF1968}"/>
              </a:ext>
            </a:extLst>
          </p:cNvPr>
          <p:cNvSpPr txBox="1"/>
          <p:nvPr/>
        </p:nvSpPr>
        <p:spPr>
          <a:xfrm>
            <a:off x="48168" y="10351017"/>
            <a:ext cx="13878056" cy="5509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980" b="1" dirty="0">
                <a:latin typeface="Arial" panose="020B0604020202020204" pitchFamily="34" charset="0"/>
                <a:cs typeface="Arial" panose="020B0604020202020204" pitchFamily="34" charset="0"/>
              </a:rPr>
              <a:t>BEHAVIOURAL CHANGE THEORY</a:t>
            </a:r>
          </a:p>
        </p:txBody>
      </p:sp>
      <p:sp>
        <p:nvSpPr>
          <p:cNvPr id="16" name="TextBox 15">
            <a:extLst>
              <a:ext uri="{FF2B5EF4-FFF2-40B4-BE49-F238E27FC236}">
                <a16:creationId xmlns:a16="http://schemas.microsoft.com/office/drawing/2014/main" id="{D2AEFBBD-8FE7-0286-57B1-81D6E3A309FB}"/>
              </a:ext>
            </a:extLst>
          </p:cNvPr>
          <p:cNvSpPr txBox="1"/>
          <p:nvPr/>
        </p:nvSpPr>
        <p:spPr>
          <a:xfrm>
            <a:off x="13960943" y="67736"/>
            <a:ext cx="15224389" cy="5509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980" b="1" dirty="0">
                <a:latin typeface="Arial" panose="020B0604020202020204" pitchFamily="34" charset="0"/>
                <a:cs typeface="Arial" panose="020B0604020202020204" pitchFamily="34" charset="0"/>
              </a:rPr>
              <a:t>HEALTH PROMOTION VALUES AND PRINCIPLES</a:t>
            </a:r>
          </a:p>
        </p:txBody>
      </p:sp>
      <p:sp>
        <p:nvSpPr>
          <p:cNvPr id="19" name="TextBox 18">
            <a:extLst>
              <a:ext uri="{FF2B5EF4-FFF2-40B4-BE49-F238E27FC236}">
                <a16:creationId xmlns:a16="http://schemas.microsoft.com/office/drawing/2014/main" id="{2B5E7685-C72E-0986-8DC0-7201FD84CD44}"/>
              </a:ext>
            </a:extLst>
          </p:cNvPr>
          <p:cNvSpPr txBox="1"/>
          <p:nvPr/>
        </p:nvSpPr>
        <p:spPr>
          <a:xfrm>
            <a:off x="13449" y="45021"/>
            <a:ext cx="13947494" cy="5509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980" b="1" dirty="0">
                <a:latin typeface="Arial" panose="020B0604020202020204" pitchFamily="34" charset="0"/>
                <a:cs typeface="Arial" panose="020B0604020202020204" pitchFamily="34" charset="0"/>
              </a:rPr>
              <a:t>INTRODUCTION</a:t>
            </a:r>
          </a:p>
        </p:txBody>
      </p:sp>
      <p:graphicFrame>
        <p:nvGraphicFramePr>
          <p:cNvPr id="8" name="Diagram 7">
            <a:extLst>
              <a:ext uri="{FF2B5EF4-FFF2-40B4-BE49-F238E27FC236}">
                <a16:creationId xmlns:a16="http://schemas.microsoft.com/office/drawing/2014/main" id="{AA880477-B88C-C545-970E-33D6BA5AC87A}"/>
              </a:ext>
            </a:extLst>
          </p:cNvPr>
          <p:cNvGraphicFramePr/>
          <p:nvPr>
            <p:extLst>
              <p:ext uri="{D42A27DB-BD31-4B8C-83A1-F6EECF244321}">
                <p14:modId xmlns:p14="http://schemas.microsoft.com/office/powerpoint/2010/main" val="823753021"/>
              </p:ext>
            </p:extLst>
          </p:nvPr>
        </p:nvGraphicFramePr>
        <p:xfrm>
          <a:off x="13253865" y="3911813"/>
          <a:ext cx="8225105" cy="65667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Diagram 17">
            <a:extLst>
              <a:ext uri="{FF2B5EF4-FFF2-40B4-BE49-F238E27FC236}">
                <a16:creationId xmlns:a16="http://schemas.microsoft.com/office/drawing/2014/main" id="{45E50F0F-4023-E657-8998-BA76267D4DFA}"/>
              </a:ext>
            </a:extLst>
          </p:cNvPr>
          <p:cNvGraphicFramePr/>
          <p:nvPr>
            <p:extLst>
              <p:ext uri="{D42A27DB-BD31-4B8C-83A1-F6EECF244321}">
                <p14:modId xmlns:p14="http://schemas.microsoft.com/office/powerpoint/2010/main" val="4023161374"/>
              </p:ext>
            </p:extLst>
          </p:nvPr>
        </p:nvGraphicFramePr>
        <p:xfrm>
          <a:off x="6848940" y="10955948"/>
          <a:ext cx="6863035" cy="58815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TextBox 9">
            <a:extLst>
              <a:ext uri="{FF2B5EF4-FFF2-40B4-BE49-F238E27FC236}">
                <a16:creationId xmlns:a16="http://schemas.microsoft.com/office/drawing/2014/main" id="{1A8738E6-A583-E766-99D2-9F93E3B39D8A}"/>
              </a:ext>
            </a:extLst>
          </p:cNvPr>
          <p:cNvSpPr txBox="1"/>
          <p:nvPr/>
        </p:nvSpPr>
        <p:spPr>
          <a:xfrm>
            <a:off x="20126683" y="10401775"/>
            <a:ext cx="9932294" cy="5509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980" b="1" dirty="0">
                <a:latin typeface="Arial" panose="020B0604020202020204" pitchFamily="34" charset="0"/>
                <a:cs typeface="Arial" panose="020B0604020202020204" pitchFamily="34" charset="0"/>
              </a:rPr>
              <a:t>CRITICAL EVALUATION</a:t>
            </a:r>
          </a:p>
        </p:txBody>
      </p:sp>
      <p:graphicFrame>
        <p:nvGraphicFramePr>
          <p:cNvPr id="13" name="Table 12">
            <a:extLst>
              <a:ext uri="{FF2B5EF4-FFF2-40B4-BE49-F238E27FC236}">
                <a16:creationId xmlns:a16="http://schemas.microsoft.com/office/drawing/2014/main" id="{7AEC5414-1361-DFD6-13FF-B843CB0C029A}"/>
              </a:ext>
            </a:extLst>
          </p:cNvPr>
          <p:cNvGraphicFramePr>
            <a:graphicFrameLocks noGrp="1"/>
          </p:cNvGraphicFramePr>
          <p:nvPr>
            <p:extLst>
              <p:ext uri="{D42A27DB-BD31-4B8C-83A1-F6EECF244321}">
                <p14:modId xmlns:p14="http://schemas.microsoft.com/office/powerpoint/2010/main" val="2434817178"/>
              </p:ext>
            </p:extLst>
          </p:nvPr>
        </p:nvGraphicFramePr>
        <p:xfrm>
          <a:off x="19889154" y="14254726"/>
          <a:ext cx="10311795" cy="4283313"/>
        </p:xfrm>
        <a:graphic>
          <a:graphicData uri="http://schemas.openxmlformats.org/drawingml/2006/table">
            <a:tbl>
              <a:tblPr firstRow="1" bandRow="1">
                <a:tableStyleId>{7DF18680-E054-41AD-8BC1-D1AEF772440D}</a:tableStyleId>
              </a:tblPr>
              <a:tblGrid>
                <a:gridCol w="2958564">
                  <a:extLst>
                    <a:ext uri="{9D8B030D-6E8A-4147-A177-3AD203B41FA5}">
                      <a16:colId xmlns:a16="http://schemas.microsoft.com/office/drawing/2014/main" val="2468919334"/>
                    </a:ext>
                  </a:extLst>
                </a:gridCol>
                <a:gridCol w="2660200">
                  <a:extLst>
                    <a:ext uri="{9D8B030D-6E8A-4147-A177-3AD203B41FA5}">
                      <a16:colId xmlns:a16="http://schemas.microsoft.com/office/drawing/2014/main" val="1121769452"/>
                    </a:ext>
                  </a:extLst>
                </a:gridCol>
                <a:gridCol w="4693031">
                  <a:extLst>
                    <a:ext uri="{9D8B030D-6E8A-4147-A177-3AD203B41FA5}">
                      <a16:colId xmlns:a16="http://schemas.microsoft.com/office/drawing/2014/main" val="2426117279"/>
                    </a:ext>
                  </a:extLst>
                </a:gridCol>
              </a:tblGrid>
              <a:tr h="560630">
                <a:tc>
                  <a:txBody>
                    <a:bodyPr/>
                    <a:lstStyle/>
                    <a:p>
                      <a:r>
                        <a:rPr lang="en-GB" sz="2000" dirty="0">
                          <a:latin typeface="Arial" panose="020B0604020202020204" pitchFamily="34" charset="0"/>
                          <a:cs typeface="Arial" panose="020B0604020202020204" pitchFamily="34" charset="0"/>
                        </a:rPr>
                        <a:t>ADVANTAGES</a:t>
                      </a:r>
                      <a:endParaRPr lang="en-US"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DISAVANTAGES</a:t>
                      </a:r>
                      <a:endParaRPr lang="en-US"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SOLUTIONS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61054944"/>
                  </a:ext>
                </a:extLst>
              </a:tr>
              <a:tr h="782995">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Scalable, low cost</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Privacy fears</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GDPR encryption + consent dashboard</a:t>
                      </a:r>
                    </a:p>
                  </a:txBody>
                  <a:tcPr/>
                </a:tc>
                <a:extLst>
                  <a:ext uri="{0D108BD9-81ED-4DB2-BD59-A6C34878D82A}">
                    <a16:rowId xmlns:a16="http://schemas.microsoft.com/office/drawing/2014/main" val="1827983189"/>
                  </a:ext>
                </a:extLst>
              </a:tr>
              <a:tr h="820280">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Offline = rural access</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Over-reliance on AI</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Clinician override for high-risk cases</a:t>
                      </a:r>
                    </a:p>
                  </a:txBody>
                  <a:tcPr/>
                </a:tc>
                <a:extLst>
                  <a:ext uri="{0D108BD9-81ED-4DB2-BD59-A6C34878D82A}">
                    <a16:rowId xmlns:a16="http://schemas.microsoft.com/office/drawing/2014/main" val="910560730"/>
                  </a:ext>
                </a:extLst>
              </a:tr>
              <a:tr h="838922">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Cuts waits 73%</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Bias risks mis-triage</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it-IT" sz="2000" dirty="0">
                          <a:effectLst/>
                          <a:latin typeface="Arial" panose="020B0604020202020204" pitchFamily="34" charset="0"/>
                          <a:cs typeface="Arial" panose="020B0604020202020204" pitchFamily="34" charset="0"/>
                        </a:rPr>
                        <a:t>Diverse data audits + hybrid AI-clinician review</a:t>
                      </a:r>
                    </a:p>
                  </a:txBody>
                  <a:tcPr/>
                </a:tc>
                <a:extLst>
                  <a:ext uri="{0D108BD9-81ED-4DB2-BD59-A6C34878D82A}">
                    <a16:rowId xmlns:a16="http://schemas.microsoft.com/office/drawing/2014/main" val="449918536"/>
                  </a:ext>
                </a:extLst>
              </a:tr>
              <a:tr h="1280486">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Personalized nudges (</a:t>
                      </a:r>
                      <a:r>
                        <a:rPr lang="en-US" sz="2000" dirty="0" err="1">
                          <a:effectLst/>
                          <a:latin typeface="Arial" panose="020B0604020202020204" pitchFamily="34" charset="0"/>
                          <a:cs typeface="Arial" panose="020B0604020202020204" pitchFamily="34" charset="0"/>
                        </a:rPr>
                        <a:t>Torous</a:t>
                      </a:r>
                      <a:r>
                        <a:rPr lang="en-US" sz="2000" dirty="0">
                          <a:effectLst/>
                          <a:latin typeface="Arial" panose="020B0604020202020204" pitchFamily="34" charset="0"/>
                          <a:cs typeface="Arial" panose="020B0604020202020204" pitchFamily="34" charset="0"/>
                        </a:rPr>
                        <a:t> et al., 2025)</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Digital divide</a:t>
                      </a:r>
                    </a:p>
                  </a:txBody>
                  <a:tcPr/>
                </a:tc>
                <a:tc>
                  <a:txBody>
                    <a:bodyPr/>
                    <a:lstStyle/>
                    <a:p>
                      <a:pPr marL="0" marR="0" lvl="0" indent="0" algn="l" defTabSz="1425595" rtl="0" eaLnBrk="1" fontAlgn="auto" latinLnBrk="0" hangingPunct="1">
                        <a:lnSpc>
                          <a:spcPct val="100000"/>
                        </a:lnSpc>
                        <a:spcBef>
                          <a:spcPts val="0"/>
                        </a:spcBef>
                        <a:spcAft>
                          <a:spcPts val="0"/>
                        </a:spcAft>
                        <a:buClrTx/>
                        <a:buSzTx/>
                        <a:buFontTx/>
                        <a:buNone/>
                        <a:tabLst/>
                        <a:defRPr/>
                      </a:pPr>
                      <a:r>
                        <a:rPr lang="en-US" sz="2000" dirty="0">
                          <a:effectLst/>
                          <a:latin typeface="Arial" panose="020B0604020202020204" pitchFamily="34" charset="0"/>
                          <a:cs typeface="Arial" panose="020B0604020202020204" pitchFamily="34" charset="0"/>
                        </a:rPr>
                        <a:t>Community training + device subsidies (Passey, 2021)</a:t>
                      </a:r>
                    </a:p>
                  </a:txBody>
                  <a:tcPr/>
                </a:tc>
                <a:extLst>
                  <a:ext uri="{0D108BD9-81ED-4DB2-BD59-A6C34878D82A}">
                    <a16:rowId xmlns:a16="http://schemas.microsoft.com/office/drawing/2014/main" val="1947076146"/>
                  </a:ext>
                </a:extLst>
              </a:tr>
            </a:tbl>
          </a:graphicData>
        </a:graphic>
      </p:graphicFrame>
      <p:pic>
        <p:nvPicPr>
          <p:cNvPr id="17" name="Picture 16">
            <a:extLst>
              <a:ext uri="{FF2B5EF4-FFF2-40B4-BE49-F238E27FC236}">
                <a16:creationId xmlns:a16="http://schemas.microsoft.com/office/drawing/2014/main" id="{2183A1E7-D302-32B0-D2A8-0196A71D2963}"/>
              </a:ext>
            </a:extLst>
          </p:cNvPr>
          <p:cNvPicPr>
            <a:picLocks noChangeAspect="1"/>
          </p:cNvPicPr>
          <p:nvPr/>
        </p:nvPicPr>
        <p:blipFill>
          <a:blip r:embed="rId13"/>
          <a:srcRect l="9572" t="27048" r="7571"/>
          <a:stretch>
            <a:fillRect/>
          </a:stretch>
        </p:blipFill>
        <p:spPr>
          <a:xfrm>
            <a:off x="8130209" y="649952"/>
            <a:ext cx="5727932" cy="4673480"/>
          </a:xfrm>
          <a:prstGeom prst="rect">
            <a:avLst/>
          </a:prstGeom>
        </p:spPr>
      </p:pic>
      <p:sp>
        <p:nvSpPr>
          <p:cNvPr id="20" name="TextBox 24">
            <a:extLst>
              <a:ext uri="{FF2B5EF4-FFF2-40B4-BE49-F238E27FC236}">
                <a16:creationId xmlns:a16="http://schemas.microsoft.com/office/drawing/2014/main" id="{2C668B46-E371-F252-61D4-8D6FE227AEA8}"/>
              </a:ext>
            </a:extLst>
          </p:cNvPr>
          <p:cNvSpPr txBox="1"/>
          <p:nvPr/>
        </p:nvSpPr>
        <p:spPr>
          <a:xfrm>
            <a:off x="8092011" y="5406598"/>
            <a:ext cx="5727932" cy="46166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200" b="0" i="0" dirty="0">
                <a:effectLst/>
                <a:latin typeface="Arial" panose="020B0604020202020204"/>
                <a:cs typeface="Arial" panose="020B0604020202020204"/>
              </a:rPr>
              <a:t>Source: </a:t>
            </a:r>
            <a:r>
              <a:rPr lang="en-US" sz="1200" b="0" i="0" dirty="0">
                <a:effectLst/>
                <a:latin typeface="Arial" panose="020B0604020202020204"/>
                <a:cs typeface="Arial" panose="020B0604020202020204"/>
                <a:hlinkClick r:id="rId14">
                  <a:extLst>
                    <a:ext uri="{A12FA001-AC4F-418D-AE19-62706E023703}">
                      <ahyp:hlinkClr xmlns:ahyp="http://schemas.microsoft.com/office/drawing/2018/hyperlinkcolor" val="tx"/>
                    </a:ext>
                  </a:extLst>
                </a:hlinkClick>
              </a:rPr>
              <a:t>BMA analysis of NHS England Consultant-led Referral to Treatment Waiting Times statistics</a:t>
            </a:r>
            <a:r>
              <a:rPr lang="en-US" sz="1200" b="0" i="0" dirty="0">
                <a:effectLst/>
                <a:latin typeface="Arial" panose="020B0604020202020204"/>
                <a:cs typeface="Arial" panose="020B0604020202020204"/>
              </a:rPr>
              <a:t> </a:t>
            </a:r>
            <a:endParaRPr lang="en-US" sz="1200" dirty="0">
              <a:latin typeface="Arial" panose="020B0604020202020204"/>
              <a:cs typeface="Arial" panose="020B0604020202020204"/>
            </a:endParaRPr>
          </a:p>
        </p:txBody>
      </p:sp>
      <p:sp>
        <p:nvSpPr>
          <p:cNvPr id="2" name="TextBox 1">
            <a:extLst>
              <a:ext uri="{FF2B5EF4-FFF2-40B4-BE49-F238E27FC236}">
                <a16:creationId xmlns:a16="http://schemas.microsoft.com/office/drawing/2014/main" id="{062B1E2D-B83D-3879-87A8-A3D65554FDB2}"/>
              </a:ext>
            </a:extLst>
          </p:cNvPr>
          <p:cNvSpPr txBox="1"/>
          <p:nvPr/>
        </p:nvSpPr>
        <p:spPr>
          <a:xfrm>
            <a:off x="14679423" y="10032443"/>
            <a:ext cx="3286471" cy="369332"/>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Nutbeam</a:t>
            </a:r>
            <a:r>
              <a:rPr lang="en-GB" dirty="0">
                <a:latin typeface="Arial" panose="020B0604020202020204" pitchFamily="34" charset="0"/>
                <a:cs typeface="Arial" panose="020B0604020202020204" pitchFamily="34" charset="0"/>
              </a:rPr>
              <a:t> and Muscat,, 2021)</a:t>
            </a:r>
            <a:endParaRPr lang="en-US"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AB5216CA-F3CA-CDBE-EB08-E41882DA6975}"/>
              </a:ext>
            </a:extLst>
          </p:cNvPr>
          <p:cNvGraphicFramePr>
            <a:graphicFrameLocks noGrp="1"/>
          </p:cNvGraphicFramePr>
          <p:nvPr>
            <p:extLst>
              <p:ext uri="{D42A27DB-BD31-4B8C-83A1-F6EECF244321}">
                <p14:modId xmlns:p14="http://schemas.microsoft.com/office/powerpoint/2010/main" val="3268382615"/>
              </p:ext>
            </p:extLst>
          </p:nvPr>
        </p:nvGraphicFramePr>
        <p:xfrm>
          <a:off x="21461915" y="4664060"/>
          <a:ext cx="8739034" cy="5627370"/>
        </p:xfrm>
        <a:graphic>
          <a:graphicData uri="http://schemas.openxmlformats.org/drawingml/2006/table">
            <a:tbl>
              <a:tblPr firstRow="1" bandRow="1">
                <a:tableStyleId>{7DF18680-E054-41AD-8BC1-D1AEF772440D}</a:tableStyleId>
              </a:tblPr>
              <a:tblGrid>
                <a:gridCol w="2542739">
                  <a:extLst>
                    <a:ext uri="{9D8B030D-6E8A-4147-A177-3AD203B41FA5}">
                      <a16:colId xmlns:a16="http://schemas.microsoft.com/office/drawing/2014/main" val="1082144517"/>
                    </a:ext>
                  </a:extLst>
                </a:gridCol>
                <a:gridCol w="6196295">
                  <a:extLst>
                    <a:ext uri="{9D8B030D-6E8A-4147-A177-3AD203B41FA5}">
                      <a16:colId xmlns:a16="http://schemas.microsoft.com/office/drawing/2014/main" val="367432124"/>
                    </a:ext>
                  </a:extLst>
                </a:gridCol>
              </a:tblGrid>
              <a:tr h="803910">
                <a:tc>
                  <a:txBody>
                    <a:bodyPr/>
                    <a:lstStyle/>
                    <a:p>
                      <a:r>
                        <a:rPr lang="en-US" sz="2000" b="1" dirty="0">
                          <a:latin typeface="Arial" panose="020B0604020202020204" pitchFamily="34" charset="0"/>
                          <a:cs typeface="Arial" panose="020B0604020202020204" pitchFamily="34" charset="0"/>
                        </a:rPr>
                        <a:t>VALUE</a:t>
                      </a:r>
                    </a:p>
                  </a:txBody>
                  <a:tcPr/>
                </a:tc>
                <a:tc>
                  <a:txBody>
                    <a:bodyPr/>
                    <a:lstStyle/>
                    <a:p>
                      <a:r>
                        <a:rPr lang="en-US" sz="2000" b="1" dirty="0">
                          <a:latin typeface="Arial" panose="020B0604020202020204" pitchFamily="34" charset="0"/>
                          <a:cs typeface="Arial" panose="020B0604020202020204" pitchFamily="34" charset="0"/>
                        </a:rPr>
                        <a:t>SMARTTRIAGE FEATURE</a:t>
                      </a:r>
                    </a:p>
                  </a:txBody>
                  <a:tcPr/>
                </a:tc>
                <a:extLst>
                  <a:ext uri="{0D108BD9-81ED-4DB2-BD59-A6C34878D82A}">
                    <a16:rowId xmlns:a16="http://schemas.microsoft.com/office/drawing/2014/main" val="1826401358"/>
                  </a:ext>
                </a:extLst>
              </a:tr>
              <a:tr h="803910">
                <a:tc>
                  <a:txBody>
                    <a:bodyPr/>
                    <a:lstStyle/>
                    <a:p>
                      <a:r>
                        <a:rPr lang="en-US" sz="2000" b="1" dirty="0">
                          <a:latin typeface="Arial" panose="020B0604020202020204" pitchFamily="34" charset="0"/>
                          <a:cs typeface="Arial" panose="020B0604020202020204" pitchFamily="34" charset="0"/>
                        </a:rPr>
                        <a:t>EQUITY</a:t>
                      </a:r>
                    </a:p>
                  </a:txBody>
                  <a:tcPr/>
                </a:tc>
                <a:tc>
                  <a:txBody>
                    <a:bodyPr/>
                    <a:lstStyle/>
                    <a:p>
                      <a:r>
                        <a:rPr lang="en-US" sz="2000" b="1" dirty="0">
                          <a:latin typeface="Arial" panose="020B0604020202020204" pitchFamily="34" charset="0"/>
                          <a:cs typeface="Arial" panose="020B0604020202020204" pitchFamily="34" charset="0"/>
                        </a:rPr>
                        <a:t>Offline + voice mode for rural/low literacy</a:t>
                      </a:r>
                    </a:p>
                  </a:txBody>
                  <a:tcPr/>
                </a:tc>
                <a:extLst>
                  <a:ext uri="{0D108BD9-81ED-4DB2-BD59-A6C34878D82A}">
                    <a16:rowId xmlns:a16="http://schemas.microsoft.com/office/drawing/2014/main" val="1962223729"/>
                  </a:ext>
                </a:extLst>
              </a:tr>
              <a:tr h="803910">
                <a:tc>
                  <a:txBody>
                    <a:bodyPr/>
                    <a:lstStyle/>
                    <a:p>
                      <a:r>
                        <a:rPr lang="en-US" sz="2000" b="1" dirty="0">
                          <a:latin typeface="Arial" panose="020B0604020202020204" pitchFamily="34" charset="0"/>
                          <a:cs typeface="Arial" panose="020B0604020202020204" pitchFamily="34" charset="0"/>
                        </a:rPr>
                        <a:t>EMPOWERMENT</a:t>
                      </a:r>
                    </a:p>
                  </a:txBody>
                  <a:tcPr/>
                </a:tc>
                <a:tc>
                  <a:txBody>
                    <a:bodyPr/>
                    <a:lstStyle/>
                    <a:p>
                      <a:r>
                        <a:rPr lang="en-US" sz="2000" b="1" dirty="0">
                          <a:latin typeface="Arial" panose="020B0604020202020204" pitchFamily="34" charset="0"/>
                          <a:cs typeface="Arial" panose="020B0604020202020204" pitchFamily="34" charset="0"/>
                        </a:rPr>
                        <a:t>Self-triage + education</a:t>
                      </a:r>
                    </a:p>
                  </a:txBody>
                  <a:tcPr/>
                </a:tc>
                <a:extLst>
                  <a:ext uri="{0D108BD9-81ED-4DB2-BD59-A6C34878D82A}">
                    <a16:rowId xmlns:a16="http://schemas.microsoft.com/office/drawing/2014/main" val="830707957"/>
                  </a:ext>
                </a:extLst>
              </a:tr>
              <a:tr h="803910">
                <a:tc>
                  <a:txBody>
                    <a:bodyPr/>
                    <a:lstStyle/>
                    <a:p>
                      <a:r>
                        <a:rPr lang="en-US" sz="2000" b="1" dirty="0">
                          <a:latin typeface="Arial" panose="020B0604020202020204" pitchFamily="34" charset="0"/>
                          <a:cs typeface="Arial" panose="020B0604020202020204" pitchFamily="34" charset="0"/>
                        </a:rPr>
                        <a:t>PARTICIPATION</a:t>
                      </a:r>
                    </a:p>
                  </a:txBody>
                  <a:tcPr/>
                </a:tc>
                <a:tc>
                  <a:txBody>
                    <a:bodyPr/>
                    <a:lstStyle/>
                    <a:p>
                      <a:r>
                        <a:rPr lang="en-US" sz="2000" b="1" dirty="0">
                          <a:latin typeface="Arial" panose="020B0604020202020204" pitchFamily="34" charset="0"/>
                          <a:cs typeface="Arial" panose="020B0604020202020204" pitchFamily="34" charset="0"/>
                        </a:rPr>
                        <a:t>C-design with patients</a:t>
                      </a:r>
                    </a:p>
                  </a:txBody>
                  <a:tcPr/>
                </a:tc>
                <a:extLst>
                  <a:ext uri="{0D108BD9-81ED-4DB2-BD59-A6C34878D82A}">
                    <a16:rowId xmlns:a16="http://schemas.microsoft.com/office/drawing/2014/main" val="3231553301"/>
                  </a:ext>
                </a:extLst>
              </a:tr>
              <a:tr h="803910">
                <a:tc>
                  <a:txBody>
                    <a:bodyPr/>
                    <a:lstStyle/>
                    <a:p>
                      <a:r>
                        <a:rPr lang="en-US" sz="2000" b="1" dirty="0">
                          <a:latin typeface="Arial" panose="020B0604020202020204" pitchFamily="34" charset="0"/>
                          <a:cs typeface="Arial" panose="020B0604020202020204" pitchFamily="34" charset="0"/>
                        </a:rPr>
                        <a:t>HOLISM</a:t>
                      </a:r>
                    </a:p>
                  </a:txBody>
                  <a:tcPr/>
                </a:tc>
                <a:tc>
                  <a:txBody>
                    <a:bodyPr/>
                    <a:lstStyle/>
                    <a:p>
                      <a:r>
                        <a:rPr lang="en-US" sz="2000" b="1" dirty="0">
                          <a:latin typeface="Arial" panose="020B0604020202020204" pitchFamily="34" charset="0"/>
                          <a:cs typeface="Arial" panose="020B0604020202020204" pitchFamily="34" charset="0"/>
                        </a:rPr>
                        <a:t>Links physical + mental health prompts</a:t>
                      </a:r>
                    </a:p>
                  </a:txBody>
                  <a:tcPr/>
                </a:tc>
                <a:extLst>
                  <a:ext uri="{0D108BD9-81ED-4DB2-BD59-A6C34878D82A}">
                    <a16:rowId xmlns:a16="http://schemas.microsoft.com/office/drawing/2014/main" val="530362827"/>
                  </a:ext>
                </a:extLst>
              </a:tr>
              <a:tr h="803910">
                <a:tc>
                  <a:txBody>
                    <a:bodyPr/>
                    <a:lstStyle/>
                    <a:p>
                      <a:r>
                        <a:rPr lang="en-US" sz="2000" b="1" dirty="0">
                          <a:latin typeface="Arial" panose="020B0604020202020204" pitchFamily="34" charset="0"/>
                          <a:cs typeface="Arial" panose="020B0604020202020204" pitchFamily="34" charset="0"/>
                        </a:rPr>
                        <a:t>COLLABORATION</a:t>
                      </a:r>
                    </a:p>
                  </a:txBody>
                  <a:tcPr/>
                </a:tc>
                <a:tc>
                  <a:txBody>
                    <a:bodyPr/>
                    <a:lstStyle/>
                    <a:p>
                      <a:r>
                        <a:rPr lang="en-US" sz="2000" b="1" dirty="0">
                          <a:latin typeface="Arial" panose="020B0604020202020204" pitchFamily="34" charset="0"/>
                          <a:cs typeface="Arial" panose="020B0604020202020204" pitchFamily="34" charset="0"/>
                        </a:rPr>
                        <a:t>HER integration with GPs</a:t>
                      </a:r>
                    </a:p>
                  </a:txBody>
                  <a:tcPr/>
                </a:tc>
                <a:extLst>
                  <a:ext uri="{0D108BD9-81ED-4DB2-BD59-A6C34878D82A}">
                    <a16:rowId xmlns:a16="http://schemas.microsoft.com/office/drawing/2014/main" val="2884052947"/>
                  </a:ext>
                </a:extLst>
              </a:tr>
              <a:tr h="803910">
                <a:tc>
                  <a:txBody>
                    <a:bodyPr/>
                    <a:lstStyle/>
                    <a:p>
                      <a:r>
                        <a:rPr lang="en-US" sz="2000" b="1" dirty="0">
                          <a:latin typeface="Arial" panose="020B0604020202020204" pitchFamily="34" charset="0"/>
                          <a:cs typeface="Arial" panose="020B0604020202020204" pitchFamily="34" charset="0"/>
                        </a:rPr>
                        <a:t>SUSTAINABILITY</a:t>
                      </a:r>
                    </a:p>
                  </a:txBody>
                  <a:tcPr/>
                </a:tc>
                <a:tc>
                  <a:txBody>
                    <a:bodyPr/>
                    <a:lstStyle/>
                    <a:p>
                      <a:r>
                        <a:rPr lang="en-US" sz="2000" b="1" dirty="0">
                          <a:latin typeface="Arial" panose="020B0604020202020204" pitchFamily="34" charset="0"/>
                          <a:cs typeface="Arial" panose="020B0604020202020204" pitchFamily="34" charset="0"/>
                        </a:rPr>
                        <a:t>Scalable AI, Low cost per use</a:t>
                      </a:r>
                    </a:p>
                  </a:txBody>
                  <a:tcPr/>
                </a:tc>
                <a:extLst>
                  <a:ext uri="{0D108BD9-81ED-4DB2-BD59-A6C34878D82A}">
                    <a16:rowId xmlns:a16="http://schemas.microsoft.com/office/drawing/2014/main" val="1909924489"/>
                  </a:ext>
                </a:extLst>
              </a:tr>
            </a:tbl>
          </a:graphicData>
        </a:graphic>
      </p:graphicFrame>
      <p:pic>
        <p:nvPicPr>
          <p:cNvPr id="21" name="Picture 2" descr="Smart Triage">
            <a:extLst>
              <a:ext uri="{FF2B5EF4-FFF2-40B4-BE49-F238E27FC236}">
                <a16:creationId xmlns:a16="http://schemas.microsoft.com/office/drawing/2014/main" id="{E3E31089-1D1A-B84F-8085-C6512EEECFC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130209" y="6251522"/>
            <a:ext cx="5581766" cy="3592991"/>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55E8493F-59D3-B3A4-FC1B-3F5CC7506EE6}"/>
              </a:ext>
            </a:extLst>
          </p:cNvPr>
          <p:cNvSpPr txBox="1"/>
          <p:nvPr/>
        </p:nvSpPr>
        <p:spPr>
          <a:xfrm>
            <a:off x="7742274" y="10072291"/>
            <a:ext cx="6545713" cy="276999"/>
          </a:xfrm>
          <a:prstGeom prst="rect">
            <a:avLst/>
          </a:prstGeom>
          <a:noFill/>
        </p:spPr>
        <p:txBody>
          <a:bodyPr wrap="square">
            <a:spAutoFit/>
          </a:bodyPr>
          <a:lstStyle/>
          <a:p>
            <a:r>
              <a:rPr lang="en-GB" sz="1200" b="1" noProof="0" dirty="0">
                <a:latin typeface="Arial" panose="020B0604020202020204"/>
                <a:cs typeface="Arial" panose="020B0604020202020204"/>
              </a:rPr>
              <a:t>Source</a:t>
            </a:r>
            <a:r>
              <a:rPr lang="en-GB" sz="1200" noProof="0" dirty="0">
                <a:latin typeface="Arial" panose="020B0604020202020204"/>
                <a:cs typeface="Arial" panose="020B0604020202020204"/>
              </a:rPr>
              <a:t>: </a:t>
            </a:r>
            <a:r>
              <a:rPr lang="en-GB" sz="1200" noProof="0" dirty="0">
                <a:latin typeface="Arial" panose="020B0604020202020204"/>
                <a:cs typeface="Arial" panose="020B0604020202020204"/>
                <a:hlinkClick r:id="rId16">
                  <a:extLst>
                    <a:ext uri="{A12FA001-AC4F-418D-AE19-62706E023703}">
                      <ahyp:hlinkClr xmlns:ahyp="http://schemas.microsoft.com/office/drawing/2018/hyperlinkcolor" val="tx"/>
                    </a:ext>
                  </a:extLst>
                </a:hlinkClick>
              </a:rPr>
              <a:t>https://www.bcchr.ca/globalhealth/our-projects/project-highlights/smart-triage</a:t>
            </a:r>
            <a:r>
              <a:rPr lang="en-GB" sz="1200" noProof="0" dirty="0">
                <a:latin typeface="Arial" panose="020B0604020202020204"/>
                <a:cs typeface="Arial" panose="020B0604020202020204"/>
              </a:rPr>
              <a:t> </a:t>
            </a:r>
          </a:p>
        </p:txBody>
      </p:sp>
      <p:sp>
        <p:nvSpPr>
          <p:cNvPr id="3" name="TextBox 2">
            <a:extLst>
              <a:ext uri="{FF2B5EF4-FFF2-40B4-BE49-F238E27FC236}">
                <a16:creationId xmlns:a16="http://schemas.microsoft.com/office/drawing/2014/main" id="{88CEC83D-803A-36A5-51BB-C03F01AB9020}"/>
              </a:ext>
            </a:extLst>
          </p:cNvPr>
          <p:cNvSpPr txBox="1"/>
          <p:nvPr/>
        </p:nvSpPr>
        <p:spPr>
          <a:xfrm>
            <a:off x="-2179" y="614307"/>
            <a:ext cx="8081934" cy="498495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1987" b="1" dirty="0">
                <a:latin typeface="Arial" panose="020B0604020202020204" pitchFamily="34" charset="0"/>
                <a:cs typeface="Arial" panose="020B0604020202020204" pitchFamily="34" charset="0"/>
              </a:rPr>
              <a:t>BACKGROUND</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An expert has voiced concern that the government's top aim for the National Health Service (NHS), addressing the backlog, is in jeopardy as the English hospital waiting list has increased for three consecutive months.</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There were 7.41 million people on the waiting list for standard treatments at the end of August, up from 7.36 million in May (King’s Fund, 2025).</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The percentage of patients who had to wait more than the recommended 18 weeks has also increased.</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Despite warnings from experts, officials said the government's investment in the National Health Service (NHS) would pay off and reduce wait times.</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The administration has pledged to achieve the 18-week waiting time objective by the conclusion of current parliament, which has not been achieved in ten years (Shah et al., 2024).</a:t>
            </a:r>
            <a:endParaRPr lang="en-GB" sz="1987"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E64457B-5DBB-B609-5866-65051576489B}"/>
              </a:ext>
            </a:extLst>
          </p:cNvPr>
          <p:cNvSpPr txBox="1"/>
          <p:nvPr/>
        </p:nvSpPr>
        <p:spPr>
          <a:xfrm>
            <a:off x="13870397" y="654833"/>
            <a:ext cx="16417072" cy="376179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The Ottawa Charter delineates six fundamental principles of health promotion designed to empower individuals and communities to enhance their health (Thompson et al., 2018).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Health equity is one of these principles.  It signifies striving to eliminate disparities, ensuring that all individuals had equal opportunities for optimal health, irrespective of their financial status.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Formulating health-oriented public policy entails establishing regulations concerning income, housing, and food security that promote individuals' well-being (Saadati et al., 2021).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Enhancing the inviting nature of sites improves schools, businesses, and communities, facilitating healthier choices.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Enhancing community engagement encourages individuals to assist in the formulation and implementation of health initiatives.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 When individuals cultivate their own abilities, they acquire knowledge and confidence that facilitate informed health decisions.   </a:t>
            </a:r>
          </a:p>
          <a:p>
            <a:pPr marL="425745" indent="-425745" algn="just">
              <a:buFont typeface="Wingdings" panose="05000000000000000000" pitchFamily="2" charset="2"/>
              <a:buChar char="q"/>
            </a:pPr>
            <a:r>
              <a:rPr lang="en-US" sz="1987" dirty="0">
                <a:latin typeface="Arial" panose="020B0604020202020204" pitchFamily="34" charset="0"/>
                <a:cs typeface="Arial" panose="020B0604020202020204" pitchFamily="34" charset="0"/>
              </a:rPr>
              <a:t>Ultimately, transforming health care operations shifts the focus from only addressing illness to fostering wellness and preventing disease.</a:t>
            </a:r>
            <a:br>
              <a:rPr lang="en-US" sz="1987" dirty="0">
                <a:latin typeface="Arial" panose="020B0604020202020204" pitchFamily="34" charset="0"/>
                <a:cs typeface="Arial" panose="020B0604020202020204" pitchFamily="34" charset="0"/>
              </a:rPr>
            </a:br>
            <a:r>
              <a:rPr lang="en-US" sz="1987" dirty="0">
                <a:latin typeface="Arial" panose="020B0604020202020204" pitchFamily="34" charset="0"/>
                <a:cs typeface="Arial" panose="020B0604020202020204" pitchFamily="34" charset="0"/>
              </a:rPr>
              <a:t>These principles collaborate to facilitate individuals and communities in assuming control over their health and enhancing it (Wilberg et al., 2021).</a:t>
            </a:r>
            <a:endParaRPr lang="en-GB" sz="1987"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941B0D26-09B0-79F4-5039-1247F34CAB89}"/>
              </a:ext>
            </a:extLst>
          </p:cNvPr>
          <p:cNvSpPr txBox="1"/>
          <p:nvPr/>
        </p:nvSpPr>
        <p:spPr>
          <a:xfrm>
            <a:off x="19975674" y="11021340"/>
            <a:ext cx="10225275" cy="315022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marL="342900" indent="-342900"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SmartTriage facilitates scalability and personalisation, potentially reducing GP wait times by 73% with AI-driven triage and behavioural nudges (</a:t>
            </a:r>
            <a:r>
              <a:rPr lang="en-GB" sz="1987" dirty="0" err="1">
                <a:latin typeface="Arial" panose="020B0604020202020204" pitchFamily="34" charset="0"/>
                <a:cs typeface="Arial" panose="020B0604020202020204" pitchFamily="34" charset="0"/>
              </a:rPr>
              <a:t>Torous</a:t>
            </a:r>
            <a:r>
              <a:rPr lang="en-GB" sz="1987" dirty="0">
                <a:latin typeface="Arial" panose="020B0604020202020204" pitchFamily="34" charset="0"/>
                <a:cs typeface="Arial" panose="020B0604020202020204" pitchFamily="34" charset="0"/>
              </a:rPr>
              <a:t> et al., 2025).    </a:t>
            </a:r>
          </a:p>
          <a:p>
            <a:pPr marL="342900" indent="-342900"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Offline and voice functionalities enhance equity for rural and low-literacy populations.    Algorithmic bias, however, poses a risk of mis-triage across different populations, while data privacy concerns may erode trust (Cripps &amp; Scarbrough, 2022).   </a:t>
            </a:r>
          </a:p>
          <a:p>
            <a:pPr marL="342900" indent="-342900"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Excessive dependence on AI may undermine clinical judgement.  </a:t>
            </a:r>
          </a:p>
          <a:p>
            <a:pPr marL="342900" indent="-342900"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Proposed solutions include regular varied data audits, hybrid AI-clinician evaluations for high-risk patients, GDPR-compliant encryption, and community digital literacy programs (Passey et al., 2018).   </a:t>
            </a:r>
          </a:p>
          <a:p>
            <a:pPr marL="342900" indent="-342900" algn="just">
              <a:buFont typeface="Wingdings" panose="05000000000000000000" pitchFamily="2" charset="2"/>
              <a:buChar char="q"/>
            </a:pPr>
            <a:r>
              <a:rPr lang="en-GB" sz="1987" dirty="0">
                <a:latin typeface="Arial" panose="020B0604020202020204" pitchFamily="34" charset="0"/>
                <a:cs typeface="Arial" panose="020B0604020202020204" pitchFamily="34" charset="0"/>
              </a:rPr>
              <a:t> These mitigate risks, facilitating safe, equitable, and sustainable health promotion.</a:t>
            </a:r>
          </a:p>
        </p:txBody>
      </p:sp>
    </p:spTree>
    <p:extLst>
      <p:ext uri="{BB962C8B-B14F-4D97-AF65-F5344CB8AC3E}">
        <p14:creationId xmlns:p14="http://schemas.microsoft.com/office/powerpoint/2010/main" val="3658297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ED0B7F-2916-ED6B-6243-D21D162B3156}"/>
              </a:ext>
            </a:extLst>
          </p:cNvPr>
          <p:cNvSpPr txBox="1"/>
          <p:nvPr/>
        </p:nvSpPr>
        <p:spPr>
          <a:xfrm>
            <a:off x="2322074" y="4071148"/>
            <a:ext cx="25030268" cy="1002671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483" b="1" dirty="0">
                <a:latin typeface="Arial" panose="020B0604020202020204" pitchFamily="34" charset="0"/>
                <a:cs typeface="Arial" panose="020B0604020202020204" pitchFamily="34" charset="0"/>
              </a:rPr>
              <a:t>REFERENCES</a:t>
            </a:r>
          </a:p>
          <a:p>
            <a:r>
              <a:rPr lang="en-GB" sz="2483" dirty="0" err="1">
                <a:latin typeface="Arial" panose="020B0604020202020204" pitchFamily="34" charset="0"/>
                <a:cs typeface="Arial" panose="020B0604020202020204" pitchFamily="34" charset="0"/>
              </a:rPr>
              <a:t>Babushkina</a:t>
            </a:r>
            <a:r>
              <a:rPr lang="en-GB" sz="2483" dirty="0">
                <a:latin typeface="Arial" panose="020B0604020202020204" pitchFamily="34" charset="0"/>
                <a:cs typeface="Arial" panose="020B0604020202020204" pitchFamily="34" charset="0"/>
              </a:rPr>
              <a:t>, D. (2023) Are we justified attributing a mistake in diagnosis to an AI diagnostic system?. </a:t>
            </a:r>
            <a:r>
              <a:rPr lang="en-GB" sz="2483" i="1" dirty="0">
                <a:latin typeface="Arial" panose="020B0604020202020204" pitchFamily="34" charset="0"/>
                <a:cs typeface="Arial" panose="020B0604020202020204" pitchFamily="34" charset="0"/>
              </a:rPr>
              <a:t>AI and Ethics, </a:t>
            </a:r>
            <a:r>
              <a:rPr lang="en-GB" sz="2483" dirty="0">
                <a:latin typeface="Arial" panose="020B0604020202020204" pitchFamily="34" charset="0"/>
                <a:cs typeface="Arial" panose="020B0604020202020204" pitchFamily="34" charset="0"/>
              </a:rPr>
              <a:t>3(2), pp. 567-584.</a:t>
            </a:r>
          </a:p>
          <a:p>
            <a:r>
              <a:rPr lang="en-GB" sz="2483" dirty="0" err="1">
                <a:latin typeface="Arial" panose="020B0604020202020204" pitchFamily="34" charset="0"/>
                <a:cs typeface="Arial" panose="020B0604020202020204" pitchFamily="34" charset="0"/>
              </a:rPr>
              <a:t>Bhavanasi</a:t>
            </a:r>
            <a:r>
              <a:rPr lang="en-GB" sz="2483" dirty="0">
                <a:latin typeface="Arial" panose="020B0604020202020204" pitchFamily="34" charset="0"/>
                <a:cs typeface="Arial" panose="020B0604020202020204" pitchFamily="34" charset="0"/>
              </a:rPr>
              <a:t>, B. A., and Kulkarni, S. (2024). Impact of virtual clinics on streamlining NHS outpatient waiting lists and carbon emissions. </a:t>
            </a:r>
            <a:r>
              <a:rPr lang="en-GB" sz="2483" i="1" dirty="0">
                <a:latin typeface="Arial" panose="020B0604020202020204" pitchFamily="34" charset="0"/>
                <a:cs typeface="Arial" panose="020B0604020202020204" pitchFamily="34" charset="0"/>
              </a:rPr>
              <a:t>Foot &amp; Ankle Orthopaedics, </a:t>
            </a:r>
            <a:r>
              <a:rPr lang="en-GB" sz="2483" dirty="0">
                <a:latin typeface="Arial" panose="020B0604020202020204" pitchFamily="34" charset="0"/>
                <a:cs typeface="Arial" panose="020B0604020202020204" pitchFamily="34" charset="0"/>
              </a:rPr>
              <a:t>9(4), pp. 24730114241305603.</a:t>
            </a:r>
          </a:p>
          <a:p>
            <a:r>
              <a:rPr lang="en-GB" sz="2483" dirty="0">
                <a:latin typeface="Arial" panose="020B0604020202020204" pitchFamily="34" charset="0"/>
                <a:cs typeface="Arial" panose="020B0604020202020204" pitchFamily="34" charset="0"/>
              </a:rPr>
              <a:t>Brown, C. E., Richardson, K., Halil-</a:t>
            </a:r>
            <a:r>
              <a:rPr lang="en-GB" sz="2483" dirty="0" err="1">
                <a:latin typeface="Arial" panose="020B0604020202020204" pitchFamily="34" charset="0"/>
                <a:cs typeface="Arial" panose="020B0604020202020204" pitchFamily="34" charset="0"/>
              </a:rPr>
              <a:t>Pizzirani</a:t>
            </a:r>
            <a:r>
              <a:rPr lang="en-GB" sz="2483" dirty="0">
                <a:latin typeface="Arial" panose="020B0604020202020204" pitchFamily="34" charset="0"/>
                <a:cs typeface="Arial" panose="020B0604020202020204" pitchFamily="34" charset="0"/>
              </a:rPr>
              <a:t>, B., Atkins, L., Yücel, M., and Segrave, R. A. (2024). Key influences on university students’ physical activity: a systematic review using the Theoretical Domains Framework and the COM-B model of human behaviour. </a:t>
            </a:r>
            <a:r>
              <a:rPr lang="en-GB" sz="2483" i="1" dirty="0">
                <a:latin typeface="Arial" panose="020B0604020202020204" pitchFamily="34" charset="0"/>
                <a:cs typeface="Arial" panose="020B0604020202020204" pitchFamily="34" charset="0"/>
              </a:rPr>
              <a:t>BMC Public Health, </a:t>
            </a:r>
            <a:r>
              <a:rPr lang="en-GB" sz="2483" dirty="0">
                <a:latin typeface="Arial" panose="020B0604020202020204" pitchFamily="34" charset="0"/>
                <a:cs typeface="Arial" panose="020B0604020202020204" pitchFamily="34" charset="0"/>
              </a:rPr>
              <a:t>24(1), pp. 418.</a:t>
            </a:r>
          </a:p>
          <a:p>
            <a:r>
              <a:rPr lang="en-GB" sz="2483" dirty="0">
                <a:latin typeface="Arial" panose="020B0604020202020204" pitchFamily="34" charset="0"/>
                <a:cs typeface="Arial" panose="020B0604020202020204" pitchFamily="34" charset="0"/>
              </a:rPr>
              <a:t>Kamau, S., </a:t>
            </a:r>
            <a:r>
              <a:rPr lang="en-GB" sz="2483" dirty="0" err="1">
                <a:latin typeface="Arial" panose="020B0604020202020204" pitchFamily="34" charset="0"/>
                <a:cs typeface="Arial" panose="020B0604020202020204" pitchFamily="34" charset="0"/>
              </a:rPr>
              <a:t>Kigo</a:t>
            </a:r>
            <a:r>
              <a:rPr lang="en-GB" sz="2483" dirty="0">
                <a:latin typeface="Arial" panose="020B0604020202020204" pitchFamily="34" charset="0"/>
                <a:cs typeface="Arial" panose="020B0604020202020204" pitchFamily="34" charset="0"/>
              </a:rPr>
              <a:t>, J., Mwaniki, P., Dunsmuir, D., Pillay, Y., Zhang, C., ... &amp; Akech, S. (2024). Comparison between the Smart Triage model and the Emergency Triage Assessment and Treatment guidelines in triaging children presenting to the emergency departments of two public hospitals in Kenya. </a:t>
            </a:r>
            <a:r>
              <a:rPr lang="en-GB" sz="2483" i="1" dirty="0">
                <a:latin typeface="Arial" panose="020B0604020202020204" pitchFamily="34" charset="0"/>
                <a:cs typeface="Arial" panose="020B0604020202020204" pitchFamily="34" charset="0"/>
              </a:rPr>
              <a:t>PLOS Digital Health, </a:t>
            </a:r>
            <a:r>
              <a:rPr lang="en-GB" sz="2483" dirty="0">
                <a:latin typeface="Arial" panose="020B0604020202020204" pitchFamily="34" charset="0"/>
                <a:cs typeface="Arial" panose="020B0604020202020204" pitchFamily="34" charset="0"/>
              </a:rPr>
              <a:t>3(8), pp. 0000408.</a:t>
            </a:r>
          </a:p>
          <a:p>
            <a:r>
              <a:rPr lang="en-GB" sz="2483" dirty="0">
                <a:latin typeface="Arial" panose="020B0604020202020204" pitchFamily="34" charset="0"/>
                <a:cs typeface="Arial" panose="020B0604020202020204" pitchFamily="34" charset="0"/>
              </a:rPr>
              <a:t>King’s Fund (2025) NHS Waiting Times Report. Available at: </a:t>
            </a:r>
            <a:r>
              <a:rPr lang="en-GB" sz="2483" dirty="0">
                <a:latin typeface="Arial" panose="020B0604020202020204" pitchFamily="34" charset="0"/>
                <a:cs typeface="Arial" panose="020B0604020202020204" pitchFamily="34" charset="0"/>
                <a:hlinkClick r:id="rId2"/>
              </a:rPr>
              <a:t>https://assets.kingsfund.org.uk/f/256914/x/6b673ca354/economicimpactnhswaitinglists_report_october2025.pdf</a:t>
            </a:r>
            <a:r>
              <a:rPr lang="en-GB" sz="2483" dirty="0">
                <a:latin typeface="Arial" panose="020B0604020202020204" pitchFamily="34" charset="0"/>
                <a:cs typeface="Arial" panose="020B0604020202020204" pitchFamily="34" charset="0"/>
              </a:rPr>
              <a:t> [Accessed 31 October 2025] </a:t>
            </a:r>
          </a:p>
          <a:p>
            <a:r>
              <a:rPr lang="en-GB" sz="2483" dirty="0">
                <a:latin typeface="Arial" panose="020B0604020202020204" pitchFamily="34" charset="0"/>
                <a:cs typeface="Arial" panose="020B0604020202020204" pitchFamily="34" charset="0"/>
              </a:rPr>
              <a:t>Murphy, K., Berk, J., </a:t>
            </a:r>
            <a:r>
              <a:rPr lang="en-GB" sz="2483" dirty="0" err="1">
                <a:latin typeface="Arial" panose="020B0604020202020204" pitchFamily="34" charset="0"/>
                <a:cs typeface="Arial" panose="020B0604020202020204" pitchFamily="34" charset="0"/>
              </a:rPr>
              <a:t>Muhwava-Mbabala</a:t>
            </a:r>
            <a:r>
              <a:rPr lang="en-GB" sz="2483" dirty="0">
                <a:latin typeface="Arial" panose="020B0604020202020204" pitchFamily="34" charset="0"/>
                <a:cs typeface="Arial" panose="020B0604020202020204" pitchFamily="34" charset="0"/>
              </a:rPr>
              <a:t>, L., </a:t>
            </a:r>
            <a:r>
              <a:rPr lang="en-GB" sz="2483" dirty="0" err="1">
                <a:latin typeface="Arial" panose="020B0604020202020204" pitchFamily="34" charset="0"/>
                <a:cs typeface="Arial" panose="020B0604020202020204" pitchFamily="34" charset="0"/>
              </a:rPr>
              <a:t>Booley</a:t>
            </a:r>
            <a:r>
              <a:rPr lang="en-GB" sz="2483" dirty="0">
                <a:latin typeface="Arial" panose="020B0604020202020204" pitchFamily="34" charset="0"/>
                <a:cs typeface="Arial" panose="020B0604020202020204" pitchFamily="34" charset="0"/>
              </a:rPr>
              <a:t>, S., Harbron, J., Ware, L., Norris, S., </a:t>
            </a:r>
            <a:r>
              <a:rPr lang="en-GB" sz="2483" dirty="0" err="1">
                <a:latin typeface="Arial" panose="020B0604020202020204" pitchFamily="34" charset="0"/>
                <a:cs typeface="Arial" panose="020B0604020202020204" pitchFamily="34" charset="0"/>
              </a:rPr>
              <a:t>Zarowsky</a:t>
            </a:r>
            <a:r>
              <a:rPr lang="en-GB" sz="2483" dirty="0">
                <a:latin typeface="Arial" panose="020B0604020202020204" pitchFamily="34" charset="0"/>
                <a:cs typeface="Arial" panose="020B0604020202020204" pitchFamily="34" charset="0"/>
              </a:rPr>
              <a:t>, C., Lambert, E. V., and Levitt, N. S. (2023). Using the COM-B model and Behaviour Change Wheel to develop a theory and evidence-based intervention for women with gestational diabetes (IINDIAGO). </a:t>
            </a:r>
            <a:r>
              <a:rPr lang="en-GB" sz="2483" i="1" dirty="0">
                <a:latin typeface="Arial" panose="020B0604020202020204" pitchFamily="34" charset="0"/>
                <a:cs typeface="Arial" panose="020B0604020202020204" pitchFamily="34" charset="0"/>
              </a:rPr>
              <a:t>BMC public health, </a:t>
            </a:r>
            <a:r>
              <a:rPr lang="en-GB" sz="2483" dirty="0">
                <a:latin typeface="Arial" panose="020B0604020202020204" pitchFamily="34" charset="0"/>
                <a:cs typeface="Arial" panose="020B0604020202020204" pitchFamily="34" charset="0"/>
              </a:rPr>
              <a:t>23(1), pp. 894. </a:t>
            </a:r>
          </a:p>
          <a:p>
            <a:r>
              <a:rPr lang="en-US" sz="2483" dirty="0" err="1">
                <a:latin typeface="Arial" panose="020B0604020202020204" pitchFamily="34" charset="0"/>
                <a:cs typeface="Arial" panose="020B0604020202020204" pitchFamily="34" charset="0"/>
              </a:rPr>
              <a:t>Nutbeam</a:t>
            </a:r>
            <a:r>
              <a:rPr lang="en-US" sz="2483" dirty="0">
                <a:latin typeface="Arial" panose="020B0604020202020204" pitchFamily="34" charset="0"/>
                <a:cs typeface="Arial" panose="020B0604020202020204" pitchFamily="34" charset="0"/>
              </a:rPr>
              <a:t>, D., and Muscat, D. M. (2021) Health promotion glossary 2021. </a:t>
            </a:r>
            <a:r>
              <a:rPr lang="en-US" sz="2483" i="1" dirty="0">
                <a:latin typeface="Arial" panose="020B0604020202020204" pitchFamily="34" charset="0"/>
                <a:cs typeface="Arial" panose="020B0604020202020204" pitchFamily="34" charset="0"/>
              </a:rPr>
              <a:t>Health promotion international, </a:t>
            </a:r>
            <a:r>
              <a:rPr lang="en-US" sz="2483" dirty="0">
                <a:latin typeface="Arial" panose="020B0604020202020204" pitchFamily="34" charset="0"/>
                <a:cs typeface="Arial" panose="020B0604020202020204" pitchFamily="34" charset="0"/>
              </a:rPr>
              <a:t>36(6), pp. 1578-1598.</a:t>
            </a:r>
          </a:p>
          <a:p>
            <a:r>
              <a:rPr lang="en-US" sz="2483" dirty="0">
                <a:latin typeface="Arial" panose="020B0604020202020204" pitchFamily="34" charset="0"/>
                <a:cs typeface="Arial" panose="020B0604020202020204" pitchFamily="34" charset="0"/>
              </a:rPr>
              <a:t>Passey, D. (2021) Digital technologies—and teacher wellbeing?. </a:t>
            </a:r>
            <a:r>
              <a:rPr lang="en-US" sz="2483" i="1" dirty="0">
                <a:latin typeface="Arial" panose="020B0604020202020204" pitchFamily="34" charset="0"/>
                <a:cs typeface="Arial" panose="020B0604020202020204" pitchFamily="34" charset="0"/>
              </a:rPr>
              <a:t>Education Sciences, </a:t>
            </a:r>
            <a:r>
              <a:rPr lang="en-US" sz="2483" dirty="0">
                <a:latin typeface="Arial" panose="020B0604020202020204" pitchFamily="34" charset="0"/>
                <a:cs typeface="Arial" panose="020B0604020202020204" pitchFamily="34" charset="0"/>
              </a:rPr>
              <a:t>11(3), pp. 117.</a:t>
            </a:r>
          </a:p>
          <a:p>
            <a:r>
              <a:rPr lang="en-US" sz="2483" dirty="0">
                <a:latin typeface="Arial" panose="020B0604020202020204" pitchFamily="34" charset="0"/>
                <a:cs typeface="Arial" panose="020B0604020202020204" pitchFamily="34" charset="0"/>
              </a:rPr>
              <a:t>Saadati, F., Nadrian, H., Golkar, M. H., </a:t>
            </a:r>
            <a:r>
              <a:rPr lang="en-US" sz="2483" dirty="0" err="1">
                <a:latin typeface="Arial" panose="020B0604020202020204" pitchFamily="34" charset="0"/>
                <a:cs typeface="Arial" panose="020B0604020202020204" pitchFamily="34" charset="0"/>
              </a:rPr>
              <a:t>Taghdisi</a:t>
            </a:r>
            <a:r>
              <a:rPr lang="en-US" sz="2483" dirty="0">
                <a:latin typeface="Arial" panose="020B0604020202020204" pitchFamily="34" charset="0"/>
                <a:cs typeface="Arial" panose="020B0604020202020204" pitchFamily="34" charset="0"/>
              </a:rPr>
              <a:t>, M. H., Gilani, N., </a:t>
            </a:r>
            <a:r>
              <a:rPr lang="en-US" sz="2483" dirty="0" err="1">
                <a:latin typeface="Arial" panose="020B0604020202020204" pitchFamily="34" charset="0"/>
                <a:cs typeface="Arial" panose="020B0604020202020204" pitchFamily="34" charset="0"/>
              </a:rPr>
              <a:t>Ghassab</a:t>
            </a:r>
            <a:r>
              <a:rPr lang="en-US" sz="2483" dirty="0">
                <a:latin typeface="Arial" panose="020B0604020202020204" pitchFamily="34" charset="0"/>
                <a:cs typeface="Arial" panose="020B0604020202020204" pitchFamily="34" charset="0"/>
              </a:rPr>
              <a:t>-Abdollahi, N., and </a:t>
            </a:r>
            <a:r>
              <a:rPr lang="en-US" sz="2483" dirty="0" err="1">
                <a:latin typeface="Arial" panose="020B0604020202020204" pitchFamily="34" charset="0"/>
                <a:cs typeface="Arial" panose="020B0604020202020204" pitchFamily="34" charset="0"/>
              </a:rPr>
              <a:t>Fathifar</a:t>
            </a:r>
            <a:r>
              <a:rPr lang="en-US" sz="2483" dirty="0">
                <a:latin typeface="Arial" panose="020B0604020202020204" pitchFamily="34" charset="0"/>
                <a:cs typeface="Arial" panose="020B0604020202020204" pitchFamily="34" charset="0"/>
              </a:rPr>
              <a:t>, Z. (2022) Indices and indicators developed to evaluate the “strengthening community actions” mechanism of the Ottawa Charter for Health Promotion: a scoping review. </a:t>
            </a:r>
            <a:r>
              <a:rPr lang="en-US" sz="2483" i="1" dirty="0">
                <a:latin typeface="Arial" panose="020B0604020202020204" pitchFamily="34" charset="0"/>
                <a:cs typeface="Arial" panose="020B0604020202020204" pitchFamily="34" charset="0"/>
              </a:rPr>
              <a:t>American Journal of Health Promotion, </a:t>
            </a:r>
            <a:r>
              <a:rPr lang="en-US" sz="2483" dirty="0">
                <a:latin typeface="Arial" panose="020B0604020202020204" pitchFamily="34" charset="0"/>
                <a:cs typeface="Arial" panose="020B0604020202020204" pitchFamily="34" charset="0"/>
              </a:rPr>
              <a:t>36(5), pp. 881-893.</a:t>
            </a:r>
          </a:p>
          <a:p>
            <a:r>
              <a:rPr lang="en-GB" sz="2483" dirty="0">
                <a:latin typeface="Arial" panose="020B0604020202020204" pitchFamily="34" charset="0"/>
                <a:cs typeface="Arial" panose="020B0604020202020204" pitchFamily="34" charset="0"/>
              </a:rPr>
              <a:t>Shah, S. A., Robertson, C., and Sheikh, A. (2024) Effects of the COVID-19 pandemic on NHS England waiting times for elective hospital care: a modelling study. </a:t>
            </a:r>
            <a:r>
              <a:rPr lang="en-GB" sz="2483" i="1" dirty="0">
                <a:latin typeface="Arial" panose="020B0604020202020204" pitchFamily="34" charset="0"/>
                <a:cs typeface="Arial" panose="020B0604020202020204" pitchFamily="34" charset="0"/>
              </a:rPr>
              <a:t>The Lancet, </a:t>
            </a:r>
            <a:r>
              <a:rPr lang="en-GB" sz="2483" dirty="0">
                <a:latin typeface="Arial" panose="020B0604020202020204" pitchFamily="34" charset="0"/>
                <a:cs typeface="Arial" panose="020B0604020202020204" pitchFamily="34" charset="0"/>
              </a:rPr>
              <a:t>403(10423), pp. 241-243.</a:t>
            </a:r>
          </a:p>
          <a:p>
            <a:r>
              <a:rPr lang="en-US" sz="2483" dirty="0">
                <a:latin typeface="Arial" panose="020B0604020202020204" pitchFamily="34" charset="0"/>
                <a:cs typeface="Arial" panose="020B0604020202020204" pitchFamily="34" charset="0"/>
              </a:rPr>
              <a:t>Thompson, S. R., Watson, M. C., and Tilford, S. (2018) The Ottawa Charter 30 years on: still an important standard for health promotion. </a:t>
            </a:r>
            <a:r>
              <a:rPr lang="en-US" sz="2483" i="1" dirty="0">
                <a:latin typeface="Arial" panose="020B0604020202020204" pitchFamily="34" charset="0"/>
                <a:cs typeface="Arial" panose="020B0604020202020204" pitchFamily="34" charset="0"/>
              </a:rPr>
              <a:t>International Journal of Health Promotion and Education,</a:t>
            </a:r>
            <a:r>
              <a:rPr lang="en-US" sz="2483" dirty="0">
                <a:latin typeface="Arial" panose="020B0604020202020204" pitchFamily="34" charset="0"/>
                <a:cs typeface="Arial" panose="020B0604020202020204" pitchFamily="34" charset="0"/>
              </a:rPr>
              <a:t> 56(2), pp. 73-84.</a:t>
            </a:r>
            <a:endParaRPr lang="en-GB" sz="2483" dirty="0">
              <a:latin typeface="Arial" panose="020B0604020202020204" pitchFamily="34" charset="0"/>
              <a:cs typeface="Arial" panose="020B0604020202020204" pitchFamily="34" charset="0"/>
            </a:endParaRPr>
          </a:p>
          <a:p>
            <a:r>
              <a:rPr lang="en-US" sz="2483" dirty="0" err="1">
                <a:latin typeface="Arial" panose="020B0604020202020204" pitchFamily="34" charset="0"/>
                <a:cs typeface="Arial" panose="020B0604020202020204" pitchFamily="34" charset="0"/>
              </a:rPr>
              <a:t>Torous</a:t>
            </a:r>
            <a:r>
              <a:rPr lang="en-US" sz="2483" dirty="0">
                <a:latin typeface="Arial" panose="020B0604020202020204" pitchFamily="34" charset="0"/>
                <a:cs typeface="Arial" panose="020B0604020202020204" pitchFamily="34" charset="0"/>
              </a:rPr>
              <a:t>, J., </a:t>
            </a:r>
            <a:r>
              <a:rPr lang="en-US" sz="2483" dirty="0" err="1">
                <a:latin typeface="Arial" panose="020B0604020202020204" pitchFamily="34" charset="0"/>
                <a:cs typeface="Arial" panose="020B0604020202020204" pitchFamily="34" charset="0"/>
              </a:rPr>
              <a:t>Linardon</a:t>
            </a:r>
            <a:r>
              <a:rPr lang="en-US" sz="2483" dirty="0">
                <a:latin typeface="Arial" panose="020B0604020202020204" pitchFamily="34" charset="0"/>
                <a:cs typeface="Arial" panose="020B0604020202020204" pitchFamily="34" charset="0"/>
              </a:rPr>
              <a:t>, J., Goldberg, S. B., Sun, S., Bell, I., Nicholas, J., and Firth, J. (2025). The evolving field of digital mental health: current evidence and implementation issues for smartphone apps, generative artificial intelligence, and virtual reality</a:t>
            </a:r>
            <a:r>
              <a:rPr lang="en-US" sz="2483" i="1" dirty="0">
                <a:latin typeface="Arial" panose="020B0604020202020204" pitchFamily="34" charset="0"/>
                <a:cs typeface="Arial" panose="020B0604020202020204" pitchFamily="34" charset="0"/>
              </a:rPr>
              <a:t>. World Psychiatry, </a:t>
            </a:r>
            <a:r>
              <a:rPr lang="en-US" sz="2483" dirty="0">
                <a:latin typeface="Arial" panose="020B0604020202020204" pitchFamily="34" charset="0"/>
                <a:cs typeface="Arial" panose="020B0604020202020204" pitchFamily="34" charset="0"/>
              </a:rPr>
              <a:t>24(2), pp. 156-174.</a:t>
            </a:r>
            <a:endParaRPr lang="en-GB" sz="2483" dirty="0">
              <a:latin typeface="Arial" panose="020B0604020202020204" pitchFamily="34" charset="0"/>
              <a:cs typeface="Arial" panose="020B0604020202020204" pitchFamily="34" charset="0"/>
            </a:endParaRPr>
          </a:p>
          <a:p>
            <a:r>
              <a:rPr lang="en-GB" sz="2483" dirty="0">
                <a:latin typeface="Arial" panose="020B0604020202020204" pitchFamily="34" charset="0"/>
                <a:cs typeface="Arial" panose="020B0604020202020204" pitchFamily="34" charset="0"/>
              </a:rPr>
              <a:t>Wilberg, A., </a:t>
            </a:r>
            <a:r>
              <a:rPr lang="en-GB" sz="2483" dirty="0" err="1">
                <a:latin typeface="Arial" panose="020B0604020202020204" pitchFamily="34" charset="0"/>
                <a:cs typeface="Arial" panose="020B0604020202020204" pitchFamily="34" charset="0"/>
              </a:rPr>
              <a:t>Saboga</a:t>
            </a:r>
            <a:r>
              <a:rPr lang="en-GB" sz="2483" dirty="0">
                <a:latin typeface="Arial" panose="020B0604020202020204" pitchFamily="34" charset="0"/>
                <a:cs typeface="Arial" panose="020B0604020202020204" pitchFamily="34" charset="0"/>
              </a:rPr>
              <a:t>-Nunes, L., and Stock, C. (2021) Are we there yet? Use of the Ottawa Charter action areas in the perspective of European health promotion professionals. </a:t>
            </a:r>
            <a:r>
              <a:rPr lang="en-GB" sz="2483" i="1" dirty="0">
                <a:latin typeface="Arial" panose="020B0604020202020204" pitchFamily="34" charset="0"/>
                <a:cs typeface="Arial" panose="020B0604020202020204" pitchFamily="34" charset="0"/>
              </a:rPr>
              <a:t>Journal of Public Health, </a:t>
            </a:r>
            <a:r>
              <a:rPr lang="en-GB" sz="2483" dirty="0">
                <a:latin typeface="Arial" panose="020B0604020202020204" pitchFamily="34" charset="0"/>
                <a:cs typeface="Arial" panose="020B0604020202020204" pitchFamily="34" charset="0"/>
              </a:rPr>
              <a:t>29(1), pp. 1-7.</a:t>
            </a:r>
          </a:p>
          <a:p>
            <a:r>
              <a:rPr lang="en-GB" sz="2483" dirty="0">
                <a:latin typeface="Arial" panose="020B0604020202020204" pitchFamily="34" charset="0"/>
                <a:cs typeface="Arial" panose="020B0604020202020204" pitchFamily="34" charset="0"/>
              </a:rPr>
              <a:t>Zhang, C., Wiens, M. O., Dunsmuir, D., Pillay, Y., Huxford, C., Kimutai, D.,  </a:t>
            </a:r>
            <a:r>
              <a:rPr lang="en-GB" sz="2483" dirty="0" err="1">
                <a:latin typeface="Arial" panose="020B0604020202020204" pitchFamily="34" charset="0"/>
                <a:cs typeface="Arial" panose="020B0604020202020204" pitchFamily="34" charset="0"/>
              </a:rPr>
              <a:t>Pediatric</a:t>
            </a:r>
            <a:r>
              <a:rPr lang="en-GB" sz="2483" dirty="0">
                <a:latin typeface="Arial" panose="020B0604020202020204" pitchFamily="34" charset="0"/>
                <a:cs typeface="Arial" panose="020B0604020202020204" pitchFamily="34" charset="0"/>
              </a:rPr>
              <a:t> Sepsis </a:t>
            </a:r>
            <a:r>
              <a:rPr lang="en-GB" sz="2483" dirty="0" err="1">
                <a:latin typeface="Arial" panose="020B0604020202020204" pitchFamily="34" charset="0"/>
                <a:cs typeface="Arial" panose="020B0604020202020204" pitchFamily="34" charset="0"/>
              </a:rPr>
              <a:t>CoLab</a:t>
            </a:r>
            <a:r>
              <a:rPr lang="en-GB" sz="2483" dirty="0">
                <a:latin typeface="Arial" panose="020B0604020202020204" pitchFamily="34" charset="0"/>
                <a:cs typeface="Arial" panose="020B0604020202020204" pitchFamily="34" charset="0"/>
              </a:rPr>
              <a:t>. (2024). Geographical validation of the Smart Triage Model by age group. </a:t>
            </a:r>
            <a:r>
              <a:rPr lang="en-GB" sz="2483" i="1" dirty="0">
                <a:latin typeface="Arial" panose="020B0604020202020204" pitchFamily="34" charset="0"/>
                <a:cs typeface="Arial" panose="020B0604020202020204" pitchFamily="34" charset="0"/>
              </a:rPr>
              <a:t>PLOS Digital Health, </a:t>
            </a:r>
            <a:r>
              <a:rPr lang="en-GB" sz="2483" dirty="0">
                <a:latin typeface="Arial" panose="020B0604020202020204" pitchFamily="34" charset="0"/>
                <a:cs typeface="Arial" panose="020B0604020202020204" pitchFamily="34" charset="0"/>
              </a:rPr>
              <a:t>3(7), pp. 0000311.</a:t>
            </a:r>
          </a:p>
        </p:txBody>
      </p:sp>
    </p:spTree>
    <p:extLst>
      <p:ext uri="{BB962C8B-B14F-4D97-AF65-F5344CB8AC3E}">
        <p14:creationId xmlns:p14="http://schemas.microsoft.com/office/powerpoint/2010/main" val="446371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3598</TotalTime>
  <Words>2080</Words>
  <Application>Microsoft Office PowerPoint</Application>
  <PresentationFormat>Custom</PresentationFormat>
  <Paragraphs>113</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Abadi</vt:lpstr>
      <vt:lpstr>Arial</vt:lpstr>
      <vt:lpstr>Calibri</vt:lpstr>
      <vt:lpstr>Calibri Light</vt:lpstr>
      <vt:lpstr>Wingdings</vt:lpstr>
      <vt:lpstr>Celestial</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alateef074@gmail.com</dc:creator>
  <cp:lastModifiedBy>Madona Igbinoba (1815861)</cp:lastModifiedBy>
  <cp:revision>19</cp:revision>
  <dcterms:created xsi:type="dcterms:W3CDTF">2025-10-07T08:04:46Z</dcterms:created>
  <dcterms:modified xsi:type="dcterms:W3CDTF">2025-11-11T13:53:29Z</dcterms:modified>
</cp:coreProperties>
</file>