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notesMasterIdLst>
    <p:notesMasterId r:id="rId19"/>
  </p:notesMasterIdLst>
  <p:handoutMasterIdLst>
    <p:handoutMasterId r:id="rId20"/>
  </p:handoutMasterIdLst>
  <p:sldIdLst>
    <p:sldId id="256" r:id="rId2"/>
    <p:sldId id="257" r:id="rId3"/>
    <p:sldId id="258" r:id="rId4"/>
    <p:sldId id="277" r:id="rId5"/>
    <p:sldId id="259" r:id="rId6"/>
    <p:sldId id="260" r:id="rId7"/>
    <p:sldId id="273" r:id="rId8"/>
    <p:sldId id="261" r:id="rId9"/>
    <p:sldId id="274" r:id="rId10"/>
    <p:sldId id="271" r:id="rId11"/>
    <p:sldId id="272" r:id="rId12"/>
    <p:sldId id="275" r:id="rId13"/>
    <p:sldId id="276" r:id="rId14"/>
    <p:sldId id="267" r:id="rId15"/>
    <p:sldId id="268" r:id="rId16"/>
    <p:sldId id="269" r:id="rId17"/>
    <p:sldId id="27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71E42"/>
    <a:srgbClr val="E2DED9"/>
    <a:srgbClr val="FDFDFD"/>
    <a:srgbClr val="DEDBD8"/>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C2FFA5D-87B4-456A-9821-1D502468CF0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7153" autoAdjust="0"/>
  </p:normalViewPr>
  <p:slideViewPr>
    <p:cSldViewPr snapToGrid="0">
      <p:cViewPr varScale="1">
        <p:scale>
          <a:sx n="68" d="100"/>
          <a:sy n="68" d="100"/>
        </p:scale>
        <p:origin x="580" y="52"/>
      </p:cViewPr>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87B764-2C9C-427C-A88E-A8DDBDBC888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F3E843A-BB14-4A39-9A51-31E520C7EBF0}">
      <dgm:prSet/>
      <dgm:spPr/>
      <dgm:t>
        <a:bodyPr/>
        <a:lstStyle/>
        <a:p>
          <a:r>
            <a:rPr lang="en-GB"/>
            <a:t>Aims and learning objectives </a:t>
          </a:r>
          <a:endParaRPr lang="en-US"/>
        </a:p>
      </dgm:t>
    </dgm:pt>
    <dgm:pt modelId="{683330F9-1FB7-4FE4-AA8C-0818AFB4FA55}" type="parTrans" cxnId="{E9ED8717-F376-42A5-97AC-27C5FAA6A9C2}">
      <dgm:prSet/>
      <dgm:spPr/>
      <dgm:t>
        <a:bodyPr/>
        <a:lstStyle/>
        <a:p>
          <a:endParaRPr lang="en-US"/>
        </a:p>
      </dgm:t>
    </dgm:pt>
    <dgm:pt modelId="{91022D07-A432-4433-8542-8F81ABF68F49}" type="sibTrans" cxnId="{E9ED8717-F376-42A5-97AC-27C5FAA6A9C2}">
      <dgm:prSet/>
      <dgm:spPr/>
      <dgm:t>
        <a:bodyPr/>
        <a:lstStyle/>
        <a:p>
          <a:endParaRPr lang="en-US"/>
        </a:p>
      </dgm:t>
    </dgm:pt>
    <dgm:pt modelId="{51CA9A4D-FA67-4AED-9472-6DC6E78235D3}">
      <dgm:prSet/>
      <dgm:spPr/>
      <dgm:t>
        <a:bodyPr/>
        <a:lstStyle/>
        <a:p>
          <a:r>
            <a:rPr lang="en-GB"/>
            <a:t>Recap of the lecture content </a:t>
          </a:r>
          <a:endParaRPr lang="en-US"/>
        </a:p>
      </dgm:t>
    </dgm:pt>
    <dgm:pt modelId="{26425E5B-8182-4547-B01B-BC0E247919C8}" type="parTrans" cxnId="{D65AA8B6-F90A-4B7B-84B0-B5DF5DC1ADF8}">
      <dgm:prSet/>
      <dgm:spPr/>
      <dgm:t>
        <a:bodyPr/>
        <a:lstStyle/>
        <a:p>
          <a:endParaRPr lang="en-US"/>
        </a:p>
      </dgm:t>
    </dgm:pt>
    <dgm:pt modelId="{1148FF1E-736D-4676-926A-6EB70983132F}" type="sibTrans" cxnId="{D65AA8B6-F90A-4B7B-84B0-B5DF5DC1ADF8}">
      <dgm:prSet/>
      <dgm:spPr/>
      <dgm:t>
        <a:bodyPr/>
        <a:lstStyle/>
        <a:p>
          <a:endParaRPr lang="en-US"/>
        </a:p>
      </dgm:t>
    </dgm:pt>
    <dgm:pt modelId="{4F7FF1E2-DEDA-406E-93CA-BF1FE47FDEE7}">
      <dgm:prSet/>
      <dgm:spPr/>
      <dgm:t>
        <a:bodyPr/>
        <a:lstStyle/>
        <a:p>
          <a:r>
            <a:rPr lang="en-GB"/>
            <a:t>Activities </a:t>
          </a:r>
          <a:endParaRPr lang="en-US"/>
        </a:p>
      </dgm:t>
    </dgm:pt>
    <dgm:pt modelId="{5EFFA8D4-800F-40B5-8223-75B297BCBFD9}" type="parTrans" cxnId="{6AD86392-EAF2-41FC-A8C9-2190BD97F266}">
      <dgm:prSet/>
      <dgm:spPr/>
      <dgm:t>
        <a:bodyPr/>
        <a:lstStyle/>
        <a:p>
          <a:endParaRPr lang="en-US"/>
        </a:p>
      </dgm:t>
    </dgm:pt>
    <dgm:pt modelId="{3CE1437D-C28E-4221-BB1A-E967075228E2}" type="sibTrans" cxnId="{6AD86392-EAF2-41FC-A8C9-2190BD97F266}">
      <dgm:prSet/>
      <dgm:spPr/>
      <dgm:t>
        <a:bodyPr/>
        <a:lstStyle/>
        <a:p>
          <a:endParaRPr lang="en-US"/>
        </a:p>
      </dgm:t>
    </dgm:pt>
    <dgm:pt modelId="{8973BCC0-E11B-44E1-BCC7-F08DA1E2C05B}">
      <dgm:prSet/>
      <dgm:spPr/>
      <dgm:t>
        <a:bodyPr/>
        <a:lstStyle/>
        <a:p>
          <a:r>
            <a:rPr lang="en-GB"/>
            <a:t>Presentations </a:t>
          </a:r>
          <a:endParaRPr lang="en-US"/>
        </a:p>
      </dgm:t>
    </dgm:pt>
    <dgm:pt modelId="{A950A139-0707-4BD5-87BD-20C4290B6191}" type="parTrans" cxnId="{46F6B2C0-3D4F-4F6F-BD3E-3C98BF3B8C3F}">
      <dgm:prSet/>
      <dgm:spPr/>
      <dgm:t>
        <a:bodyPr/>
        <a:lstStyle/>
        <a:p>
          <a:endParaRPr lang="en-US"/>
        </a:p>
      </dgm:t>
    </dgm:pt>
    <dgm:pt modelId="{A467093B-958A-40B8-96DD-88405AAAAA2A}" type="sibTrans" cxnId="{46F6B2C0-3D4F-4F6F-BD3E-3C98BF3B8C3F}">
      <dgm:prSet/>
      <dgm:spPr/>
      <dgm:t>
        <a:bodyPr/>
        <a:lstStyle/>
        <a:p>
          <a:endParaRPr lang="en-US"/>
        </a:p>
      </dgm:t>
    </dgm:pt>
    <dgm:pt modelId="{636A07C6-4F62-4A34-89A7-984AEB23538F}">
      <dgm:prSet/>
      <dgm:spPr/>
      <dgm:t>
        <a:bodyPr/>
        <a:lstStyle/>
        <a:p>
          <a:r>
            <a:rPr lang="en-GB"/>
            <a:t>Summary </a:t>
          </a:r>
          <a:endParaRPr lang="en-US"/>
        </a:p>
      </dgm:t>
    </dgm:pt>
    <dgm:pt modelId="{BED83ED5-492B-4D42-8118-7D3BBACFA5BD}" type="parTrans" cxnId="{E02D3212-C23B-4353-B6D1-0B53BFD2AE09}">
      <dgm:prSet/>
      <dgm:spPr/>
      <dgm:t>
        <a:bodyPr/>
        <a:lstStyle/>
        <a:p>
          <a:endParaRPr lang="en-US"/>
        </a:p>
      </dgm:t>
    </dgm:pt>
    <dgm:pt modelId="{03F68C81-C7A1-4C0F-8A4D-B43F5AE17B56}" type="sibTrans" cxnId="{E02D3212-C23B-4353-B6D1-0B53BFD2AE09}">
      <dgm:prSet/>
      <dgm:spPr/>
      <dgm:t>
        <a:bodyPr/>
        <a:lstStyle/>
        <a:p>
          <a:endParaRPr lang="en-US"/>
        </a:p>
      </dgm:t>
    </dgm:pt>
    <dgm:pt modelId="{38C46BC6-E6E2-49C5-AB04-CBA3EA2D8FA6}">
      <dgm:prSet/>
      <dgm:spPr/>
      <dgm:t>
        <a:bodyPr/>
        <a:lstStyle/>
        <a:p>
          <a:r>
            <a:rPr lang="en-GB"/>
            <a:t>Thank you/ any questions? </a:t>
          </a:r>
          <a:endParaRPr lang="en-US"/>
        </a:p>
      </dgm:t>
    </dgm:pt>
    <dgm:pt modelId="{51CDAEE6-8CBF-4C0F-A0C0-75A64B92B91A}" type="parTrans" cxnId="{73FB8400-1BCE-43B7-A82A-736C70673A46}">
      <dgm:prSet/>
      <dgm:spPr/>
      <dgm:t>
        <a:bodyPr/>
        <a:lstStyle/>
        <a:p>
          <a:endParaRPr lang="en-US"/>
        </a:p>
      </dgm:t>
    </dgm:pt>
    <dgm:pt modelId="{A0EFBC5C-DADB-4E4F-9759-BBE07532F194}" type="sibTrans" cxnId="{73FB8400-1BCE-43B7-A82A-736C70673A46}">
      <dgm:prSet/>
      <dgm:spPr/>
      <dgm:t>
        <a:bodyPr/>
        <a:lstStyle/>
        <a:p>
          <a:endParaRPr lang="en-US"/>
        </a:p>
      </dgm:t>
    </dgm:pt>
    <dgm:pt modelId="{1795F445-621C-46BE-A426-C532534C2B09}" type="pres">
      <dgm:prSet presAssocID="{8587B764-2C9C-427C-A88E-A8DDBDBC8881}" presName="root" presStyleCnt="0">
        <dgm:presLayoutVars>
          <dgm:dir/>
          <dgm:resizeHandles val="exact"/>
        </dgm:presLayoutVars>
      </dgm:prSet>
      <dgm:spPr/>
    </dgm:pt>
    <dgm:pt modelId="{8FCDC2E8-E2EF-43A9-8AEF-133B92723EFA}" type="pres">
      <dgm:prSet presAssocID="{6F3E843A-BB14-4A39-9A51-31E520C7EBF0}" presName="compNode" presStyleCnt="0"/>
      <dgm:spPr/>
    </dgm:pt>
    <dgm:pt modelId="{F70C3BDC-088B-432D-9DE3-2CE3A4F59C40}" type="pres">
      <dgm:prSet presAssocID="{6F3E843A-BB14-4A39-9A51-31E520C7EBF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B5E35800-B72F-4A8D-808F-E1400AADEEEA}" type="pres">
      <dgm:prSet presAssocID="{6F3E843A-BB14-4A39-9A51-31E520C7EBF0}" presName="spaceRect" presStyleCnt="0"/>
      <dgm:spPr/>
    </dgm:pt>
    <dgm:pt modelId="{D5A4BCCB-D366-430F-852E-C18604A5DF1C}" type="pres">
      <dgm:prSet presAssocID="{6F3E843A-BB14-4A39-9A51-31E520C7EBF0}" presName="textRect" presStyleLbl="revTx" presStyleIdx="0" presStyleCnt="6">
        <dgm:presLayoutVars>
          <dgm:chMax val="1"/>
          <dgm:chPref val="1"/>
        </dgm:presLayoutVars>
      </dgm:prSet>
      <dgm:spPr/>
    </dgm:pt>
    <dgm:pt modelId="{61B13D89-744E-4E86-BC7B-3F3EDCBBBD6A}" type="pres">
      <dgm:prSet presAssocID="{91022D07-A432-4433-8542-8F81ABF68F49}" presName="sibTrans" presStyleCnt="0"/>
      <dgm:spPr/>
    </dgm:pt>
    <dgm:pt modelId="{373FED4C-DB01-49AA-BCC3-AE381FD6018E}" type="pres">
      <dgm:prSet presAssocID="{51CA9A4D-FA67-4AED-9472-6DC6E78235D3}" presName="compNode" presStyleCnt="0"/>
      <dgm:spPr/>
    </dgm:pt>
    <dgm:pt modelId="{65D664C9-DE33-4D68-A923-369689D5FEDE}" type="pres">
      <dgm:prSet presAssocID="{51CA9A4D-FA67-4AED-9472-6DC6E78235D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A84FB13A-C38D-4B85-93B3-E26922F81BC5}" type="pres">
      <dgm:prSet presAssocID="{51CA9A4D-FA67-4AED-9472-6DC6E78235D3}" presName="spaceRect" presStyleCnt="0"/>
      <dgm:spPr/>
    </dgm:pt>
    <dgm:pt modelId="{1F542A3F-379E-4189-A49A-5B4C83B396E1}" type="pres">
      <dgm:prSet presAssocID="{51CA9A4D-FA67-4AED-9472-6DC6E78235D3}" presName="textRect" presStyleLbl="revTx" presStyleIdx="1" presStyleCnt="6">
        <dgm:presLayoutVars>
          <dgm:chMax val="1"/>
          <dgm:chPref val="1"/>
        </dgm:presLayoutVars>
      </dgm:prSet>
      <dgm:spPr/>
    </dgm:pt>
    <dgm:pt modelId="{4C9EF81B-F5BD-4296-9EBE-43C4AED963AD}" type="pres">
      <dgm:prSet presAssocID="{1148FF1E-736D-4676-926A-6EB70983132F}" presName="sibTrans" presStyleCnt="0"/>
      <dgm:spPr/>
    </dgm:pt>
    <dgm:pt modelId="{97E9EAF9-E9D3-4661-9097-8369CC817EBA}" type="pres">
      <dgm:prSet presAssocID="{4F7FF1E2-DEDA-406E-93CA-BF1FE47FDEE7}" presName="compNode" presStyleCnt="0"/>
      <dgm:spPr/>
    </dgm:pt>
    <dgm:pt modelId="{91B6DBE1-6E8D-4267-A625-3E5749A13C46}" type="pres">
      <dgm:prSet presAssocID="{4F7FF1E2-DEDA-406E-93CA-BF1FE47FDEE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nagement"/>
        </a:ext>
      </dgm:extLst>
    </dgm:pt>
    <dgm:pt modelId="{8D841A65-9678-4594-BFA0-327260F83BE2}" type="pres">
      <dgm:prSet presAssocID="{4F7FF1E2-DEDA-406E-93CA-BF1FE47FDEE7}" presName="spaceRect" presStyleCnt="0"/>
      <dgm:spPr/>
    </dgm:pt>
    <dgm:pt modelId="{0D639130-2FE8-49AD-99B7-0D0097CA7770}" type="pres">
      <dgm:prSet presAssocID="{4F7FF1E2-DEDA-406E-93CA-BF1FE47FDEE7}" presName="textRect" presStyleLbl="revTx" presStyleIdx="2" presStyleCnt="6">
        <dgm:presLayoutVars>
          <dgm:chMax val="1"/>
          <dgm:chPref val="1"/>
        </dgm:presLayoutVars>
      </dgm:prSet>
      <dgm:spPr/>
    </dgm:pt>
    <dgm:pt modelId="{7A0BB02A-2ACC-4C78-8ABA-2468311B03A8}" type="pres">
      <dgm:prSet presAssocID="{3CE1437D-C28E-4221-BB1A-E967075228E2}" presName="sibTrans" presStyleCnt="0"/>
      <dgm:spPr/>
    </dgm:pt>
    <dgm:pt modelId="{B743865C-757A-44CA-AD6F-EFFEDB1553A7}" type="pres">
      <dgm:prSet presAssocID="{8973BCC0-E11B-44E1-BCC7-F08DA1E2C05B}" presName="compNode" presStyleCnt="0"/>
      <dgm:spPr/>
    </dgm:pt>
    <dgm:pt modelId="{8465E04B-51F0-4C8C-AE36-42AE096D8257}" type="pres">
      <dgm:prSet presAssocID="{8973BCC0-E11B-44E1-BCC7-F08DA1E2C05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jector screen"/>
        </a:ext>
      </dgm:extLst>
    </dgm:pt>
    <dgm:pt modelId="{04905544-859A-49EE-AA40-FFB574539424}" type="pres">
      <dgm:prSet presAssocID="{8973BCC0-E11B-44E1-BCC7-F08DA1E2C05B}" presName="spaceRect" presStyleCnt="0"/>
      <dgm:spPr/>
    </dgm:pt>
    <dgm:pt modelId="{00641DBA-C890-4B83-904E-BD031D7E39EF}" type="pres">
      <dgm:prSet presAssocID="{8973BCC0-E11B-44E1-BCC7-F08DA1E2C05B}" presName="textRect" presStyleLbl="revTx" presStyleIdx="3" presStyleCnt="6">
        <dgm:presLayoutVars>
          <dgm:chMax val="1"/>
          <dgm:chPref val="1"/>
        </dgm:presLayoutVars>
      </dgm:prSet>
      <dgm:spPr/>
    </dgm:pt>
    <dgm:pt modelId="{42F32794-2944-4351-BE80-66268BBBB88D}" type="pres">
      <dgm:prSet presAssocID="{A467093B-958A-40B8-96DD-88405AAAAA2A}" presName="sibTrans" presStyleCnt="0"/>
      <dgm:spPr/>
    </dgm:pt>
    <dgm:pt modelId="{C3F4986E-DAC2-4F8B-9FF3-76F83CA16649}" type="pres">
      <dgm:prSet presAssocID="{636A07C6-4F62-4A34-89A7-984AEB23538F}" presName="compNode" presStyleCnt="0"/>
      <dgm:spPr/>
    </dgm:pt>
    <dgm:pt modelId="{DCD78C0C-93BD-44E1-8BB5-A35695B40812}" type="pres">
      <dgm:prSet presAssocID="{636A07C6-4F62-4A34-89A7-984AEB23538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67463BB8-53F6-4A2B-A5F2-1DFB3354DF23}" type="pres">
      <dgm:prSet presAssocID="{636A07C6-4F62-4A34-89A7-984AEB23538F}" presName="spaceRect" presStyleCnt="0"/>
      <dgm:spPr/>
    </dgm:pt>
    <dgm:pt modelId="{EF3C3FEA-9738-42D7-BFF9-ACFB0F193352}" type="pres">
      <dgm:prSet presAssocID="{636A07C6-4F62-4A34-89A7-984AEB23538F}" presName="textRect" presStyleLbl="revTx" presStyleIdx="4" presStyleCnt="6">
        <dgm:presLayoutVars>
          <dgm:chMax val="1"/>
          <dgm:chPref val="1"/>
        </dgm:presLayoutVars>
      </dgm:prSet>
      <dgm:spPr/>
    </dgm:pt>
    <dgm:pt modelId="{1AFA8C38-9A0D-4DED-B839-78C962D682CC}" type="pres">
      <dgm:prSet presAssocID="{03F68C81-C7A1-4C0F-8A4D-B43F5AE17B56}" presName="sibTrans" presStyleCnt="0"/>
      <dgm:spPr/>
    </dgm:pt>
    <dgm:pt modelId="{D4602AE7-1D9D-4201-9910-5D71FD40B7BE}" type="pres">
      <dgm:prSet presAssocID="{38C46BC6-E6E2-49C5-AB04-CBA3EA2D8FA6}" presName="compNode" presStyleCnt="0"/>
      <dgm:spPr/>
    </dgm:pt>
    <dgm:pt modelId="{ECFC83AD-D1FD-4EAB-BE63-E7ABE3ACB987}" type="pres">
      <dgm:prSet presAssocID="{38C46BC6-E6E2-49C5-AB04-CBA3EA2D8FA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Question mark"/>
        </a:ext>
      </dgm:extLst>
    </dgm:pt>
    <dgm:pt modelId="{0643816F-916A-49B9-A9D6-7957D53F37D4}" type="pres">
      <dgm:prSet presAssocID="{38C46BC6-E6E2-49C5-AB04-CBA3EA2D8FA6}" presName="spaceRect" presStyleCnt="0"/>
      <dgm:spPr/>
    </dgm:pt>
    <dgm:pt modelId="{AFC44D56-6131-4346-9C7B-E94F13684944}" type="pres">
      <dgm:prSet presAssocID="{38C46BC6-E6E2-49C5-AB04-CBA3EA2D8FA6}" presName="textRect" presStyleLbl="revTx" presStyleIdx="5" presStyleCnt="6">
        <dgm:presLayoutVars>
          <dgm:chMax val="1"/>
          <dgm:chPref val="1"/>
        </dgm:presLayoutVars>
      </dgm:prSet>
      <dgm:spPr/>
    </dgm:pt>
  </dgm:ptLst>
  <dgm:cxnLst>
    <dgm:cxn modelId="{73FB8400-1BCE-43B7-A82A-736C70673A46}" srcId="{8587B764-2C9C-427C-A88E-A8DDBDBC8881}" destId="{38C46BC6-E6E2-49C5-AB04-CBA3EA2D8FA6}" srcOrd="5" destOrd="0" parTransId="{51CDAEE6-8CBF-4C0F-A0C0-75A64B92B91A}" sibTransId="{A0EFBC5C-DADB-4E4F-9759-BBE07532F194}"/>
    <dgm:cxn modelId="{E02D3212-C23B-4353-B6D1-0B53BFD2AE09}" srcId="{8587B764-2C9C-427C-A88E-A8DDBDBC8881}" destId="{636A07C6-4F62-4A34-89A7-984AEB23538F}" srcOrd="4" destOrd="0" parTransId="{BED83ED5-492B-4D42-8118-7D3BBACFA5BD}" sibTransId="{03F68C81-C7A1-4C0F-8A4D-B43F5AE17B56}"/>
    <dgm:cxn modelId="{E9ED8717-F376-42A5-97AC-27C5FAA6A9C2}" srcId="{8587B764-2C9C-427C-A88E-A8DDBDBC8881}" destId="{6F3E843A-BB14-4A39-9A51-31E520C7EBF0}" srcOrd="0" destOrd="0" parTransId="{683330F9-1FB7-4FE4-AA8C-0818AFB4FA55}" sibTransId="{91022D07-A432-4433-8542-8F81ABF68F49}"/>
    <dgm:cxn modelId="{0DCC9262-7E0B-42AB-8DE2-04068C0120D3}" type="presOf" srcId="{6F3E843A-BB14-4A39-9A51-31E520C7EBF0}" destId="{D5A4BCCB-D366-430F-852E-C18604A5DF1C}" srcOrd="0" destOrd="0" presId="urn:microsoft.com/office/officeart/2018/2/layout/IconLabelList"/>
    <dgm:cxn modelId="{3B38188A-09CA-4FE3-AF13-48B5423D1F56}" type="presOf" srcId="{38C46BC6-E6E2-49C5-AB04-CBA3EA2D8FA6}" destId="{AFC44D56-6131-4346-9C7B-E94F13684944}" srcOrd="0" destOrd="0" presId="urn:microsoft.com/office/officeart/2018/2/layout/IconLabelList"/>
    <dgm:cxn modelId="{7885BD8A-CF74-4A73-BC91-E7BF50F0CAA7}" type="presOf" srcId="{8973BCC0-E11B-44E1-BCC7-F08DA1E2C05B}" destId="{00641DBA-C890-4B83-904E-BD031D7E39EF}" srcOrd="0" destOrd="0" presId="urn:microsoft.com/office/officeart/2018/2/layout/IconLabelList"/>
    <dgm:cxn modelId="{6AD86392-EAF2-41FC-A8C9-2190BD97F266}" srcId="{8587B764-2C9C-427C-A88E-A8DDBDBC8881}" destId="{4F7FF1E2-DEDA-406E-93CA-BF1FE47FDEE7}" srcOrd="2" destOrd="0" parTransId="{5EFFA8D4-800F-40B5-8223-75B297BCBFD9}" sibTransId="{3CE1437D-C28E-4221-BB1A-E967075228E2}"/>
    <dgm:cxn modelId="{6881479E-2EAD-4FD7-BDF9-23608DAE66B9}" type="presOf" srcId="{4F7FF1E2-DEDA-406E-93CA-BF1FE47FDEE7}" destId="{0D639130-2FE8-49AD-99B7-0D0097CA7770}" srcOrd="0" destOrd="0" presId="urn:microsoft.com/office/officeart/2018/2/layout/IconLabelList"/>
    <dgm:cxn modelId="{D65AA8B6-F90A-4B7B-84B0-B5DF5DC1ADF8}" srcId="{8587B764-2C9C-427C-A88E-A8DDBDBC8881}" destId="{51CA9A4D-FA67-4AED-9472-6DC6E78235D3}" srcOrd="1" destOrd="0" parTransId="{26425E5B-8182-4547-B01B-BC0E247919C8}" sibTransId="{1148FF1E-736D-4676-926A-6EB70983132F}"/>
    <dgm:cxn modelId="{46F6B2C0-3D4F-4F6F-BD3E-3C98BF3B8C3F}" srcId="{8587B764-2C9C-427C-A88E-A8DDBDBC8881}" destId="{8973BCC0-E11B-44E1-BCC7-F08DA1E2C05B}" srcOrd="3" destOrd="0" parTransId="{A950A139-0707-4BD5-87BD-20C4290B6191}" sibTransId="{A467093B-958A-40B8-96DD-88405AAAAA2A}"/>
    <dgm:cxn modelId="{D182A5EE-B4FB-4622-BE08-52D33326BDCF}" type="presOf" srcId="{636A07C6-4F62-4A34-89A7-984AEB23538F}" destId="{EF3C3FEA-9738-42D7-BFF9-ACFB0F193352}" srcOrd="0" destOrd="0" presId="urn:microsoft.com/office/officeart/2018/2/layout/IconLabelList"/>
    <dgm:cxn modelId="{C5F693F6-18AC-4399-924F-A1380B7A258C}" type="presOf" srcId="{8587B764-2C9C-427C-A88E-A8DDBDBC8881}" destId="{1795F445-621C-46BE-A426-C532534C2B09}" srcOrd="0" destOrd="0" presId="urn:microsoft.com/office/officeart/2018/2/layout/IconLabelList"/>
    <dgm:cxn modelId="{9C2FE9FA-3A5B-4225-96CA-F20D3D5BA626}" type="presOf" srcId="{51CA9A4D-FA67-4AED-9472-6DC6E78235D3}" destId="{1F542A3F-379E-4189-A49A-5B4C83B396E1}" srcOrd="0" destOrd="0" presId="urn:microsoft.com/office/officeart/2018/2/layout/IconLabelList"/>
    <dgm:cxn modelId="{276D70C2-004F-43F5-B0DB-CAE3CE1E7D91}" type="presParOf" srcId="{1795F445-621C-46BE-A426-C532534C2B09}" destId="{8FCDC2E8-E2EF-43A9-8AEF-133B92723EFA}" srcOrd="0" destOrd="0" presId="urn:microsoft.com/office/officeart/2018/2/layout/IconLabelList"/>
    <dgm:cxn modelId="{8CCA81BA-7529-4C4A-AAD0-CB7CA448FB64}" type="presParOf" srcId="{8FCDC2E8-E2EF-43A9-8AEF-133B92723EFA}" destId="{F70C3BDC-088B-432D-9DE3-2CE3A4F59C40}" srcOrd="0" destOrd="0" presId="urn:microsoft.com/office/officeart/2018/2/layout/IconLabelList"/>
    <dgm:cxn modelId="{5E6E0992-7ED0-44B8-AD43-CE253F7E88EB}" type="presParOf" srcId="{8FCDC2E8-E2EF-43A9-8AEF-133B92723EFA}" destId="{B5E35800-B72F-4A8D-808F-E1400AADEEEA}" srcOrd="1" destOrd="0" presId="urn:microsoft.com/office/officeart/2018/2/layout/IconLabelList"/>
    <dgm:cxn modelId="{B75BC77C-AD24-4DAC-9D6C-C6AA4DCA5F76}" type="presParOf" srcId="{8FCDC2E8-E2EF-43A9-8AEF-133B92723EFA}" destId="{D5A4BCCB-D366-430F-852E-C18604A5DF1C}" srcOrd="2" destOrd="0" presId="urn:microsoft.com/office/officeart/2018/2/layout/IconLabelList"/>
    <dgm:cxn modelId="{651A7DFB-F942-436C-8CDA-C10E2D1FCF03}" type="presParOf" srcId="{1795F445-621C-46BE-A426-C532534C2B09}" destId="{61B13D89-744E-4E86-BC7B-3F3EDCBBBD6A}" srcOrd="1" destOrd="0" presId="urn:microsoft.com/office/officeart/2018/2/layout/IconLabelList"/>
    <dgm:cxn modelId="{EAAF82AD-837E-4725-865A-CE1F11535863}" type="presParOf" srcId="{1795F445-621C-46BE-A426-C532534C2B09}" destId="{373FED4C-DB01-49AA-BCC3-AE381FD6018E}" srcOrd="2" destOrd="0" presId="urn:microsoft.com/office/officeart/2018/2/layout/IconLabelList"/>
    <dgm:cxn modelId="{AA7455FE-3D37-4BE1-B8D8-4FE6A3B02D93}" type="presParOf" srcId="{373FED4C-DB01-49AA-BCC3-AE381FD6018E}" destId="{65D664C9-DE33-4D68-A923-369689D5FEDE}" srcOrd="0" destOrd="0" presId="urn:microsoft.com/office/officeart/2018/2/layout/IconLabelList"/>
    <dgm:cxn modelId="{34749A08-751B-49F8-858C-AE5E6694BE6A}" type="presParOf" srcId="{373FED4C-DB01-49AA-BCC3-AE381FD6018E}" destId="{A84FB13A-C38D-4B85-93B3-E26922F81BC5}" srcOrd="1" destOrd="0" presId="urn:microsoft.com/office/officeart/2018/2/layout/IconLabelList"/>
    <dgm:cxn modelId="{B602DE9D-6127-45C7-9A76-9E650907AA2C}" type="presParOf" srcId="{373FED4C-DB01-49AA-BCC3-AE381FD6018E}" destId="{1F542A3F-379E-4189-A49A-5B4C83B396E1}" srcOrd="2" destOrd="0" presId="urn:microsoft.com/office/officeart/2018/2/layout/IconLabelList"/>
    <dgm:cxn modelId="{8531CA9D-30A0-4DC8-839C-65555F680664}" type="presParOf" srcId="{1795F445-621C-46BE-A426-C532534C2B09}" destId="{4C9EF81B-F5BD-4296-9EBE-43C4AED963AD}" srcOrd="3" destOrd="0" presId="urn:microsoft.com/office/officeart/2018/2/layout/IconLabelList"/>
    <dgm:cxn modelId="{B2EEAEC5-B676-4D8C-A48D-5B3B4F75B91F}" type="presParOf" srcId="{1795F445-621C-46BE-A426-C532534C2B09}" destId="{97E9EAF9-E9D3-4661-9097-8369CC817EBA}" srcOrd="4" destOrd="0" presId="urn:microsoft.com/office/officeart/2018/2/layout/IconLabelList"/>
    <dgm:cxn modelId="{C8C114B0-EF6A-4F20-ABA6-9FB1A43D78D4}" type="presParOf" srcId="{97E9EAF9-E9D3-4661-9097-8369CC817EBA}" destId="{91B6DBE1-6E8D-4267-A625-3E5749A13C46}" srcOrd="0" destOrd="0" presId="urn:microsoft.com/office/officeart/2018/2/layout/IconLabelList"/>
    <dgm:cxn modelId="{67A9FF6B-6C80-444B-BE20-58B382DD899B}" type="presParOf" srcId="{97E9EAF9-E9D3-4661-9097-8369CC817EBA}" destId="{8D841A65-9678-4594-BFA0-327260F83BE2}" srcOrd="1" destOrd="0" presId="urn:microsoft.com/office/officeart/2018/2/layout/IconLabelList"/>
    <dgm:cxn modelId="{5FB9C8C8-BCD5-44B4-A516-87C64A718605}" type="presParOf" srcId="{97E9EAF9-E9D3-4661-9097-8369CC817EBA}" destId="{0D639130-2FE8-49AD-99B7-0D0097CA7770}" srcOrd="2" destOrd="0" presId="urn:microsoft.com/office/officeart/2018/2/layout/IconLabelList"/>
    <dgm:cxn modelId="{0045E4B5-8010-41EC-A6D4-6ACF6192DE82}" type="presParOf" srcId="{1795F445-621C-46BE-A426-C532534C2B09}" destId="{7A0BB02A-2ACC-4C78-8ABA-2468311B03A8}" srcOrd="5" destOrd="0" presId="urn:microsoft.com/office/officeart/2018/2/layout/IconLabelList"/>
    <dgm:cxn modelId="{D92B3015-D09A-4FED-BF1E-180F40A854DD}" type="presParOf" srcId="{1795F445-621C-46BE-A426-C532534C2B09}" destId="{B743865C-757A-44CA-AD6F-EFFEDB1553A7}" srcOrd="6" destOrd="0" presId="urn:microsoft.com/office/officeart/2018/2/layout/IconLabelList"/>
    <dgm:cxn modelId="{FF42A13B-D19E-4B87-A820-DD9DD44E15F4}" type="presParOf" srcId="{B743865C-757A-44CA-AD6F-EFFEDB1553A7}" destId="{8465E04B-51F0-4C8C-AE36-42AE096D8257}" srcOrd="0" destOrd="0" presId="urn:microsoft.com/office/officeart/2018/2/layout/IconLabelList"/>
    <dgm:cxn modelId="{19CF346F-08CE-4C2D-BA15-9D9603140CE1}" type="presParOf" srcId="{B743865C-757A-44CA-AD6F-EFFEDB1553A7}" destId="{04905544-859A-49EE-AA40-FFB574539424}" srcOrd="1" destOrd="0" presId="urn:microsoft.com/office/officeart/2018/2/layout/IconLabelList"/>
    <dgm:cxn modelId="{7FC31785-83B2-4230-82A0-A3C9949AA181}" type="presParOf" srcId="{B743865C-757A-44CA-AD6F-EFFEDB1553A7}" destId="{00641DBA-C890-4B83-904E-BD031D7E39EF}" srcOrd="2" destOrd="0" presId="urn:microsoft.com/office/officeart/2018/2/layout/IconLabelList"/>
    <dgm:cxn modelId="{610AC5F7-680E-46C9-8765-A0DECE427DB1}" type="presParOf" srcId="{1795F445-621C-46BE-A426-C532534C2B09}" destId="{42F32794-2944-4351-BE80-66268BBBB88D}" srcOrd="7" destOrd="0" presId="urn:microsoft.com/office/officeart/2018/2/layout/IconLabelList"/>
    <dgm:cxn modelId="{41B9B8A5-14DB-48B8-90C6-82C320280EBF}" type="presParOf" srcId="{1795F445-621C-46BE-A426-C532534C2B09}" destId="{C3F4986E-DAC2-4F8B-9FF3-76F83CA16649}" srcOrd="8" destOrd="0" presId="urn:microsoft.com/office/officeart/2018/2/layout/IconLabelList"/>
    <dgm:cxn modelId="{CF49D22D-5BE3-4089-8910-4EC4C4A75801}" type="presParOf" srcId="{C3F4986E-DAC2-4F8B-9FF3-76F83CA16649}" destId="{DCD78C0C-93BD-44E1-8BB5-A35695B40812}" srcOrd="0" destOrd="0" presId="urn:microsoft.com/office/officeart/2018/2/layout/IconLabelList"/>
    <dgm:cxn modelId="{807F5141-765A-4CFE-8F92-2B264EC5CCB6}" type="presParOf" srcId="{C3F4986E-DAC2-4F8B-9FF3-76F83CA16649}" destId="{67463BB8-53F6-4A2B-A5F2-1DFB3354DF23}" srcOrd="1" destOrd="0" presId="urn:microsoft.com/office/officeart/2018/2/layout/IconLabelList"/>
    <dgm:cxn modelId="{928675BD-FEBA-4510-8F5A-31AA3CCF2756}" type="presParOf" srcId="{C3F4986E-DAC2-4F8B-9FF3-76F83CA16649}" destId="{EF3C3FEA-9738-42D7-BFF9-ACFB0F193352}" srcOrd="2" destOrd="0" presId="urn:microsoft.com/office/officeart/2018/2/layout/IconLabelList"/>
    <dgm:cxn modelId="{D76C3A1C-D049-4596-8BF7-AEDB479283F7}" type="presParOf" srcId="{1795F445-621C-46BE-A426-C532534C2B09}" destId="{1AFA8C38-9A0D-4DED-B839-78C962D682CC}" srcOrd="9" destOrd="0" presId="urn:microsoft.com/office/officeart/2018/2/layout/IconLabelList"/>
    <dgm:cxn modelId="{CA6CBA78-DA55-4794-AEB1-F3230DC67839}" type="presParOf" srcId="{1795F445-621C-46BE-A426-C532534C2B09}" destId="{D4602AE7-1D9D-4201-9910-5D71FD40B7BE}" srcOrd="10" destOrd="0" presId="urn:microsoft.com/office/officeart/2018/2/layout/IconLabelList"/>
    <dgm:cxn modelId="{1EBFCE7F-88B8-4859-9AA1-7E5BA3121744}" type="presParOf" srcId="{D4602AE7-1D9D-4201-9910-5D71FD40B7BE}" destId="{ECFC83AD-D1FD-4EAB-BE63-E7ABE3ACB987}" srcOrd="0" destOrd="0" presId="urn:microsoft.com/office/officeart/2018/2/layout/IconLabelList"/>
    <dgm:cxn modelId="{BD205048-254A-474C-9208-1ECDA59C6A24}" type="presParOf" srcId="{D4602AE7-1D9D-4201-9910-5D71FD40B7BE}" destId="{0643816F-916A-49B9-A9D6-7957D53F37D4}" srcOrd="1" destOrd="0" presId="urn:microsoft.com/office/officeart/2018/2/layout/IconLabelList"/>
    <dgm:cxn modelId="{CB4F0FF6-34F8-40E6-8EAD-7AF05F75BF0D}" type="presParOf" srcId="{D4602AE7-1D9D-4201-9910-5D71FD40B7BE}" destId="{AFC44D56-6131-4346-9C7B-E94F1368494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28EB33-0A18-4C76-AF13-A57009BEDCF7}"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6CF206E4-7D22-40A8-9FF0-6420E7C4956A}">
      <dgm:prSet/>
      <dgm:spPr/>
      <dgm:t>
        <a:bodyPr/>
        <a:lstStyle/>
        <a:p>
          <a:pPr>
            <a:lnSpc>
              <a:spcPct val="100000"/>
            </a:lnSpc>
            <a:defRPr cap="all"/>
          </a:pPr>
          <a:r>
            <a:rPr lang="en-GB"/>
            <a:t>The aim of todays session is to recap the lecture content and apply what has been learnt to the activity set. </a:t>
          </a:r>
          <a:endParaRPr lang="en-US"/>
        </a:p>
      </dgm:t>
    </dgm:pt>
    <dgm:pt modelId="{2A57AFD5-EB8E-48A3-AA92-0CE61944D29B}" type="parTrans" cxnId="{7BABA0CF-EF27-4C1D-84E7-CC3B3569E8AF}">
      <dgm:prSet/>
      <dgm:spPr/>
      <dgm:t>
        <a:bodyPr/>
        <a:lstStyle/>
        <a:p>
          <a:endParaRPr lang="en-US"/>
        </a:p>
      </dgm:t>
    </dgm:pt>
    <dgm:pt modelId="{E5BD73FB-66EB-45B4-A55E-283CAF7776C1}" type="sibTrans" cxnId="{7BABA0CF-EF27-4C1D-84E7-CC3B3569E8AF}">
      <dgm:prSet/>
      <dgm:spPr/>
      <dgm:t>
        <a:bodyPr/>
        <a:lstStyle/>
        <a:p>
          <a:endParaRPr lang="en-US"/>
        </a:p>
      </dgm:t>
    </dgm:pt>
    <dgm:pt modelId="{1D54FC1E-826F-474D-A601-1B025FD2378D}">
      <dgm:prSet/>
      <dgm:spPr/>
      <dgm:t>
        <a:bodyPr/>
        <a:lstStyle/>
        <a:p>
          <a:pPr>
            <a:lnSpc>
              <a:spcPct val="100000"/>
            </a:lnSpc>
            <a:defRPr cap="all"/>
          </a:pPr>
          <a:r>
            <a:rPr lang="en-GB"/>
            <a:t>By the end of todays session students should be able to present a presentation on free movement of people in groups and demonstrate their understanding of free movement of people. </a:t>
          </a:r>
          <a:endParaRPr lang="en-US"/>
        </a:p>
      </dgm:t>
    </dgm:pt>
    <dgm:pt modelId="{065C0030-4F2A-4736-AC70-20D4DB6C9042}" type="parTrans" cxnId="{B557A923-2CA1-4926-8544-3BA8CF880594}">
      <dgm:prSet/>
      <dgm:spPr/>
      <dgm:t>
        <a:bodyPr/>
        <a:lstStyle/>
        <a:p>
          <a:endParaRPr lang="en-US"/>
        </a:p>
      </dgm:t>
    </dgm:pt>
    <dgm:pt modelId="{BE24033C-F7D0-4EAD-AF95-7BD5BE7AF634}" type="sibTrans" cxnId="{B557A923-2CA1-4926-8544-3BA8CF880594}">
      <dgm:prSet/>
      <dgm:spPr/>
      <dgm:t>
        <a:bodyPr/>
        <a:lstStyle/>
        <a:p>
          <a:endParaRPr lang="en-US"/>
        </a:p>
      </dgm:t>
    </dgm:pt>
    <dgm:pt modelId="{EAEC6ACF-C4D4-4894-9F58-DA18311C2A85}" type="pres">
      <dgm:prSet presAssocID="{1728EB33-0A18-4C76-AF13-A57009BEDCF7}" presName="root" presStyleCnt="0">
        <dgm:presLayoutVars>
          <dgm:dir/>
          <dgm:resizeHandles val="exact"/>
        </dgm:presLayoutVars>
      </dgm:prSet>
      <dgm:spPr/>
    </dgm:pt>
    <dgm:pt modelId="{DBEBBFF8-C3F1-4A13-932B-2F8427C11CA2}" type="pres">
      <dgm:prSet presAssocID="{6CF206E4-7D22-40A8-9FF0-6420E7C4956A}" presName="compNode" presStyleCnt="0"/>
      <dgm:spPr/>
    </dgm:pt>
    <dgm:pt modelId="{4AB70002-EB84-4F3F-A2C2-AC3FEF10E68B}" type="pres">
      <dgm:prSet presAssocID="{6CF206E4-7D22-40A8-9FF0-6420E7C4956A}" presName="iconBgRect" presStyleLbl="bgShp" presStyleIdx="0" presStyleCnt="2"/>
      <dgm:spPr/>
    </dgm:pt>
    <dgm:pt modelId="{F1C3C6DC-B4B5-4E1A-B436-644C7FA2B59E}" type="pres">
      <dgm:prSet presAssocID="{6CF206E4-7D22-40A8-9FF0-6420E7C4956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eacher"/>
        </a:ext>
      </dgm:extLst>
    </dgm:pt>
    <dgm:pt modelId="{20BD196D-5A9B-475C-B6FD-DE04514C369E}" type="pres">
      <dgm:prSet presAssocID="{6CF206E4-7D22-40A8-9FF0-6420E7C4956A}" presName="spaceRect" presStyleCnt="0"/>
      <dgm:spPr/>
    </dgm:pt>
    <dgm:pt modelId="{6AB70C3F-7325-4BA0-958B-295EF6298371}" type="pres">
      <dgm:prSet presAssocID="{6CF206E4-7D22-40A8-9FF0-6420E7C4956A}" presName="textRect" presStyleLbl="revTx" presStyleIdx="0" presStyleCnt="2">
        <dgm:presLayoutVars>
          <dgm:chMax val="1"/>
          <dgm:chPref val="1"/>
        </dgm:presLayoutVars>
      </dgm:prSet>
      <dgm:spPr/>
    </dgm:pt>
    <dgm:pt modelId="{DBD24FC3-EF62-489E-ACBF-83C7F15DE94D}" type="pres">
      <dgm:prSet presAssocID="{E5BD73FB-66EB-45B4-A55E-283CAF7776C1}" presName="sibTrans" presStyleCnt="0"/>
      <dgm:spPr/>
    </dgm:pt>
    <dgm:pt modelId="{F4A16761-25F3-4985-AF09-3148E1251F23}" type="pres">
      <dgm:prSet presAssocID="{1D54FC1E-826F-474D-A601-1B025FD2378D}" presName="compNode" presStyleCnt="0"/>
      <dgm:spPr/>
    </dgm:pt>
    <dgm:pt modelId="{1F0B0892-47C2-4213-BC6D-04C8474E4E08}" type="pres">
      <dgm:prSet presAssocID="{1D54FC1E-826F-474D-A601-1B025FD2378D}" presName="iconBgRect" presStyleLbl="bgShp" presStyleIdx="1" presStyleCnt="2"/>
      <dgm:spPr/>
    </dgm:pt>
    <dgm:pt modelId="{768362C0-5916-4157-91BA-60CBB8311555}" type="pres">
      <dgm:prSet presAssocID="{1D54FC1E-826F-474D-A601-1B025FD2378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83EAAEA2-8FCB-404C-93D7-F7B7F2B9F540}" type="pres">
      <dgm:prSet presAssocID="{1D54FC1E-826F-474D-A601-1B025FD2378D}" presName="spaceRect" presStyleCnt="0"/>
      <dgm:spPr/>
    </dgm:pt>
    <dgm:pt modelId="{DEEE8248-4FD0-4D91-8448-315E58B65B42}" type="pres">
      <dgm:prSet presAssocID="{1D54FC1E-826F-474D-A601-1B025FD2378D}" presName="textRect" presStyleLbl="revTx" presStyleIdx="1" presStyleCnt="2">
        <dgm:presLayoutVars>
          <dgm:chMax val="1"/>
          <dgm:chPref val="1"/>
        </dgm:presLayoutVars>
      </dgm:prSet>
      <dgm:spPr/>
    </dgm:pt>
  </dgm:ptLst>
  <dgm:cxnLst>
    <dgm:cxn modelId="{B557A923-2CA1-4926-8544-3BA8CF880594}" srcId="{1728EB33-0A18-4C76-AF13-A57009BEDCF7}" destId="{1D54FC1E-826F-474D-A601-1B025FD2378D}" srcOrd="1" destOrd="0" parTransId="{065C0030-4F2A-4736-AC70-20D4DB6C9042}" sibTransId="{BE24033C-F7D0-4EAD-AF95-7BD5BE7AF634}"/>
    <dgm:cxn modelId="{F153E346-8F93-4F62-B368-0968BAA8A325}" type="presOf" srcId="{1728EB33-0A18-4C76-AF13-A57009BEDCF7}" destId="{EAEC6ACF-C4D4-4894-9F58-DA18311C2A85}" srcOrd="0" destOrd="0" presId="urn:microsoft.com/office/officeart/2018/5/layout/IconCircleLabelList"/>
    <dgm:cxn modelId="{2375A1AB-19E7-41B7-BE5F-4C9E1F21CAB4}" type="presOf" srcId="{6CF206E4-7D22-40A8-9FF0-6420E7C4956A}" destId="{6AB70C3F-7325-4BA0-958B-295EF6298371}" srcOrd="0" destOrd="0" presId="urn:microsoft.com/office/officeart/2018/5/layout/IconCircleLabelList"/>
    <dgm:cxn modelId="{D04B7FC4-293D-48D6-9A00-6559505ED0BE}" type="presOf" srcId="{1D54FC1E-826F-474D-A601-1B025FD2378D}" destId="{DEEE8248-4FD0-4D91-8448-315E58B65B42}" srcOrd="0" destOrd="0" presId="urn:microsoft.com/office/officeart/2018/5/layout/IconCircleLabelList"/>
    <dgm:cxn modelId="{7BABA0CF-EF27-4C1D-84E7-CC3B3569E8AF}" srcId="{1728EB33-0A18-4C76-AF13-A57009BEDCF7}" destId="{6CF206E4-7D22-40A8-9FF0-6420E7C4956A}" srcOrd="0" destOrd="0" parTransId="{2A57AFD5-EB8E-48A3-AA92-0CE61944D29B}" sibTransId="{E5BD73FB-66EB-45B4-A55E-283CAF7776C1}"/>
    <dgm:cxn modelId="{6064F498-CBE9-4EE1-8D96-AA2BAC7F060A}" type="presParOf" srcId="{EAEC6ACF-C4D4-4894-9F58-DA18311C2A85}" destId="{DBEBBFF8-C3F1-4A13-932B-2F8427C11CA2}" srcOrd="0" destOrd="0" presId="urn:microsoft.com/office/officeart/2018/5/layout/IconCircleLabelList"/>
    <dgm:cxn modelId="{3C858244-73F3-45CE-B200-28B116C67C7E}" type="presParOf" srcId="{DBEBBFF8-C3F1-4A13-932B-2F8427C11CA2}" destId="{4AB70002-EB84-4F3F-A2C2-AC3FEF10E68B}" srcOrd="0" destOrd="0" presId="urn:microsoft.com/office/officeart/2018/5/layout/IconCircleLabelList"/>
    <dgm:cxn modelId="{826A15AB-EF2F-495F-848E-EF567CF7F248}" type="presParOf" srcId="{DBEBBFF8-C3F1-4A13-932B-2F8427C11CA2}" destId="{F1C3C6DC-B4B5-4E1A-B436-644C7FA2B59E}" srcOrd="1" destOrd="0" presId="urn:microsoft.com/office/officeart/2018/5/layout/IconCircleLabelList"/>
    <dgm:cxn modelId="{14BEC8BF-E6E4-4FB8-9542-0E453C08C6BA}" type="presParOf" srcId="{DBEBBFF8-C3F1-4A13-932B-2F8427C11CA2}" destId="{20BD196D-5A9B-475C-B6FD-DE04514C369E}" srcOrd="2" destOrd="0" presId="urn:microsoft.com/office/officeart/2018/5/layout/IconCircleLabelList"/>
    <dgm:cxn modelId="{D8108CFE-8C4F-4540-95E6-264CBB407060}" type="presParOf" srcId="{DBEBBFF8-C3F1-4A13-932B-2F8427C11CA2}" destId="{6AB70C3F-7325-4BA0-958B-295EF6298371}" srcOrd="3" destOrd="0" presId="urn:microsoft.com/office/officeart/2018/5/layout/IconCircleLabelList"/>
    <dgm:cxn modelId="{A05264C4-7A85-49CD-B2B9-48DA95396194}" type="presParOf" srcId="{EAEC6ACF-C4D4-4894-9F58-DA18311C2A85}" destId="{DBD24FC3-EF62-489E-ACBF-83C7F15DE94D}" srcOrd="1" destOrd="0" presId="urn:microsoft.com/office/officeart/2018/5/layout/IconCircleLabelList"/>
    <dgm:cxn modelId="{67848657-31EF-429E-8208-AEC970687EEB}" type="presParOf" srcId="{EAEC6ACF-C4D4-4894-9F58-DA18311C2A85}" destId="{F4A16761-25F3-4985-AF09-3148E1251F23}" srcOrd="2" destOrd="0" presId="urn:microsoft.com/office/officeart/2018/5/layout/IconCircleLabelList"/>
    <dgm:cxn modelId="{E7BFE5B7-3057-4AE3-B755-245281648814}" type="presParOf" srcId="{F4A16761-25F3-4985-AF09-3148E1251F23}" destId="{1F0B0892-47C2-4213-BC6D-04C8474E4E08}" srcOrd="0" destOrd="0" presId="urn:microsoft.com/office/officeart/2018/5/layout/IconCircleLabelList"/>
    <dgm:cxn modelId="{3EDE3689-A036-479D-82A0-1595D5E180A3}" type="presParOf" srcId="{F4A16761-25F3-4985-AF09-3148E1251F23}" destId="{768362C0-5916-4157-91BA-60CBB8311555}" srcOrd="1" destOrd="0" presId="urn:microsoft.com/office/officeart/2018/5/layout/IconCircleLabelList"/>
    <dgm:cxn modelId="{1B3D4866-8E1F-46B7-8381-BEEB3A33ACB8}" type="presParOf" srcId="{F4A16761-25F3-4985-AF09-3148E1251F23}" destId="{83EAAEA2-8FCB-404C-93D7-F7B7F2B9F540}" srcOrd="2" destOrd="0" presId="urn:microsoft.com/office/officeart/2018/5/layout/IconCircleLabelList"/>
    <dgm:cxn modelId="{0BE5B1BC-FE51-4237-9A8B-9F29B95BC372}" type="presParOf" srcId="{F4A16761-25F3-4985-AF09-3148E1251F23}" destId="{DEEE8248-4FD0-4D91-8448-315E58B65B4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0C3BDC-088B-432D-9DE3-2CE3A4F59C40}">
      <dsp:nvSpPr>
        <dsp:cNvPr id="0" name=""/>
        <dsp:cNvSpPr/>
      </dsp:nvSpPr>
      <dsp:spPr>
        <a:xfrm>
          <a:off x="946142" y="452010"/>
          <a:ext cx="889093" cy="8890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A4BCCB-D366-430F-852E-C18604A5DF1C}">
      <dsp:nvSpPr>
        <dsp:cNvPr id="0" name=""/>
        <dsp:cNvSpPr/>
      </dsp:nvSpPr>
      <dsp:spPr>
        <a:xfrm>
          <a:off x="402808" y="1655841"/>
          <a:ext cx="197576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Aims and learning objectives </a:t>
          </a:r>
          <a:endParaRPr lang="en-US" sz="2300" kern="1200"/>
        </a:p>
      </dsp:txBody>
      <dsp:txXfrm>
        <a:off x="402808" y="1655841"/>
        <a:ext cx="1975763" cy="720000"/>
      </dsp:txXfrm>
    </dsp:sp>
    <dsp:sp modelId="{65D664C9-DE33-4D68-A923-369689D5FEDE}">
      <dsp:nvSpPr>
        <dsp:cNvPr id="0" name=""/>
        <dsp:cNvSpPr/>
      </dsp:nvSpPr>
      <dsp:spPr>
        <a:xfrm>
          <a:off x="3267664" y="452010"/>
          <a:ext cx="889093" cy="8890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542A3F-379E-4189-A49A-5B4C83B396E1}">
      <dsp:nvSpPr>
        <dsp:cNvPr id="0" name=""/>
        <dsp:cNvSpPr/>
      </dsp:nvSpPr>
      <dsp:spPr>
        <a:xfrm>
          <a:off x="2724329" y="1655841"/>
          <a:ext cx="197576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Recap of the lecture content </a:t>
          </a:r>
          <a:endParaRPr lang="en-US" sz="2300" kern="1200"/>
        </a:p>
      </dsp:txBody>
      <dsp:txXfrm>
        <a:off x="2724329" y="1655841"/>
        <a:ext cx="1975763" cy="720000"/>
      </dsp:txXfrm>
    </dsp:sp>
    <dsp:sp modelId="{91B6DBE1-6E8D-4267-A625-3E5749A13C46}">
      <dsp:nvSpPr>
        <dsp:cNvPr id="0" name=""/>
        <dsp:cNvSpPr/>
      </dsp:nvSpPr>
      <dsp:spPr>
        <a:xfrm>
          <a:off x="5589186" y="452010"/>
          <a:ext cx="889093" cy="8890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639130-2FE8-49AD-99B7-0D0097CA7770}">
      <dsp:nvSpPr>
        <dsp:cNvPr id="0" name=""/>
        <dsp:cNvSpPr/>
      </dsp:nvSpPr>
      <dsp:spPr>
        <a:xfrm>
          <a:off x="5045851" y="1655841"/>
          <a:ext cx="197576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Activities </a:t>
          </a:r>
          <a:endParaRPr lang="en-US" sz="2300" kern="1200"/>
        </a:p>
      </dsp:txBody>
      <dsp:txXfrm>
        <a:off x="5045851" y="1655841"/>
        <a:ext cx="1975763" cy="720000"/>
      </dsp:txXfrm>
    </dsp:sp>
    <dsp:sp modelId="{8465E04B-51F0-4C8C-AE36-42AE096D8257}">
      <dsp:nvSpPr>
        <dsp:cNvPr id="0" name=""/>
        <dsp:cNvSpPr/>
      </dsp:nvSpPr>
      <dsp:spPr>
        <a:xfrm>
          <a:off x="946142" y="2869782"/>
          <a:ext cx="889093" cy="8890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641DBA-C890-4B83-904E-BD031D7E39EF}">
      <dsp:nvSpPr>
        <dsp:cNvPr id="0" name=""/>
        <dsp:cNvSpPr/>
      </dsp:nvSpPr>
      <dsp:spPr>
        <a:xfrm>
          <a:off x="402808" y="4073613"/>
          <a:ext cx="197576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Presentations </a:t>
          </a:r>
          <a:endParaRPr lang="en-US" sz="2300" kern="1200"/>
        </a:p>
      </dsp:txBody>
      <dsp:txXfrm>
        <a:off x="402808" y="4073613"/>
        <a:ext cx="1975763" cy="720000"/>
      </dsp:txXfrm>
    </dsp:sp>
    <dsp:sp modelId="{DCD78C0C-93BD-44E1-8BB5-A35695B40812}">
      <dsp:nvSpPr>
        <dsp:cNvPr id="0" name=""/>
        <dsp:cNvSpPr/>
      </dsp:nvSpPr>
      <dsp:spPr>
        <a:xfrm>
          <a:off x="3267664" y="2869782"/>
          <a:ext cx="889093" cy="88909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3C3FEA-9738-42D7-BFF9-ACFB0F193352}">
      <dsp:nvSpPr>
        <dsp:cNvPr id="0" name=""/>
        <dsp:cNvSpPr/>
      </dsp:nvSpPr>
      <dsp:spPr>
        <a:xfrm>
          <a:off x="2724329" y="4073613"/>
          <a:ext cx="197576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Summary </a:t>
          </a:r>
          <a:endParaRPr lang="en-US" sz="2300" kern="1200"/>
        </a:p>
      </dsp:txBody>
      <dsp:txXfrm>
        <a:off x="2724329" y="4073613"/>
        <a:ext cx="1975763" cy="720000"/>
      </dsp:txXfrm>
    </dsp:sp>
    <dsp:sp modelId="{ECFC83AD-D1FD-4EAB-BE63-E7ABE3ACB987}">
      <dsp:nvSpPr>
        <dsp:cNvPr id="0" name=""/>
        <dsp:cNvSpPr/>
      </dsp:nvSpPr>
      <dsp:spPr>
        <a:xfrm>
          <a:off x="5589186" y="2869782"/>
          <a:ext cx="889093" cy="88909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C44D56-6131-4346-9C7B-E94F13684944}">
      <dsp:nvSpPr>
        <dsp:cNvPr id="0" name=""/>
        <dsp:cNvSpPr/>
      </dsp:nvSpPr>
      <dsp:spPr>
        <a:xfrm>
          <a:off x="5045851" y="4073613"/>
          <a:ext cx="197576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Thank you/ any questions? </a:t>
          </a:r>
          <a:endParaRPr lang="en-US" sz="2300" kern="1200"/>
        </a:p>
      </dsp:txBody>
      <dsp:txXfrm>
        <a:off x="5045851" y="4073613"/>
        <a:ext cx="1975763"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B70002-EB84-4F3F-A2C2-AC3FEF10E68B}">
      <dsp:nvSpPr>
        <dsp:cNvPr id="0" name=""/>
        <dsp:cNvSpPr/>
      </dsp:nvSpPr>
      <dsp:spPr>
        <a:xfrm>
          <a:off x="1740000" y="212211"/>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C3C6DC-B4B5-4E1A-B436-644C7FA2B59E}">
      <dsp:nvSpPr>
        <dsp:cNvPr id="0" name=""/>
        <dsp:cNvSpPr/>
      </dsp:nvSpPr>
      <dsp:spPr>
        <a:xfrm>
          <a:off x="2208000" y="680211"/>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B70C3F-7325-4BA0-958B-295EF6298371}">
      <dsp:nvSpPr>
        <dsp:cNvPr id="0" name=""/>
        <dsp:cNvSpPr/>
      </dsp:nvSpPr>
      <dsp:spPr>
        <a:xfrm>
          <a:off x="1038000" y="309221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The aim of todays session is to recap the lecture content and apply what has been learnt to the activity set. </a:t>
          </a:r>
          <a:endParaRPr lang="en-US" sz="1100" kern="1200"/>
        </a:p>
      </dsp:txBody>
      <dsp:txXfrm>
        <a:off x="1038000" y="3092212"/>
        <a:ext cx="3600000" cy="720000"/>
      </dsp:txXfrm>
    </dsp:sp>
    <dsp:sp modelId="{1F0B0892-47C2-4213-BC6D-04C8474E4E08}">
      <dsp:nvSpPr>
        <dsp:cNvPr id="0" name=""/>
        <dsp:cNvSpPr/>
      </dsp:nvSpPr>
      <dsp:spPr>
        <a:xfrm>
          <a:off x="5970000" y="212211"/>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8362C0-5916-4157-91BA-60CBB8311555}">
      <dsp:nvSpPr>
        <dsp:cNvPr id="0" name=""/>
        <dsp:cNvSpPr/>
      </dsp:nvSpPr>
      <dsp:spPr>
        <a:xfrm>
          <a:off x="6438000" y="680211"/>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EE8248-4FD0-4D91-8448-315E58B65B42}">
      <dsp:nvSpPr>
        <dsp:cNvPr id="0" name=""/>
        <dsp:cNvSpPr/>
      </dsp:nvSpPr>
      <dsp:spPr>
        <a:xfrm>
          <a:off x="5268000" y="309221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By the end of todays session students should be able to present a presentation on free movement of people in groups and demonstrate their understanding of free movement of people. </a:t>
          </a:r>
          <a:endParaRPr lang="en-US" sz="1100" kern="1200"/>
        </a:p>
      </dsp:txBody>
      <dsp:txXfrm>
        <a:off x="5268000" y="3092212"/>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AD81DDF-98D4-498E-A94D-DDD7A807AD4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391BFCE-55A1-4C09-B4B5-9359AD6F4DF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7E4FA28-26D5-4BDF-9A75-C27596ADE055}" type="datetimeFigureOut">
              <a:rPr lang="en-US" smtClean="0"/>
              <a:t>3/23/2022</a:t>
            </a:fld>
            <a:endParaRPr lang="en-US" dirty="0"/>
          </a:p>
        </p:txBody>
      </p:sp>
      <p:sp>
        <p:nvSpPr>
          <p:cNvPr id="4" name="Footer Placeholder 3">
            <a:extLst>
              <a:ext uri="{FF2B5EF4-FFF2-40B4-BE49-F238E27FC236}">
                <a16:creationId xmlns:a16="http://schemas.microsoft.com/office/drawing/2014/main" id="{4BEEB1F3-97EE-4F0D-B402-E34820EC684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054877F-A04A-4D6A-A0A8-95CC6E2D2A3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507CFE-5866-4B40-8953-42375E9B5DB3}" type="slidenum">
              <a:rPr lang="en-US" smtClean="0"/>
              <a:t>‹#›</a:t>
            </a:fld>
            <a:endParaRPr lang="en-US" dirty="0"/>
          </a:p>
        </p:txBody>
      </p:sp>
    </p:spTree>
    <p:extLst>
      <p:ext uri="{BB962C8B-B14F-4D97-AF65-F5344CB8AC3E}">
        <p14:creationId xmlns:p14="http://schemas.microsoft.com/office/powerpoint/2010/main" val="19552507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FE1D6F-8584-4A53-833D-DCA47225B220}" type="datetimeFigureOut">
              <a:rPr lang="en-US" smtClean="0"/>
              <a:t>3/23/2022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F3874D-A20A-4B3E-9C12-F524953D5B76}" type="slidenum">
              <a:rPr lang="en-US" smtClean="0"/>
              <a:t>‹#›</a:t>
            </a:fld>
            <a:endParaRPr lang="en-US" dirty="0"/>
          </a:p>
        </p:txBody>
      </p:sp>
    </p:spTree>
    <p:extLst>
      <p:ext uri="{BB962C8B-B14F-4D97-AF65-F5344CB8AC3E}">
        <p14:creationId xmlns:p14="http://schemas.microsoft.com/office/powerpoint/2010/main" val="22853053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11</a:t>
            </a:fld>
            <a:endParaRPr lang="en-US" dirty="0"/>
          </a:p>
        </p:txBody>
      </p:sp>
    </p:spTree>
    <p:extLst>
      <p:ext uri="{BB962C8B-B14F-4D97-AF65-F5344CB8AC3E}">
        <p14:creationId xmlns:p14="http://schemas.microsoft.com/office/powerpoint/2010/main" val="1748706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3/23/2022</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188590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3/23/2022</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226909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3/23/2022</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854843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3/23/2022</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879838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3/23/2022</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41044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3/23/2022</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468465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3/23/2022</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174259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3/23/2022</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87126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3/23/2022</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200089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3/23/2022</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748516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3/23/2022</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188970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3/23/2022</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2589878321"/>
      </p:ext>
    </p:extLst>
  </p:cSld>
  <p:clrMap bg1="lt1" tx1="dk1" bg2="lt2" tx2="dk2" accent1="accent1" accent2="accent2" accent3="accent3" accent4="accent4" accent5="accent5" accent6="accent6" hlink="hlink" folHlink="folHlink"/>
  <p:sldLayoutIdLst>
    <p:sldLayoutId id="2147483749" r:id="rId1"/>
    <p:sldLayoutId id="2147483748" r:id="rId2"/>
    <p:sldLayoutId id="2147483747" r:id="rId3"/>
    <p:sldLayoutId id="2147483746" r:id="rId4"/>
    <p:sldLayoutId id="2147483745" r:id="rId5"/>
    <p:sldLayoutId id="2147483744" r:id="rId6"/>
    <p:sldLayoutId id="2147483743" r:id="rId7"/>
    <p:sldLayoutId id="2147483742" r:id="rId8"/>
    <p:sldLayoutId id="2147483741" r:id="rId9"/>
    <p:sldLayoutId id="2147483740" r:id="rId10"/>
    <p:sldLayoutId id="2147483739"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ebwhiteboard.com/" TargetMode="External"/><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12.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mailto:2107156@students.uwtsd.ac.uk"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bwMode="ltGray">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A3B6404-C37D-4FE3-8124-9FC5ECE56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ED61EC8C-9F54-4671-8E82-4AE6101D6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966"/>
            <a:ext cx="8831898" cy="6915241"/>
          </a:xfrm>
          <a:custGeom>
            <a:avLst/>
            <a:gdLst>
              <a:gd name="connsiteX0" fmla="*/ 0 w 4584879"/>
              <a:gd name="connsiteY0" fmla="*/ 0 h 6863976"/>
              <a:gd name="connsiteX1" fmla="*/ 4584879 w 4584879"/>
              <a:gd name="connsiteY1" fmla="*/ 0 h 6863976"/>
              <a:gd name="connsiteX2" fmla="*/ 2493114 w 4584879"/>
              <a:gd name="connsiteY2" fmla="*/ 6863976 h 6863976"/>
              <a:gd name="connsiteX3" fmla="*/ 0 w 4584879"/>
              <a:gd name="connsiteY3" fmla="*/ 6863976 h 6863976"/>
              <a:gd name="connsiteX0" fmla="*/ 0 w 4584879"/>
              <a:gd name="connsiteY0" fmla="*/ 0 h 6863976"/>
              <a:gd name="connsiteX1" fmla="*/ 4584879 w 4584879"/>
              <a:gd name="connsiteY1" fmla="*/ 0 h 6863976"/>
              <a:gd name="connsiteX2" fmla="*/ 3352617 w 4584879"/>
              <a:gd name="connsiteY2" fmla="*/ 6863976 h 6863976"/>
              <a:gd name="connsiteX3" fmla="*/ 0 w 4584879"/>
              <a:gd name="connsiteY3" fmla="*/ 6863976 h 6863976"/>
              <a:gd name="connsiteX4" fmla="*/ 0 w 4584879"/>
              <a:gd name="connsiteY4" fmla="*/ 0 h 6863976"/>
              <a:gd name="connsiteX0" fmla="*/ 0 w 4388125"/>
              <a:gd name="connsiteY0" fmla="*/ 0 h 6863976"/>
              <a:gd name="connsiteX1" fmla="*/ 4388125 w 4388125"/>
              <a:gd name="connsiteY1" fmla="*/ 0 h 6863976"/>
              <a:gd name="connsiteX2" fmla="*/ 3352617 w 4388125"/>
              <a:gd name="connsiteY2" fmla="*/ 6863976 h 6863976"/>
              <a:gd name="connsiteX3" fmla="*/ 0 w 4388125"/>
              <a:gd name="connsiteY3" fmla="*/ 6863976 h 6863976"/>
              <a:gd name="connsiteX4" fmla="*/ 0 w 4388125"/>
              <a:gd name="connsiteY4" fmla="*/ 0 h 6863976"/>
              <a:gd name="connsiteX0" fmla="*/ 0 w 4175838"/>
              <a:gd name="connsiteY0" fmla="*/ 0 h 6863976"/>
              <a:gd name="connsiteX1" fmla="*/ 4175838 w 4175838"/>
              <a:gd name="connsiteY1" fmla="*/ 0 h 6863976"/>
              <a:gd name="connsiteX2" fmla="*/ 3352617 w 4175838"/>
              <a:gd name="connsiteY2" fmla="*/ 6863976 h 6863976"/>
              <a:gd name="connsiteX3" fmla="*/ 0 w 4175838"/>
              <a:gd name="connsiteY3" fmla="*/ 6863976 h 6863976"/>
              <a:gd name="connsiteX4" fmla="*/ 0 w 4175838"/>
              <a:gd name="connsiteY4" fmla="*/ 0 h 6863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5838" h="6863976">
                <a:moveTo>
                  <a:pt x="0" y="0"/>
                </a:moveTo>
                <a:lnTo>
                  <a:pt x="4175838" y="0"/>
                </a:lnTo>
                <a:lnTo>
                  <a:pt x="3352617" y="6863976"/>
                </a:lnTo>
                <a:lnTo>
                  <a:pt x="0" y="6863976"/>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0DCA56C-7A25-4BD4-AA72-5256E68BE4CB}"/>
              </a:ext>
            </a:extLst>
          </p:cNvPr>
          <p:cNvSpPr>
            <a:spLocks noGrp="1"/>
          </p:cNvSpPr>
          <p:nvPr>
            <p:ph type="ctrTitle"/>
          </p:nvPr>
        </p:nvSpPr>
        <p:spPr>
          <a:xfrm>
            <a:off x="1104900" y="921432"/>
            <a:ext cx="6468558" cy="3452289"/>
          </a:xfrm>
        </p:spPr>
        <p:txBody>
          <a:bodyPr>
            <a:normAutofit/>
          </a:bodyPr>
          <a:lstStyle/>
          <a:p>
            <a:pPr algn="l"/>
            <a:r>
              <a:rPr lang="en-US" b="1" i="1" u="sng"/>
              <a:t>Free Movement of People </a:t>
            </a:r>
          </a:p>
        </p:txBody>
      </p:sp>
      <p:sp>
        <p:nvSpPr>
          <p:cNvPr id="3" name="Subtitle 2">
            <a:extLst>
              <a:ext uri="{FF2B5EF4-FFF2-40B4-BE49-F238E27FC236}">
                <a16:creationId xmlns:a16="http://schemas.microsoft.com/office/drawing/2014/main" id="{BBBCF363-1123-45B1-8A9A-ABCDA40EF3F2}"/>
              </a:ext>
            </a:extLst>
          </p:cNvPr>
          <p:cNvSpPr>
            <a:spLocks noGrp="1"/>
          </p:cNvSpPr>
          <p:nvPr>
            <p:ph type="subTitle" idx="1"/>
          </p:nvPr>
        </p:nvSpPr>
        <p:spPr>
          <a:xfrm>
            <a:off x="1104900" y="4791018"/>
            <a:ext cx="5755838" cy="996532"/>
          </a:xfrm>
        </p:spPr>
        <p:txBody>
          <a:bodyPr>
            <a:normAutofit/>
          </a:bodyPr>
          <a:lstStyle/>
          <a:p>
            <a:pPr algn="l"/>
            <a:r>
              <a:rPr lang="en-US">
                <a:ea typeface="Tahoma" panose="020B0604030504040204" pitchFamily="34" charset="0"/>
                <a:cs typeface="Tahoma" panose="020B0604030504040204" pitchFamily="34" charset="0"/>
              </a:rPr>
              <a:t>By </a:t>
            </a:r>
            <a:r>
              <a:rPr lang="en-US" err="1">
                <a:ea typeface="Tahoma" panose="020B0604030504040204" pitchFamily="34" charset="0"/>
                <a:cs typeface="Tahoma" panose="020B0604030504040204" pitchFamily="34" charset="0"/>
              </a:rPr>
              <a:t>zita</a:t>
            </a:r>
            <a:r>
              <a:rPr lang="en-US">
                <a:ea typeface="Tahoma" panose="020B0604030504040204" pitchFamily="34" charset="0"/>
                <a:cs typeface="Tahoma" panose="020B0604030504040204" pitchFamily="34" charset="0"/>
              </a:rPr>
              <a:t> Draper </a:t>
            </a:r>
          </a:p>
          <a:p>
            <a:pPr algn="l"/>
            <a:endParaRPr lang="en-US"/>
          </a:p>
        </p:txBody>
      </p:sp>
      <p:cxnSp>
        <p:nvCxnSpPr>
          <p:cNvPr id="15" name="Straight Connector 14">
            <a:extLst>
              <a:ext uri="{FF2B5EF4-FFF2-40B4-BE49-F238E27FC236}">
                <a16:creationId xmlns:a16="http://schemas.microsoft.com/office/drawing/2014/main" id="{8557940A-71CE-48E1-BD71-2BEF15613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15263" y="0"/>
            <a:ext cx="214342" cy="685501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Graphic 5" descr="Group of women with solid fill">
            <a:extLst>
              <a:ext uri="{FF2B5EF4-FFF2-40B4-BE49-F238E27FC236}">
                <a16:creationId xmlns:a16="http://schemas.microsoft.com/office/drawing/2014/main" id="{6299359C-8223-428B-A148-89C8D7FCCCC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78358" y="1938879"/>
            <a:ext cx="2980242" cy="2980242"/>
          </a:xfrm>
          <a:prstGeom prst="rect">
            <a:avLst/>
          </a:prstGeom>
        </p:spPr>
      </p:pic>
    </p:spTree>
    <p:extLst>
      <p:ext uri="{BB962C8B-B14F-4D97-AF65-F5344CB8AC3E}">
        <p14:creationId xmlns:p14="http://schemas.microsoft.com/office/powerpoint/2010/main" val="4104294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A6CA7A60-8DF8-4B78-BFE3-B372B90AB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0">
            <a:extLst>
              <a:ext uri="{FF2B5EF4-FFF2-40B4-BE49-F238E27FC236}">
                <a16:creationId xmlns:a16="http://schemas.microsoft.com/office/drawing/2014/main" id="{469A5737-8D36-4BF8-AC7D-2AA2B6B633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8"/>
            <a:ext cx="3818316" cy="6900306"/>
          </a:xfrm>
          <a:custGeom>
            <a:avLst/>
            <a:gdLst>
              <a:gd name="connsiteX0" fmla="*/ 0 w 4584879"/>
              <a:gd name="connsiteY0" fmla="*/ 0 h 6863976"/>
              <a:gd name="connsiteX1" fmla="*/ 4584879 w 4584879"/>
              <a:gd name="connsiteY1" fmla="*/ 0 h 6863976"/>
              <a:gd name="connsiteX2" fmla="*/ 2493114 w 4584879"/>
              <a:gd name="connsiteY2" fmla="*/ 6863976 h 6863976"/>
              <a:gd name="connsiteX3" fmla="*/ 0 w 4584879"/>
              <a:gd name="connsiteY3" fmla="*/ 6863976 h 6863976"/>
              <a:gd name="connsiteX0" fmla="*/ 0 w 3818316"/>
              <a:gd name="connsiteY0" fmla="*/ 0 h 6863976"/>
              <a:gd name="connsiteX1" fmla="*/ 3818316 w 3818316"/>
              <a:gd name="connsiteY1" fmla="*/ 0 h 6863976"/>
              <a:gd name="connsiteX2" fmla="*/ 2493114 w 3818316"/>
              <a:gd name="connsiteY2" fmla="*/ 6863976 h 6863976"/>
              <a:gd name="connsiteX3" fmla="*/ 0 w 3818316"/>
              <a:gd name="connsiteY3" fmla="*/ 6863976 h 6863976"/>
              <a:gd name="connsiteX4" fmla="*/ 0 w 3818316"/>
              <a:gd name="connsiteY4" fmla="*/ 0 h 6863976"/>
              <a:gd name="connsiteX0" fmla="*/ 0 w 3818316"/>
              <a:gd name="connsiteY0" fmla="*/ 0 h 6863976"/>
              <a:gd name="connsiteX1" fmla="*/ 3818316 w 3818316"/>
              <a:gd name="connsiteY1" fmla="*/ 0 h 6863976"/>
              <a:gd name="connsiteX2" fmla="*/ 2252194 w 3818316"/>
              <a:gd name="connsiteY2" fmla="*/ 6853025 h 6863976"/>
              <a:gd name="connsiteX3" fmla="*/ 0 w 3818316"/>
              <a:gd name="connsiteY3" fmla="*/ 6863976 h 6863976"/>
              <a:gd name="connsiteX4" fmla="*/ 0 w 3818316"/>
              <a:gd name="connsiteY4" fmla="*/ 0 h 6863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8316" h="6863976">
                <a:moveTo>
                  <a:pt x="0" y="0"/>
                </a:moveTo>
                <a:lnTo>
                  <a:pt x="3818316" y="0"/>
                </a:lnTo>
                <a:lnTo>
                  <a:pt x="2252194" y="6853025"/>
                </a:lnTo>
                <a:lnTo>
                  <a:pt x="0" y="6863976"/>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C34569-35C5-4360-AF06-B01673BAFAFE}"/>
              </a:ext>
            </a:extLst>
          </p:cNvPr>
          <p:cNvSpPr>
            <a:spLocks noGrp="1"/>
          </p:cNvSpPr>
          <p:nvPr>
            <p:ph type="title"/>
          </p:nvPr>
        </p:nvSpPr>
        <p:spPr>
          <a:xfrm>
            <a:off x="711810" y="714374"/>
            <a:ext cx="2472454" cy="1857375"/>
          </a:xfrm>
        </p:spPr>
        <p:txBody>
          <a:bodyPr anchor="t">
            <a:normAutofit/>
          </a:bodyPr>
          <a:lstStyle/>
          <a:p>
            <a:r>
              <a:rPr lang="en-GB" sz="2000" b="1" u="sng"/>
              <a:t>Content </a:t>
            </a:r>
          </a:p>
        </p:txBody>
      </p:sp>
      <p:cxnSp>
        <p:nvCxnSpPr>
          <p:cNvPr id="19" name="Straight Connector 12">
            <a:extLst>
              <a:ext uri="{FF2B5EF4-FFF2-40B4-BE49-F238E27FC236}">
                <a16:creationId xmlns:a16="http://schemas.microsoft.com/office/drawing/2014/main" id="{72ECE8B0-6962-4F5B-830A-E8F8F9726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759626"/>
            <a:ext cx="3484282" cy="409538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4">
            <a:extLst>
              <a:ext uri="{FF2B5EF4-FFF2-40B4-BE49-F238E27FC236}">
                <a16:creationId xmlns:a16="http://schemas.microsoft.com/office/drawing/2014/main" id="{FEAF673E-0279-495F-A8A9-F84D0AB5A4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259294"/>
            <a:ext cx="4748213" cy="159571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CF356406-3D55-840F-60F1-9B7B75DDCAB5}"/>
              </a:ext>
            </a:extLst>
          </p:cNvPr>
          <p:cNvGraphicFramePr>
            <a:graphicFrameLocks noGrp="1"/>
          </p:cNvGraphicFramePr>
          <p:nvPr>
            <p:ph idx="1"/>
            <p:extLst>
              <p:ext uri="{D42A27DB-BD31-4B8C-83A1-F6EECF244321}">
                <p14:modId xmlns:p14="http://schemas.microsoft.com/office/powerpoint/2010/main" val="187207590"/>
              </p:ext>
            </p:extLst>
          </p:nvPr>
        </p:nvGraphicFramePr>
        <p:xfrm>
          <a:off x="4106586" y="788465"/>
          <a:ext cx="7424423" cy="5245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094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90A4A-5E9D-4317-A25A-FA98519750AD}"/>
              </a:ext>
            </a:extLst>
          </p:cNvPr>
          <p:cNvSpPr>
            <a:spLocks noGrp="1"/>
          </p:cNvSpPr>
          <p:nvPr>
            <p:ph type="title"/>
          </p:nvPr>
        </p:nvSpPr>
        <p:spPr/>
        <p:txBody>
          <a:bodyPr/>
          <a:lstStyle/>
          <a:p>
            <a:pPr algn="ctr"/>
            <a:r>
              <a:rPr lang="en-GB" b="1" u="sng" dirty="0"/>
              <a:t>Aims AND LEARNING OBJECTIVES</a:t>
            </a:r>
          </a:p>
        </p:txBody>
      </p:sp>
      <p:graphicFrame>
        <p:nvGraphicFramePr>
          <p:cNvPr id="5" name="Content Placeholder 2">
            <a:extLst>
              <a:ext uri="{FF2B5EF4-FFF2-40B4-BE49-F238E27FC236}">
                <a16:creationId xmlns:a16="http://schemas.microsoft.com/office/drawing/2014/main" id="{508CE5D5-231B-68F3-D406-7E165C552A02}"/>
              </a:ext>
            </a:extLst>
          </p:cNvPr>
          <p:cNvGraphicFramePr>
            <a:graphicFrameLocks noGrp="1"/>
          </p:cNvGraphicFramePr>
          <p:nvPr>
            <p:ph idx="1"/>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9572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EA3B6404-C37D-4FE3-8124-9FC5ECE56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ED61EC8C-9F54-4671-8E82-4AE6101D6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966"/>
            <a:ext cx="8831898" cy="6915241"/>
          </a:xfrm>
          <a:custGeom>
            <a:avLst/>
            <a:gdLst>
              <a:gd name="connsiteX0" fmla="*/ 0 w 4584879"/>
              <a:gd name="connsiteY0" fmla="*/ 0 h 6863976"/>
              <a:gd name="connsiteX1" fmla="*/ 4584879 w 4584879"/>
              <a:gd name="connsiteY1" fmla="*/ 0 h 6863976"/>
              <a:gd name="connsiteX2" fmla="*/ 2493114 w 4584879"/>
              <a:gd name="connsiteY2" fmla="*/ 6863976 h 6863976"/>
              <a:gd name="connsiteX3" fmla="*/ 0 w 4584879"/>
              <a:gd name="connsiteY3" fmla="*/ 6863976 h 6863976"/>
              <a:gd name="connsiteX0" fmla="*/ 0 w 4584879"/>
              <a:gd name="connsiteY0" fmla="*/ 0 h 6863976"/>
              <a:gd name="connsiteX1" fmla="*/ 4584879 w 4584879"/>
              <a:gd name="connsiteY1" fmla="*/ 0 h 6863976"/>
              <a:gd name="connsiteX2" fmla="*/ 3352617 w 4584879"/>
              <a:gd name="connsiteY2" fmla="*/ 6863976 h 6863976"/>
              <a:gd name="connsiteX3" fmla="*/ 0 w 4584879"/>
              <a:gd name="connsiteY3" fmla="*/ 6863976 h 6863976"/>
              <a:gd name="connsiteX4" fmla="*/ 0 w 4584879"/>
              <a:gd name="connsiteY4" fmla="*/ 0 h 6863976"/>
              <a:gd name="connsiteX0" fmla="*/ 0 w 4388125"/>
              <a:gd name="connsiteY0" fmla="*/ 0 h 6863976"/>
              <a:gd name="connsiteX1" fmla="*/ 4388125 w 4388125"/>
              <a:gd name="connsiteY1" fmla="*/ 0 h 6863976"/>
              <a:gd name="connsiteX2" fmla="*/ 3352617 w 4388125"/>
              <a:gd name="connsiteY2" fmla="*/ 6863976 h 6863976"/>
              <a:gd name="connsiteX3" fmla="*/ 0 w 4388125"/>
              <a:gd name="connsiteY3" fmla="*/ 6863976 h 6863976"/>
              <a:gd name="connsiteX4" fmla="*/ 0 w 4388125"/>
              <a:gd name="connsiteY4" fmla="*/ 0 h 6863976"/>
              <a:gd name="connsiteX0" fmla="*/ 0 w 4175838"/>
              <a:gd name="connsiteY0" fmla="*/ 0 h 6863976"/>
              <a:gd name="connsiteX1" fmla="*/ 4175838 w 4175838"/>
              <a:gd name="connsiteY1" fmla="*/ 0 h 6863976"/>
              <a:gd name="connsiteX2" fmla="*/ 3352617 w 4175838"/>
              <a:gd name="connsiteY2" fmla="*/ 6863976 h 6863976"/>
              <a:gd name="connsiteX3" fmla="*/ 0 w 4175838"/>
              <a:gd name="connsiteY3" fmla="*/ 6863976 h 6863976"/>
              <a:gd name="connsiteX4" fmla="*/ 0 w 4175838"/>
              <a:gd name="connsiteY4" fmla="*/ 0 h 6863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5838" h="6863976">
                <a:moveTo>
                  <a:pt x="0" y="0"/>
                </a:moveTo>
                <a:lnTo>
                  <a:pt x="4175838" y="0"/>
                </a:lnTo>
                <a:lnTo>
                  <a:pt x="3352617" y="6863976"/>
                </a:lnTo>
                <a:lnTo>
                  <a:pt x="0" y="6863976"/>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38F7D1E-9A7E-4E48-8FF8-14337859F9CB}"/>
              </a:ext>
            </a:extLst>
          </p:cNvPr>
          <p:cNvSpPr>
            <a:spLocks noGrp="1"/>
          </p:cNvSpPr>
          <p:nvPr>
            <p:ph type="title"/>
          </p:nvPr>
        </p:nvSpPr>
        <p:spPr>
          <a:xfrm>
            <a:off x="1104900" y="921432"/>
            <a:ext cx="6468558" cy="3452289"/>
          </a:xfrm>
        </p:spPr>
        <p:txBody>
          <a:bodyPr vert="horz" lIns="91440" tIns="45720" rIns="91440" bIns="45720" rtlCol="0" anchor="b">
            <a:normAutofit/>
          </a:bodyPr>
          <a:lstStyle/>
          <a:p>
            <a:r>
              <a:rPr lang="en-US" sz="6600" b="1" u="sng"/>
              <a:t>Activity </a:t>
            </a:r>
          </a:p>
        </p:txBody>
      </p:sp>
      <p:sp>
        <p:nvSpPr>
          <p:cNvPr id="3" name="Content Placeholder 2">
            <a:extLst>
              <a:ext uri="{FF2B5EF4-FFF2-40B4-BE49-F238E27FC236}">
                <a16:creationId xmlns:a16="http://schemas.microsoft.com/office/drawing/2014/main" id="{54353771-0314-4318-B259-25552128915A}"/>
              </a:ext>
            </a:extLst>
          </p:cNvPr>
          <p:cNvSpPr>
            <a:spLocks noGrp="1"/>
          </p:cNvSpPr>
          <p:nvPr>
            <p:ph idx="1"/>
          </p:nvPr>
        </p:nvSpPr>
        <p:spPr>
          <a:xfrm>
            <a:off x="1104900" y="4791018"/>
            <a:ext cx="5755838" cy="996532"/>
          </a:xfrm>
        </p:spPr>
        <p:txBody>
          <a:bodyPr vert="horz" lIns="91440" tIns="45720" rIns="91440" bIns="45720" rtlCol="0">
            <a:normAutofit/>
          </a:bodyPr>
          <a:lstStyle/>
          <a:p>
            <a:pPr marL="0" indent="0">
              <a:lnSpc>
                <a:spcPct val="120000"/>
              </a:lnSpc>
              <a:buNone/>
            </a:pPr>
            <a:r>
              <a:rPr lang="en-US" sz="1800" b="1" cap="all" spc="300" dirty="0">
                <a:hlinkClick r:id="rId2"/>
              </a:rPr>
              <a:t>Whiteboard for Online Collaboration | Web Whiteboard</a:t>
            </a:r>
            <a:r>
              <a:rPr lang="en-US" sz="1800" b="1" cap="all" spc="300" dirty="0"/>
              <a:t> </a:t>
            </a:r>
          </a:p>
        </p:txBody>
      </p:sp>
      <p:cxnSp>
        <p:nvCxnSpPr>
          <p:cNvPr id="28" name="Straight Connector 27">
            <a:extLst>
              <a:ext uri="{FF2B5EF4-FFF2-40B4-BE49-F238E27FC236}">
                <a16:creationId xmlns:a16="http://schemas.microsoft.com/office/drawing/2014/main" id="{8557940A-71CE-48E1-BD71-2BEF15613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15263" y="0"/>
            <a:ext cx="214342" cy="685501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Graphic 4" descr="Teacher with solid fill">
            <a:extLst>
              <a:ext uri="{FF2B5EF4-FFF2-40B4-BE49-F238E27FC236}">
                <a16:creationId xmlns:a16="http://schemas.microsoft.com/office/drawing/2014/main" id="{81567B58-65E3-4815-98DB-710CC465401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678358" y="1938879"/>
            <a:ext cx="2980242" cy="2980242"/>
          </a:xfrm>
          <a:prstGeom prst="rect">
            <a:avLst/>
          </a:prstGeom>
        </p:spPr>
      </p:pic>
    </p:spTree>
    <p:extLst>
      <p:ext uri="{BB962C8B-B14F-4D97-AF65-F5344CB8AC3E}">
        <p14:creationId xmlns:p14="http://schemas.microsoft.com/office/powerpoint/2010/main" val="39495207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1775E6C-9FE7-4AE4-ABE7-2568D95DE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AE0423-BDD0-446E-8E7E-AD39C661C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954"/>
            <a:ext cx="12192000" cy="685104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1F4B48C8-2A0F-488D-AD2B-8302238506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7150" y="0"/>
            <a:ext cx="755498"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B93F047-FFC4-4320-A935-059E0B2F1D53}"/>
              </a:ext>
            </a:extLst>
          </p:cNvPr>
          <p:cNvSpPr>
            <a:spLocks noGrp="1"/>
          </p:cNvSpPr>
          <p:nvPr>
            <p:ph type="title"/>
          </p:nvPr>
        </p:nvSpPr>
        <p:spPr>
          <a:xfrm>
            <a:off x="664431" y="1102360"/>
            <a:ext cx="3812717" cy="4724400"/>
          </a:xfrm>
        </p:spPr>
        <p:txBody>
          <a:bodyPr anchor="ctr">
            <a:normAutofit/>
          </a:bodyPr>
          <a:lstStyle/>
          <a:p>
            <a:r>
              <a:rPr lang="en-GB" b="1" u="sng" dirty="0"/>
              <a:t>Lecture recap </a:t>
            </a:r>
            <a:endParaRPr lang="en-GB" b="1" u="sng"/>
          </a:p>
        </p:txBody>
      </p:sp>
      <p:cxnSp>
        <p:nvCxnSpPr>
          <p:cNvPr id="14" name="Straight Connector 13">
            <a:extLst>
              <a:ext uri="{FF2B5EF4-FFF2-40B4-BE49-F238E27FC236}">
                <a16:creationId xmlns:a16="http://schemas.microsoft.com/office/drawing/2014/main" id="{C6BEB5BD-6C08-40C8-8912-A7FAB7C45A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94040" y="0"/>
            <a:ext cx="322728"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22DDBE-05DF-4327-8806-4D4129720A7F}"/>
              </a:ext>
            </a:extLst>
          </p:cNvPr>
          <p:cNvSpPr>
            <a:spLocks noGrp="1"/>
          </p:cNvSpPr>
          <p:nvPr>
            <p:ph idx="1"/>
          </p:nvPr>
        </p:nvSpPr>
        <p:spPr>
          <a:xfrm>
            <a:off x="5797686" y="533399"/>
            <a:ext cx="5683114" cy="5771481"/>
          </a:xfrm>
        </p:spPr>
        <p:txBody>
          <a:bodyPr anchor="ctr">
            <a:normAutofit/>
          </a:bodyPr>
          <a:lstStyle/>
          <a:p>
            <a:r>
              <a:rPr lang="en-GB" dirty="0"/>
              <a:t>Before the introduction of European citizenships</a:t>
            </a:r>
          </a:p>
          <a:p>
            <a:r>
              <a:rPr lang="en-GB" dirty="0"/>
              <a:t>The use to be the free movement of economically active persons.</a:t>
            </a:r>
          </a:p>
          <a:p>
            <a:r>
              <a:rPr lang="en-GB" dirty="0"/>
              <a:t>Now there is free movement of people, the rights of European citizenship is what this incorporates.</a:t>
            </a:r>
          </a:p>
          <a:p>
            <a:endParaRPr lang="en-GB" dirty="0"/>
          </a:p>
        </p:txBody>
      </p:sp>
    </p:spTree>
    <p:extLst>
      <p:ext uri="{BB962C8B-B14F-4D97-AF65-F5344CB8AC3E}">
        <p14:creationId xmlns:p14="http://schemas.microsoft.com/office/powerpoint/2010/main" val="88202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32819-CFFB-45E1-9CF4-71CC46822F0C}"/>
              </a:ext>
            </a:extLst>
          </p:cNvPr>
          <p:cNvSpPr>
            <a:spLocks noGrp="1"/>
          </p:cNvSpPr>
          <p:nvPr>
            <p:ph type="title"/>
          </p:nvPr>
        </p:nvSpPr>
        <p:spPr/>
        <p:txBody>
          <a:bodyPr/>
          <a:lstStyle/>
          <a:p>
            <a:pPr algn="ctr"/>
            <a:r>
              <a:rPr lang="en-GB" b="1" u="sng" dirty="0"/>
              <a:t>Primary and Secondary legislation</a:t>
            </a:r>
          </a:p>
        </p:txBody>
      </p:sp>
      <p:sp>
        <p:nvSpPr>
          <p:cNvPr id="3" name="Content Placeholder 2">
            <a:extLst>
              <a:ext uri="{FF2B5EF4-FFF2-40B4-BE49-F238E27FC236}">
                <a16:creationId xmlns:a16="http://schemas.microsoft.com/office/drawing/2014/main" id="{AA86757B-E2CC-4D64-BDE7-865679E0B78F}"/>
              </a:ext>
            </a:extLst>
          </p:cNvPr>
          <p:cNvSpPr>
            <a:spLocks noGrp="1"/>
          </p:cNvSpPr>
          <p:nvPr>
            <p:ph idx="1"/>
          </p:nvPr>
        </p:nvSpPr>
        <p:spPr/>
        <p:txBody>
          <a:bodyPr/>
          <a:lstStyle/>
          <a:p>
            <a:r>
              <a:rPr lang="en-GB" dirty="0"/>
              <a:t>Article 3(2) Treaty of the European Union. </a:t>
            </a:r>
          </a:p>
          <a:p>
            <a:r>
              <a:rPr lang="en-GB" dirty="0"/>
              <a:t>Article 20(2) of the Treaty of the Functioning of the European Union. </a:t>
            </a:r>
          </a:p>
          <a:p>
            <a:r>
              <a:rPr lang="en-GB" dirty="0"/>
              <a:t>Article 26 para 2 of the Treaty of the Functioning of the European Union. </a:t>
            </a:r>
          </a:p>
          <a:p>
            <a:r>
              <a:rPr lang="en-GB" dirty="0"/>
              <a:t>Article 45 of the Treaty of the Functioning of the European Union.</a:t>
            </a:r>
          </a:p>
          <a:p>
            <a:r>
              <a:rPr lang="en-GB" dirty="0"/>
              <a:t>Article 45(3) &amp; (4)of the Treaty of the Functioning of the European Union. </a:t>
            </a:r>
          </a:p>
          <a:p>
            <a:r>
              <a:rPr lang="en-GB" dirty="0"/>
              <a:t>Article 49 of the Treaty of the Functioning of the European Union.</a:t>
            </a:r>
          </a:p>
          <a:p>
            <a:r>
              <a:rPr lang="en-GB" dirty="0"/>
              <a:t>Article 56 of the Treaty of the Functioning of the European Union. </a:t>
            </a:r>
          </a:p>
          <a:p>
            <a:endParaRPr lang="en-GB" dirty="0"/>
          </a:p>
        </p:txBody>
      </p:sp>
    </p:spTree>
    <p:extLst>
      <p:ext uri="{BB962C8B-B14F-4D97-AF65-F5344CB8AC3E}">
        <p14:creationId xmlns:p14="http://schemas.microsoft.com/office/powerpoint/2010/main" val="2870223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F3515-7E69-4612-B9D4-906C7D8C0710}"/>
              </a:ext>
            </a:extLst>
          </p:cNvPr>
          <p:cNvSpPr>
            <a:spLocks noGrp="1"/>
          </p:cNvSpPr>
          <p:nvPr>
            <p:ph type="title"/>
          </p:nvPr>
        </p:nvSpPr>
        <p:spPr/>
        <p:txBody>
          <a:bodyPr/>
          <a:lstStyle/>
          <a:p>
            <a:pPr algn="ctr"/>
            <a:r>
              <a:rPr lang="en-GB" b="1" u="sng" dirty="0"/>
              <a:t>Continued </a:t>
            </a:r>
          </a:p>
        </p:txBody>
      </p:sp>
      <p:sp>
        <p:nvSpPr>
          <p:cNvPr id="3" name="Content Placeholder 2">
            <a:extLst>
              <a:ext uri="{FF2B5EF4-FFF2-40B4-BE49-F238E27FC236}">
                <a16:creationId xmlns:a16="http://schemas.microsoft.com/office/drawing/2014/main" id="{4F187291-9248-4FE5-8354-DC10BF447605}"/>
              </a:ext>
            </a:extLst>
          </p:cNvPr>
          <p:cNvSpPr>
            <a:spLocks noGrp="1"/>
          </p:cNvSpPr>
          <p:nvPr>
            <p:ph idx="1"/>
          </p:nvPr>
        </p:nvSpPr>
        <p:spPr/>
        <p:txBody>
          <a:bodyPr/>
          <a:lstStyle/>
          <a:p>
            <a:r>
              <a:rPr lang="en-GB" dirty="0"/>
              <a:t>Directive 2004/38 </a:t>
            </a:r>
          </a:p>
          <a:p>
            <a:r>
              <a:rPr lang="en-GB" dirty="0"/>
              <a:t>Regulation 492/2011</a:t>
            </a:r>
          </a:p>
          <a:p>
            <a:r>
              <a:rPr lang="en-GB" dirty="0"/>
              <a:t>Directive 2014/54</a:t>
            </a:r>
          </a:p>
          <a:p>
            <a:r>
              <a:rPr lang="en-GB" dirty="0"/>
              <a:t>Right to non discrimination – Article 18 TFEU- prohibition of discrimination on nationality.</a:t>
            </a:r>
          </a:p>
          <a:p>
            <a:r>
              <a:rPr lang="en-GB" dirty="0"/>
              <a:t>Indirect discrimination- there can also be indirect discrimination.</a:t>
            </a:r>
          </a:p>
          <a:p>
            <a:r>
              <a:rPr lang="en-GB" dirty="0"/>
              <a:t>33/88 </a:t>
            </a:r>
            <a:r>
              <a:rPr lang="en-GB" dirty="0" err="1"/>
              <a:t>Allue</a:t>
            </a:r>
            <a:r>
              <a:rPr lang="en-GB" dirty="0"/>
              <a:t> and Coonan v University of Venice. </a:t>
            </a:r>
          </a:p>
          <a:p>
            <a:r>
              <a:rPr lang="en-GB" dirty="0"/>
              <a:t>Hindering free movement or market access. </a:t>
            </a:r>
          </a:p>
        </p:txBody>
      </p:sp>
    </p:spTree>
    <p:extLst>
      <p:ext uri="{BB962C8B-B14F-4D97-AF65-F5344CB8AC3E}">
        <p14:creationId xmlns:p14="http://schemas.microsoft.com/office/powerpoint/2010/main" val="1420171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BE484-3482-485E-98FF-983FF4418637}"/>
              </a:ext>
            </a:extLst>
          </p:cNvPr>
          <p:cNvSpPr>
            <a:spLocks noGrp="1"/>
          </p:cNvSpPr>
          <p:nvPr>
            <p:ph type="title"/>
          </p:nvPr>
        </p:nvSpPr>
        <p:spPr/>
        <p:txBody>
          <a:bodyPr/>
          <a:lstStyle/>
          <a:p>
            <a:pPr algn="ctr"/>
            <a:r>
              <a:rPr lang="en-GB" dirty="0"/>
              <a:t>	</a:t>
            </a:r>
            <a:r>
              <a:rPr lang="en-GB" b="1" u="sng" dirty="0"/>
              <a:t>Who can claim? </a:t>
            </a:r>
          </a:p>
        </p:txBody>
      </p:sp>
      <p:sp>
        <p:nvSpPr>
          <p:cNvPr id="3" name="Content Placeholder 2">
            <a:extLst>
              <a:ext uri="{FF2B5EF4-FFF2-40B4-BE49-F238E27FC236}">
                <a16:creationId xmlns:a16="http://schemas.microsoft.com/office/drawing/2014/main" id="{8AFC4ADD-3532-4C93-A16C-5E63B9009ACC}"/>
              </a:ext>
            </a:extLst>
          </p:cNvPr>
          <p:cNvSpPr>
            <a:spLocks noGrp="1"/>
          </p:cNvSpPr>
          <p:nvPr>
            <p:ph idx="1"/>
          </p:nvPr>
        </p:nvSpPr>
        <p:spPr/>
        <p:txBody>
          <a:bodyPr>
            <a:normAutofit fontScale="92500" lnSpcReduction="10000"/>
          </a:bodyPr>
          <a:lstStyle/>
          <a:p>
            <a:r>
              <a:rPr lang="en-GB" dirty="0"/>
              <a:t>Who benefits? </a:t>
            </a:r>
          </a:p>
          <a:p>
            <a:r>
              <a:rPr lang="en-GB" dirty="0"/>
              <a:t>Nationality ;</a:t>
            </a:r>
          </a:p>
          <a:p>
            <a:r>
              <a:rPr lang="en-GB" dirty="0"/>
              <a:t>C-369/90 </a:t>
            </a:r>
            <a:r>
              <a:rPr lang="en-GB" dirty="0" err="1"/>
              <a:t>Micheletti</a:t>
            </a:r>
            <a:r>
              <a:rPr lang="en-GB" dirty="0"/>
              <a:t>.</a:t>
            </a:r>
          </a:p>
          <a:p>
            <a:r>
              <a:rPr lang="en-GB" dirty="0"/>
              <a:t>Union status as a worker or self employed; </a:t>
            </a:r>
          </a:p>
          <a:p>
            <a:r>
              <a:rPr lang="en-GB" dirty="0"/>
              <a:t>75/63 Hoekstra v BBDA.</a:t>
            </a:r>
          </a:p>
          <a:p>
            <a:r>
              <a:rPr lang="en-GB" dirty="0"/>
              <a:t>Part time work;</a:t>
            </a:r>
          </a:p>
          <a:p>
            <a:r>
              <a:rPr lang="en-GB" dirty="0"/>
              <a:t>53/81 Levin v Minister of justice.</a:t>
            </a:r>
          </a:p>
          <a:p>
            <a:r>
              <a:rPr lang="en-GB" dirty="0"/>
              <a:t>C-357/89 </a:t>
            </a:r>
            <a:r>
              <a:rPr lang="en-GB" dirty="0" err="1"/>
              <a:t>Raulin</a:t>
            </a:r>
            <a:r>
              <a:rPr lang="en-GB" dirty="0"/>
              <a:t> v Netherlands Ministry of Education and Science. </a:t>
            </a:r>
          </a:p>
          <a:p>
            <a:r>
              <a:rPr lang="en-GB" dirty="0"/>
              <a:t>C-456/02 </a:t>
            </a:r>
            <a:r>
              <a:rPr lang="en-GB" dirty="0" err="1"/>
              <a:t>Trojani</a:t>
            </a:r>
            <a:r>
              <a:rPr lang="en-GB" dirty="0"/>
              <a:t>.</a:t>
            </a:r>
          </a:p>
        </p:txBody>
      </p:sp>
    </p:spTree>
    <p:extLst>
      <p:ext uri="{BB962C8B-B14F-4D97-AF65-F5344CB8AC3E}">
        <p14:creationId xmlns:p14="http://schemas.microsoft.com/office/powerpoint/2010/main" val="674035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07508-59A7-4B34-A96F-1BAAFCF6DB6C}"/>
              </a:ext>
            </a:extLst>
          </p:cNvPr>
          <p:cNvSpPr>
            <a:spLocks noGrp="1"/>
          </p:cNvSpPr>
          <p:nvPr>
            <p:ph type="title"/>
          </p:nvPr>
        </p:nvSpPr>
        <p:spPr/>
        <p:txBody>
          <a:bodyPr/>
          <a:lstStyle/>
          <a:p>
            <a:pPr algn="ctr"/>
            <a:r>
              <a:rPr lang="en-GB" b="1" u="sng" dirty="0"/>
              <a:t>Continued </a:t>
            </a:r>
          </a:p>
        </p:txBody>
      </p:sp>
      <p:sp>
        <p:nvSpPr>
          <p:cNvPr id="3" name="Content Placeholder 2">
            <a:extLst>
              <a:ext uri="{FF2B5EF4-FFF2-40B4-BE49-F238E27FC236}">
                <a16:creationId xmlns:a16="http://schemas.microsoft.com/office/drawing/2014/main" id="{C8328899-D1B6-47C5-9D17-C8224FEF2767}"/>
              </a:ext>
            </a:extLst>
          </p:cNvPr>
          <p:cNvSpPr>
            <a:spLocks noGrp="1"/>
          </p:cNvSpPr>
          <p:nvPr>
            <p:ph idx="1"/>
          </p:nvPr>
        </p:nvSpPr>
        <p:spPr/>
        <p:txBody>
          <a:bodyPr>
            <a:normAutofit fontScale="92500" lnSpcReduction="20000"/>
          </a:bodyPr>
          <a:lstStyle/>
          <a:p>
            <a:r>
              <a:rPr lang="en-GB" dirty="0"/>
              <a:t>People seeking work;</a:t>
            </a:r>
          </a:p>
          <a:p>
            <a:r>
              <a:rPr lang="en-GB" dirty="0"/>
              <a:t>75/63 Hoekstra v BBDA. </a:t>
            </a:r>
          </a:p>
          <a:p>
            <a:r>
              <a:rPr lang="en-GB" dirty="0"/>
              <a:t>C-292/89 </a:t>
            </a:r>
            <a:r>
              <a:rPr lang="en-GB" dirty="0" err="1"/>
              <a:t>Antonissen</a:t>
            </a:r>
            <a:r>
              <a:rPr lang="en-GB" dirty="0"/>
              <a:t>. </a:t>
            </a:r>
          </a:p>
          <a:p>
            <a:r>
              <a:rPr lang="en-GB" dirty="0"/>
              <a:t>C-138/02 Collins. </a:t>
            </a:r>
          </a:p>
          <a:p>
            <a:r>
              <a:rPr lang="en-GB" dirty="0"/>
              <a:t>Article 7(3) and article 14 of Directive 2004/38.</a:t>
            </a:r>
          </a:p>
          <a:p>
            <a:r>
              <a:rPr lang="en-GB" dirty="0"/>
              <a:t>Worker training, education and benefits;</a:t>
            </a:r>
          </a:p>
          <a:p>
            <a:r>
              <a:rPr lang="en-GB" dirty="0"/>
              <a:t>39/86 Lair v </a:t>
            </a:r>
            <a:r>
              <a:rPr lang="en-GB" dirty="0" err="1"/>
              <a:t>Univeritat</a:t>
            </a:r>
            <a:r>
              <a:rPr lang="en-GB" dirty="0"/>
              <a:t> Hannover.</a:t>
            </a:r>
          </a:p>
          <a:p>
            <a:r>
              <a:rPr lang="en-GB" dirty="0"/>
              <a:t>197/86 Brown v Secretary of state for Scotland.</a:t>
            </a:r>
          </a:p>
          <a:p>
            <a:r>
              <a:rPr lang="en-GB" dirty="0"/>
              <a:t>C-357/89 </a:t>
            </a:r>
            <a:r>
              <a:rPr lang="en-GB" dirty="0" err="1"/>
              <a:t>Raulin</a:t>
            </a:r>
            <a:r>
              <a:rPr lang="en-GB" dirty="0"/>
              <a:t>.</a:t>
            </a:r>
          </a:p>
          <a:p>
            <a:r>
              <a:rPr lang="en-GB" dirty="0"/>
              <a:t>C-158/07 Forster v IB-</a:t>
            </a:r>
            <a:r>
              <a:rPr lang="en-GB" dirty="0" err="1"/>
              <a:t>Groep</a:t>
            </a:r>
            <a:r>
              <a:rPr lang="en-GB" dirty="0"/>
              <a:t>.</a:t>
            </a:r>
          </a:p>
        </p:txBody>
      </p:sp>
    </p:spTree>
    <p:extLst>
      <p:ext uri="{BB962C8B-B14F-4D97-AF65-F5344CB8AC3E}">
        <p14:creationId xmlns:p14="http://schemas.microsoft.com/office/powerpoint/2010/main" val="27203560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171661-0838-4942-A149-8C1B78926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23">
            <a:extLst>
              <a:ext uri="{FF2B5EF4-FFF2-40B4-BE49-F238E27FC236}">
                <a16:creationId xmlns:a16="http://schemas.microsoft.com/office/drawing/2014/main" id="{5C569A89-4BBD-4E62-9A37-D553FBF9F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1895" y="-11953"/>
            <a:ext cx="8600105" cy="6869953"/>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985167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985167 w 6430885"/>
              <a:gd name="connsiteY4" fmla="*/ 0 h 6869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885" h="6869951">
                <a:moveTo>
                  <a:pt x="985167" y="0"/>
                </a:moveTo>
                <a:lnTo>
                  <a:pt x="6430885" y="11953"/>
                </a:lnTo>
                <a:lnTo>
                  <a:pt x="6430885" y="6869951"/>
                </a:lnTo>
                <a:lnTo>
                  <a:pt x="0" y="6869951"/>
                </a:lnTo>
                <a:lnTo>
                  <a:pt x="985167"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4E2EEB-3858-45B5-9A36-85DADEB0782B}"/>
              </a:ext>
            </a:extLst>
          </p:cNvPr>
          <p:cNvSpPr>
            <a:spLocks noGrp="1"/>
          </p:cNvSpPr>
          <p:nvPr>
            <p:ph type="title"/>
          </p:nvPr>
        </p:nvSpPr>
        <p:spPr>
          <a:xfrm>
            <a:off x="6096000" y="542926"/>
            <a:ext cx="5551668" cy="1671638"/>
          </a:xfrm>
        </p:spPr>
        <p:txBody>
          <a:bodyPr>
            <a:normAutofit/>
          </a:bodyPr>
          <a:lstStyle/>
          <a:p>
            <a:r>
              <a:rPr lang="en-GB" b="1" u="sng" dirty="0"/>
              <a:t>Free movement of people</a:t>
            </a:r>
            <a:endParaRPr lang="en-GB" b="1" u="sng"/>
          </a:p>
        </p:txBody>
      </p:sp>
      <p:cxnSp>
        <p:nvCxnSpPr>
          <p:cNvPr id="14" name="Straight Connector 13">
            <a:extLst>
              <a:ext uri="{FF2B5EF4-FFF2-40B4-BE49-F238E27FC236}">
                <a16:creationId xmlns:a16="http://schemas.microsoft.com/office/drawing/2014/main" id="{BB04A404-AF1E-4EC9-AF7D-46C68BFCEB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890239" y="1"/>
            <a:ext cx="2499667" cy="685799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Graphic 4" descr="Books with solid fill">
            <a:extLst>
              <a:ext uri="{FF2B5EF4-FFF2-40B4-BE49-F238E27FC236}">
                <a16:creationId xmlns:a16="http://schemas.microsoft.com/office/drawing/2014/main" id="{B380AAF1-FA3E-419F-87DC-BC8539C638C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3400" y="945356"/>
            <a:ext cx="4967288" cy="4967288"/>
          </a:xfrm>
          <a:prstGeom prst="rect">
            <a:avLst/>
          </a:prstGeom>
        </p:spPr>
      </p:pic>
      <p:sp>
        <p:nvSpPr>
          <p:cNvPr id="3" name="Content Placeholder 2">
            <a:extLst>
              <a:ext uri="{FF2B5EF4-FFF2-40B4-BE49-F238E27FC236}">
                <a16:creationId xmlns:a16="http://schemas.microsoft.com/office/drawing/2014/main" id="{26214789-202B-4AC8-B80B-AD8A3A743AA4}"/>
              </a:ext>
            </a:extLst>
          </p:cNvPr>
          <p:cNvSpPr>
            <a:spLocks noGrp="1"/>
          </p:cNvSpPr>
          <p:nvPr>
            <p:ph idx="1"/>
          </p:nvPr>
        </p:nvSpPr>
        <p:spPr>
          <a:xfrm>
            <a:off x="6096000" y="2226516"/>
            <a:ext cx="5310188" cy="4098083"/>
          </a:xfrm>
        </p:spPr>
        <p:txBody>
          <a:bodyPr anchor="t">
            <a:normAutofit/>
          </a:bodyPr>
          <a:lstStyle/>
          <a:p>
            <a:r>
              <a:rPr lang="en-GB" dirty="0"/>
              <a:t>Self Employed. </a:t>
            </a:r>
          </a:p>
          <a:p>
            <a:r>
              <a:rPr lang="en-GB" dirty="0"/>
              <a:t>Free movement of lawyers.</a:t>
            </a:r>
          </a:p>
          <a:p>
            <a:r>
              <a:rPr lang="en-GB" dirty="0"/>
              <a:t>Procedural safeguards. </a:t>
            </a:r>
          </a:p>
          <a:p>
            <a:r>
              <a:rPr lang="en-GB" dirty="0"/>
              <a:t>Public service exemption.</a:t>
            </a:r>
          </a:p>
          <a:p>
            <a:r>
              <a:rPr lang="en-GB" dirty="0"/>
              <a:t>Extension of free movement of goods.</a:t>
            </a:r>
          </a:p>
        </p:txBody>
      </p:sp>
    </p:spTree>
    <p:extLst>
      <p:ext uri="{BB962C8B-B14F-4D97-AF65-F5344CB8AC3E}">
        <p14:creationId xmlns:p14="http://schemas.microsoft.com/office/powerpoint/2010/main" val="1879886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171661-0838-4942-A149-8C1B78926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23">
            <a:extLst>
              <a:ext uri="{FF2B5EF4-FFF2-40B4-BE49-F238E27FC236}">
                <a16:creationId xmlns:a16="http://schemas.microsoft.com/office/drawing/2014/main" id="{5C569A89-4BBD-4E62-9A37-D553FBF9F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1895" y="-11953"/>
            <a:ext cx="8600105" cy="6869953"/>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985167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985167 w 6430885"/>
              <a:gd name="connsiteY4" fmla="*/ 0 h 6869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885" h="6869951">
                <a:moveTo>
                  <a:pt x="985167" y="0"/>
                </a:moveTo>
                <a:lnTo>
                  <a:pt x="6430885" y="11953"/>
                </a:lnTo>
                <a:lnTo>
                  <a:pt x="6430885" y="6869951"/>
                </a:lnTo>
                <a:lnTo>
                  <a:pt x="0" y="6869951"/>
                </a:lnTo>
                <a:lnTo>
                  <a:pt x="985167"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99287B-C954-44EF-87FB-E9BC940027AE}"/>
              </a:ext>
            </a:extLst>
          </p:cNvPr>
          <p:cNvSpPr>
            <a:spLocks noGrp="1"/>
          </p:cNvSpPr>
          <p:nvPr>
            <p:ph type="title"/>
          </p:nvPr>
        </p:nvSpPr>
        <p:spPr>
          <a:xfrm>
            <a:off x="6096000" y="542926"/>
            <a:ext cx="5551668" cy="1671638"/>
          </a:xfrm>
        </p:spPr>
        <p:txBody>
          <a:bodyPr>
            <a:normAutofit/>
          </a:bodyPr>
          <a:lstStyle/>
          <a:p>
            <a:r>
              <a:rPr lang="en-GB" b="1" u="sng" dirty="0"/>
              <a:t>Free Movement of people</a:t>
            </a:r>
            <a:endParaRPr lang="en-GB" b="1" u="sng"/>
          </a:p>
        </p:txBody>
      </p:sp>
      <p:cxnSp>
        <p:nvCxnSpPr>
          <p:cNvPr id="14" name="Straight Connector 13">
            <a:extLst>
              <a:ext uri="{FF2B5EF4-FFF2-40B4-BE49-F238E27FC236}">
                <a16:creationId xmlns:a16="http://schemas.microsoft.com/office/drawing/2014/main" id="{BB04A404-AF1E-4EC9-AF7D-46C68BFCEB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890239" y="1"/>
            <a:ext cx="2499667" cy="685799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Graphic 4" descr="Advertising with solid fill">
            <a:extLst>
              <a:ext uri="{FF2B5EF4-FFF2-40B4-BE49-F238E27FC236}">
                <a16:creationId xmlns:a16="http://schemas.microsoft.com/office/drawing/2014/main" id="{E81B75F6-0DA4-4286-8596-E96CBC1C073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33400" y="945356"/>
            <a:ext cx="4967288" cy="4967288"/>
          </a:xfrm>
          <a:prstGeom prst="rect">
            <a:avLst/>
          </a:prstGeom>
        </p:spPr>
      </p:pic>
      <p:sp>
        <p:nvSpPr>
          <p:cNvPr id="3" name="Content Placeholder 2">
            <a:extLst>
              <a:ext uri="{FF2B5EF4-FFF2-40B4-BE49-F238E27FC236}">
                <a16:creationId xmlns:a16="http://schemas.microsoft.com/office/drawing/2014/main" id="{D211281E-1C11-4724-AA3F-7C22949A5278}"/>
              </a:ext>
            </a:extLst>
          </p:cNvPr>
          <p:cNvSpPr>
            <a:spLocks noGrp="1"/>
          </p:cNvSpPr>
          <p:nvPr>
            <p:ph idx="1"/>
          </p:nvPr>
        </p:nvSpPr>
        <p:spPr>
          <a:xfrm>
            <a:off x="6096000" y="2226516"/>
            <a:ext cx="5310188" cy="4098083"/>
          </a:xfrm>
        </p:spPr>
        <p:txBody>
          <a:bodyPr anchor="t">
            <a:normAutofit/>
          </a:bodyPr>
          <a:lstStyle/>
          <a:p>
            <a:r>
              <a:rPr lang="en-GB" dirty="0"/>
              <a:t>Maastricht Treaty.</a:t>
            </a:r>
          </a:p>
          <a:p>
            <a:r>
              <a:rPr lang="en-GB" dirty="0"/>
              <a:t>EU citizenship. </a:t>
            </a:r>
          </a:p>
          <a:p>
            <a:r>
              <a:rPr lang="en-GB" dirty="0"/>
              <a:t>Internal situations. </a:t>
            </a:r>
          </a:p>
          <a:p>
            <a:r>
              <a:rPr lang="en-GB" dirty="0"/>
              <a:t>Third country nationals.</a:t>
            </a:r>
          </a:p>
        </p:txBody>
      </p:sp>
    </p:spTree>
    <p:extLst>
      <p:ext uri="{BB962C8B-B14F-4D97-AF65-F5344CB8AC3E}">
        <p14:creationId xmlns:p14="http://schemas.microsoft.com/office/powerpoint/2010/main" val="3870123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171661-0838-4942-A149-8C1B78926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23">
            <a:extLst>
              <a:ext uri="{FF2B5EF4-FFF2-40B4-BE49-F238E27FC236}">
                <a16:creationId xmlns:a16="http://schemas.microsoft.com/office/drawing/2014/main" id="{5C569A89-4BBD-4E62-9A37-D553FBF9F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1895" y="-11953"/>
            <a:ext cx="8600105" cy="6869953"/>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985167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985167 w 6430885"/>
              <a:gd name="connsiteY4" fmla="*/ 0 h 6869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885" h="6869951">
                <a:moveTo>
                  <a:pt x="985167" y="0"/>
                </a:moveTo>
                <a:lnTo>
                  <a:pt x="6430885" y="11953"/>
                </a:lnTo>
                <a:lnTo>
                  <a:pt x="6430885" y="6869951"/>
                </a:lnTo>
                <a:lnTo>
                  <a:pt x="0" y="6869951"/>
                </a:lnTo>
                <a:lnTo>
                  <a:pt x="985167"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78814F-D2E4-4F06-A69B-9C8196E86646}"/>
              </a:ext>
            </a:extLst>
          </p:cNvPr>
          <p:cNvSpPr>
            <a:spLocks noGrp="1"/>
          </p:cNvSpPr>
          <p:nvPr>
            <p:ph type="title"/>
          </p:nvPr>
        </p:nvSpPr>
        <p:spPr>
          <a:xfrm>
            <a:off x="6096000" y="542926"/>
            <a:ext cx="5551668" cy="1671638"/>
          </a:xfrm>
        </p:spPr>
        <p:txBody>
          <a:bodyPr>
            <a:normAutofit/>
          </a:bodyPr>
          <a:lstStyle/>
          <a:p>
            <a:r>
              <a:rPr lang="en-GB" b="1" u="sng" dirty="0"/>
              <a:t>Sports </a:t>
            </a:r>
            <a:endParaRPr lang="en-GB" b="1" u="sng"/>
          </a:p>
        </p:txBody>
      </p:sp>
      <p:cxnSp>
        <p:nvCxnSpPr>
          <p:cNvPr id="14" name="Straight Connector 13">
            <a:extLst>
              <a:ext uri="{FF2B5EF4-FFF2-40B4-BE49-F238E27FC236}">
                <a16:creationId xmlns:a16="http://schemas.microsoft.com/office/drawing/2014/main" id="{BB04A404-AF1E-4EC9-AF7D-46C68BFCEB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890239" y="1"/>
            <a:ext cx="2499667" cy="685799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Graphic 4" descr="Swimming with solid fill">
            <a:extLst>
              <a:ext uri="{FF2B5EF4-FFF2-40B4-BE49-F238E27FC236}">
                <a16:creationId xmlns:a16="http://schemas.microsoft.com/office/drawing/2014/main" id="{1D159ACC-2DAF-4515-B4D0-0F2DF132AD8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3400" y="945356"/>
            <a:ext cx="4967288" cy="4967288"/>
          </a:xfrm>
          <a:prstGeom prst="rect">
            <a:avLst/>
          </a:prstGeom>
        </p:spPr>
      </p:pic>
      <p:sp>
        <p:nvSpPr>
          <p:cNvPr id="3" name="Content Placeholder 2">
            <a:extLst>
              <a:ext uri="{FF2B5EF4-FFF2-40B4-BE49-F238E27FC236}">
                <a16:creationId xmlns:a16="http://schemas.microsoft.com/office/drawing/2014/main" id="{3F7996CE-56AE-475D-A079-5FE42C23C85A}"/>
              </a:ext>
            </a:extLst>
          </p:cNvPr>
          <p:cNvSpPr>
            <a:spLocks noGrp="1"/>
          </p:cNvSpPr>
          <p:nvPr>
            <p:ph idx="1"/>
          </p:nvPr>
        </p:nvSpPr>
        <p:spPr>
          <a:xfrm>
            <a:off x="6096000" y="2226516"/>
            <a:ext cx="5310188" cy="4098083"/>
          </a:xfrm>
        </p:spPr>
        <p:txBody>
          <a:bodyPr anchor="t">
            <a:normAutofit/>
          </a:bodyPr>
          <a:lstStyle/>
          <a:p>
            <a:r>
              <a:rPr lang="en-GB" dirty="0"/>
              <a:t>Includes: </a:t>
            </a:r>
          </a:p>
          <a:p>
            <a:r>
              <a:rPr lang="en-GB" dirty="0"/>
              <a:t>Move freely from one country to another within the EU;</a:t>
            </a:r>
          </a:p>
          <a:p>
            <a:r>
              <a:rPr lang="en-GB" dirty="0"/>
              <a:t>No direct discrimination in professional sports; </a:t>
            </a:r>
          </a:p>
          <a:p>
            <a:r>
              <a:rPr lang="en-GB" dirty="0"/>
              <a:t>Article 165 TFEU. </a:t>
            </a:r>
          </a:p>
          <a:p>
            <a:r>
              <a:rPr lang="en-GB" dirty="0"/>
              <a:t>Justified indirect discrimination. </a:t>
            </a:r>
          </a:p>
          <a:p>
            <a:r>
              <a:rPr lang="en-GB" dirty="0"/>
              <a:t>Articles 18, 45, 21, 49, 56 </a:t>
            </a:r>
          </a:p>
        </p:txBody>
      </p:sp>
    </p:spTree>
    <p:extLst>
      <p:ext uri="{BB962C8B-B14F-4D97-AF65-F5344CB8AC3E}">
        <p14:creationId xmlns:p14="http://schemas.microsoft.com/office/powerpoint/2010/main" val="750872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171661-0838-4942-A149-8C1B78926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23">
            <a:extLst>
              <a:ext uri="{FF2B5EF4-FFF2-40B4-BE49-F238E27FC236}">
                <a16:creationId xmlns:a16="http://schemas.microsoft.com/office/drawing/2014/main" id="{5C569A89-4BBD-4E62-9A37-D553FBF9F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1895" y="-11953"/>
            <a:ext cx="8600105" cy="6869953"/>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985167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985167 w 6430885"/>
              <a:gd name="connsiteY4" fmla="*/ 0 h 6869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885" h="6869951">
                <a:moveTo>
                  <a:pt x="985167" y="0"/>
                </a:moveTo>
                <a:lnTo>
                  <a:pt x="6430885" y="11953"/>
                </a:lnTo>
                <a:lnTo>
                  <a:pt x="6430885" y="6869951"/>
                </a:lnTo>
                <a:lnTo>
                  <a:pt x="0" y="6869951"/>
                </a:lnTo>
                <a:lnTo>
                  <a:pt x="985167"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95D0FE-FF61-4E98-AF62-59101E25EE17}"/>
              </a:ext>
            </a:extLst>
          </p:cNvPr>
          <p:cNvSpPr>
            <a:spLocks noGrp="1"/>
          </p:cNvSpPr>
          <p:nvPr>
            <p:ph type="title"/>
          </p:nvPr>
        </p:nvSpPr>
        <p:spPr>
          <a:xfrm>
            <a:off x="6096000" y="542926"/>
            <a:ext cx="5551668" cy="1671638"/>
          </a:xfrm>
        </p:spPr>
        <p:txBody>
          <a:bodyPr>
            <a:normAutofit/>
          </a:bodyPr>
          <a:lstStyle/>
          <a:p>
            <a:r>
              <a:rPr lang="en-GB" b="1" u="sng" dirty="0"/>
              <a:t>Sports </a:t>
            </a:r>
            <a:endParaRPr lang="en-GB" b="1" u="sng"/>
          </a:p>
        </p:txBody>
      </p:sp>
      <p:cxnSp>
        <p:nvCxnSpPr>
          <p:cNvPr id="14" name="Straight Connector 13">
            <a:extLst>
              <a:ext uri="{FF2B5EF4-FFF2-40B4-BE49-F238E27FC236}">
                <a16:creationId xmlns:a16="http://schemas.microsoft.com/office/drawing/2014/main" id="{BB04A404-AF1E-4EC9-AF7D-46C68BFCEB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890239" y="1"/>
            <a:ext cx="2499667" cy="685799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Graphic 4" descr="Cycling with solid fill">
            <a:extLst>
              <a:ext uri="{FF2B5EF4-FFF2-40B4-BE49-F238E27FC236}">
                <a16:creationId xmlns:a16="http://schemas.microsoft.com/office/drawing/2014/main" id="{2D4A0B3E-A232-436C-8552-F10F60477BA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3400" y="945356"/>
            <a:ext cx="4967288" cy="4967288"/>
          </a:xfrm>
          <a:prstGeom prst="rect">
            <a:avLst/>
          </a:prstGeom>
        </p:spPr>
      </p:pic>
      <p:sp>
        <p:nvSpPr>
          <p:cNvPr id="3" name="Content Placeholder 2">
            <a:extLst>
              <a:ext uri="{FF2B5EF4-FFF2-40B4-BE49-F238E27FC236}">
                <a16:creationId xmlns:a16="http://schemas.microsoft.com/office/drawing/2014/main" id="{200B6911-39D5-4A4C-BF58-6E438A5673C3}"/>
              </a:ext>
            </a:extLst>
          </p:cNvPr>
          <p:cNvSpPr>
            <a:spLocks noGrp="1"/>
          </p:cNvSpPr>
          <p:nvPr>
            <p:ph idx="1"/>
          </p:nvPr>
        </p:nvSpPr>
        <p:spPr>
          <a:xfrm>
            <a:off x="6096000" y="2226516"/>
            <a:ext cx="5310188" cy="4098083"/>
          </a:xfrm>
        </p:spPr>
        <p:txBody>
          <a:bodyPr anchor="t">
            <a:normAutofit/>
          </a:bodyPr>
          <a:lstStyle/>
          <a:p>
            <a:r>
              <a:rPr lang="en-GB" dirty="0" err="1"/>
              <a:t>Walrave</a:t>
            </a:r>
            <a:r>
              <a:rPr lang="en-GB" dirty="0"/>
              <a:t> and Koch.</a:t>
            </a:r>
          </a:p>
          <a:p>
            <a:r>
              <a:rPr lang="en-GB" dirty="0"/>
              <a:t>Bosman.</a:t>
            </a:r>
          </a:p>
          <a:p>
            <a:r>
              <a:rPr lang="en-GB" dirty="0"/>
              <a:t>Dona v Montero. </a:t>
            </a:r>
          </a:p>
          <a:p>
            <a:r>
              <a:rPr lang="en-GB" dirty="0"/>
              <a:t>UNECTEF v </a:t>
            </a:r>
            <a:r>
              <a:rPr lang="en-GB" dirty="0" err="1"/>
              <a:t>Heylens</a:t>
            </a:r>
            <a:r>
              <a:rPr lang="en-GB" dirty="0"/>
              <a:t>.</a:t>
            </a:r>
          </a:p>
        </p:txBody>
      </p:sp>
    </p:spTree>
    <p:extLst>
      <p:ext uri="{BB962C8B-B14F-4D97-AF65-F5344CB8AC3E}">
        <p14:creationId xmlns:p14="http://schemas.microsoft.com/office/powerpoint/2010/main" val="41260457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11DC7-2EB9-4FF9-AF8D-41A2011FE141}"/>
              </a:ext>
            </a:extLst>
          </p:cNvPr>
          <p:cNvSpPr>
            <a:spLocks noGrp="1"/>
          </p:cNvSpPr>
          <p:nvPr>
            <p:ph type="title"/>
          </p:nvPr>
        </p:nvSpPr>
        <p:spPr/>
        <p:txBody>
          <a:bodyPr/>
          <a:lstStyle/>
          <a:p>
            <a:pPr algn="ctr"/>
            <a:r>
              <a:rPr lang="en-GB" b="1" u="sng" dirty="0"/>
              <a:t>Activity </a:t>
            </a:r>
          </a:p>
        </p:txBody>
      </p:sp>
      <p:sp>
        <p:nvSpPr>
          <p:cNvPr id="3" name="Content Placeholder 2">
            <a:extLst>
              <a:ext uri="{FF2B5EF4-FFF2-40B4-BE49-F238E27FC236}">
                <a16:creationId xmlns:a16="http://schemas.microsoft.com/office/drawing/2014/main" id="{F55CE779-A665-43C3-8F10-084CBC580A84}"/>
              </a:ext>
            </a:extLst>
          </p:cNvPr>
          <p:cNvSpPr>
            <a:spLocks noGrp="1"/>
          </p:cNvSpPr>
          <p:nvPr>
            <p:ph idx="1"/>
          </p:nvPr>
        </p:nvSpPr>
        <p:spPr/>
        <p:txBody>
          <a:bodyPr/>
          <a:lstStyle/>
          <a:p>
            <a:pPr marL="0" indent="0">
              <a:buNone/>
            </a:pPr>
            <a:endParaRPr lang="en-GB" dirty="0"/>
          </a:p>
          <a:p>
            <a:r>
              <a:rPr lang="en-GB" dirty="0"/>
              <a:t>You will be put into groups and be given a question to answer. </a:t>
            </a:r>
          </a:p>
          <a:p>
            <a:r>
              <a:rPr lang="en-GB" dirty="0"/>
              <a:t>In groups you will need to create a power point presentation. </a:t>
            </a:r>
          </a:p>
          <a:p>
            <a:r>
              <a:rPr lang="en-GB" dirty="0"/>
              <a:t>After 45 minutes you will be asked to feedback to the class by presentation. </a:t>
            </a:r>
          </a:p>
          <a:p>
            <a:r>
              <a:rPr lang="en-GB" dirty="0"/>
              <a:t>Email the slides to; </a:t>
            </a:r>
            <a:r>
              <a:rPr lang="en-GB" dirty="0">
                <a:hlinkClick r:id="rId2"/>
              </a:rPr>
              <a:t>2107156@students.uwtsd.ac.uk</a:t>
            </a:r>
            <a:r>
              <a:rPr lang="en-GB" dirty="0"/>
              <a:t>. </a:t>
            </a:r>
          </a:p>
          <a:p>
            <a:r>
              <a:rPr lang="en-GB" dirty="0"/>
              <a:t>Presentations must be 5-10 minutes long.</a:t>
            </a:r>
          </a:p>
          <a:p>
            <a:endParaRPr lang="en-GB" dirty="0"/>
          </a:p>
          <a:p>
            <a:pPr marL="0" indent="0">
              <a:buNone/>
            </a:pPr>
            <a:endParaRPr lang="en-GB" dirty="0"/>
          </a:p>
        </p:txBody>
      </p:sp>
    </p:spTree>
    <p:extLst>
      <p:ext uri="{BB962C8B-B14F-4D97-AF65-F5344CB8AC3E}">
        <p14:creationId xmlns:p14="http://schemas.microsoft.com/office/powerpoint/2010/main" val="11454962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21261-AB54-433B-AD2E-716925B3FD30}"/>
              </a:ext>
            </a:extLst>
          </p:cNvPr>
          <p:cNvSpPr>
            <a:spLocks noGrp="1"/>
          </p:cNvSpPr>
          <p:nvPr>
            <p:ph type="title"/>
          </p:nvPr>
        </p:nvSpPr>
        <p:spPr/>
        <p:txBody>
          <a:bodyPr/>
          <a:lstStyle/>
          <a:p>
            <a:pPr algn="ctr"/>
            <a:r>
              <a:rPr lang="en-GB" b="1" u="sng" dirty="0"/>
              <a:t>Topics for groups!</a:t>
            </a:r>
          </a:p>
        </p:txBody>
      </p:sp>
      <p:sp>
        <p:nvSpPr>
          <p:cNvPr id="3" name="Content Placeholder 2">
            <a:extLst>
              <a:ext uri="{FF2B5EF4-FFF2-40B4-BE49-F238E27FC236}">
                <a16:creationId xmlns:a16="http://schemas.microsoft.com/office/drawing/2014/main" id="{DDC9B55F-8428-4EF6-92EC-BBBAAE3C8A80}"/>
              </a:ext>
            </a:extLst>
          </p:cNvPr>
          <p:cNvSpPr>
            <a:spLocks noGrp="1"/>
          </p:cNvSpPr>
          <p:nvPr>
            <p:ph idx="1"/>
          </p:nvPr>
        </p:nvSpPr>
        <p:spPr/>
        <p:txBody>
          <a:bodyPr/>
          <a:lstStyle/>
          <a:p>
            <a:r>
              <a:rPr lang="en-GB" dirty="0"/>
              <a:t>Group 1 – What effect has Brexit had on the free movement of people within the EU for Uk citizens? Use case law within your answer.</a:t>
            </a:r>
          </a:p>
          <a:p>
            <a:endParaRPr lang="en-GB" dirty="0"/>
          </a:p>
          <a:p>
            <a:r>
              <a:rPr lang="en-GB" dirty="0"/>
              <a:t>Group 2- Discuss the extent to which free movement of persons and citizenship in the EU legal order now allows Eu citizens and their families to reside and obtain equal rights in any member state of the EU. </a:t>
            </a:r>
          </a:p>
          <a:p>
            <a:endParaRPr lang="en-GB" dirty="0"/>
          </a:p>
          <a:p>
            <a:r>
              <a:rPr lang="en-GB" dirty="0"/>
              <a:t>Group 3- Explain free movement of people in relation to sport. Use case law support your answer. </a:t>
            </a:r>
          </a:p>
        </p:txBody>
      </p:sp>
    </p:spTree>
    <p:extLst>
      <p:ext uri="{BB962C8B-B14F-4D97-AF65-F5344CB8AC3E}">
        <p14:creationId xmlns:p14="http://schemas.microsoft.com/office/powerpoint/2010/main" val="6603035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1775E6C-9FE7-4AE4-ABE7-2568D95DE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F1D8699-067D-4768-9F87-3E302B379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47811-4384-4BDE-801D-FD4C62171B7B}"/>
              </a:ext>
            </a:extLst>
          </p:cNvPr>
          <p:cNvSpPr>
            <a:spLocks noGrp="1"/>
          </p:cNvSpPr>
          <p:nvPr>
            <p:ph type="title"/>
          </p:nvPr>
        </p:nvSpPr>
        <p:spPr>
          <a:xfrm>
            <a:off x="1129553" y="533401"/>
            <a:ext cx="8695167" cy="1677894"/>
          </a:xfrm>
        </p:spPr>
        <p:txBody>
          <a:bodyPr>
            <a:normAutofit/>
          </a:bodyPr>
          <a:lstStyle/>
          <a:p>
            <a:r>
              <a:rPr lang="en-GB" b="1" u="sng" dirty="0"/>
              <a:t>Summary</a:t>
            </a:r>
            <a:endParaRPr lang="en-GB" b="1" u="sng"/>
          </a:p>
        </p:txBody>
      </p:sp>
      <p:cxnSp>
        <p:nvCxnSpPr>
          <p:cNvPr id="12" name="Straight Connector 11">
            <a:extLst>
              <a:ext uri="{FF2B5EF4-FFF2-40B4-BE49-F238E27FC236}">
                <a16:creationId xmlns:a16="http://schemas.microsoft.com/office/drawing/2014/main" id="{E8A66062-E0FE-4EE7-9840-EC05B87ACF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4358640" cy="5334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48D7B14-8E13-499A-8485-594C3AC3E0F5}"/>
              </a:ext>
            </a:extLst>
          </p:cNvPr>
          <p:cNvSpPr>
            <a:spLocks noGrp="1"/>
          </p:cNvSpPr>
          <p:nvPr>
            <p:ph idx="1"/>
          </p:nvPr>
        </p:nvSpPr>
        <p:spPr>
          <a:xfrm>
            <a:off x="1129553" y="1709018"/>
            <a:ext cx="9299688" cy="3869766"/>
          </a:xfrm>
        </p:spPr>
        <p:txBody>
          <a:bodyPr anchor="ctr">
            <a:normAutofit/>
          </a:bodyPr>
          <a:lstStyle/>
          <a:p>
            <a:r>
              <a:rPr lang="en-GB" dirty="0"/>
              <a:t>What is free movement of people?</a:t>
            </a:r>
          </a:p>
          <a:p>
            <a:r>
              <a:rPr lang="en-GB" dirty="0"/>
              <a:t>The effects of Brexit.</a:t>
            </a:r>
          </a:p>
          <a:p>
            <a:r>
              <a:rPr lang="en-GB" dirty="0"/>
              <a:t>What legislation governs the free movement of people?</a:t>
            </a:r>
          </a:p>
          <a:p>
            <a:r>
              <a:rPr lang="en-GB" dirty="0"/>
              <a:t>Case law.</a:t>
            </a:r>
          </a:p>
          <a:p>
            <a:r>
              <a:rPr lang="en-GB" dirty="0"/>
              <a:t>The importance of free movement of people. </a:t>
            </a:r>
          </a:p>
        </p:txBody>
      </p:sp>
      <p:cxnSp>
        <p:nvCxnSpPr>
          <p:cNvPr id="14" name="Straight Connector 13">
            <a:extLst>
              <a:ext uri="{FF2B5EF4-FFF2-40B4-BE49-F238E27FC236}">
                <a16:creationId xmlns:a16="http://schemas.microsoft.com/office/drawing/2014/main" id="{7A364443-B44B-44C9-B8C4-AED23CB621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10633"/>
            <a:ext cx="1398104" cy="4450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3087726-EFA7-48B6-8527-80902BB558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282519" y="-10633"/>
            <a:ext cx="1909481" cy="505477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84CA14D-52DC-4F3C-A1CE-235B99A179A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02400" y="0"/>
            <a:ext cx="5689600" cy="163342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3B4C179-2540-4304-9C9C-2AAAA53EFD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718313"/>
            <a:ext cx="5357757" cy="115032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5950BAB-F521-4A52-A263-D105789771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779565" y="6033977"/>
            <a:ext cx="3412435" cy="83465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42403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2B717E-679E-41A4-B95A-8F7DFAD3F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23">
            <a:extLst>
              <a:ext uri="{FF2B5EF4-FFF2-40B4-BE49-F238E27FC236}">
                <a16:creationId xmlns:a16="http://schemas.microsoft.com/office/drawing/2014/main" id="{0B0EB278-F8C7-43AD-BCE2-A2F4D98C4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1"/>
            <a:ext cx="7960944" cy="6859759"/>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3837993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3837993 w 6125882"/>
              <a:gd name="connsiteY4" fmla="*/ 0 h 6857998"/>
              <a:gd name="connsiteX0" fmla="*/ 3244301 w 6125882"/>
              <a:gd name="connsiteY0" fmla="*/ 0 h 6868949"/>
              <a:gd name="connsiteX1" fmla="*/ 6125882 w 6125882"/>
              <a:gd name="connsiteY1" fmla="*/ 10951 h 6868949"/>
              <a:gd name="connsiteX2" fmla="*/ 6125882 w 6125882"/>
              <a:gd name="connsiteY2" fmla="*/ 6868949 h 6868949"/>
              <a:gd name="connsiteX3" fmla="*/ 0 w 6125882"/>
              <a:gd name="connsiteY3" fmla="*/ 6856996 h 6868949"/>
              <a:gd name="connsiteX4" fmla="*/ 3244301 w 6125882"/>
              <a:gd name="connsiteY4" fmla="*/ 0 h 6868949"/>
              <a:gd name="connsiteX0" fmla="*/ 3010169 w 6125882"/>
              <a:gd name="connsiteY0" fmla="*/ 0 h 6868949"/>
              <a:gd name="connsiteX1" fmla="*/ 6125882 w 6125882"/>
              <a:gd name="connsiteY1" fmla="*/ 10951 h 6868949"/>
              <a:gd name="connsiteX2" fmla="*/ 6125882 w 6125882"/>
              <a:gd name="connsiteY2" fmla="*/ 6868949 h 6868949"/>
              <a:gd name="connsiteX3" fmla="*/ 0 w 6125882"/>
              <a:gd name="connsiteY3" fmla="*/ 6856996 h 6868949"/>
              <a:gd name="connsiteX4" fmla="*/ 3010169 w 6125882"/>
              <a:gd name="connsiteY4" fmla="*/ 0 h 6868949"/>
              <a:gd name="connsiteX0" fmla="*/ 2951635 w 6067348"/>
              <a:gd name="connsiteY0" fmla="*/ 0 h 6868949"/>
              <a:gd name="connsiteX1" fmla="*/ 6067348 w 6067348"/>
              <a:gd name="connsiteY1" fmla="*/ 10951 h 6868949"/>
              <a:gd name="connsiteX2" fmla="*/ 6067348 w 6067348"/>
              <a:gd name="connsiteY2" fmla="*/ 6868949 h 6868949"/>
              <a:gd name="connsiteX3" fmla="*/ 0 w 6067348"/>
              <a:gd name="connsiteY3" fmla="*/ 6867946 h 6868949"/>
              <a:gd name="connsiteX4" fmla="*/ 2951635 w 6067348"/>
              <a:gd name="connsiteY4" fmla="*/ 0 h 6868949"/>
              <a:gd name="connsiteX0" fmla="*/ 2762929 w 6067348"/>
              <a:gd name="connsiteY0" fmla="*/ 0 h 6859759"/>
              <a:gd name="connsiteX1" fmla="*/ 6067348 w 6067348"/>
              <a:gd name="connsiteY1" fmla="*/ 1761 h 6859759"/>
              <a:gd name="connsiteX2" fmla="*/ 6067348 w 6067348"/>
              <a:gd name="connsiteY2" fmla="*/ 6859759 h 6859759"/>
              <a:gd name="connsiteX3" fmla="*/ 0 w 6067348"/>
              <a:gd name="connsiteY3" fmla="*/ 6858756 h 6859759"/>
              <a:gd name="connsiteX4" fmla="*/ 2762929 w 6067348"/>
              <a:gd name="connsiteY4" fmla="*/ 0 h 6859759"/>
              <a:gd name="connsiteX0" fmla="*/ 2675315 w 6067348"/>
              <a:gd name="connsiteY0" fmla="*/ 0 h 6859759"/>
              <a:gd name="connsiteX1" fmla="*/ 6067348 w 6067348"/>
              <a:gd name="connsiteY1" fmla="*/ 1761 h 6859759"/>
              <a:gd name="connsiteX2" fmla="*/ 6067348 w 6067348"/>
              <a:gd name="connsiteY2" fmla="*/ 6859759 h 6859759"/>
              <a:gd name="connsiteX3" fmla="*/ 0 w 6067348"/>
              <a:gd name="connsiteY3" fmla="*/ 6858756 h 6859759"/>
              <a:gd name="connsiteX4" fmla="*/ 2675315 w 6067348"/>
              <a:gd name="connsiteY4" fmla="*/ 0 h 6859759"/>
              <a:gd name="connsiteX0" fmla="*/ 2446171 w 5838204"/>
              <a:gd name="connsiteY0" fmla="*/ 0 h 6859759"/>
              <a:gd name="connsiteX1" fmla="*/ 5838204 w 5838204"/>
              <a:gd name="connsiteY1" fmla="*/ 1761 h 6859759"/>
              <a:gd name="connsiteX2" fmla="*/ 5838204 w 5838204"/>
              <a:gd name="connsiteY2" fmla="*/ 6859759 h 6859759"/>
              <a:gd name="connsiteX3" fmla="*/ 0 w 5838204"/>
              <a:gd name="connsiteY3" fmla="*/ 6858756 h 6859759"/>
              <a:gd name="connsiteX4" fmla="*/ 2446171 w 5838204"/>
              <a:gd name="connsiteY4" fmla="*/ 0 h 6859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38204" h="6859759">
                <a:moveTo>
                  <a:pt x="2446171" y="0"/>
                </a:moveTo>
                <a:lnTo>
                  <a:pt x="5838204" y="1761"/>
                </a:lnTo>
                <a:lnTo>
                  <a:pt x="5838204" y="6859759"/>
                </a:lnTo>
                <a:lnTo>
                  <a:pt x="0" y="6858756"/>
                </a:lnTo>
                <a:lnTo>
                  <a:pt x="2446171"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F6607C76-AF75-4EEA-BA24-DEC34BB0A76C}"/>
              </a:ext>
            </a:extLst>
          </p:cNvPr>
          <p:cNvSpPr>
            <a:spLocks noGrp="1"/>
          </p:cNvSpPr>
          <p:nvPr>
            <p:ph type="ctrTitle"/>
          </p:nvPr>
        </p:nvSpPr>
        <p:spPr>
          <a:xfrm>
            <a:off x="960350" y="541964"/>
            <a:ext cx="4768938" cy="3818667"/>
          </a:xfrm>
        </p:spPr>
        <p:txBody>
          <a:bodyPr>
            <a:normAutofit/>
          </a:bodyPr>
          <a:lstStyle/>
          <a:p>
            <a:pPr algn="l"/>
            <a:r>
              <a:rPr lang="en-GB" sz="5400"/>
              <a:t>Thank you!</a:t>
            </a:r>
          </a:p>
        </p:txBody>
      </p:sp>
      <p:sp>
        <p:nvSpPr>
          <p:cNvPr id="5" name="Subtitle 4">
            <a:extLst>
              <a:ext uri="{FF2B5EF4-FFF2-40B4-BE49-F238E27FC236}">
                <a16:creationId xmlns:a16="http://schemas.microsoft.com/office/drawing/2014/main" id="{0DCF3F9E-E4B4-4DDB-9C7D-068FBD425FA3}"/>
              </a:ext>
            </a:extLst>
          </p:cNvPr>
          <p:cNvSpPr>
            <a:spLocks noGrp="1"/>
          </p:cNvSpPr>
          <p:nvPr>
            <p:ph type="subTitle" idx="1"/>
          </p:nvPr>
        </p:nvSpPr>
        <p:spPr>
          <a:xfrm>
            <a:off x="960350" y="4700659"/>
            <a:ext cx="3834392" cy="1604222"/>
          </a:xfrm>
        </p:spPr>
        <p:txBody>
          <a:bodyPr>
            <a:normAutofit/>
          </a:bodyPr>
          <a:lstStyle/>
          <a:p>
            <a:pPr algn="l"/>
            <a:r>
              <a:rPr lang="en-GB" dirty="0"/>
              <a:t>Any Questions?</a:t>
            </a:r>
            <a:endParaRPr lang="en-GB"/>
          </a:p>
        </p:txBody>
      </p:sp>
      <p:cxnSp>
        <p:nvCxnSpPr>
          <p:cNvPr id="16" name="Straight Connector 15">
            <a:extLst>
              <a:ext uri="{FF2B5EF4-FFF2-40B4-BE49-F238E27FC236}">
                <a16:creationId xmlns:a16="http://schemas.microsoft.com/office/drawing/2014/main" id="{50A7A0AD-25ED-4137-AA04-A0E36CAA8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1187" y="10631"/>
            <a:ext cx="876073" cy="68580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86F20B-6445-4368-B022-F9EABF1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307961" y="640726"/>
            <a:ext cx="2884039" cy="621727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9F97BBF-9EBF-4BEE-B39C-E6C666941D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4086" y="0"/>
            <a:ext cx="2757914" cy="142520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9" name="Graphic 8" descr="Handshake">
            <a:extLst>
              <a:ext uri="{FF2B5EF4-FFF2-40B4-BE49-F238E27FC236}">
                <a16:creationId xmlns:a16="http://schemas.microsoft.com/office/drawing/2014/main" id="{B82B6644-A937-68BC-78E5-23CFB2EB379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6000" y="651981"/>
            <a:ext cx="5562600" cy="5562600"/>
          </a:xfrm>
          <a:prstGeom prst="rect">
            <a:avLst/>
          </a:prstGeom>
        </p:spPr>
      </p:pic>
    </p:spTree>
    <p:extLst>
      <p:ext uri="{BB962C8B-B14F-4D97-AF65-F5344CB8AC3E}">
        <p14:creationId xmlns:p14="http://schemas.microsoft.com/office/powerpoint/2010/main" val="3850972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9"/>
                                        </p:tgtEl>
                                        <p:attrNameLst>
                                          <p:attrName>style.visibility</p:attrName>
                                        </p:attrNameLst>
                                      </p:cBhvr>
                                      <p:to>
                                        <p:strVal val="visible"/>
                                      </p:to>
                                    </p:set>
                                    <p:animEffect transition="in" filter="fade">
                                      <p:cBhvr>
                                        <p:cTn id="7" dur="700"/>
                                        <p:tgtEl>
                                          <p:spTgt spid="9"/>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4"/>
                                        </p:tgtEl>
                                        <p:attrNameLst>
                                          <p:attrName>style.visibility</p:attrName>
                                        </p:attrNameLst>
                                      </p:cBhvr>
                                      <p:to>
                                        <p:strVal val="visible"/>
                                      </p:to>
                                    </p:set>
                                    <p:animEffect transition="in" filter="fade">
                                      <p:cBhvr>
                                        <p:cTn id="13"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138</TotalTime>
  <Words>672</Words>
  <Application>Microsoft Office PowerPoint</Application>
  <PresentationFormat>Widescreen</PresentationFormat>
  <Paragraphs>100</Paragraphs>
  <Slides>17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Univers Condensed Light</vt:lpstr>
      <vt:lpstr>Walbaum Display Light</vt:lpstr>
      <vt:lpstr>AngleLinesVTI</vt:lpstr>
      <vt:lpstr>Free Movement of People </vt:lpstr>
      <vt:lpstr>Content </vt:lpstr>
      <vt:lpstr>Aims AND LEARNING OBJECTIVES</vt:lpstr>
      <vt:lpstr>Activity </vt:lpstr>
      <vt:lpstr>Lecture recap </vt:lpstr>
      <vt:lpstr>Primary and Secondary legislation</vt:lpstr>
      <vt:lpstr>Continued </vt:lpstr>
      <vt:lpstr> Who can claim? </vt:lpstr>
      <vt:lpstr>Continued </vt:lpstr>
      <vt:lpstr>Free movement of people</vt:lpstr>
      <vt:lpstr>Free Movement of people</vt:lpstr>
      <vt:lpstr>Sports </vt:lpstr>
      <vt:lpstr>Sports </vt:lpstr>
      <vt:lpstr>Activity </vt:lpstr>
      <vt:lpstr>Topics for groups!</vt:lpstr>
      <vt:lpstr>Summary</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 Movement of People </dc:title>
  <dc:creator>Zita Draper (2107156)</dc:creator>
  <cp:lastModifiedBy>Zita Draper (2107156)</cp:lastModifiedBy>
  <cp:revision>5</cp:revision>
  <dcterms:created xsi:type="dcterms:W3CDTF">2022-03-17T21:42:48Z</dcterms:created>
  <dcterms:modified xsi:type="dcterms:W3CDTF">2022-03-23T12:03:20Z</dcterms:modified>
</cp:coreProperties>
</file>