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handoutMasterIdLst>
    <p:handoutMasterId r:id="rId14"/>
  </p:handoutMasterIdLst>
  <p:sldIdLst>
    <p:sldId id="256" r:id="rId2"/>
    <p:sldId id="257" r:id="rId3"/>
    <p:sldId id="258" r:id="rId4"/>
    <p:sldId id="260" r:id="rId5"/>
    <p:sldId id="259" r:id="rId6"/>
    <p:sldId id="268" r:id="rId7"/>
    <p:sldId id="261" r:id="rId8"/>
    <p:sldId id="262" r:id="rId9"/>
    <p:sldId id="264" r:id="rId10"/>
    <p:sldId id="265" r:id="rId11"/>
    <p:sldId id="269"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03" autoAdjust="0"/>
    <p:restoredTop sz="94660"/>
  </p:normalViewPr>
  <p:slideViewPr>
    <p:cSldViewPr>
      <p:cViewPr>
        <p:scale>
          <a:sx n="73" d="100"/>
          <a:sy n="73" d="100"/>
        </p:scale>
        <p:origin x="-1272"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smtClean="0"/>
              <a:t>1706958           05/07/2018</a:t>
            </a: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4F6FF82-055F-4C84-9952-AB0DF7D30ADD}" type="datetimeFigureOut">
              <a:rPr lang="en-GB" smtClean="0"/>
              <a:t>05/07/2018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7D2B7DC-A545-47EE-96AA-5193B5B7B347}" type="slidenum">
              <a:rPr lang="en-GB" smtClean="0"/>
              <a:t>‹#›</a:t>
            </a:fld>
            <a:endParaRPr lang="en-GB"/>
          </a:p>
        </p:txBody>
      </p:sp>
    </p:spTree>
    <p:extLst>
      <p:ext uri="{BB962C8B-B14F-4D97-AF65-F5344CB8AC3E}">
        <p14:creationId xmlns:p14="http://schemas.microsoft.com/office/powerpoint/2010/main" val="227677279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smtClean="0"/>
              <a:t>1706958           05/07/2018</a:t>
            </a: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076742-5E5D-4F1B-979F-B7DA830DD7CA}" type="datetimeFigureOut">
              <a:rPr lang="en-GB" smtClean="0"/>
              <a:t>05/07/2018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2ED01-B5AA-4668-9B6D-6274B628D2CE}" type="slidenum">
              <a:rPr lang="en-GB" smtClean="0"/>
              <a:t>‹#›</a:t>
            </a:fld>
            <a:endParaRPr lang="en-GB"/>
          </a:p>
        </p:txBody>
      </p:sp>
    </p:spTree>
    <p:extLst>
      <p:ext uri="{BB962C8B-B14F-4D97-AF65-F5344CB8AC3E}">
        <p14:creationId xmlns:p14="http://schemas.microsoft.com/office/powerpoint/2010/main" val="376802889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33891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5B17B22-E237-436A-BD43-203EA65CEA78}" type="datetime1">
              <a:rPr lang="en-GB" smtClean="0"/>
              <a:t>05/07/2018</a:t>
            </a:fld>
            <a:endParaRPr lang="en-GB"/>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
        <p:nvSpPr>
          <p:cNvPr id="6" name="Slide Number Placeholder 5"/>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D2FDF5-E7F0-4925-8B2D-73523B0E41D9}" type="datetime1">
              <a:rPr lang="en-GB" smtClean="0"/>
              <a:t>05/07/2018</a:t>
            </a:fld>
            <a:endParaRPr lang="en-GB"/>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
        <p:nvSpPr>
          <p:cNvPr id="6" name="Slide Number Placeholder 5"/>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DB6B6D6D-992A-4690-AC65-E80B269CB4E1}" type="datetime1">
              <a:rPr lang="en-GB" smtClean="0"/>
              <a:t>05/07/2018</a:t>
            </a:fld>
            <a:endParaRPr lang="en-GB"/>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
        <p:nvSpPr>
          <p:cNvPr id="6" name="Slide Number Placeholder 5"/>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405C89B-C680-49FA-888D-DD625F1BB0ED}" type="datetime1">
              <a:rPr lang="en-GB" smtClean="0"/>
              <a:t>05/07/2018</a:t>
            </a:fld>
            <a:endParaRPr lang="en-GB"/>
          </a:p>
        </p:txBody>
      </p:sp>
      <p:sp>
        <p:nvSpPr>
          <p:cNvPr id="6" name="Footer Placeholder 5"/>
          <p:cNvSpPr>
            <a:spLocks noGrp="1"/>
          </p:cNvSpPr>
          <p:nvPr>
            <p:ph type="ftr" sz="quarter" idx="11"/>
          </p:nvPr>
        </p:nvSpPr>
        <p:spPr/>
        <p:txBody>
          <a:bodyPr/>
          <a:lstStyle/>
          <a:p>
            <a:r>
              <a:rPr lang="en-GB" smtClean="0"/>
              <a:t>SMBA7102D   1706958    05/07/2018</a:t>
            </a:r>
            <a:endParaRPr lang="en-GB"/>
          </a:p>
        </p:txBody>
      </p:sp>
      <p:sp>
        <p:nvSpPr>
          <p:cNvPr id="7" name="Slide Number Placeholder 6"/>
          <p:cNvSpPr>
            <a:spLocks noGrp="1"/>
          </p:cNvSpPr>
          <p:nvPr>
            <p:ph type="sldNum" sz="quarter" idx="12"/>
          </p:nvPr>
        </p:nvSpPr>
        <p:spPr/>
        <p:txBody>
          <a:bodyPr/>
          <a:lstStyle/>
          <a:p>
            <a:fld id="{5F43532A-EBA5-492A-A000-F0F11B336EB8}"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7FCB002-B524-471A-B959-7439D0497C6C}" type="datetime1">
              <a:rPr lang="en-GB" smtClean="0"/>
              <a:t>05/07/2018</a:t>
            </a:fld>
            <a:endParaRPr lang="en-GB"/>
          </a:p>
        </p:txBody>
      </p:sp>
      <p:sp>
        <p:nvSpPr>
          <p:cNvPr id="8" name="Footer Placeholder 7"/>
          <p:cNvSpPr>
            <a:spLocks noGrp="1"/>
          </p:cNvSpPr>
          <p:nvPr>
            <p:ph type="ftr" sz="quarter" idx="11"/>
          </p:nvPr>
        </p:nvSpPr>
        <p:spPr/>
        <p:txBody>
          <a:bodyPr/>
          <a:lstStyle/>
          <a:p>
            <a:r>
              <a:rPr lang="en-GB" smtClean="0"/>
              <a:t>SMBA7102D   1706958    05/07/2018</a:t>
            </a:r>
            <a:endParaRPr lang="en-GB"/>
          </a:p>
        </p:txBody>
      </p:sp>
      <p:sp>
        <p:nvSpPr>
          <p:cNvPr id="9" name="Slide Number Placeholder 8"/>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3AA9B23-59D7-4DDE-90E3-1D5402635694}" type="datetime1">
              <a:rPr lang="en-GB" smtClean="0"/>
              <a:t>05/07/2018</a:t>
            </a:fld>
            <a:endParaRPr lang="en-GB"/>
          </a:p>
        </p:txBody>
      </p:sp>
      <p:sp>
        <p:nvSpPr>
          <p:cNvPr id="4" name="Footer Placeholder 3"/>
          <p:cNvSpPr>
            <a:spLocks noGrp="1"/>
          </p:cNvSpPr>
          <p:nvPr>
            <p:ph type="ftr" sz="quarter" idx="11"/>
          </p:nvPr>
        </p:nvSpPr>
        <p:spPr/>
        <p:txBody>
          <a:bodyPr/>
          <a:lstStyle/>
          <a:p>
            <a:r>
              <a:rPr lang="en-GB" smtClean="0"/>
              <a:t>SMBA7102D   1706958    05/07/2018</a:t>
            </a:r>
            <a:endParaRPr lang="en-GB"/>
          </a:p>
        </p:txBody>
      </p:sp>
      <p:sp>
        <p:nvSpPr>
          <p:cNvPr id="5" name="Slide Number Placeholder 4"/>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CBFA25-AC9C-49BE-9F8C-4D0148AF4BFE}" type="datetime1">
              <a:rPr lang="en-GB" smtClean="0"/>
              <a:t>05/07/2018</a:t>
            </a:fld>
            <a:endParaRPr lang="en-GB"/>
          </a:p>
        </p:txBody>
      </p:sp>
      <p:sp>
        <p:nvSpPr>
          <p:cNvPr id="3" name="Footer Placeholder 2"/>
          <p:cNvSpPr>
            <a:spLocks noGrp="1"/>
          </p:cNvSpPr>
          <p:nvPr>
            <p:ph type="ftr" sz="quarter" idx="11"/>
          </p:nvPr>
        </p:nvSpPr>
        <p:spPr/>
        <p:txBody>
          <a:bodyPr/>
          <a:lstStyle/>
          <a:p>
            <a:r>
              <a:rPr lang="en-GB" smtClean="0"/>
              <a:t>SMBA7102D   1706958    05/07/2018</a:t>
            </a:r>
            <a:endParaRPr lang="en-GB"/>
          </a:p>
        </p:txBody>
      </p:sp>
      <p:sp>
        <p:nvSpPr>
          <p:cNvPr id="4" name="Slide Number Placeholder 3"/>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B6A12335-B6D3-4557-8472-1ACECAF7B7A5}" type="datetime1">
              <a:rPr lang="en-GB" smtClean="0"/>
              <a:t>05/07/2018</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r>
              <a:rPr lang="en-GB" smtClean="0"/>
              <a:t>SMBA7102D   1706958    05/07/2018</a:t>
            </a:r>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5F43532A-EBA5-492A-A000-F0F11B336EB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C8837-558E-4C89-8B8D-59FB1C3E3EA3}" type="datetime1">
              <a:rPr lang="en-GB" smtClean="0"/>
              <a:t>05/07/2018</a:t>
            </a:fld>
            <a:endParaRPr lang="en-GB"/>
          </a:p>
        </p:txBody>
      </p:sp>
      <p:sp>
        <p:nvSpPr>
          <p:cNvPr id="6" name="Footer Placeholder 5"/>
          <p:cNvSpPr>
            <a:spLocks noGrp="1"/>
          </p:cNvSpPr>
          <p:nvPr>
            <p:ph type="ftr" sz="quarter" idx="11"/>
          </p:nvPr>
        </p:nvSpPr>
        <p:spPr/>
        <p:txBody>
          <a:bodyPr/>
          <a:lstStyle/>
          <a:p>
            <a:r>
              <a:rPr lang="en-GB" smtClean="0"/>
              <a:t>SMBA7102D   1706958    05/07/2018</a:t>
            </a:r>
            <a:endParaRPr lang="en-GB"/>
          </a:p>
        </p:txBody>
      </p:sp>
      <p:sp>
        <p:nvSpPr>
          <p:cNvPr id="7" name="Slide Number Placeholder 6"/>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0757ED-43F7-4EDB-8C26-F986450FBEA2}" type="datetime1">
              <a:rPr lang="en-GB" smtClean="0"/>
              <a:t>05/07/2018</a:t>
            </a:fld>
            <a:endParaRPr lang="en-GB"/>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
        <p:nvSpPr>
          <p:cNvPr id="6" name="Slide Number Placeholder 5"/>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9A444D-F0F2-4A9F-A961-5B91170E4CD4}" type="datetime1">
              <a:rPr lang="en-GB" smtClean="0"/>
              <a:t>05/07/2018</a:t>
            </a:fld>
            <a:endParaRPr lang="en-GB"/>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
        <p:nvSpPr>
          <p:cNvPr id="6" name="Slide Number Placeholder 5"/>
          <p:cNvSpPr>
            <a:spLocks noGrp="1"/>
          </p:cNvSpPr>
          <p:nvPr>
            <p:ph type="sldNum" sz="quarter" idx="12"/>
          </p:nvPr>
        </p:nvSpPr>
        <p:spPr/>
        <p:txBody>
          <a:bodyPr/>
          <a:lstStyle/>
          <a:p>
            <a:fld id="{5F43532A-EBA5-492A-A000-F0F11B336EB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F7F2B0BA-AD7F-45DB-956B-2C0437EDA1FA}" type="datetime1">
              <a:rPr lang="en-GB" smtClean="0"/>
              <a:t>05/07/2018</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r>
              <a:rPr lang="en-GB" smtClean="0"/>
              <a:t>SMBA7102D   1706958    05/07/2018</a:t>
            </a:r>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5F43532A-EBA5-492A-A000-F0F11B336EB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0"/>
            <a:ext cx="7772400" cy="1470025"/>
          </a:xfrm>
        </p:spPr>
        <p:txBody>
          <a:bodyPr>
            <a:normAutofit/>
          </a:bodyPr>
          <a:lstStyle/>
          <a:p>
            <a:r>
              <a:rPr lang="en-GB" sz="6600" dirty="0" smtClean="0">
                <a:latin typeface="Century Gothic" panose="020B0502020202020204" pitchFamily="34" charset="0"/>
              </a:rPr>
              <a:t>POST GDPR</a:t>
            </a:r>
            <a:endParaRPr lang="en-GB" sz="6600" dirty="0">
              <a:latin typeface="Century Gothic" panose="020B0502020202020204" pitchFamily="34" charset="0"/>
            </a:endParaRPr>
          </a:p>
        </p:txBody>
      </p:sp>
      <p:sp>
        <p:nvSpPr>
          <p:cNvPr id="4" name="TextBox 3"/>
          <p:cNvSpPr txBox="1"/>
          <p:nvPr/>
        </p:nvSpPr>
        <p:spPr>
          <a:xfrm>
            <a:off x="457200" y="3200400"/>
            <a:ext cx="8382000" cy="1200329"/>
          </a:xfrm>
          <a:prstGeom prst="rect">
            <a:avLst/>
          </a:prstGeom>
          <a:noFill/>
        </p:spPr>
        <p:txBody>
          <a:bodyPr wrap="square" rtlCol="0">
            <a:spAutoFit/>
          </a:bodyPr>
          <a:lstStyle/>
          <a:p>
            <a:r>
              <a:rPr lang="en-GB" dirty="0" smtClean="0">
                <a:latin typeface="Century Gothic" panose="020B0502020202020204" pitchFamily="34" charset="0"/>
              </a:rPr>
              <a:t>GDPR – Regulation brought in 2018 to ‘lay </a:t>
            </a:r>
            <a:r>
              <a:rPr lang="en-GB" dirty="0">
                <a:latin typeface="Century Gothic" panose="020B0502020202020204" pitchFamily="34" charset="0"/>
              </a:rPr>
              <a:t>down rules relating to the protection of natural persons with regard to the processing of personal data and rules relating to the free movement of personal </a:t>
            </a:r>
            <a:r>
              <a:rPr lang="en-GB" dirty="0" smtClean="0">
                <a:latin typeface="Century Gothic" panose="020B0502020202020204" pitchFamily="34" charset="0"/>
              </a:rPr>
              <a:t>data” (</a:t>
            </a:r>
            <a:r>
              <a:rPr lang="en-GB" dirty="0" err="1" smtClean="0">
                <a:latin typeface="Century Gothic" panose="020B0502020202020204" pitchFamily="34" charset="0"/>
              </a:rPr>
              <a:t>Intersoft</a:t>
            </a:r>
            <a:r>
              <a:rPr lang="en-GB" dirty="0">
                <a:latin typeface="Century Gothic" panose="020B0502020202020204" pitchFamily="34" charset="0"/>
              </a:rPr>
              <a:t> </a:t>
            </a:r>
            <a:r>
              <a:rPr lang="en-GB" dirty="0" smtClean="0">
                <a:latin typeface="Century Gothic" panose="020B0502020202020204" pitchFamily="34" charset="0"/>
              </a:rPr>
              <a:t>Consulting, 2018)</a:t>
            </a:r>
            <a:endParaRPr lang="en-GB" dirty="0">
              <a:latin typeface="Century Gothic" panose="020B0502020202020204" pitchFamily="34" charset="0"/>
            </a:endParaRPr>
          </a:p>
        </p:txBody>
      </p:sp>
      <p:sp>
        <p:nvSpPr>
          <p:cNvPr id="5" name="TextBox 4"/>
          <p:cNvSpPr txBox="1"/>
          <p:nvPr/>
        </p:nvSpPr>
        <p:spPr>
          <a:xfrm>
            <a:off x="381000" y="6034984"/>
            <a:ext cx="8458200" cy="461665"/>
          </a:xfrm>
          <a:prstGeom prst="rect">
            <a:avLst/>
          </a:prstGeom>
          <a:noFill/>
        </p:spPr>
        <p:txBody>
          <a:bodyPr wrap="square" rtlCol="0">
            <a:spAutoFit/>
          </a:bodyPr>
          <a:lstStyle/>
          <a:p>
            <a:r>
              <a:rPr lang="en-GB" sz="1200" dirty="0" err="1" smtClean="0">
                <a:latin typeface="Century Gothic" panose="020B0502020202020204" pitchFamily="34" charset="0"/>
              </a:rPr>
              <a:t>Intersoft</a:t>
            </a:r>
            <a:r>
              <a:rPr lang="en-GB" sz="1200" dirty="0" smtClean="0">
                <a:latin typeface="Century Gothic" panose="020B0502020202020204" pitchFamily="34" charset="0"/>
              </a:rPr>
              <a:t> </a:t>
            </a:r>
            <a:r>
              <a:rPr lang="en-GB" sz="1200" dirty="0">
                <a:latin typeface="Century Gothic" panose="020B0502020202020204" pitchFamily="34" charset="0"/>
              </a:rPr>
              <a:t>Consulting. (2018). </a:t>
            </a:r>
            <a:r>
              <a:rPr lang="en-GB" sz="1200" i="1" dirty="0">
                <a:latin typeface="Century Gothic" panose="020B0502020202020204" pitchFamily="34" charset="0"/>
              </a:rPr>
              <a:t>GENERAL DATA PROTECTION REGULATION (GDPR).</a:t>
            </a:r>
            <a:r>
              <a:rPr lang="en-GB" sz="1200" dirty="0">
                <a:latin typeface="Century Gothic" panose="020B0502020202020204" pitchFamily="34" charset="0"/>
              </a:rPr>
              <a:t> Available: https://gdpr-info.eu/art-1-gdpr/. Last accessed 29th June 2018.</a:t>
            </a:r>
          </a:p>
        </p:txBody>
      </p:sp>
      <p:sp>
        <p:nvSpPr>
          <p:cNvPr id="3" name="Footer Placeholder 2"/>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8834878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GDPR and the problems it is causing to marketing</a:t>
            </a:r>
            <a:endParaRPr lang="en-GB" dirty="0"/>
          </a:p>
        </p:txBody>
      </p:sp>
      <p:sp>
        <p:nvSpPr>
          <p:cNvPr id="5" name="TextBox 4"/>
          <p:cNvSpPr txBox="1"/>
          <p:nvPr/>
        </p:nvSpPr>
        <p:spPr>
          <a:xfrm>
            <a:off x="304800" y="1600200"/>
            <a:ext cx="8534400" cy="341632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Consumer data which has been sourced without being compliant with GDPR has to be deleted. This valuable resource for marketing departments as it can be used for sending out promotion material as well as other marketing material (Tan, 2017).</a:t>
            </a:r>
          </a:p>
          <a:p>
            <a:endParaRPr lang="en-GB" dirty="0" smtClean="0"/>
          </a:p>
          <a:p>
            <a:pPr marL="285750" indent="-285750">
              <a:buFont typeface="Arial" panose="020B0604020202020204" pitchFamily="34" charset="0"/>
              <a:buChar char="•"/>
            </a:pPr>
            <a:r>
              <a:rPr lang="en-GB" dirty="0" smtClean="0"/>
              <a:t>Analytical technology that is used to monitor consumer habits are now not compliant with the regulation and cannot be used without consent by the end user. This means that there will be less information for marketers to decipher up and coming trends (Benes, 2018).</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These rules are very vague but the punishment for deterring from GDPR are severe. A company can be fined up to £10,000,000 or 2% of their global </a:t>
            </a:r>
            <a:r>
              <a:rPr lang="en-GB" dirty="0"/>
              <a:t>turnover (Benes, 2018).. </a:t>
            </a:r>
          </a:p>
        </p:txBody>
      </p:sp>
      <p:sp>
        <p:nvSpPr>
          <p:cNvPr id="3" name="TextBox 2"/>
          <p:cNvSpPr txBox="1"/>
          <p:nvPr/>
        </p:nvSpPr>
        <p:spPr>
          <a:xfrm>
            <a:off x="609600" y="5073126"/>
            <a:ext cx="7924800" cy="1600438"/>
          </a:xfrm>
          <a:prstGeom prst="rect">
            <a:avLst/>
          </a:prstGeom>
          <a:noFill/>
        </p:spPr>
        <p:txBody>
          <a:bodyPr wrap="square" rtlCol="0">
            <a:spAutoFit/>
          </a:bodyPr>
          <a:lstStyle/>
          <a:p>
            <a:r>
              <a:rPr lang="en-GB" sz="1400" dirty="0"/>
              <a:t>Tan, E. (2017). </a:t>
            </a:r>
            <a:r>
              <a:rPr lang="en-GB" sz="1400" i="1" dirty="0"/>
              <a:t>Five of the biggest GDPR issues for brands.</a:t>
            </a:r>
            <a:r>
              <a:rPr lang="en-GB" sz="1400" dirty="0"/>
              <a:t> Available: https://www.campaignlive.co.uk/article/five-biggest-gdpr-issues-brands/1434932. Last accessed 2nd July 2018</a:t>
            </a:r>
            <a:r>
              <a:rPr lang="en-GB" sz="1400" dirty="0" smtClean="0"/>
              <a:t>.</a:t>
            </a:r>
          </a:p>
          <a:p>
            <a:r>
              <a:rPr lang="en-GB" sz="1400" dirty="0"/>
              <a:t>Benes, M. (2018). </a:t>
            </a:r>
            <a:r>
              <a:rPr lang="en-GB" sz="1400" i="1" dirty="0"/>
              <a:t>Five Charts: How the GDPR Will Affect Marketers.</a:t>
            </a:r>
            <a:r>
              <a:rPr lang="en-GB" sz="1400" dirty="0"/>
              <a:t> Available: https://www.emarketer.com/content/ow-the-gdpr-will-impact-marketers-in-five-charts. Last accessed 3rd July 2018.</a:t>
            </a:r>
            <a:endParaRPr lang="en-GB" sz="1400" dirty="0" smtClean="0"/>
          </a:p>
          <a:p>
            <a:endParaRPr lang="en-GB" sz="1400" dirty="0"/>
          </a:p>
        </p:txBody>
      </p:sp>
      <p:sp>
        <p:nvSpPr>
          <p:cNvPr id="4" name="Footer Placeholder 3"/>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28839305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7520940" cy="761999"/>
          </a:xfrm>
        </p:spPr>
        <p:txBody>
          <a:bodyPr>
            <a:normAutofit/>
          </a:bodyPr>
          <a:lstStyle/>
          <a:p>
            <a:r>
              <a:rPr lang="en-GB" dirty="0" smtClean="0"/>
              <a:t>These challenges of GDPR have had a greater impact on marketing due to the lack of urgency implementing changes and evaluating problem solving (Vats, 2017).</a:t>
            </a:r>
            <a:endParaRPr lang="en-GB" dirty="0"/>
          </a:p>
        </p:txBody>
      </p:sp>
      <p:pic>
        <p:nvPicPr>
          <p:cNvPr id="1026" name="Picture 2" descr="Image result for gdpr proble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057400"/>
            <a:ext cx="5791200" cy="289224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61406" y="5562600"/>
            <a:ext cx="8534400" cy="1015663"/>
          </a:xfrm>
          <a:prstGeom prst="rect">
            <a:avLst/>
          </a:prstGeom>
          <a:noFill/>
        </p:spPr>
        <p:txBody>
          <a:bodyPr wrap="square" rtlCol="0">
            <a:spAutoFit/>
          </a:bodyPr>
          <a:lstStyle/>
          <a:p>
            <a:r>
              <a:rPr lang="en-GB" sz="1400" dirty="0"/>
              <a:t>Vats, A. (2017). </a:t>
            </a:r>
            <a:r>
              <a:rPr lang="en-GB" sz="1400" i="1" dirty="0"/>
              <a:t>10 Key Issues Of General Data Protection Regulation (GDPR).</a:t>
            </a:r>
            <a:r>
              <a:rPr lang="en-GB" sz="1400" dirty="0"/>
              <a:t> Available: https://medium.com/@adityavats/10-key-issues-of-general-data-protection-regulation-gdpr-d70e3875b59e. Last accessed 2nd July 2018.</a:t>
            </a:r>
          </a:p>
          <a:p>
            <a:endParaRPr lang="en-GB" dirty="0"/>
          </a:p>
        </p:txBody>
      </p:sp>
      <p:sp>
        <p:nvSpPr>
          <p:cNvPr id="4" name="Footer Placeholder 3"/>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29876739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0375" y="207451"/>
            <a:ext cx="8302625" cy="523220"/>
          </a:xfrm>
          <a:prstGeom prst="rect">
            <a:avLst/>
          </a:prstGeom>
          <a:noFill/>
        </p:spPr>
        <p:txBody>
          <a:bodyPr wrap="square" rtlCol="0">
            <a:spAutoFit/>
          </a:bodyPr>
          <a:lstStyle/>
          <a:p>
            <a:pPr algn="ctr"/>
            <a:r>
              <a:rPr lang="en-GB" sz="2800" b="1" dirty="0" smtClean="0"/>
              <a:t>PERSONALISED ONLINE ADVERTISING (POA)</a:t>
            </a:r>
            <a:endParaRPr lang="en-GB" sz="2800" b="1" dirty="0"/>
          </a:p>
        </p:txBody>
      </p:sp>
      <p:sp>
        <p:nvSpPr>
          <p:cNvPr id="5" name="TextBox 4"/>
          <p:cNvSpPr txBox="1"/>
          <p:nvPr/>
        </p:nvSpPr>
        <p:spPr>
          <a:xfrm>
            <a:off x="457200" y="3886200"/>
            <a:ext cx="8534400" cy="923330"/>
          </a:xfrm>
          <a:prstGeom prst="rect">
            <a:avLst/>
          </a:prstGeom>
          <a:noFill/>
        </p:spPr>
        <p:txBody>
          <a:bodyPr wrap="square" rtlCol="0">
            <a:spAutoFit/>
          </a:bodyPr>
          <a:lstStyle/>
          <a:p>
            <a:r>
              <a:rPr lang="en-GB" dirty="0" smtClean="0"/>
              <a:t>Over the years POA has been a useful and major tool in a marketers work. However, with GDPR being implemented it is now very difficult and laborious to collect personalised data with complete compliance of the consumer. </a:t>
            </a:r>
            <a:endParaRPr lang="en-GB" dirty="0"/>
          </a:p>
        </p:txBody>
      </p:sp>
      <p:sp>
        <p:nvSpPr>
          <p:cNvPr id="7" name="AutoShape 4" descr="Image result for amaz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Image result for amaz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0" name="Picture 8" descr="Image result for amaz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775" y="1295400"/>
            <a:ext cx="3622078" cy="203560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24400" y="1676400"/>
            <a:ext cx="3352800" cy="1754326"/>
          </a:xfrm>
          <a:prstGeom prst="rect">
            <a:avLst/>
          </a:prstGeom>
          <a:noFill/>
        </p:spPr>
        <p:txBody>
          <a:bodyPr wrap="square" rtlCol="0">
            <a:spAutoFit/>
          </a:bodyPr>
          <a:lstStyle/>
          <a:p>
            <a:r>
              <a:rPr lang="en-GB" dirty="0" smtClean="0"/>
              <a:t>Amazon uses consumer data to produce personalised advertising. They are GDPR compliant by having customers create accounts on their </a:t>
            </a:r>
            <a:r>
              <a:rPr lang="en-GB" dirty="0"/>
              <a:t>site (</a:t>
            </a:r>
            <a:r>
              <a:rPr lang="en-GB" dirty="0" err="1" smtClean="0"/>
              <a:t>Zantal</a:t>
            </a:r>
            <a:r>
              <a:rPr lang="en-GB" dirty="0" smtClean="0"/>
              <a:t>-Wiener, 2017).</a:t>
            </a:r>
            <a:endParaRPr lang="en-GB" dirty="0"/>
          </a:p>
        </p:txBody>
      </p:sp>
      <p:sp>
        <p:nvSpPr>
          <p:cNvPr id="2" name="TextBox 1"/>
          <p:cNvSpPr txBox="1"/>
          <p:nvPr/>
        </p:nvSpPr>
        <p:spPr>
          <a:xfrm>
            <a:off x="694509" y="5029200"/>
            <a:ext cx="7391400" cy="1538883"/>
          </a:xfrm>
          <a:prstGeom prst="rect">
            <a:avLst/>
          </a:prstGeom>
          <a:noFill/>
        </p:spPr>
        <p:txBody>
          <a:bodyPr wrap="square" rtlCol="0">
            <a:spAutoFit/>
          </a:bodyPr>
          <a:lstStyle/>
          <a:p>
            <a:r>
              <a:rPr lang="en-GB" sz="1400" dirty="0" err="1"/>
              <a:t>Zantal</a:t>
            </a:r>
            <a:r>
              <a:rPr lang="en-GB" sz="1400" dirty="0"/>
              <a:t>-Wiener, A. (2017). </a:t>
            </a:r>
            <a:r>
              <a:rPr lang="en-GB" sz="1400" i="1" dirty="0"/>
              <a:t>These 7 Brands Take Personalized Marketing to a New Level.</a:t>
            </a:r>
            <a:r>
              <a:rPr lang="en-GB" sz="1400" dirty="0"/>
              <a:t> Available: https://blog.hubspot.com/marketing/marketing-personalization-examples. Last accessed 27th June 2018</a:t>
            </a:r>
            <a:r>
              <a:rPr lang="en-GB" sz="1400" dirty="0" smtClean="0"/>
              <a:t>.</a:t>
            </a:r>
          </a:p>
          <a:p>
            <a:endParaRPr lang="en-GB" sz="700" dirty="0"/>
          </a:p>
          <a:p>
            <a:r>
              <a:rPr lang="en-GB" sz="1400" dirty="0"/>
              <a:t>Vats, A. (2017). </a:t>
            </a:r>
            <a:r>
              <a:rPr lang="en-GB" sz="1400" i="1" dirty="0"/>
              <a:t>10 Key Issues Of General Data Protection Regulation (GDPR).</a:t>
            </a:r>
            <a:r>
              <a:rPr lang="en-GB" sz="1400" dirty="0"/>
              <a:t> Available: https://medium.com/@adityavats/10-key-issues-of-general-data-protection-regulation-gdpr-d70e3875b59e. Last accessed 2nd July 2018.</a:t>
            </a:r>
          </a:p>
        </p:txBody>
      </p:sp>
      <p:sp>
        <p:nvSpPr>
          <p:cNvPr id="3" name="Footer Placeholder 2"/>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27829510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65760"/>
            <a:ext cx="7924800" cy="701040"/>
          </a:xfrm>
        </p:spPr>
        <p:txBody>
          <a:bodyPr/>
          <a:lstStyle/>
          <a:p>
            <a:pPr algn="ctr"/>
            <a:r>
              <a:rPr lang="en-GB" dirty="0" smtClean="0"/>
              <a:t>The price of online personalised advertising</a:t>
            </a:r>
            <a:endParaRPr lang="en-GB"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8236" y="1219200"/>
            <a:ext cx="4619625" cy="3590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25148" y="5654653"/>
            <a:ext cx="8305800" cy="738664"/>
          </a:xfrm>
          <a:prstGeom prst="rect">
            <a:avLst/>
          </a:prstGeom>
          <a:noFill/>
        </p:spPr>
        <p:txBody>
          <a:bodyPr wrap="square" rtlCol="0">
            <a:spAutoFit/>
          </a:bodyPr>
          <a:lstStyle/>
          <a:p>
            <a:r>
              <a:rPr lang="en-GB" sz="1400" dirty="0"/>
              <a:t>Barnett, M. (2018). </a:t>
            </a:r>
            <a:r>
              <a:rPr lang="en-GB" sz="1400" i="1" dirty="0"/>
              <a:t>How GDPR will impact Facebook, Google and online advertising.</a:t>
            </a:r>
            <a:r>
              <a:rPr lang="en-GB" sz="1400" dirty="0"/>
              <a:t> Available: https://www.marketingweek.com/2018/05/09/gdpr-impact-facebook-google-online-advertising/. Last accessed 28th June 2018.</a:t>
            </a:r>
          </a:p>
        </p:txBody>
      </p:sp>
      <p:sp>
        <p:nvSpPr>
          <p:cNvPr id="4" name="Footer Placeholder 3"/>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221375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319961"/>
            <a:ext cx="2495006" cy="2495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4577443" y="1828800"/>
            <a:ext cx="4235631" cy="1477328"/>
          </a:xfrm>
          <a:prstGeom prst="rect">
            <a:avLst/>
          </a:prstGeom>
          <a:noFill/>
        </p:spPr>
        <p:txBody>
          <a:bodyPr wrap="square" rtlCol="0">
            <a:spAutoFit/>
          </a:bodyPr>
          <a:lstStyle/>
          <a:p>
            <a:r>
              <a:rPr lang="en-GB" dirty="0"/>
              <a:t>“</a:t>
            </a:r>
            <a:r>
              <a:rPr lang="en-GB" i="1" dirty="0">
                <a:latin typeface="Adobe Song Std L" pitchFamily="18" charset="-128"/>
                <a:ea typeface="Adobe Song Std L" pitchFamily="18" charset="-128"/>
              </a:rPr>
              <a:t>Collecting data, and being able to facilitate and improve [the customer experience] is really important for us. Marketing is really key in facilitating the on- to offline world</a:t>
            </a:r>
            <a:r>
              <a:rPr lang="en-GB" dirty="0">
                <a:latin typeface="Adobe Song Std L" pitchFamily="18" charset="-128"/>
                <a:ea typeface="Adobe Song Std L" pitchFamily="18" charset="-128"/>
              </a:rPr>
              <a:t>.” (</a:t>
            </a:r>
            <a:r>
              <a:rPr lang="en-GB" dirty="0" err="1" smtClean="0">
                <a:latin typeface="Adobe Song Std L" pitchFamily="18" charset="-128"/>
                <a:ea typeface="Adobe Song Std L" pitchFamily="18" charset="-128"/>
              </a:rPr>
              <a:t>Theakstone</a:t>
            </a:r>
            <a:r>
              <a:rPr lang="en-GB" dirty="0" smtClean="0">
                <a:latin typeface="Adobe Song Std L" pitchFamily="18" charset="-128"/>
                <a:ea typeface="Adobe Song Std L" pitchFamily="18" charset="-128"/>
              </a:rPr>
              <a:t>, 2018)</a:t>
            </a:r>
            <a:endParaRPr lang="en-GB" dirty="0">
              <a:latin typeface="Adobe Song Std L" pitchFamily="18" charset="-128"/>
              <a:ea typeface="Adobe Song Std L" pitchFamily="18" charset="-128"/>
            </a:endParaRPr>
          </a:p>
        </p:txBody>
      </p:sp>
      <p:sp>
        <p:nvSpPr>
          <p:cNvPr id="9" name="TextBox 8"/>
          <p:cNvSpPr txBox="1"/>
          <p:nvPr/>
        </p:nvSpPr>
        <p:spPr>
          <a:xfrm>
            <a:off x="304800" y="3962400"/>
            <a:ext cx="8610600" cy="923330"/>
          </a:xfrm>
          <a:prstGeom prst="rect">
            <a:avLst/>
          </a:prstGeom>
          <a:noFill/>
        </p:spPr>
        <p:txBody>
          <a:bodyPr wrap="square" rtlCol="0">
            <a:spAutoFit/>
          </a:bodyPr>
          <a:lstStyle/>
          <a:p>
            <a:r>
              <a:rPr lang="en-GB" dirty="0" smtClean="0"/>
              <a:t>As it can be seen from this quote from Oasis’s Head of Digital, Helena </a:t>
            </a:r>
            <a:r>
              <a:rPr lang="en-GB" dirty="0" err="1" smtClean="0"/>
              <a:t>Theakstone</a:t>
            </a:r>
            <a:r>
              <a:rPr lang="en-GB" dirty="0" smtClean="0"/>
              <a:t>, the effects of collecting data that is GDPR compliant and removing data already collected that hasn’t been done so, can have real impact on real businesses. </a:t>
            </a:r>
            <a:endParaRPr lang="en-GB" dirty="0"/>
          </a:p>
        </p:txBody>
      </p:sp>
      <p:sp>
        <p:nvSpPr>
          <p:cNvPr id="2" name="Title 1"/>
          <p:cNvSpPr>
            <a:spLocks noGrp="1"/>
          </p:cNvSpPr>
          <p:nvPr>
            <p:ph type="title"/>
          </p:nvPr>
        </p:nvSpPr>
        <p:spPr/>
        <p:txBody>
          <a:bodyPr/>
          <a:lstStyle/>
          <a:p>
            <a:r>
              <a:rPr lang="en-GB" sz="3600" dirty="0" smtClean="0"/>
              <a:t>Issues of </a:t>
            </a:r>
            <a:r>
              <a:rPr lang="en-GB" sz="3600" dirty="0" err="1" smtClean="0"/>
              <a:t>gdpr</a:t>
            </a:r>
            <a:r>
              <a:rPr lang="en-GB" sz="3600" dirty="0" smtClean="0"/>
              <a:t> in real brands</a:t>
            </a:r>
            <a:endParaRPr lang="en-GB" sz="3600" dirty="0"/>
          </a:p>
        </p:txBody>
      </p:sp>
      <p:sp>
        <p:nvSpPr>
          <p:cNvPr id="10" name="TextBox 9"/>
          <p:cNvSpPr txBox="1"/>
          <p:nvPr/>
        </p:nvSpPr>
        <p:spPr>
          <a:xfrm>
            <a:off x="336369" y="5638800"/>
            <a:ext cx="8686800" cy="738664"/>
          </a:xfrm>
          <a:prstGeom prst="rect">
            <a:avLst/>
          </a:prstGeom>
          <a:noFill/>
        </p:spPr>
        <p:txBody>
          <a:bodyPr wrap="square" rtlCol="0">
            <a:spAutoFit/>
          </a:bodyPr>
          <a:lstStyle/>
          <a:p>
            <a:r>
              <a:rPr lang="en-GB" sz="1400" dirty="0" err="1"/>
              <a:t>Theakstone</a:t>
            </a:r>
            <a:r>
              <a:rPr lang="en-GB" sz="1400" dirty="0"/>
              <a:t>, H. (2018). </a:t>
            </a:r>
            <a:r>
              <a:rPr lang="en-GB" sz="1400" i="1" dirty="0"/>
              <a:t>Oasis on the challenges of GDPR and the ‘right to be forgotten’.</a:t>
            </a:r>
            <a:r>
              <a:rPr lang="en-GB" sz="1400" dirty="0"/>
              <a:t> Available: https://www.marketingweek.com/2018/02/07/oasis-challenges-gdpr-right-forgotten/. Last accessed 28th June 2018</a:t>
            </a:r>
          </a:p>
        </p:txBody>
      </p:sp>
      <p:sp>
        <p:nvSpPr>
          <p:cNvPr id="3" name="Footer Placeholder 2"/>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9045302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GDPR AS A POSITIVE</a:t>
            </a:r>
            <a:endParaRPr lang="en-GB" dirty="0"/>
          </a:p>
        </p:txBody>
      </p:sp>
      <p:sp>
        <p:nvSpPr>
          <p:cNvPr id="3" name="Content Placeholder 2"/>
          <p:cNvSpPr>
            <a:spLocks noGrp="1"/>
          </p:cNvSpPr>
          <p:nvPr>
            <p:ph idx="1"/>
          </p:nvPr>
        </p:nvSpPr>
        <p:spPr>
          <a:xfrm>
            <a:off x="4038600" y="3352800"/>
            <a:ext cx="5029200" cy="2362200"/>
          </a:xfrm>
        </p:spPr>
        <p:txBody>
          <a:bodyPr>
            <a:normAutofit/>
          </a:bodyPr>
          <a:lstStyle/>
          <a:p>
            <a:r>
              <a:rPr lang="en-GB" sz="1800" b="0" dirty="0" smtClean="0"/>
              <a:t>ITV have taken the stance that GDPR can be used as a positive rather than a hindrance</a:t>
            </a:r>
            <a:r>
              <a:rPr lang="en-GB" sz="1800" dirty="0" smtClean="0"/>
              <a:t> </a:t>
            </a:r>
            <a:r>
              <a:rPr lang="en-GB" sz="1800" b="0" dirty="0" smtClean="0"/>
              <a:t>(</a:t>
            </a:r>
            <a:r>
              <a:rPr lang="en-GB" sz="1800" b="0" dirty="0" err="1" smtClean="0"/>
              <a:t>Tesseras</a:t>
            </a:r>
            <a:r>
              <a:rPr lang="en-GB" sz="1800" b="0" dirty="0"/>
              <a:t>, 2017</a:t>
            </a:r>
            <a:r>
              <a:rPr lang="en-GB" sz="1800" b="0" dirty="0" smtClean="0"/>
              <a:t>). They believe that the enforcement of GDPR regulations will provide an element of trust between the consumer and the business, thus making views more willing to air their </a:t>
            </a:r>
            <a:r>
              <a:rPr lang="en-GB" sz="1800" b="0" dirty="0"/>
              <a:t>vital opinions </a:t>
            </a:r>
            <a:r>
              <a:rPr lang="en-GB" sz="1800" b="0" dirty="0" smtClean="0"/>
              <a:t>(</a:t>
            </a:r>
            <a:r>
              <a:rPr lang="en-GB" sz="1800" b="0" dirty="0" err="1" smtClean="0"/>
              <a:t>Tesseras</a:t>
            </a:r>
            <a:r>
              <a:rPr lang="en-GB" sz="1800" b="0" dirty="0"/>
              <a:t>, </a:t>
            </a:r>
            <a:r>
              <a:rPr lang="en-GB" sz="1800" b="0" dirty="0" smtClean="0"/>
              <a:t>2017).</a:t>
            </a:r>
            <a:endParaRPr lang="en-GB" sz="1800" b="0" dirty="0"/>
          </a:p>
        </p:txBody>
      </p:sp>
      <p:sp>
        <p:nvSpPr>
          <p:cNvPr id="4" name="Text Placeholder 3"/>
          <p:cNvSpPr>
            <a:spLocks noGrp="1"/>
          </p:cNvSpPr>
          <p:nvPr>
            <p:ph type="body" sz="half" idx="2"/>
          </p:nvPr>
        </p:nvSpPr>
        <p:spPr/>
        <p:txBody>
          <a:bodyPr/>
          <a:lstStyle/>
          <a:p>
            <a:r>
              <a:rPr lang="en-GB" dirty="0" smtClean="0"/>
              <a:t>The ITV example</a:t>
            </a:r>
            <a:endParaRPr lang="en-GB" dirty="0"/>
          </a:p>
        </p:txBody>
      </p:sp>
      <p:sp>
        <p:nvSpPr>
          <p:cNvPr id="5" name="TextBox 4"/>
          <p:cNvSpPr txBox="1"/>
          <p:nvPr/>
        </p:nvSpPr>
        <p:spPr>
          <a:xfrm>
            <a:off x="381000" y="5867398"/>
            <a:ext cx="8534400" cy="800219"/>
          </a:xfrm>
          <a:prstGeom prst="rect">
            <a:avLst/>
          </a:prstGeom>
          <a:noFill/>
        </p:spPr>
        <p:txBody>
          <a:bodyPr wrap="square" rtlCol="0">
            <a:spAutoFit/>
          </a:bodyPr>
          <a:lstStyle/>
          <a:p>
            <a:r>
              <a:rPr lang="en-GB" sz="1400" dirty="0" err="1"/>
              <a:t>Tesseras</a:t>
            </a:r>
            <a:r>
              <a:rPr lang="en-GB" sz="1400" dirty="0"/>
              <a:t>, L. (2017). </a:t>
            </a:r>
            <a:r>
              <a:rPr lang="en-GB" sz="1400" i="1" dirty="0"/>
              <a:t>Why ITV is treating GDPR as an opportunity rather than a challenge.</a:t>
            </a:r>
            <a:r>
              <a:rPr lang="en-GB" sz="1400" dirty="0"/>
              <a:t> Available: https://www.marketingweek.com/2017/10/27/itv-gdpr/. Last accessed 1st July 2018.</a:t>
            </a:r>
          </a:p>
          <a:p>
            <a:endParaRPr lang="en-GB" dirty="0"/>
          </a:p>
        </p:txBody>
      </p:sp>
      <p:sp>
        <p:nvSpPr>
          <p:cNvPr id="6" name="Footer Placeholder 5"/>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17253338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Consumer psychology</a:t>
            </a: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1447800"/>
            <a:ext cx="3102429" cy="3102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191000" y="1706352"/>
            <a:ext cx="4419600" cy="2585323"/>
          </a:xfrm>
          <a:prstGeom prst="rect">
            <a:avLst/>
          </a:prstGeom>
          <a:noFill/>
        </p:spPr>
        <p:txBody>
          <a:bodyPr wrap="square" rtlCol="0">
            <a:spAutoFit/>
          </a:bodyPr>
          <a:lstStyle/>
          <a:p>
            <a:r>
              <a:rPr lang="en-GB" dirty="0" smtClean="0"/>
              <a:t>It has been found that people are less likely to trust advertisements, especially millennials who require a business to be transparent in their affairs (</a:t>
            </a:r>
            <a:r>
              <a:rPr lang="en-GB" dirty="0" err="1" smtClean="0"/>
              <a:t>Jasin</a:t>
            </a:r>
            <a:r>
              <a:rPr lang="en-GB" dirty="0" smtClean="0"/>
              <a:t>, 2017). This can be used to the advantage of marketers with GDPR as showing customers that they are trustworthy with their data and only gather data which is absolutely necessary (</a:t>
            </a:r>
            <a:r>
              <a:rPr lang="en-GB" dirty="0" err="1" smtClean="0"/>
              <a:t>Tesseras</a:t>
            </a:r>
            <a:r>
              <a:rPr lang="en-GB" dirty="0" smtClean="0"/>
              <a:t>, 2017).</a:t>
            </a:r>
            <a:endParaRPr lang="en-GB" dirty="0"/>
          </a:p>
        </p:txBody>
      </p:sp>
      <p:sp>
        <p:nvSpPr>
          <p:cNvPr id="4" name="TextBox 3"/>
          <p:cNvSpPr txBox="1"/>
          <p:nvPr/>
        </p:nvSpPr>
        <p:spPr>
          <a:xfrm>
            <a:off x="609600" y="5181600"/>
            <a:ext cx="8229600" cy="1077218"/>
          </a:xfrm>
          <a:prstGeom prst="rect">
            <a:avLst/>
          </a:prstGeom>
          <a:noFill/>
        </p:spPr>
        <p:txBody>
          <a:bodyPr wrap="square" rtlCol="0">
            <a:spAutoFit/>
          </a:bodyPr>
          <a:lstStyle/>
          <a:p>
            <a:r>
              <a:rPr lang="en-GB" sz="1400" dirty="0" err="1"/>
              <a:t>Jasin</a:t>
            </a:r>
            <a:r>
              <a:rPr lang="en-GB" sz="1400" dirty="0"/>
              <a:t>, A. (2017). </a:t>
            </a:r>
            <a:r>
              <a:rPr lang="en-GB" sz="1400" i="1" dirty="0"/>
              <a:t>Why Trust Is the New Marketing Currency .</a:t>
            </a:r>
            <a:r>
              <a:rPr lang="en-GB" sz="1400" dirty="0"/>
              <a:t> Available: https://www.entrepreneur.com/article/289622. Last accessed 1st July 2018</a:t>
            </a:r>
            <a:r>
              <a:rPr lang="en-GB" sz="1400" dirty="0" smtClean="0"/>
              <a:t>.</a:t>
            </a:r>
          </a:p>
          <a:p>
            <a:endParaRPr lang="en-GB" sz="600" dirty="0"/>
          </a:p>
          <a:p>
            <a:r>
              <a:rPr lang="en-GB" sz="1400" dirty="0" err="1" smtClean="0"/>
              <a:t>Tesseras</a:t>
            </a:r>
            <a:r>
              <a:rPr lang="en-GB" sz="1400" dirty="0" smtClean="0"/>
              <a:t>, L. (2017). </a:t>
            </a:r>
            <a:r>
              <a:rPr lang="en-GB" sz="1400" i="1" dirty="0" smtClean="0"/>
              <a:t>Why ITV is treating GDPR as an opportunity rather than a challenge.</a:t>
            </a:r>
            <a:r>
              <a:rPr lang="en-GB" sz="1400" dirty="0" smtClean="0"/>
              <a:t> Available: https://www.marketingweek.com/2017/10/27/itv-gdpr/. Last accessed 1st July 2018.</a:t>
            </a:r>
            <a:endParaRPr lang="en-GB" sz="1400" dirty="0"/>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3106219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marketers tackle the implications of </a:t>
            </a:r>
            <a:r>
              <a:rPr lang="en-GB" dirty="0" err="1" smtClean="0"/>
              <a:t>gdpr</a:t>
            </a:r>
            <a:r>
              <a:rPr lang="en-GB" dirty="0" smtClean="0"/>
              <a:t>?</a:t>
            </a:r>
            <a:endParaRPr lang="en-GB" dirty="0"/>
          </a:p>
        </p:txBody>
      </p:sp>
      <p:sp>
        <p:nvSpPr>
          <p:cNvPr id="3" name="TextBox 2"/>
          <p:cNvSpPr txBox="1"/>
          <p:nvPr/>
        </p:nvSpPr>
        <p:spPr>
          <a:xfrm>
            <a:off x="457200" y="1752600"/>
            <a:ext cx="8077200" cy="286232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Use of social media – this enables marketers to send out marketing messages and new products without collecting and storing data (</a:t>
            </a:r>
            <a:r>
              <a:rPr lang="en-GB" dirty="0" err="1" smtClean="0"/>
              <a:t>Lua</a:t>
            </a:r>
            <a:r>
              <a:rPr lang="en-GB" dirty="0" smtClean="0"/>
              <a:t>, 2018).</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Using GDPR as a marketing tool. Using the regulations as a way of gaining trust with your consumers and promoting that you are implementing changes to protect them. </a:t>
            </a:r>
          </a:p>
          <a:p>
            <a:endParaRPr lang="en-GB" dirty="0"/>
          </a:p>
          <a:p>
            <a:pPr marL="285750" indent="-285750">
              <a:buFont typeface="Arial" panose="020B0604020202020204" pitchFamily="34" charset="0"/>
              <a:buChar char="•"/>
            </a:pPr>
            <a:r>
              <a:rPr lang="en-GB" dirty="0" smtClean="0"/>
              <a:t>Get rid of dead data. Use the opportunity to refresh a company’s data to find out what your current customers want and how to keep their business. </a:t>
            </a:r>
            <a:endParaRPr lang="en-GB" dirty="0"/>
          </a:p>
          <a:p>
            <a:pPr marL="285750" indent="-285750">
              <a:buFont typeface="Arial" panose="020B0604020202020204" pitchFamily="34" charset="0"/>
              <a:buChar char="•"/>
            </a:pPr>
            <a:endParaRPr lang="en-GB" dirty="0"/>
          </a:p>
        </p:txBody>
      </p:sp>
      <p:sp>
        <p:nvSpPr>
          <p:cNvPr id="4" name="TextBox 3"/>
          <p:cNvSpPr txBox="1"/>
          <p:nvPr/>
        </p:nvSpPr>
        <p:spPr>
          <a:xfrm>
            <a:off x="228600" y="5239434"/>
            <a:ext cx="8305800" cy="523220"/>
          </a:xfrm>
          <a:prstGeom prst="rect">
            <a:avLst/>
          </a:prstGeom>
          <a:noFill/>
        </p:spPr>
        <p:txBody>
          <a:bodyPr wrap="square" rtlCol="0">
            <a:spAutoFit/>
          </a:bodyPr>
          <a:lstStyle/>
          <a:p>
            <a:r>
              <a:rPr lang="en-GB" sz="1400" dirty="0" err="1"/>
              <a:t>Lua</a:t>
            </a:r>
            <a:r>
              <a:rPr lang="en-GB" sz="1400" dirty="0"/>
              <a:t>, A. (2018). </a:t>
            </a:r>
            <a:r>
              <a:rPr lang="en-GB" sz="1400" i="1" dirty="0"/>
              <a:t>What the GDPR Means to Social Media Marketers.</a:t>
            </a:r>
            <a:r>
              <a:rPr lang="en-GB" sz="1400" dirty="0"/>
              <a:t> Available: https://blog.bufferapp.com/gdpr-social-media. Last accessed 1st July 2018.</a:t>
            </a:r>
          </a:p>
        </p:txBody>
      </p:sp>
      <p:sp>
        <p:nvSpPr>
          <p:cNvPr id="6" name="Rectangle 5"/>
          <p:cNvSpPr/>
          <p:nvPr/>
        </p:nvSpPr>
        <p:spPr>
          <a:xfrm>
            <a:off x="228600" y="5762654"/>
            <a:ext cx="8153400" cy="738664"/>
          </a:xfrm>
          <a:prstGeom prst="rect">
            <a:avLst/>
          </a:prstGeom>
        </p:spPr>
        <p:txBody>
          <a:bodyPr wrap="square">
            <a:spAutoFit/>
          </a:bodyPr>
          <a:lstStyle/>
          <a:p>
            <a:r>
              <a:rPr lang="en-GB" sz="1400" dirty="0"/>
              <a:t>Canning, K. (2018). </a:t>
            </a:r>
            <a:r>
              <a:rPr lang="en-GB" sz="1400" i="1" dirty="0"/>
              <a:t>GDPR: Gaining Customer Trust Back.</a:t>
            </a:r>
            <a:r>
              <a:rPr lang="en-GB" sz="1400" dirty="0"/>
              <a:t> Available: http://www.businessdatapartners.com/blog-post/gdpr-gaining-customer-trust-back/. Last accessed 4th July 2018.</a:t>
            </a:r>
          </a:p>
        </p:txBody>
      </p:sp>
      <p:sp>
        <p:nvSpPr>
          <p:cNvPr id="5" name="Footer Placeholder 4"/>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24507633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p:txBody>
          <a:bodyPr/>
          <a:lstStyle/>
          <a:p>
            <a:r>
              <a:rPr lang="en-GB" dirty="0" smtClean="0"/>
              <a:t>How we have tackled </a:t>
            </a:r>
            <a:r>
              <a:rPr lang="en-GB" dirty="0" err="1" smtClean="0"/>
              <a:t>gdpr</a:t>
            </a:r>
            <a:r>
              <a:rPr lang="en-GB" dirty="0" smtClean="0"/>
              <a:t> in our organisation</a:t>
            </a:r>
            <a:endParaRPr lang="en-GB" dirty="0"/>
          </a:p>
        </p:txBody>
      </p:sp>
      <p:sp>
        <p:nvSpPr>
          <p:cNvPr id="2" name="TextBox 1"/>
          <p:cNvSpPr txBox="1"/>
          <p:nvPr/>
        </p:nvSpPr>
        <p:spPr>
          <a:xfrm>
            <a:off x="685800" y="1828800"/>
            <a:ext cx="7848600" cy="3139321"/>
          </a:xfrm>
          <a:prstGeom prst="rect">
            <a:avLst/>
          </a:prstGeom>
          <a:noFill/>
        </p:spPr>
        <p:txBody>
          <a:bodyPr wrap="square" rtlCol="0">
            <a:spAutoFit/>
          </a:bodyPr>
          <a:lstStyle/>
          <a:p>
            <a:r>
              <a:rPr lang="en-GB" dirty="0" smtClean="0"/>
              <a:t>We have used GDPR as an opportunity to re-evaluate our customers and the changing trend of the digital business place. </a:t>
            </a:r>
          </a:p>
          <a:p>
            <a:endParaRPr lang="en-GB" dirty="0"/>
          </a:p>
          <a:p>
            <a:r>
              <a:rPr lang="en-GB" dirty="0" smtClean="0"/>
              <a:t>Identifying that our website is an area to improve on in order to give show new courses and grasp new customers rather than sending out </a:t>
            </a:r>
            <a:r>
              <a:rPr lang="en-GB" dirty="0" err="1" smtClean="0"/>
              <a:t>Mailchimp</a:t>
            </a:r>
            <a:r>
              <a:rPr lang="en-GB" dirty="0" smtClean="0"/>
              <a:t> news letters.</a:t>
            </a:r>
          </a:p>
          <a:p>
            <a:endParaRPr lang="en-GB" dirty="0"/>
          </a:p>
          <a:p>
            <a:r>
              <a:rPr lang="en-GB" dirty="0" smtClean="0"/>
              <a:t>Using social media as a tool, especially Instagram, in a way to connect with our customers and students. </a:t>
            </a:r>
          </a:p>
          <a:p>
            <a:endParaRPr lang="en-GB" dirty="0"/>
          </a:p>
          <a:p>
            <a:endParaRPr lang="en-GB" dirty="0"/>
          </a:p>
        </p:txBody>
      </p:sp>
      <p:sp>
        <p:nvSpPr>
          <p:cNvPr id="4" name="Footer Placeholder 3"/>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11020371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REFERENCES</a:t>
            </a:r>
            <a:endParaRPr lang="en-GB" dirty="0"/>
          </a:p>
        </p:txBody>
      </p:sp>
      <p:sp>
        <p:nvSpPr>
          <p:cNvPr id="3" name="TextBox 2"/>
          <p:cNvSpPr txBox="1"/>
          <p:nvPr/>
        </p:nvSpPr>
        <p:spPr>
          <a:xfrm>
            <a:off x="346166" y="1075509"/>
            <a:ext cx="8229600" cy="8032968"/>
          </a:xfrm>
          <a:prstGeom prst="rect">
            <a:avLst/>
          </a:prstGeom>
          <a:noFill/>
        </p:spPr>
        <p:txBody>
          <a:bodyPr wrap="square" rtlCol="0">
            <a:spAutoFit/>
          </a:bodyPr>
          <a:lstStyle/>
          <a:p>
            <a:r>
              <a:rPr lang="en-GB" sz="1200" dirty="0"/>
              <a:t>Barnett, M. (2018). </a:t>
            </a:r>
            <a:r>
              <a:rPr lang="en-GB" sz="1200" i="1" dirty="0"/>
              <a:t>How GDPR will impact Facebook, Google and online advertising.</a:t>
            </a:r>
            <a:r>
              <a:rPr lang="en-GB" sz="1200" dirty="0"/>
              <a:t> Available: https://www.marketingweek.com/2018/05/09/gdpr-impact-facebook-google-online-advertising/. Last accessed 28th June 2018</a:t>
            </a:r>
            <a:r>
              <a:rPr lang="en-GB" sz="1200" dirty="0" smtClean="0"/>
              <a:t>.</a:t>
            </a:r>
          </a:p>
          <a:p>
            <a:endParaRPr lang="en-GB" sz="400" dirty="0"/>
          </a:p>
          <a:p>
            <a:r>
              <a:rPr lang="en-GB" sz="1200" dirty="0"/>
              <a:t>Benes, M. (2018). </a:t>
            </a:r>
            <a:r>
              <a:rPr lang="en-GB" sz="1200" i="1" dirty="0"/>
              <a:t>Five Charts: How the GDPR Will Affect Marketers.</a:t>
            </a:r>
            <a:r>
              <a:rPr lang="en-GB" sz="1200" dirty="0"/>
              <a:t> Available: https://www.emarketer.com/content/ow-the-gdpr-will-impact-marketers-in-five-charts. Last accessed 3rd July 2018.</a:t>
            </a:r>
          </a:p>
          <a:p>
            <a:endParaRPr lang="en-GB" sz="600" dirty="0" smtClean="0"/>
          </a:p>
          <a:p>
            <a:r>
              <a:rPr lang="en-GB" sz="1200" dirty="0"/>
              <a:t>Canning, K. (2018). </a:t>
            </a:r>
            <a:r>
              <a:rPr lang="en-GB" sz="1200" i="1" dirty="0"/>
              <a:t>GDPR: Gaining Customer Trust Back.</a:t>
            </a:r>
            <a:r>
              <a:rPr lang="en-GB" sz="1200" dirty="0"/>
              <a:t> Available: http://www.businessdatapartners.com/blog-post/gdpr-gaining-customer-trust-back/. Last accessed 4th July 2018</a:t>
            </a:r>
            <a:r>
              <a:rPr lang="en-GB" sz="1200" dirty="0" smtClean="0"/>
              <a:t>.</a:t>
            </a:r>
          </a:p>
          <a:p>
            <a:endParaRPr lang="en-GB" sz="600" dirty="0"/>
          </a:p>
          <a:p>
            <a:r>
              <a:rPr lang="en-GB" sz="1200" dirty="0" err="1"/>
              <a:t>Intersoft</a:t>
            </a:r>
            <a:r>
              <a:rPr lang="en-GB" sz="1200" dirty="0"/>
              <a:t> Consulting. (2018). </a:t>
            </a:r>
            <a:r>
              <a:rPr lang="en-GB" sz="1200" i="1" dirty="0"/>
              <a:t>GENERAL DATA PROTECTION REGULATION (GDPR).</a:t>
            </a:r>
            <a:r>
              <a:rPr lang="en-GB" sz="1200" dirty="0"/>
              <a:t> Available: https://gdpr-info.eu/art-1-gdpr/. Last accessed 29th June 2018</a:t>
            </a:r>
            <a:r>
              <a:rPr lang="en-GB" sz="1200" dirty="0" smtClean="0"/>
              <a:t>.</a:t>
            </a:r>
            <a:endParaRPr lang="en-GB" sz="1200" dirty="0"/>
          </a:p>
          <a:p>
            <a:endParaRPr lang="en-GB" sz="600" dirty="0"/>
          </a:p>
          <a:p>
            <a:r>
              <a:rPr lang="en-GB" sz="1200" dirty="0" err="1"/>
              <a:t>Jasin</a:t>
            </a:r>
            <a:r>
              <a:rPr lang="en-GB" sz="1200" dirty="0"/>
              <a:t>, A. (2017). </a:t>
            </a:r>
            <a:r>
              <a:rPr lang="en-GB" sz="1200" i="1" dirty="0"/>
              <a:t>Why Trust Is the New Marketing Currency .</a:t>
            </a:r>
            <a:r>
              <a:rPr lang="en-GB" sz="1200" dirty="0"/>
              <a:t> Available: https://www.entrepreneur.com/article/289622. Last accessed 1st July 2018.</a:t>
            </a:r>
          </a:p>
          <a:p>
            <a:endParaRPr lang="en-GB" sz="600" dirty="0" smtClean="0"/>
          </a:p>
          <a:p>
            <a:r>
              <a:rPr lang="en-GB" sz="1200" dirty="0" err="1"/>
              <a:t>Lua</a:t>
            </a:r>
            <a:r>
              <a:rPr lang="en-GB" sz="1200" dirty="0"/>
              <a:t>, A. (2018). </a:t>
            </a:r>
            <a:r>
              <a:rPr lang="en-GB" sz="1200" i="1" dirty="0"/>
              <a:t>What the GDPR Means to Social Media Marketers.</a:t>
            </a:r>
            <a:r>
              <a:rPr lang="en-GB" sz="1200" dirty="0"/>
              <a:t> Available: https://blog.bufferapp.com/gdpr-social-media. Last accessed 1st July </a:t>
            </a:r>
            <a:r>
              <a:rPr lang="en-GB" sz="1200" dirty="0" smtClean="0"/>
              <a:t>2018.</a:t>
            </a:r>
          </a:p>
          <a:p>
            <a:endParaRPr lang="en-GB" sz="600" dirty="0" smtClean="0"/>
          </a:p>
          <a:p>
            <a:r>
              <a:rPr lang="en-GB" sz="1200" dirty="0" smtClean="0"/>
              <a:t>Tan</a:t>
            </a:r>
            <a:r>
              <a:rPr lang="en-GB" sz="1200" dirty="0"/>
              <a:t>, E. (2017). </a:t>
            </a:r>
            <a:r>
              <a:rPr lang="en-GB" sz="1200" i="1" dirty="0"/>
              <a:t>Five of the biggest GDPR issues for brands.</a:t>
            </a:r>
            <a:r>
              <a:rPr lang="en-GB" sz="1200" dirty="0"/>
              <a:t> Available: https://www.campaignlive.co.uk/article/five-biggest-gdpr-issues-brands/1434932. Last accessed 2nd July 2018</a:t>
            </a:r>
            <a:r>
              <a:rPr lang="en-GB" sz="1200" dirty="0" smtClean="0"/>
              <a:t>.</a:t>
            </a:r>
          </a:p>
          <a:p>
            <a:endParaRPr lang="en-GB" sz="600" dirty="0"/>
          </a:p>
          <a:p>
            <a:r>
              <a:rPr lang="en-GB" sz="1200" dirty="0" err="1"/>
              <a:t>Tesseras</a:t>
            </a:r>
            <a:r>
              <a:rPr lang="en-GB" sz="1200" dirty="0"/>
              <a:t>, L. (2017). </a:t>
            </a:r>
            <a:r>
              <a:rPr lang="en-GB" sz="1200" i="1" dirty="0"/>
              <a:t>Why ITV is treating GDPR as an opportunity rather than a challenge.</a:t>
            </a:r>
            <a:r>
              <a:rPr lang="en-GB" sz="1200" dirty="0"/>
              <a:t> Available: https://www.marketingweek.com/2017/10/27/itv-gdpr/. Last accessed 1st July 2018</a:t>
            </a:r>
            <a:r>
              <a:rPr lang="en-GB" sz="1200" dirty="0" smtClean="0"/>
              <a:t>.</a:t>
            </a:r>
          </a:p>
          <a:p>
            <a:endParaRPr lang="en-GB" sz="600" dirty="0"/>
          </a:p>
          <a:p>
            <a:r>
              <a:rPr lang="en-GB" sz="1200" dirty="0" err="1"/>
              <a:t>Theakstone</a:t>
            </a:r>
            <a:r>
              <a:rPr lang="en-GB" sz="1200" dirty="0"/>
              <a:t>, H. (2018). </a:t>
            </a:r>
            <a:r>
              <a:rPr lang="en-GB" sz="1200" i="1" dirty="0"/>
              <a:t>Oasis on the challenges of GDPR and the ‘right to be forgotten’.</a:t>
            </a:r>
            <a:r>
              <a:rPr lang="en-GB" sz="1200" dirty="0"/>
              <a:t> Available: https://www.marketingweek.com/2018/02/07/oasis-challenges-gdpr-right-forgotten/. Last accessed 28th June </a:t>
            </a:r>
            <a:r>
              <a:rPr lang="en-GB" sz="1200" dirty="0" smtClean="0"/>
              <a:t>2018</a:t>
            </a:r>
          </a:p>
          <a:p>
            <a:endParaRPr lang="en-GB" sz="600" dirty="0"/>
          </a:p>
          <a:p>
            <a:r>
              <a:rPr lang="en-GB" sz="1200" dirty="0" err="1"/>
              <a:t>Zantal</a:t>
            </a:r>
            <a:r>
              <a:rPr lang="en-GB" sz="1200" dirty="0"/>
              <a:t>-Wiener, A. (2017). </a:t>
            </a:r>
            <a:r>
              <a:rPr lang="en-GB" sz="1200" i="1" dirty="0"/>
              <a:t>These 7 Brands Take Personalized Marketing to a New Level.</a:t>
            </a:r>
            <a:r>
              <a:rPr lang="en-GB" sz="1200" dirty="0"/>
              <a:t> Available: https://blog.hubspot.com/marketing/marketing-personalization-examples. Last accessed 27th June 2018.</a:t>
            </a:r>
          </a:p>
          <a:p>
            <a:endParaRPr lang="en-GB" sz="600" dirty="0"/>
          </a:p>
          <a:p>
            <a:r>
              <a:rPr lang="en-GB" sz="1200" dirty="0"/>
              <a:t>Vats, A. (2017). </a:t>
            </a:r>
            <a:r>
              <a:rPr lang="en-GB" sz="1200" i="1" dirty="0"/>
              <a:t>10 Key Issues Of General Data Protection Regulation (GDPR).</a:t>
            </a:r>
            <a:r>
              <a:rPr lang="en-GB" sz="1200" dirty="0"/>
              <a:t> Available: https://medium.com/@adityavats/10-key-issues-of-general-data-protection-regulation-gdpr-d70e3875b59e. Last accessed 2nd July 2018.</a:t>
            </a:r>
          </a:p>
          <a:p>
            <a:endParaRPr lang="en-GB" sz="1200" dirty="0" smtClean="0"/>
          </a:p>
          <a:p>
            <a:endParaRPr lang="en-GB" sz="1200" dirty="0"/>
          </a:p>
          <a:p>
            <a:endParaRPr lang="en-GB" sz="1200" dirty="0"/>
          </a:p>
          <a:p>
            <a:endParaRPr lang="en-GB" sz="1200" dirty="0"/>
          </a:p>
          <a:p>
            <a:endParaRPr lang="en-GB" sz="1200" dirty="0" smtClean="0"/>
          </a:p>
          <a:p>
            <a:endParaRPr lang="en-GB" sz="1200" dirty="0" smtClean="0"/>
          </a:p>
          <a:p>
            <a:endParaRPr lang="en-GB" sz="1200" dirty="0"/>
          </a:p>
          <a:p>
            <a:endParaRPr lang="en-GB" sz="1200" dirty="0"/>
          </a:p>
          <a:p>
            <a:endParaRPr lang="en-GB" sz="1200" dirty="0" smtClean="0"/>
          </a:p>
          <a:p>
            <a:endParaRPr lang="en-GB" sz="1600" dirty="0" smtClean="0"/>
          </a:p>
          <a:p>
            <a:endParaRPr lang="en-GB" sz="1600" dirty="0"/>
          </a:p>
          <a:p>
            <a:endParaRPr lang="en-GB" dirty="0"/>
          </a:p>
        </p:txBody>
      </p:sp>
      <p:sp>
        <p:nvSpPr>
          <p:cNvPr id="4" name="Footer Placeholder 3"/>
          <p:cNvSpPr>
            <a:spLocks noGrp="1"/>
          </p:cNvSpPr>
          <p:nvPr>
            <p:ph type="ftr" sz="quarter" idx="11"/>
          </p:nvPr>
        </p:nvSpPr>
        <p:spPr/>
        <p:txBody>
          <a:bodyPr/>
          <a:lstStyle/>
          <a:p>
            <a:r>
              <a:rPr lang="en-GB" smtClean="0"/>
              <a:t>SMBA7102D   1706958    05/07/2018</a:t>
            </a:r>
            <a:endParaRPr lang="en-GB"/>
          </a:p>
        </p:txBody>
      </p:sp>
    </p:spTree>
    <p:extLst>
      <p:ext uri="{BB962C8B-B14F-4D97-AF65-F5344CB8AC3E}">
        <p14:creationId xmlns:p14="http://schemas.microsoft.com/office/powerpoint/2010/main" val="14479407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1194</TotalTime>
  <Words>1171</Words>
  <Application>Microsoft Office PowerPoint</Application>
  <PresentationFormat>On-screen Show (4:3)</PresentationFormat>
  <Paragraphs>91</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Angles</vt:lpstr>
      <vt:lpstr>POST GDPR</vt:lpstr>
      <vt:lpstr>GDPR and the problems it is causing to marketing</vt:lpstr>
      <vt:lpstr>PowerPoint Presentation</vt:lpstr>
      <vt:lpstr>PowerPoint Presentation</vt:lpstr>
      <vt:lpstr>The price of online personalised advertising</vt:lpstr>
      <vt:lpstr>Issues of gdpr in real brands</vt:lpstr>
      <vt:lpstr>USING GDPR AS A POSITIVE</vt:lpstr>
      <vt:lpstr>Consumer psychology</vt:lpstr>
      <vt:lpstr>How can marketers tackle the implications of gdpr?</vt:lpstr>
      <vt:lpstr>How we have tackled gdpr in our organisation</vt:lpstr>
      <vt:lpstr>REFERENCES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GDPR</dc:title>
  <dc:creator>Rhian</dc:creator>
  <cp:lastModifiedBy>Rhian</cp:lastModifiedBy>
  <cp:revision>27</cp:revision>
  <dcterms:created xsi:type="dcterms:W3CDTF">2018-06-29T18:32:25Z</dcterms:created>
  <dcterms:modified xsi:type="dcterms:W3CDTF">2018-07-05T20:40:40Z</dcterms:modified>
</cp:coreProperties>
</file>