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8"/>
  </p:notesMasterIdLst>
  <p:handoutMasterIdLst>
    <p:handoutMasterId r:id="rId9"/>
  </p:handoutMasterIdLst>
  <p:sldIdLst>
    <p:sldId id="256" r:id="rId6"/>
    <p:sldId id="261" r:id="rId7"/>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B6ADEF3-5FB5-42CF-8492-8F4BFF8B5CEE}" v="46" dt="2026-03-26T09:28:16.72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7849" autoAdjust="0"/>
    <p:restoredTop sz="96247" autoAdjust="0"/>
  </p:normalViewPr>
  <p:slideViewPr>
    <p:cSldViewPr snapToGrid="0" snapToObjects="1" showGuides="1">
      <p:cViewPr varScale="1">
        <p:scale>
          <a:sx n="23" d="100"/>
          <a:sy n="23" d="100"/>
        </p:scale>
        <p:origin x="2076" y="102"/>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viewProps" Target="viewProps.xml"/><Relationship Id="rId2" Type="http://schemas.openxmlformats.org/officeDocument/2006/relationships/slideMaster" Target="slideMasters/slideMaster2.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presProps" Target="presProps.xml"/><Relationship Id="rId5" Type="http://schemas.openxmlformats.org/officeDocument/2006/relationships/slideMaster" Target="slideMasters/slideMaster5.xml"/><Relationship Id="rId15" Type="http://schemas.microsoft.com/office/2016/11/relationships/changesInfo" Target="changesInfos/changesInfo1.xml"/><Relationship Id="rId10" Type="http://schemas.openxmlformats.org/officeDocument/2006/relationships/commentAuthors" Target="commentAuthors.xml"/><Relationship Id="rId4" Type="http://schemas.openxmlformats.org/officeDocument/2006/relationships/slideMaster" Target="slideMasters/slideMaster4.xml"/><Relationship Id="rId9" Type="http://schemas.openxmlformats.org/officeDocument/2006/relationships/handoutMaster" Target="handoutMasters/handoutMaster1.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rles Frimpong" userId="e7cfa13341f5f915" providerId="LiveId" clId="{2ADE9F96-1420-4D50-8689-E27FAC66A79E}"/>
    <pc:docChg chg="undo redo custSel modSld">
      <pc:chgData name="Charles Frimpong" userId="e7cfa13341f5f915" providerId="LiveId" clId="{2ADE9F96-1420-4D50-8689-E27FAC66A79E}" dt="2026-03-26T13:43:00" v="2269" actId="20577"/>
      <pc:docMkLst>
        <pc:docMk/>
      </pc:docMkLst>
      <pc:sldChg chg="modSp mod">
        <pc:chgData name="Charles Frimpong" userId="e7cfa13341f5f915" providerId="LiveId" clId="{2ADE9F96-1420-4D50-8689-E27FAC66A79E}" dt="2026-03-26T13:43:00" v="2269" actId="20577"/>
        <pc:sldMkLst>
          <pc:docMk/>
          <pc:sldMk cId="2465510357" sldId="256"/>
        </pc:sldMkLst>
        <pc:spChg chg="mod">
          <ac:chgData name="Charles Frimpong" userId="e7cfa13341f5f915" providerId="LiveId" clId="{2ADE9F96-1420-4D50-8689-E27FAC66A79E}" dt="2026-03-26T13:43:00" v="2269" actId="20577"/>
          <ac:spMkLst>
            <pc:docMk/>
            <pc:sldMk cId="2465510357" sldId="256"/>
            <ac:spMk id="2" creationId="{DA2D9CAF-62E4-A56C-BC72-03583E71A03A}"/>
          </ac:spMkLst>
        </pc:spChg>
      </pc:sldChg>
      <pc:sldChg chg="addSp modSp mod modNotesTx">
        <pc:chgData name="Charles Frimpong" userId="e7cfa13341f5f915" providerId="LiveId" clId="{2ADE9F96-1420-4D50-8689-E27FAC66A79E}" dt="2026-03-26T09:28:16.728" v="2241"/>
        <pc:sldMkLst>
          <pc:docMk/>
          <pc:sldMk cId="531086080" sldId="261"/>
        </pc:sldMkLst>
        <pc:spChg chg="mod">
          <ac:chgData name="Charles Frimpong" userId="e7cfa13341f5f915" providerId="LiveId" clId="{2ADE9F96-1420-4D50-8689-E27FAC66A79E}" dt="2026-03-17T10:41:57.511" v="1121" actId="14100"/>
          <ac:spMkLst>
            <pc:docMk/>
            <pc:sldMk cId="531086080" sldId="261"/>
            <ac:spMk id="2" creationId="{E6EDE4D7-E5DB-5854-2C54-58DE17CBAE7C}"/>
          </ac:spMkLst>
        </pc:spChg>
        <pc:spChg chg="mod">
          <ac:chgData name="Charles Frimpong" userId="e7cfa13341f5f915" providerId="LiveId" clId="{2ADE9F96-1420-4D50-8689-E27FAC66A79E}" dt="2026-03-17T09:10:48.022" v="1047" actId="14100"/>
          <ac:spMkLst>
            <pc:docMk/>
            <pc:sldMk cId="531086080" sldId="261"/>
            <ac:spMk id="4" creationId="{445A24BA-23D0-389B-9C96-39883BA95D24}"/>
          </ac:spMkLst>
        </pc:spChg>
        <pc:spChg chg="mod">
          <ac:chgData name="Charles Frimpong" userId="e7cfa13341f5f915" providerId="LiveId" clId="{2ADE9F96-1420-4D50-8689-E27FAC66A79E}" dt="2026-03-23T09:53:20.784" v="1581" actId="20577"/>
          <ac:spMkLst>
            <pc:docMk/>
            <pc:sldMk cId="531086080" sldId="261"/>
            <ac:spMk id="5" creationId="{925EA422-02CF-EC85-AE1E-9F501EE4E390}"/>
          </ac:spMkLst>
        </pc:spChg>
        <pc:spChg chg="add">
          <ac:chgData name="Charles Frimpong" userId="e7cfa13341f5f915" providerId="LiveId" clId="{2ADE9F96-1420-4D50-8689-E27FAC66A79E}" dt="2026-03-21T15:49:27.196" v="1224"/>
          <ac:spMkLst>
            <pc:docMk/>
            <pc:sldMk cId="531086080" sldId="261"/>
            <ac:spMk id="7" creationId="{12D78E58-F02E-E0D8-5ACC-9FEA3076D949}"/>
          </ac:spMkLst>
        </pc:spChg>
        <pc:spChg chg="mod">
          <ac:chgData name="Charles Frimpong" userId="e7cfa13341f5f915" providerId="LiveId" clId="{2ADE9F96-1420-4D50-8689-E27FAC66A79E}" dt="2026-03-26T09:12:49" v="2091" actId="20577"/>
          <ac:spMkLst>
            <pc:docMk/>
            <pc:sldMk cId="531086080" sldId="261"/>
            <ac:spMk id="8" creationId="{F39F00D5-5C38-D6F2-6606-6A41E051B19F}"/>
          </ac:spMkLst>
        </pc:spChg>
        <pc:spChg chg="mod">
          <ac:chgData name="Charles Frimpong" userId="e7cfa13341f5f915" providerId="LiveId" clId="{2ADE9F96-1420-4D50-8689-E27FAC66A79E}" dt="2026-03-26T09:12:42.939" v="2088" actId="14100"/>
          <ac:spMkLst>
            <pc:docMk/>
            <pc:sldMk cId="531086080" sldId="261"/>
            <ac:spMk id="9" creationId="{527F632F-F998-135E-0524-86D375FC5D18}"/>
          </ac:spMkLst>
        </pc:spChg>
        <pc:spChg chg="mod">
          <ac:chgData name="Charles Frimpong" userId="e7cfa13341f5f915" providerId="LiveId" clId="{2ADE9F96-1420-4D50-8689-E27FAC66A79E}" dt="2026-03-26T09:21:34.441" v="2176" actId="20577"/>
          <ac:spMkLst>
            <pc:docMk/>
            <pc:sldMk cId="531086080" sldId="261"/>
            <ac:spMk id="10" creationId="{5BB92EB9-4C7E-3A15-04B6-67A9C82BD3DD}"/>
          </ac:spMkLst>
        </pc:spChg>
        <pc:spChg chg="mod">
          <ac:chgData name="Charles Frimpong" userId="e7cfa13341f5f915" providerId="LiveId" clId="{2ADE9F96-1420-4D50-8689-E27FAC66A79E}" dt="2026-03-26T09:23:02.578" v="2231" actId="1076"/>
          <ac:spMkLst>
            <pc:docMk/>
            <pc:sldMk cId="531086080" sldId="261"/>
            <ac:spMk id="11" creationId="{E623E73B-A818-ECAD-449D-B4BA29C89431}"/>
          </ac:spMkLst>
        </pc:spChg>
        <pc:spChg chg="mod">
          <ac:chgData name="Charles Frimpong" userId="e7cfa13341f5f915" providerId="LiveId" clId="{2ADE9F96-1420-4D50-8689-E27FAC66A79E}" dt="2026-03-26T09:28:16.728" v="2241"/>
          <ac:spMkLst>
            <pc:docMk/>
            <pc:sldMk cId="531086080" sldId="261"/>
            <ac:spMk id="12" creationId="{0FD3AFCE-81A9-6CA3-7186-12D9C355F948}"/>
          </ac:spMkLst>
        </pc:spChg>
        <pc:spChg chg="mod">
          <ac:chgData name="Charles Frimpong" userId="e7cfa13341f5f915" providerId="LiveId" clId="{2ADE9F96-1420-4D50-8689-E27FAC66A79E}" dt="2026-03-23T09:51:13.084" v="1565" actId="14100"/>
          <ac:spMkLst>
            <pc:docMk/>
            <pc:sldMk cId="531086080" sldId="261"/>
            <ac:spMk id="13" creationId="{46092EE5-A531-D9B7-8587-AC884F1CEED5}"/>
          </ac:spMkLst>
        </pc:spChg>
        <pc:spChg chg="mod">
          <ac:chgData name="Charles Frimpong" userId="e7cfa13341f5f915" providerId="LiveId" clId="{2ADE9F96-1420-4D50-8689-E27FAC66A79E}" dt="2026-03-26T09:22:54.401" v="2230" actId="20577"/>
          <ac:spMkLst>
            <pc:docMk/>
            <pc:sldMk cId="531086080" sldId="261"/>
            <ac:spMk id="14" creationId="{8395DBAE-1E0F-ECA9-8171-467D8728A3ED}"/>
          </ac:spMkLst>
        </pc:spChg>
        <pc:spChg chg="mod">
          <ac:chgData name="Charles Frimpong" userId="e7cfa13341f5f915" providerId="LiveId" clId="{2ADE9F96-1420-4D50-8689-E27FAC66A79E}" dt="2026-03-23T09:04:32.912" v="1356"/>
          <ac:spMkLst>
            <pc:docMk/>
            <pc:sldMk cId="531086080" sldId="261"/>
            <ac:spMk id="15" creationId="{A70C907E-7905-7BDC-E66E-90047768310D}"/>
          </ac:spMkLst>
        </pc:spChg>
        <pc:spChg chg="mod">
          <ac:chgData name="Charles Frimpong" userId="e7cfa13341f5f915" providerId="LiveId" clId="{2ADE9F96-1420-4D50-8689-E27FAC66A79E}" dt="2026-03-10T12:28:30.903" v="1031" actId="1076"/>
          <ac:spMkLst>
            <pc:docMk/>
            <pc:sldMk cId="531086080" sldId="261"/>
            <ac:spMk id="18" creationId="{9D21321E-1878-CD40-4AA6-3764E797EE11}"/>
          </ac:spMkLst>
        </pc:spChg>
        <pc:spChg chg="mod">
          <ac:chgData name="Charles Frimpong" userId="e7cfa13341f5f915" providerId="LiveId" clId="{2ADE9F96-1420-4D50-8689-E27FAC66A79E}" dt="2026-03-26T09:12:42.349" v="2087" actId="14100"/>
          <ac:spMkLst>
            <pc:docMk/>
            <pc:sldMk cId="531086080" sldId="261"/>
            <ac:spMk id="19" creationId="{5875ED09-4E4A-9E07-67CF-B667B77E48B3}"/>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3/23/2026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3/21/2026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A1A87D-CAF7-4BDC-A0D3-C0DBEDE81619}" type="slidenum">
              <a:rPr lang="en-US" smtClean="0"/>
              <a:pPr/>
              <a:t>2</a:t>
            </a:fld>
            <a:endParaRPr lang="en-US" dirty="0"/>
          </a:p>
        </p:txBody>
      </p:sp>
    </p:spTree>
    <p:extLst>
      <p:ext uri="{BB962C8B-B14F-4D97-AF65-F5344CB8AC3E}">
        <p14:creationId xmlns:p14="http://schemas.microsoft.com/office/powerpoint/2010/main" val="36695692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21/03/2026</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21/03/2026</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21/03/2026</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21/03/2026</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21/03/2026</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21/03/2026</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21/03/2026</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21/03/2026</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21/03/2026</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21/03/2026</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21/03/2026</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21/03/2026</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8" Type="http://schemas.openxmlformats.org/officeDocument/2006/relationships/hyperlink" Target="https://www.nice.org.uk/guidance/cg31/chapter/Recommendations" TargetMode="External"/><Relationship Id="rId3" Type="http://schemas.openxmlformats.org/officeDocument/2006/relationships/hyperlink" Target="https://en.wikipedia.org/wiki/World_Health_Organization" TargetMode="External"/><Relationship Id="rId7" Type="http://schemas.openxmlformats.org/officeDocument/2006/relationships/hyperlink" Target="https://www.degruyterbrill.com/document/doi/10.1515/dx-2016-0013/html"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www.jstor.org/stable/resrep66423.18?seq=1" TargetMode="External"/><Relationship Id="rId5" Type="http://schemas.openxmlformats.org/officeDocument/2006/relationships/hyperlink" Target="https://www.euronet-soma.eu/information/bodily-distress-disorder/" TargetMode="External"/><Relationship Id="rId4" Type="http://schemas.openxmlformats.org/officeDocument/2006/relationships/hyperlink" Target="https://pmc.ncbi.nlm.nih.gov/articles/PMC468103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652337" y="11935326"/>
            <a:ext cx="40987579" cy="4957011"/>
          </a:xfrm>
        </p:spPr>
        <p:txBody>
          <a:bodyPr>
            <a:normAutofit/>
          </a:bodyPr>
          <a:lstStyle/>
          <a:p>
            <a:pPr algn="l"/>
            <a:br>
              <a:rPr lang="en-GB" sz="3200" b="1" dirty="0">
                <a:effectLst/>
                <a:ea typeface="Aptos" panose="020B0004020202020204" pitchFamily="34" charset="0"/>
              </a:rPr>
            </a:br>
            <a:br>
              <a:rPr lang="en-GB" sz="3200" dirty="0"/>
            </a:br>
            <a:r>
              <a:rPr lang="en-GB" sz="5400" dirty="0">
                <a:latin typeface="Arial" panose="020B0604020202020204" pitchFamily="34" charset="0"/>
                <a:cs typeface="Arial" panose="020B0604020202020204" pitchFamily="34" charset="0"/>
              </a:rPr>
              <a:t>Student name  </a:t>
            </a:r>
            <a:r>
              <a:rPr lang="en-GB" sz="5400">
                <a:latin typeface="Arial" panose="020B0604020202020204" pitchFamily="34" charset="0"/>
                <a:cs typeface="Arial" panose="020B0604020202020204" pitchFamily="34" charset="0"/>
              </a:rPr>
              <a:t>Charles Frimpong </a:t>
            </a:r>
            <a:br>
              <a:rPr lang="en-GB" sz="5400" dirty="0">
                <a:latin typeface="Arial" panose="020B0604020202020204" pitchFamily="34" charset="0"/>
                <a:cs typeface="Arial" panose="020B0604020202020204" pitchFamily="34" charset="0"/>
              </a:rPr>
            </a:br>
            <a:r>
              <a:rPr lang="en-GB" sz="5400" dirty="0">
                <a:latin typeface="Arial" panose="020B0604020202020204" pitchFamily="34" charset="0"/>
                <a:cs typeface="Arial" panose="020B0604020202020204" pitchFamily="34" charset="0"/>
              </a:rPr>
              <a:t>Student </a:t>
            </a:r>
            <a:r>
              <a:rPr lang="en-GB" sz="5400">
                <a:latin typeface="Arial" panose="020B0604020202020204" pitchFamily="34" charset="0"/>
                <a:cs typeface="Arial" panose="020B0604020202020204" pitchFamily="34" charset="0"/>
              </a:rPr>
              <a:t>number  2227297</a:t>
            </a:r>
            <a:br>
              <a:rPr lang="en-GB" sz="5400" dirty="0"/>
            </a:br>
            <a:endParaRPr lang="en-GB" sz="5400"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828799" y="21031200"/>
            <a:ext cx="39848589" cy="5293895"/>
          </a:xfrm>
        </p:spPr>
        <p:txBody>
          <a:bodyPr>
            <a:normAutofit/>
          </a:bodyPr>
          <a:lstStyle/>
          <a:p>
            <a:pPr algn="l"/>
            <a:r>
              <a:rPr lang="en-GB" sz="4400" b="1" dirty="0">
                <a:latin typeface="Arial" panose="020B0604020202020204" pitchFamily="34" charset="0"/>
                <a:cs typeface="Arial" panose="020B0604020202020204" pitchFamily="34" charset="0"/>
              </a:rPr>
              <a:t>Acknowledgement of the use of AI tools</a:t>
            </a:r>
          </a:p>
          <a:p>
            <a:pPr algn="l"/>
            <a:r>
              <a:rPr lang="en-GB" sz="44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algn="l"/>
            <a:endParaRPr lang="en-GB" sz="4400" dirty="0">
              <a:latin typeface="Arial" panose="020B0604020202020204" pitchFamily="34" charset="0"/>
              <a:cs typeface="Arial" panose="020B0604020202020204" pitchFamily="34" charset="0"/>
            </a:endParaRPr>
          </a:p>
          <a:p>
            <a:pPr algn="l"/>
            <a:r>
              <a:rPr lang="en-GB" sz="4400" dirty="0">
                <a:solidFill>
                  <a:srgbClr val="FF0000"/>
                </a:solidFill>
                <a:latin typeface="Arial" panose="020B0604020202020204" pitchFamily="34" charset="0"/>
                <a:cs typeface="Arial" panose="020B0604020202020204" pitchFamily="34" charset="0"/>
              </a:rPr>
              <a:t>PLEASE DELETE GUIDANCE TEXT IN RED</a:t>
            </a:r>
          </a:p>
        </p:txBody>
      </p:sp>
      <p:sp>
        <p:nvSpPr>
          <p:cNvPr id="4" name="TextBox 3">
            <a:extLst>
              <a:ext uri="{FF2B5EF4-FFF2-40B4-BE49-F238E27FC236}">
                <a16:creationId xmlns:a16="http://schemas.microsoft.com/office/drawing/2014/main" id="{0DB5D689-0DBF-6610-F166-1771F1505D35}"/>
              </a:ext>
            </a:extLst>
          </p:cNvPr>
          <p:cNvSpPr txBox="1"/>
          <p:nvPr/>
        </p:nvSpPr>
        <p:spPr>
          <a:xfrm>
            <a:off x="7860632" y="6593305"/>
            <a:ext cx="29036209" cy="4154984"/>
          </a:xfrm>
          <a:prstGeom prst="rect">
            <a:avLst/>
          </a:prstGeom>
          <a:noFill/>
        </p:spPr>
        <p:txBody>
          <a:bodyPr wrap="square" rtlCol="0">
            <a:spAutoFit/>
          </a:bodyPr>
          <a:lstStyle/>
          <a:p>
            <a:pPr algn="ctr"/>
            <a:r>
              <a:rPr lang="en-GB" sz="8800" b="1" i="0" u="none" strike="noStrike" dirty="0">
                <a:effectLst/>
                <a:latin typeface="Arial" panose="020B0604020202020204" pitchFamily="34" charset="0"/>
                <a:cs typeface="Arial" panose="020B0604020202020204" pitchFamily="34" charset="0"/>
              </a:rPr>
              <a:t>BMHP6029</a:t>
            </a:r>
          </a:p>
          <a:p>
            <a:pPr algn="ctr"/>
            <a:r>
              <a:rPr lang="en-GB" sz="8800" b="1" i="0" u="none" strike="noStrike" dirty="0">
                <a:effectLst/>
                <a:latin typeface="Arial" panose="020B0604020202020204" pitchFamily="34" charset="0"/>
                <a:cs typeface="Arial" panose="020B0604020202020204" pitchFamily="34" charset="0"/>
              </a:rPr>
              <a:t>Psychopathological Classifications and Provisions </a:t>
            </a:r>
            <a:r>
              <a:rPr lang="en-GB" sz="8800" b="1" dirty="0">
                <a:effectLst/>
                <a:latin typeface="Arial" panose="020B0604020202020204" pitchFamily="34" charset="0"/>
                <a:ea typeface="Aptos" panose="020B0004020202020204" pitchFamily="34" charset="0"/>
                <a:cs typeface="Arial" panose="020B0604020202020204" pitchFamily="34" charset="0"/>
              </a:rPr>
              <a:t>Component</a:t>
            </a:r>
            <a:endParaRPr lang="en-GB"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2337" y="-106200"/>
            <a:ext cx="15706028" cy="62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459674" y="5503832"/>
            <a:ext cx="10056813" cy="8752496"/>
          </a:xfrm>
        </p:spPr>
        <p:txBody>
          <a:bodyPr/>
          <a:lstStyle/>
          <a:p>
            <a:r>
              <a:rPr lang="en-GB" sz="3200" kern="100" dirty="0">
                <a:effectLst/>
                <a:latin typeface="Aptos" panose="020B0004020202020204" pitchFamily="34" charset="0"/>
                <a:ea typeface="Aptos" panose="020B0004020202020204" pitchFamily="34" charset="0"/>
                <a:cs typeface="Times New Roman" panose="02020603050405020304" pitchFamily="18" charset="0"/>
              </a:rPr>
              <a:t>Classification: </a:t>
            </a:r>
            <a:r>
              <a:rPr lang="en-GB" sz="3200" kern="100" dirty="0">
                <a:latin typeface="Aptos" panose="020B0004020202020204" pitchFamily="34" charset="0"/>
                <a:ea typeface="Aptos" panose="020B0004020202020204" pitchFamily="34" charset="0"/>
              </a:rPr>
              <a:t>Disorders of bodily distress </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6C20 (WHO,2019)</a:t>
            </a:r>
          </a:p>
          <a:p>
            <a:endParaRPr lang="en-GB" sz="4800" kern="100" dirty="0">
              <a:latin typeface="Aptos" panose="020B0004020202020204" pitchFamily="34" charset="0"/>
              <a:ea typeface="Aptos" panose="020B0004020202020204" pitchFamily="34" charset="0"/>
            </a:endParaRPr>
          </a:p>
          <a:p>
            <a:r>
              <a:rPr lang="en-GB" sz="3200" kern="100" dirty="0">
                <a:effectLst/>
                <a:latin typeface="Aptos" panose="020B0004020202020204" pitchFamily="34" charset="0"/>
                <a:ea typeface="Aptos" panose="020B0004020202020204" pitchFamily="34" charset="0"/>
                <a:cs typeface="Times New Roman" panose="02020603050405020304" pitchFamily="18" charset="0"/>
              </a:rPr>
              <a:t>Defi</a:t>
            </a:r>
            <a:r>
              <a:rPr lang="en-GB" sz="3200" kern="100" dirty="0">
                <a:latin typeface="Aptos" panose="020B0004020202020204" pitchFamily="34" charset="0"/>
                <a:ea typeface="Aptos" panose="020B0004020202020204" pitchFamily="34" charset="0"/>
              </a:rPr>
              <a:t>nition: </a:t>
            </a:r>
          </a:p>
          <a:p>
            <a:r>
              <a:rPr lang="en-GB" sz="3200" kern="100" dirty="0">
                <a:effectLst/>
                <a:latin typeface="Aptos" panose="020B0004020202020204" pitchFamily="34" charset="0"/>
                <a:ea typeface="Aptos" panose="020B0004020202020204" pitchFamily="34" charset="0"/>
                <a:cs typeface="Times New Roman" panose="02020603050405020304" pitchFamily="18" charset="0"/>
              </a:rPr>
              <a:t>B</a:t>
            </a:r>
            <a:r>
              <a:rPr lang="en-GB" sz="3200" kern="100" dirty="0">
                <a:latin typeface="Aptos" panose="020B0004020202020204" pitchFamily="34" charset="0"/>
                <a:ea typeface="Aptos" panose="020B0004020202020204" pitchFamily="34" charset="0"/>
              </a:rPr>
              <a:t>ody distress disorder A mental health disease known as body dysmorphic disorder (BDD) causes a person to become obsessed with one or more perceived defects in their physical appearance. Even though these imperfections are typically insignificant or invisible to others, the person is greatly distressed, anxious, or ashamed about them. (NLM 2015)</a:t>
            </a:r>
            <a:endParaRPr lang="en-GB" sz="3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4800" kern="100" dirty="0">
              <a:solidFill>
                <a:srgbClr val="FF0000"/>
              </a:solidFill>
              <a:latin typeface="Aptos" panose="020B0004020202020204" pitchFamily="34" charset="0"/>
              <a:ea typeface="Aptos" panose="020B0004020202020204" pitchFamily="34" charset="0"/>
            </a:endParaRPr>
          </a:p>
          <a:p>
            <a:pPr>
              <a:buNone/>
            </a:pPr>
            <a:endParaRPr lang="en-GB" sz="48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endParaRPr lang="en-GB" sz="48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endParaRPr lang="en-GB" sz="40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77827" y="4674099"/>
            <a:ext cx="10048875" cy="923322"/>
          </a:xfrm>
        </p:spPr>
        <p:txBody>
          <a:bodyPr/>
          <a:lstStyle/>
          <a:p>
            <a:r>
              <a:rPr lang="en-GB" sz="4800" dirty="0">
                <a:latin typeface="Aptos" panose="020B0004020202020204" pitchFamily="34" charset="0"/>
              </a:rPr>
              <a:t>Introduction </a:t>
            </a: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488043" y="12884727"/>
            <a:ext cx="10038660" cy="5877745"/>
          </a:xfrm>
        </p:spPr>
        <p:txBody>
          <a:bodyPr/>
          <a:lstStyle/>
          <a:p>
            <a:r>
              <a:rPr lang="en-GB" sz="4800" dirty="0">
                <a:latin typeface="Aptos" panose="020B0004020202020204" pitchFamily="34" charset="0"/>
              </a:rPr>
              <a:t>Causes, Symptoms, Diagnosis</a:t>
            </a:r>
          </a:p>
          <a:p>
            <a:endParaRPr lang="en-GB" dirty="0"/>
          </a:p>
        </p:txBody>
      </p:sp>
      <p:sp>
        <p:nvSpPr>
          <p:cNvPr id="5"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11488046" y="6105807"/>
            <a:ext cx="10048874" cy="18682015"/>
          </a:xfrm>
        </p:spPr>
        <p:txBody>
          <a:bodyPr/>
          <a:lstStyle/>
          <a:p>
            <a:r>
              <a:rPr lang="en-GB" sz="3200" dirty="0">
                <a:latin typeface="Aptos" panose="020B0004020202020204" pitchFamily="34" charset="0"/>
              </a:rPr>
              <a:t>                           Historical Perspective</a:t>
            </a:r>
          </a:p>
          <a:p>
            <a:r>
              <a:rPr lang="en-GB" sz="3200" dirty="0">
                <a:latin typeface="Aptos" panose="020B0004020202020204" pitchFamily="34" charset="0"/>
              </a:rPr>
              <a:t>Early descriptions (19th–early 20th century)</a:t>
            </a:r>
          </a:p>
          <a:p>
            <a:r>
              <a:rPr lang="en-GB" sz="3200" dirty="0">
                <a:latin typeface="Aptos" panose="020B0004020202020204" pitchFamily="34" charset="0"/>
              </a:rPr>
              <a:t>Italian psychiatrist Enrico </a:t>
            </a:r>
            <a:r>
              <a:rPr lang="en-GB" sz="3200" dirty="0" err="1">
                <a:latin typeface="Aptos" panose="020B0004020202020204" pitchFamily="34" charset="0"/>
              </a:rPr>
              <a:t>Morselli</a:t>
            </a:r>
            <a:r>
              <a:rPr lang="en-GB" sz="3200" dirty="0">
                <a:latin typeface="Aptos" panose="020B0004020202020204" pitchFamily="34" charset="0"/>
              </a:rPr>
              <a:t> initially identified the disorder as "dysmorphophobia" in 1891.</a:t>
            </a:r>
          </a:p>
          <a:p>
            <a:r>
              <a:rPr lang="en-GB" sz="3200" dirty="0">
                <a:latin typeface="Aptos" panose="020B0004020202020204" pitchFamily="34" charset="0"/>
              </a:rPr>
              <a:t>It was perceived as a type of compulsive fear of deformity, frequently associated with melancholy and anxiety.</a:t>
            </a:r>
          </a:p>
          <a:p>
            <a:r>
              <a:rPr lang="en-GB" sz="3200" dirty="0">
                <a:latin typeface="Aptos" panose="020B0004020202020204" pitchFamily="34" charset="0"/>
              </a:rPr>
              <a:t>Psychoanalytic era (early–mid 20th century)</a:t>
            </a:r>
          </a:p>
          <a:p>
            <a:r>
              <a:rPr lang="en-GB" sz="3200" dirty="0">
                <a:latin typeface="Aptos" panose="020B0004020202020204" pitchFamily="34" charset="0"/>
              </a:rPr>
              <a:t>Inspired by theorists such as Sigmund Freud, symptoms were understood as:</a:t>
            </a:r>
          </a:p>
          <a:p>
            <a:r>
              <a:rPr lang="en-GB" sz="3200" dirty="0">
                <a:latin typeface="Aptos" panose="020B0004020202020204" pitchFamily="34" charset="0"/>
              </a:rPr>
              <a:t>Unconscious disputes</a:t>
            </a:r>
            <a:br>
              <a:rPr lang="en-GB" sz="3200" dirty="0">
                <a:latin typeface="Aptos" panose="020B0004020202020204" pitchFamily="34" charset="0"/>
              </a:rPr>
            </a:br>
            <a:r>
              <a:rPr lang="en-GB" sz="3200" dirty="0">
                <a:latin typeface="Aptos" panose="020B0004020202020204" pitchFamily="34" charset="0"/>
              </a:rPr>
              <a:t>suppressed fantasies</a:t>
            </a:r>
          </a:p>
          <a:p>
            <a:r>
              <a:rPr lang="en-GB" sz="3200" dirty="0">
                <a:latin typeface="Aptos" panose="020B0004020202020204" pitchFamily="34" charset="0"/>
              </a:rPr>
              <a:t>inaccurate perception of oneself connected to sexuality or identity</a:t>
            </a:r>
          </a:p>
          <a:p>
            <a:r>
              <a:rPr lang="en-GB" sz="3200" dirty="0">
                <a:latin typeface="Aptos" panose="020B0004020202020204" pitchFamily="34" charset="0"/>
              </a:rPr>
              <a:t>Instead of symptom-specific treatments, long-term psychotherapy was the main emphasis of treatment.</a:t>
            </a:r>
          </a:p>
          <a:p>
            <a:endParaRPr lang="en-GB" sz="3200" dirty="0">
              <a:latin typeface="Aptos" panose="020B0004020202020204" pitchFamily="34" charset="0"/>
            </a:endParaRPr>
          </a:p>
          <a:p>
            <a:r>
              <a:rPr lang="en-GB" sz="3200" dirty="0">
                <a:latin typeface="Aptos" panose="020B0004020202020204" pitchFamily="34" charset="0"/>
              </a:rPr>
              <a:t>                      Treatment Approaches</a:t>
            </a:r>
          </a:p>
          <a:p>
            <a:r>
              <a:rPr lang="en-GB" sz="3200" dirty="0">
                <a:latin typeface="Aptos" panose="020B0004020202020204" pitchFamily="34" charset="0"/>
              </a:rPr>
              <a:t>Cognitive </a:t>
            </a:r>
            <a:r>
              <a:rPr lang="en-GB" sz="3200" dirty="0" err="1">
                <a:latin typeface="Aptos" panose="020B0004020202020204" pitchFamily="34" charset="0"/>
              </a:rPr>
              <a:t>Behavioral</a:t>
            </a:r>
            <a:r>
              <a:rPr lang="en-GB" sz="3200" dirty="0">
                <a:latin typeface="Aptos" panose="020B0004020202020204" pitchFamily="34" charset="0"/>
              </a:rPr>
              <a:t> Therapy</a:t>
            </a:r>
          </a:p>
          <a:p>
            <a:r>
              <a:rPr lang="en-GB" sz="3200" dirty="0">
                <a:latin typeface="Aptos" panose="020B0004020202020204" pitchFamily="34" charset="0"/>
              </a:rPr>
              <a:t>the best psychological intervention.</a:t>
            </a:r>
          </a:p>
          <a:p>
            <a:r>
              <a:rPr lang="en-GB" sz="3200" dirty="0">
                <a:latin typeface="Aptos" panose="020B0004020202020204" pitchFamily="34" charset="0"/>
              </a:rPr>
              <a:t>focuses on eliminating obsessive behaviours (mirror checking, reassurance seeking) and uncovering false perceptions about appearance.</a:t>
            </a:r>
          </a:p>
          <a:p>
            <a:r>
              <a:rPr lang="en-GB" sz="3200" dirty="0">
                <a:latin typeface="Aptos" panose="020B0004020202020204" pitchFamily="34" charset="0"/>
              </a:rPr>
              <a:t>Exposure and Response Prevention (ERP) is a specialised form that is frequently utilised.</a:t>
            </a:r>
          </a:p>
          <a:p>
            <a:r>
              <a:rPr lang="en-GB" sz="3200" dirty="0">
                <a:latin typeface="Aptos" panose="020B0004020202020204" pitchFamily="34" charset="0"/>
              </a:rPr>
              <a:t>Medication</a:t>
            </a:r>
          </a:p>
          <a:p>
            <a:r>
              <a:rPr lang="en-GB" sz="3200" dirty="0">
                <a:latin typeface="Aptos" panose="020B0004020202020204" pitchFamily="34" charset="0"/>
              </a:rPr>
              <a:t>First-line treatments:</a:t>
            </a:r>
          </a:p>
          <a:p>
            <a:r>
              <a:rPr lang="en-GB" sz="3200" dirty="0">
                <a:latin typeface="Aptos" panose="020B0004020202020204" pitchFamily="34" charset="0"/>
              </a:rPr>
              <a:t>selective serotonin reuptake inhibitors, include sertraline and fluoxetine.</a:t>
            </a:r>
          </a:p>
          <a:p>
            <a:r>
              <a:rPr lang="en-GB" sz="3200" dirty="0">
                <a:latin typeface="Aptos" panose="020B0004020202020204" pitchFamily="34" charset="0"/>
              </a:rPr>
              <a:t>These aid in lowering:</a:t>
            </a:r>
          </a:p>
          <a:p>
            <a:endParaRPr lang="en-GB" sz="3200" dirty="0">
              <a:latin typeface="Aptos" panose="020B0004020202020204" pitchFamily="34" charset="0"/>
            </a:endParaRPr>
          </a:p>
          <a:p>
            <a:r>
              <a:rPr lang="en-GB" sz="3200" dirty="0">
                <a:latin typeface="Aptos" panose="020B0004020202020204" pitchFamily="34" charset="0"/>
              </a:rPr>
              <a:t>Compulsive behaviours, anxiousness, and obsessive thoughts (</a:t>
            </a:r>
            <a:r>
              <a:rPr lang="en-GB" sz="3200" dirty="0" err="1">
                <a:latin typeface="Aptos" panose="020B0004020202020204" pitchFamily="34" charset="0"/>
              </a:rPr>
              <a:t>jstor</a:t>
            </a:r>
            <a:r>
              <a:rPr lang="en-GB" sz="3200" dirty="0">
                <a:latin typeface="Aptos" panose="020B0004020202020204" pitchFamily="34" charset="0"/>
              </a:rPr>
              <a:t> 2024)</a:t>
            </a:r>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428411" y="4674099"/>
            <a:ext cx="10048875" cy="1661985"/>
          </a:xfrm>
        </p:spPr>
        <p:txBody>
          <a:bodyPr/>
          <a:lstStyle/>
          <a:p>
            <a:r>
              <a:rPr lang="en-GB" sz="4800" dirty="0">
                <a:latin typeface="Aptos" panose="020B0004020202020204" pitchFamily="34" charset="0"/>
              </a:rPr>
              <a:t>Historical perspectives and treatments </a:t>
            </a:r>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22448845" y="4783591"/>
            <a:ext cx="10058400" cy="13031252"/>
          </a:xfrm>
        </p:spPr>
        <p:txBody>
          <a:bodyPr/>
          <a:lstStyle/>
          <a:p>
            <a:r>
              <a:rPr lang="en-GB" sz="4800" dirty="0">
                <a:latin typeface="Aptos" panose="020B0004020202020204" pitchFamily="34" charset="0"/>
              </a:rPr>
              <a:t>Current services and treatments </a:t>
            </a:r>
          </a:p>
          <a:p>
            <a:pPr algn="l"/>
            <a:r>
              <a:rPr lang="en-GB" sz="3200" b="0" u="none" dirty="0">
                <a:latin typeface="Aptos" panose="020B0004020202020204" pitchFamily="34" charset="0"/>
              </a:rPr>
              <a:t>                Cognitive Behavioural Therapy</a:t>
            </a:r>
          </a:p>
          <a:p>
            <a:pPr algn="l"/>
            <a:endParaRPr lang="en-GB" sz="3200" b="0" u="none" dirty="0">
              <a:latin typeface="Aptos" panose="020B0004020202020204" pitchFamily="34" charset="0"/>
            </a:endParaRPr>
          </a:p>
          <a:p>
            <a:pPr algn="l"/>
            <a:r>
              <a:rPr lang="en-GB" sz="3200" b="0" u="none" dirty="0">
                <a:latin typeface="Aptos" panose="020B0004020202020204" pitchFamily="34" charset="0"/>
              </a:rPr>
              <a:t>This is the primary treatment that is advised globally.</a:t>
            </a:r>
          </a:p>
          <a:p>
            <a:pPr algn="l"/>
            <a:r>
              <a:rPr lang="en-GB" sz="3200" b="0" u="none" dirty="0">
                <a:latin typeface="Aptos" panose="020B0004020202020204" pitchFamily="34" charset="0"/>
              </a:rPr>
              <a:t>assists you in recognising and altering false beliefs about appearance</a:t>
            </a:r>
          </a:p>
          <a:p>
            <a:pPr algn="l"/>
            <a:r>
              <a:rPr lang="en-GB" sz="3200" b="0" u="none" dirty="0">
                <a:latin typeface="Aptos" panose="020B0004020202020204" pitchFamily="34" charset="0"/>
              </a:rPr>
              <a:t>reduce obsessive tendencies (such as seeking reassurance and checking the mirror).</a:t>
            </a:r>
          </a:p>
          <a:p>
            <a:pPr algn="l"/>
            <a:r>
              <a:rPr lang="en-GB" sz="3200" b="0" u="none" dirty="0">
                <a:latin typeface="Aptos" panose="020B0004020202020204" pitchFamily="34" charset="0"/>
              </a:rPr>
              <a:t>Exposure and Response Prevention (ERP) are frequently included:</a:t>
            </a:r>
          </a:p>
          <a:p>
            <a:pPr algn="l"/>
            <a:r>
              <a:rPr lang="en-GB" sz="3200" b="0" u="none" dirty="0">
                <a:latin typeface="Aptos" panose="020B0004020202020204" pitchFamily="34" charset="0"/>
              </a:rPr>
              <a:t>Overcoming triggers gradually (e.g., going out without concealing perceived defects)</a:t>
            </a:r>
          </a:p>
          <a:p>
            <a:pPr algn="l"/>
            <a:r>
              <a:rPr lang="en-GB" sz="3200" b="0" u="none" dirty="0">
                <a:latin typeface="Aptos" panose="020B0004020202020204" pitchFamily="34" charset="0"/>
              </a:rPr>
              <a:t>Acquiring the ability to avoid compulsive actions</a:t>
            </a:r>
          </a:p>
          <a:p>
            <a:pPr algn="l"/>
            <a:r>
              <a:rPr lang="en-GB" sz="3200" b="0" u="none" dirty="0">
                <a:latin typeface="Aptos" panose="020B0004020202020204" pitchFamily="34" charset="0"/>
              </a:rPr>
              <a:t>                                Self help treatment </a:t>
            </a:r>
          </a:p>
          <a:p>
            <a:pPr algn="l"/>
            <a:r>
              <a:rPr lang="en-GB" sz="3200" b="0" u="none" dirty="0">
                <a:latin typeface="Aptos" panose="020B0004020202020204" pitchFamily="34" charset="0"/>
              </a:rPr>
              <a:t>These don’t replace therapy but can help alongside it:</a:t>
            </a:r>
          </a:p>
          <a:p>
            <a:pPr algn="l"/>
            <a:endParaRPr lang="en-GB" sz="3200" b="0" u="none" dirty="0">
              <a:latin typeface="Aptos" panose="020B0004020202020204" pitchFamily="34" charset="0"/>
            </a:endParaRPr>
          </a:p>
          <a:p>
            <a:pPr algn="l"/>
            <a:r>
              <a:rPr lang="en-GB" sz="3200" b="0" u="none" dirty="0">
                <a:latin typeface="Aptos" panose="020B0004020202020204" pitchFamily="34" charset="0"/>
              </a:rPr>
              <a:t>Workbooks for guided self-help CBT</a:t>
            </a:r>
          </a:p>
          <a:p>
            <a:pPr algn="l"/>
            <a:r>
              <a:rPr lang="en-GB" sz="3200" b="0" u="none" dirty="0">
                <a:latin typeface="Aptos" panose="020B0004020202020204" pitchFamily="34" charset="0"/>
              </a:rPr>
              <a:t>decreasing the use of mirrors and comparisons</a:t>
            </a:r>
          </a:p>
          <a:p>
            <a:pPr algn="l"/>
            <a:r>
              <a:rPr lang="en-GB" sz="3200" b="0" u="none" dirty="0">
                <a:latin typeface="Aptos" panose="020B0004020202020204" pitchFamily="34" charset="0"/>
              </a:rPr>
              <a:t>Anxiety control and mindfulness</a:t>
            </a:r>
          </a:p>
          <a:p>
            <a:pPr algn="l"/>
            <a:r>
              <a:rPr lang="en-GB" sz="3200" b="0" u="none" dirty="0">
                <a:latin typeface="Aptos" panose="020B0004020202020204" pitchFamily="34" charset="0"/>
              </a:rPr>
              <a:t>Peer support or support groups</a:t>
            </a:r>
          </a:p>
          <a:p>
            <a:pPr algn="l"/>
            <a:r>
              <a:rPr lang="en-GB" sz="3200" b="0" u="none" dirty="0">
                <a:latin typeface="Aptos" panose="020B0004020202020204" pitchFamily="34" charset="0"/>
              </a:rPr>
              <a:t>Challenging negative thoughts about appearance</a:t>
            </a:r>
          </a:p>
          <a:p>
            <a:endParaRPr lang="en-GB" dirty="0"/>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33422043" y="4674099"/>
            <a:ext cx="10047018" cy="1606586"/>
          </a:xfrm>
        </p:spPr>
        <p:txBody>
          <a:bodyPr/>
          <a:lstStyle/>
          <a:p>
            <a:r>
              <a:rPr lang="en-GB" sz="4800" dirty="0">
                <a:latin typeface="Aptos" panose="020B0004020202020204" pitchFamily="34" charset="0"/>
              </a:rPr>
              <a:t>Recommendations</a:t>
            </a:r>
          </a:p>
          <a:p>
            <a:endParaRPr lang="en-GB" dirty="0"/>
          </a:p>
        </p:txBody>
      </p:sp>
      <p:sp>
        <p:nvSpPr>
          <p:cNvPr id="10" name="Text Placeholder 9">
            <a:extLst>
              <a:ext uri="{FF2B5EF4-FFF2-40B4-BE49-F238E27FC236}">
                <a16:creationId xmlns:a16="http://schemas.microsoft.com/office/drawing/2014/main" id="{5BB92EB9-4C7E-3A15-04B6-67A9C82BD3DD}"/>
              </a:ext>
            </a:extLst>
          </p:cNvPr>
          <p:cNvSpPr>
            <a:spLocks noGrp="1"/>
          </p:cNvSpPr>
          <p:nvPr>
            <p:ph type="body" sz="quarter" idx="26"/>
          </p:nvPr>
        </p:nvSpPr>
        <p:spPr>
          <a:xfrm>
            <a:off x="33422043" y="5503831"/>
            <a:ext cx="10047018" cy="7672335"/>
          </a:xfrm>
        </p:spPr>
        <p:txBody>
          <a:bodyPr/>
          <a:lstStyle/>
          <a:p>
            <a:pPr>
              <a:spcAft>
                <a:spcPts val="1100"/>
              </a:spcAft>
            </a:pPr>
            <a:r>
              <a:rPr lang="en-US" sz="4800" dirty="0">
                <a:solidFill>
                  <a:srgbClr val="EE0000"/>
                </a:solidFill>
                <a:effectLst/>
                <a:latin typeface="Aptos" panose="020B0004020202020204" pitchFamily="34" charset="0"/>
                <a:ea typeface="Century Schoolbook" panose="02040604050505020304" pitchFamily="18" charset="0"/>
              </a:rPr>
              <a:t>Based on literature/poster content</a:t>
            </a:r>
          </a:p>
          <a:p>
            <a:pPr>
              <a:spcAft>
                <a:spcPts val="1100"/>
              </a:spcAft>
            </a:pPr>
            <a:r>
              <a:rPr lang="en-US" sz="3200" dirty="0">
                <a:effectLst/>
                <a:latin typeface="Aptos" panose="020B0004020202020204" pitchFamily="34" charset="0"/>
                <a:ea typeface="Century Schoolbook" panose="02040604050505020304" pitchFamily="18" charset="0"/>
              </a:rPr>
              <a:t>Seek for professional support </a:t>
            </a:r>
          </a:p>
          <a:p>
            <a:pPr>
              <a:spcAft>
                <a:spcPts val="1100"/>
              </a:spcAft>
            </a:pPr>
            <a:r>
              <a:rPr lang="en-GB" sz="3200" dirty="0">
                <a:effectLst/>
                <a:latin typeface="Aptos" panose="020B0004020202020204" pitchFamily="34" charset="0"/>
                <a:ea typeface="Century Schoolbook" panose="02040604050505020304" pitchFamily="18" charset="0"/>
              </a:rPr>
              <a:t>The best method is Cognitive Behavioural Therapy  especially when used with a BDD specialist.</a:t>
            </a:r>
          </a:p>
          <a:p>
            <a:pPr>
              <a:spcAft>
                <a:spcPts val="1100"/>
              </a:spcAft>
            </a:pPr>
            <a:r>
              <a:rPr lang="en-GB" sz="3200" dirty="0">
                <a:latin typeface="Aptos" panose="020B0004020202020204" pitchFamily="34" charset="0"/>
                <a:ea typeface="Century Schoolbook" panose="02040604050505020304" pitchFamily="18" charset="0"/>
              </a:rPr>
              <a:t>Reduce c</a:t>
            </a:r>
            <a:r>
              <a:rPr lang="en-GB" sz="3200" dirty="0">
                <a:effectLst/>
                <a:latin typeface="Aptos" panose="020B0004020202020204" pitchFamily="34" charset="0"/>
                <a:ea typeface="Century Schoolbook" panose="02040604050505020304" pitchFamily="18" charset="0"/>
              </a:rPr>
              <a:t>ontinuous mirror inspection (or complete avoidance of mirrors)</a:t>
            </a:r>
          </a:p>
          <a:p>
            <a:pPr>
              <a:spcAft>
                <a:spcPts val="1100"/>
              </a:spcAft>
            </a:pPr>
            <a:r>
              <a:rPr lang="en-GB" sz="3200" dirty="0">
                <a:latin typeface="Aptos" panose="020B0004020202020204" pitchFamily="34" charset="0"/>
                <a:ea typeface="Century Schoolbook" panose="02040604050505020304" pitchFamily="18" charset="0"/>
              </a:rPr>
              <a:t>Stop c</a:t>
            </a:r>
            <a:r>
              <a:rPr lang="en-GB" sz="3200" dirty="0">
                <a:effectLst/>
                <a:latin typeface="Aptos" panose="020B0004020202020204" pitchFamily="34" charset="0"/>
                <a:ea typeface="Century Schoolbook" panose="02040604050505020304" pitchFamily="18" charset="0"/>
              </a:rPr>
              <a:t>omparing oneself to other people, particularly on social media</a:t>
            </a:r>
          </a:p>
          <a:p>
            <a:pPr>
              <a:spcAft>
                <a:spcPts val="1100"/>
              </a:spcAft>
            </a:pPr>
            <a:r>
              <a:rPr lang="en-GB" sz="3200" dirty="0">
                <a:effectLst/>
                <a:latin typeface="Aptos" panose="020B0004020202020204" pitchFamily="34" charset="0"/>
                <a:ea typeface="Century Schoolbook" panose="02040604050505020304" pitchFamily="18" charset="0"/>
              </a:rPr>
              <a:t>Seeking reassurance ("Do I look okay?"</a:t>
            </a:r>
            <a:endParaRPr lang="en-US" sz="3200" dirty="0">
              <a:effectLst/>
              <a:latin typeface="Aptos" panose="020B0004020202020204" pitchFamily="34" charset="0"/>
              <a:ea typeface="Century Schoolbook" panose="02040604050505020304" pitchFamily="18" charset="0"/>
            </a:endParaRPr>
          </a:p>
          <a:p>
            <a:pPr>
              <a:spcAft>
                <a:spcPts val="1100"/>
              </a:spcAft>
            </a:pPr>
            <a:r>
              <a:rPr lang="en-GB" sz="3200" dirty="0">
                <a:effectLst/>
                <a:latin typeface="Aptos" panose="020B0004020202020204" pitchFamily="34" charset="0"/>
                <a:ea typeface="Century Schoolbook" panose="02040604050505020304" pitchFamily="18" charset="0"/>
              </a:rPr>
              <a:t>(NICE 2005)</a:t>
            </a:r>
          </a:p>
          <a:p>
            <a:endParaRPr lang="en-GB" dirty="0"/>
          </a:p>
        </p:txBody>
      </p:sp>
      <p:sp>
        <p:nvSpPr>
          <p:cNvPr id="11" name="Text Placeholder 10">
            <a:extLst>
              <a:ext uri="{FF2B5EF4-FFF2-40B4-BE49-F238E27FC236}">
                <a16:creationId xmlns:a16="http://schemas.microsoft.com/office/drawing/2014/main" id="{E623E73B-A818-ECAD-449D-B4BA29C89431}"/>
              </a:ext>
            </a:extLst>
          </p:cNvPr>
          <p:cNvSpPr>
            <a:spLocks noGrp="1"/>
          </p:cNvSpPr>
          <p:nvPr>
            <p:ph type="body" sz="quarter" idx="27"/>
          </p:nvPr>
        </p:nvSpPr>
        <p:spPr>
          <a:xfrm>
            <a:off x="33366355" y="12594275"/>
            <a:ext cx="10047018" cy="2690398"/>
          </a:xfrm>
        </p:spPr>
        <p:txBody>
          <a:bodyPr/>
          <a:lstStyle/>
          <a:p>
            <a:r>
              <a:rPr lang="en-GB" sz="4800" dirty="0">
                <a:latin typeface="Aptos" panose="020B0004020202020204" pitchFamily="34" charset="0"/>
              </a:rPr>
              <a:t>Conclusions </a:t>
            </a:r>
          </a:p>
        </p:txBody>
      </p:sp>
      <p:sp>
        <p:nvSpPr>
          <p:cNvPr id="12" name="Text Placeholder 11">
            <a:extLst>
              <a:ext uri="{FF2B5EF4-FFF2-40B4-BE49-F238E27FC236}">
                <a16:creationId xmlns:a16="http://schemas.microsoft.com/office/drawing/2014/main" id="{0FD3AFCE-81A9-6CA3-7186-12D9C355F948}"/>
              </a:ext>
            </a:extLst>
          </p:cNvPr>
          <p:cNvSpPr>
            <a:spLocks noGrp="1"/>
          </p:cNvSpPr>
          <p:nvPr>
            <p:ph type="body" sz="quarter" idx="28"/>
          </p:nvPr>
        </p:nvSpPr>
        <p:spPr>
          <a:xfrm>
            <a:off x="33422043" y="14210681"/>
            <a:ext cx="10052050" cy="3409629"/>
          </a:xfrm>
        </p:spPr>
        <p:txBody>
          <a:bodyPr/>
          <a:lstStyle/>
          <a:p>
            <a:pPr>
              <a:spcAft>
                <a:spcPts val="1100"/>
              </a:spcAft>
            </a:pPr>
            <a:r>
              <a:rPr lang="en-US" sz="4800" dirty="0">
                <a:solidFill>
                  <a:srgbClr val="EE0000"/>
                </a:solidFill>
                <a:effectLst/>
                <a:latin typeface="Aptos" panose="020B0004020202020204" pitchFamily="34" charset="0"/>
                <a:ea typeface="Century Schoolbook" panose="02040604050505020304" pitchFamily="18" charset="0"/>
              </a:rPr>
              <a:t>Based on literature/poster content</a:t>
            </a:r>
          </a:p>
          <a:p>
            <a:pPr>
              <a:spcAft>
                <a:spcPts val="1100"/>
              </a:spcAft>
            </a:pPr>
            <a:r>
              <a:rPr lang="en-GB" sz="3200" dirty="0">
                <a:effectLst/>
                <a:latin typeface="Aptos" panose="020B0004020202020204" pitchFamily="34" charset="0"/>
                <a:ea typeface="Century Schoolbook" panose="02040604050505020304" pitchFamily="18" charset="0"/>
              </a:rPr>
              <a:t>In summary, body distress disorder is a complicated and frequently misdiagnosed illness that has a substantial impact on a person's emotional health, day-to-day functioning, and quality of life.</a:t>
            </a:r>
          </a:p>
        </p:txBody>
      </p:sp>
      <p:sp>
        <p:nvSpPr>
          <p:cNvPr id="13" name="Text Placeholder 12">
            <a:extLst>
              <a:ext uri="{FF2B5EF4-FFF2-40B4-BE49-F238E27FC236}">
                <a16:creationId xmlns:a16="http://schemas.microsoft.com/office/drawing/2014/main" id="{46092EE5-A531-D9B7-8587-AC884F1CEED5}"/>
              </a:ext>
            </a:extLst>
          </p:cNvPr>
          <p:cNvSpPr>
            <a:spLocks noGrp="1"/>
          </p:cNvSpPr>
          <p:nvPr>
            <p:ph type="body" sz="quarter" idx="29"/>
          </p:nvPr>
        </p:nvSpPr>
        <p:spPr>
          <a:xfrm>
            <a:off x="33427075" y="19355696"/>
            <a:ext cx="10047018" cy="3587613"/>
          </a:xfrm>
        </p:spPr>
        <p:txBody>
          <a:bodyPr/>
          <a:lstStyle/>
          <a:p>
            <a:r>
              <a:rPr lang="en-GB" sz="4800" dirty="0">
                <a:latin typeface="Aptos" panose="020B0004020202020204" pitchFamily="34" charset="0"/>
              </a:rPr>
              <a:t>References </a:t>
            </a:r>
          </a:p>
        </p:txBody>
      </p:sp>
      <p:sp>
        <p:nvSpPr>
          <p:cNvPr id="14" name="Text Placeholder 13">
            <a:extLst>
              <a:ext uri="{FF2B5EF4-FFF2-40B4-BE49-F238E27FC236}">
                <a16:creationId xmlns:a16="http://schemas.microsoft.com/office/drawing/2014/main" id="{8395DBAE-1E0F-ECA9-8171-467D8728A3ED}"/>
              </a:ext>
            </a:extLst>
          </p:cNvPr>
          <p:cNvSpPr>
            <a:spLocks noGrp="1"/>
          </p:cNvSpPr>
          <p:nvPr>
            <p:ph type="body" sz="quarter" idx="30"/>
          </p:nvPr>
        </p:nvSpPr>
        <p:spPr>
          <a:xfrm>
            <a:off x="33351107" y="21114325"/>
            <a:ext cx="10052050" cy="9590295"/>
          </a:xfrm>
        </p:spPr>
        <p:txBody>
          <a:bodyPr/>
          <a:lstStyle/>
          <a:p>
            <a:r>
              <a:rPr lang="en-GB" sz="2800" dirty="0">
                <a:latin typeface="Aptos" panose="020B0004020202020204" pitchFamily="34" charset="0"/>
              </a:rPr>
              <a:t> About the chosen topic  </a:t>
            </a:r>
            <a:r>
              <a:rPr lang="en-GB" sz="2800" dirty="0">
                <a:hlinkClick r:id="rId3"/>
              </a:rPr>
              <a:t>World Health Organization – Wikipedia</a:t>
            </a:r>
            <a:r>
              <a:rPr lang="en-GB" sz="2800" dirty="0"/>
              <a:t> </a:t>
            </a:r>
            <a:r>
              <a:rPr lang="en-GB" sz="2800" dirty="0">
                <a:latin typeface="Aptos" panose="020B0004020202020204" pitchFamily="34" charset="0"/>
              </a:rPr>
              <a:t>accessed </a:t>
            </a:r>
            <a:r>
              <a:rPr lang="en-GB" sz="2800" dirty="0"/>
              <a:t> 10/03/2026 </a:t>
            </a:r>
          </a:p>
          <a:p>
            <a:r>
              <a:rPr lang="en-GB" sz="2800" dirty="0">
                <a:latin typeface="Aptos" panose="020B0004020202020204" pitchFamily="34" charset="0"/>
              </a:rPr>
              <a:t>About the definition of BDD </a:t>
            </a:r>
            <a:r>
              <a:rPr lang="en-GB" sz="2800" dirty="0">
                <a:hlinkClick r:id="rId4"/>
              </a:rPr>
              <a:t>Bodily distress syndrome: A new diagnosis for functional disorders in primary care? – PMC</a:t>
            </a:r>
            <a:r>
              <a:rPr lang="en-GB" sz="2800" dirty="0"/>
              <a:t> </a:t>
            </a:r>
            <a:r>
              <a:rPr lang="en-GB" sz="2800" dirty="0">
                <a:latin typeface="Aptos" panose="020B0004020202020204" pitchFamily="34" charset="0"/>
              </a:rPr>
              <a:t>accessed 10/03/2026</a:t>
            </a:r>
          </a:p>
          <a:p>
            <a:r>
              <a:rPr lang="en-GB" sz="2800" dirty="0">
                <a:latin typeface="Aptos" panose="020B0004020202020204" pitchFamily="34" charset="0"/>
              </a:rPr>
              <a:t>About the causes of BDD  </a:t>
            </a:r>
            <a:r>
              <a:rPr lang="en-GB" sz="2800" dirty="0">
                <a:hlinkClick r:id="rId5"/>
              </a:rPr>
              <a:t>Bodily distress disorder - </a:t>
            </a:r>
            <a:r>
              <a:rPr lang="en-GB" sz="2800" dirty="0" err="1">
                <a:hlinkClick r:id="rId5"/>
              </a:rPr>
              <a:t>euronet</a:t>
            </a:r>
            <a:r>
              <a:rPr lang="en-GB" sz="2800" dirty="0">
                <a:hlinkClick r:id="rId5"/>
              </a:rPr>
              <a:t>-soma</a:t>
            </a:r>
            <a:endParaRPr lang="en-GB" sz="2800" dirty="0"/>
          </a:p>
          <a:p>
            <a:r>
              <a:rPr lang="en-GB" sz="2800" dirty="0">
                <a:latin typeface="Aptos" panose="020B0004020202020204" pitchFamily="34" charset="0"/>
              </a:rPr>
              <a:t>About the symptom of BDD </a:t>
            </a:r>
            <a:r>
              <a:rPr lang="en-GB" sz="2800" dirty="0">
                <a:hlinkClick r:id="rId4"/>
              </a:rPr>
              <a:t>Bodily distress syndrome: A new diagnosis for functional disorders in primary care? – PMC</a:t>
            </a:r>
            <a:r>
              <a:rPr lang="en-GB" sz="2800" dirty="0"/>
              <a:t>  accessed 21/03/2026</a:t>
            </a:r>
          </a:p>
          <a:p>
            <a:r>
              <a:rPr lang="en-GB" sz="2800" dirty="0">
                <a:latin typeface="Aptos" panose="020B0004020202020204" pitchFamily="34" charset="0"/>
              </a:rPr>
              <a:t>About the diagnosis of BDD </a:t>
            </a:r>
            <a:r>
              <a:rPr lang="en-GB" sz="2800" dirty="0">
                <a:hlinkClick r:id="rId4"/>
              </a:rPr>
              <a:t>Bodily distress syndrome: A new diagnosis for functional disorders in primary care? - PMC</a:t>
            </a:r>
            <a:endParaRPr lang="en-GB" sz="2800" dirty="0">
              <a:latin typeface="Aptos" panose="020B0004020202020204" pitchFamily="34" charset="0"/>
            </a:endParaRPr>
          </a:p>
          <a:p>
            <a:r>
              <a:rPr lang="en-GB" sz="2800" dirty="0">
                <a:latin typeface="Aptos" panose="020B0004020202020204" pitchFamily="34" charset="0"/>
              </a:rPr>
              <a:t>About the history and treatment </a:t>
            </a:r>
            <a:r>
              <a:rPr lang="en-GB" sz="2800" dirty="0">
                <a:hlinkClick r:id="rId6"/>
              </a:rPr>
              <a:t>Disorders of bodily distress or bodily experience from Clinical descriptions and diagnostic requirements for ICD-11 mental, behavioural and neurodevelopmental disorders on JSTOR</a:t>
            </a:r>
            <a:r>
              <a:rPr lang="en-GB" sz="2800" dirty="0"/>
              <a:t>  accessed 23/03/2026</a:t>
            </a:r>
          </a:p>
          <a:p>
            <a:r>
              <a:rPr lang="en-GB" sz="2800" dirty="0">
                <a:latin typeface="Aptos" panose="020B0004020202020204" pitchFamily="34" charset="0"/>
              </a:rPr>
              <a:t>About the history and treatment </a:t>
            </a:r>
            <a:r>
              <a:rPr lang="en-GB" sz="2800" dirty="0">
                <a:hlinkClick r:id="rId7"/>
              </a:rPr>
              <a:t>Diagnoses in and out of time: historical and medical pers...</a:t>
            </a:r>
            <a:r>
              <a:rPr lang="en-GB" sz="2800" dirty="0"/>
              <a:t> Accessed 23/03/2026</a:t>
            </a:r>
          </a:p>
          <a:p>
            <a:r>
              <a:rPr lang="en-GB" sz="2800" dirty="0">
                <a:latin typeface="Aptos" panose="020B0004020202020204" pitchFamily="34" charset="0"/>
              </a:rPr>
              <a:t>About recommendation of BDD </a:t>
            </a:r>
            <a:r>
              <a:rPr lang="en-GB" sz="2800" dirty="0">
                <a:hlinkClick r:id="rId8"/>
              </a:rPr>
              <a:t>Recommendations | Obsessive-compulsive disorder and body dysmorphic disorder: treatment | Guidance | NICE</a:t>
            </a:r>
            <a:r>
              <a:rPr lang="en-GB" sz="2800" dirty="0"/>
              <a:t>  accessed 26/03/2026</a:t>
            </a:r>
            <a:endParaRPr lang="en-GB" sz="2800" dirty="0">
              <a:latin typeface="Aptos" panose="020B0004020202020204" pitchFamily="34" charset="0"/>
            </a:endParaRPr>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96"/>
          </p:nvPr>
        </p:nvSpPr>
        <p:spPr>
          <a:xfrm>
            <a:off x="501434" y="13887451"/>
            <a:ext cx="10038659" cy="18460416"/>
          </a:xfrm>
        </p:spPr>
        <p:txBody>
          <a:bodyPr/>
          <a:lstStyle/>
          <a:p>
            <a:r>
              <a:rPr lang="en-GB" sz="3200" dirty="0">
                <a:solidFill>
                  <a:schemeClr val="tx1">
                    <a:lumMod val="95000"/>
                    <a:lumOff val="5000"/>
                  </a:schemeClr>
                </a:solidFill>
                <a:latin typeface="Aptos" panose="020B0004020202020204" pitchFamily="34" charset="0"/>
              </a:rPr>
              <a:t>Causes:</a:t>
            </a:r>
          </a:p>
          <a:p>
            <a:r>
              <a:rPr lang="en-GB" sz="3200" dirty="0">
                <a:solidFill>
                  <a:schemeClr val="tx1">
                    <a:lumMod val="95000"/>
                    <a:lumOff val="5000"/>
                  </a:schemeClr>
                </a:solidFill>
                <a:latin typeface="Aptos" panose="020B0004020202020204" pitchFamily="34" charset="0"/>
              </a:rPr>
              <a:t>Genetic :It is more common in people who have family members with anxiety disorders, OCD, or BDD.</a:t>
            </a:r>
          </a:p>
          <a:p>
            <a:r>
              <a:rPr lang="en-GB" sz="3200" dirty="0">
                <a:solidFill>
                  <a:schemeClr val="tx1">
                    <a:lumMod val="95000"/>
                    <a:lumOff val="5000"/>
                  </a:schemeClr>
                </a:solidFill>
                <a:latin typeface="Aptos" panose="020B0004020202020204" pitchFamily="34" charset="0"/>
              </a:rPr>
              <a:t>This implies a hereditary susceptibility.</a:t>
            </a:r>
          </a:p>
          <a:p>
            <a:r>
              <a:rPr lang="en-GB" sz="3200" dirty="0">
                <a:solidFill>
                  <a:schemeClr val="tx1">
                    <a:lumMod val="95000"/>
                    <a:lumOff val="5000"/>
                  </a:schemeClr>
                </a:solidFill>
                <a:latin typeface="Aptos" panose="020B0004020202020204" pitchFamily="34" charset="0"/>
              </a:rPr>
              <a:t>Childhood Experience : Bullying or making fun of someone's appearance</a:t>
            </a:r>
          </a:p>
          <a:p>
            <a:r>
              <a:rPr lang="en-GB" sz="3200" dirty="0">
                <a:solidFill>
                  <a:schemeClr val="tx1">
                    <a:lumMod val="95000"/>
                    <a:lumOff val="5000"/>
                  </a:schemeClr>
                </a:solidFill>
                <a:latin typeface="Aptos" panose="020B0004020202020204" pitchFamily="34" charset="0"/>
              </a:rPr>
              <a:t>Being raised in settings where physical beauty is highly valued (Euronet-soma 2026)</a:t>
            </a:r>
          </a:p>
          <a:p>
            <a:endParaRPr lang="en-GB" sz="3200" dirty="0">
              <a:solidFill>
                <a:schemeClr val="tx1">
                  <a:lumMod val="95000"/>
                  <a:lumOff val="5000"/>
                </a:schemeClr>
              </a:solidFill>
              <a:latin typeface="Aptos" panose="020B0004020202020204" pitchFamily="34" charset="0"/>
            </a:endParaRPr>
          </a:p>
          <a:p>
            <a:r>
              <a:rPr lang="en-GB" sz="3200" dirty="0">
                <a:solidFill>
                  <a:schemeClr val="tx1">
                    <a:lumMod val="95000"/>
                    <a:lumOff val="5000"/>
                  </a:schemeClr>
                </a:solidFill>
                <a:latin typeface="Aptos" panose="020B0004020202020204" pitchFamily="34" charset="0"/>
              </a:rPr>
              <a:t>Symptoms:</a:t>
            </a:r>
          </a:p>
          <a:p>
            <a:r>
              <a:rPr lang="en-GB" sz="3200" dirty="0">
                <a:solidFill>
                  <a:schemeClr val="tx1">
                    <a:lumMod val="95000"/>
                    <a:lumOff val="5000"/>
                  </a:schemeClr>
                </a:solidFill>
                <a:latin typeface="Aptos" panose="020B0004020202020204" pitchFamily="34" charset="0"/>
              </a:rPr>
              <a:t>Obsessive thought about appearance:</a:t>
            </a:r>
          </a:p>
          <a:p>
            <a:r>
              <a:rPr lang="en-GB" sz="3200" dirty="0">
                <a:solidFill>
                  <a:schemeClr val="tx1">
                    <a:lumMod val="95000"/>
                    <a:lumOff val="5000"/>
                  </a:schemeClr>
                </a:solidFill>
                <a:latin typeface="Aptos" panose="020B0004020202020204" pitchFamily="34" charset="0"/>
              </a:rPr>
              <a:t>persistent concern over a particular body part (e.g., face, complexion, hair, nose, weight, etc.)</a:t>
            </a:r>
          </a:p>
          <a:p>
            <a:r>
              <a:rPr lang="en-GB" sz="3200" dirty="0">
                <a:solidFill>
                  <a:schemeClr val="tx1">
                    <a:lumMod val="95000"/>
                    <a:lumOff val="5000"/>
                  </a:schemeClr>
                </a:solidFill>
                <a:latin typeface="Aptos" panose="020B0004020202020204" pitchFamily="34" charset="0"/>
              </a:rPr>
              <a:t>Perception that something appears "wrong," "ugly," or "deformed“</a:t>
            </a:r>
          </a:p>
          <a:p>
            <a:r>
              <a:rPr lang="en-GB" sz="3200" dirty="0">
                <a:solidFill>
                  <a:schemeClr val="tx1">
                    <a:lumMod val="95000"/>
                    <a:lumOff val="5000"/>
                  </a:schemeClr>
                </a:solidFill>
                <a:latin typeface="Aptos" panose="020B0004020202020204" pitchFamily="34" charset="0"/>
              </a:rPr>
              <a:t>Repetitive behaviour: (PMC 2024) </a:t>
            </a:r>
          </a:p>
          <a:p>
            <a:endParaRPr lang="en-GB" sz="3200" dirty="0">
              <a:solidFill>
                <a:schemeClr val="tx1">
                  <a:lumMod val="95000"/>
                  <a:lumOff val="5000"/>
                </a:schemeClr>
              </a:solidFill>
              <a:latin typeface="Aptos" panose="020B0004020202020204" pitchFamily="34" charset="0"/>
            </a:endParaRPr>
          </a:p>
          <a:p>
            <a:r>
              <a:rPr lang="en-GB" sz="3200" dirty="0">
                <a:solidFill>
                  <a:schemeClr val="tx1">
                    <a:lumMod val="95000"/>
                    <a:lumOff val="5000"/>
                  </a:schemeClr>
                </a:solidFill>
                <a:latin typeface="Aptos" panose="020B0004020202020204" pitchFamily="34" charset="0"/>
              </a:rPr>
              <a:t>Diagnosis</a:t>
            </a:r>
          </a:p>
          <a:p>
            <a:r>
              <a:rPr lang="en-GB" sz="3200" dirty="0">
                <a:solidFill>
                  <a:schemeClr val="tx1">
                    <a:lumMod val="95000"/>
                    <a:lumOff val="5000"/>
                  </a:schemeClr>
                </a:solidFill>
                <a:latin typeface="Aptos" panose="020B0004020202020204" pitchFamily="34" charset="0"/>
              </a:rPr>
              <a:t>dizziness, stomach problems, pain, exhaustion, etc.</a:t>
            </a:r>
          </a:p>
          <a:p>
            <a:r>
              <a:rPr lang="en-GB" sz="3200" dirty="0">
                <a:solidFill>
                  <a:schemeClr val="tx1">
                    <a:lumMod val="95000"/>
                    <a:lumOff val="5000"/>
                  </a:schemeClr>
                </a:solidFill>
                <a:latin typeface="Aptos" panose="020B0004020202020204" pitchFamily="34" charset="0"/>
              </a:rPr>
              <a:t>Symptoms may or may not have a medical cause.</a:t>
            </a:r>
          </a:p>
          <a:p>
            <a:endParaRPr lang="en-GB" sz="3200" dirty="0">
              <a:solidFill>
                <a:schemeClr val="tx1">
                  <a:lumMod val="95000"/>
                  <a:lumOff val="5000"/>
                </a:schemeClr>
              </a:solidFill>
              <a:latin typeface="Aptos" panose="020B0004020202020204" pitchFamily="34" charset="0"/>
            </a:endParaRPr>
          </a:p>
          <a:p>
            <a:r>
              <a:rPr lang="en-GB" sz="3200" dirty="0">
                <a:solidFill>
                  <a:schemeClr val="tx1">
                    <a:lumMod val="95000"/>
                    <a:lumOff val="5000"/>
                  </a:schemeClr>
                </a:solidFill>
                <a:latin typeface="Aptos" panose="020B0004020202020204" pitchFamily="34" charset="0"/>
              </a:rPr>
              <a:t>persistent concern about the impact of the symptoms</a:t>
            </a:r>
          </a:p>
          <a:p>
            <a:r>
              <a:rPr lang="en-GB" sz="3200" dirty="0">
                <a:solidFill>
                  <a:schemeClr val="tx1">
                    <a:lumMod val="95000"/>
                    <a:lumOff val="5000"/>
                  </a:schemeClr>
                </a:solidFill>
                <a:latin typeface="Aptos" panose="020B0004020202020204" pitchFamily="34" charset="0"/>
              </a:rPr>
              <a:t>High levels of health-related anxiety</a:t>
            </a:r>
          </a:p>
          <a:p>
            <a:r>
              <a:rPr lang="en-GB" sz="3200" dirty="0">
                <a:solidFill>
                  <a:schemeClr val="tx1">
                    <a:lumMod val="95000"/>
                    <a:lumOff val="5000"/>
                  </a:schemeClr>
                </a:solidFill>
                <a:latin typeface="Aptos" panose="020B0004020202020204" pitchFamily="34" charset="0"/>
              </a:rPr>
              <a:t>Spending too much time or effort on symptoms (e.g., frequent doctor visits)</a:t>
            </a:r>
          </a:p>
          <a:p>
            <a:endParaRPr lang="en-GB" sz="3200" dirty="0">
              <a:solidFill>
                <a:schemeClr val="tx1">
                  <a:lumMod val="95000"/>
                  <a:lumOff val="5000"/>
                </a:schemeClr>
              </a:solidFill>
              <a:latin typeface="Aptos" panose="020B0004020202020204" pitchFamily="34" charset="0"/>
            </a:endParaRPr>
          </a:p>
          <a:p>
            <a:endParaRPr lang="en-GB" sz="4800" dirty="0">
              <a:solidFill>
                <a:schemeClr val="tx1">
                  <a:lumMod val="95000"/>
                  <a:lumOff val="5000"/>
                </a:schemeClr>
              </a:solidFill>
              <a:latin typeface="Aptos" panose="020B0004020202020204" pitchFamily="34" charset="0"/>
            </a:endParaRPr>
          </a:p>
          <a:p>
            <a:endParaRPr lang="en-GB" sz="4800" dirty="0">
              <a:solidFill>
                <a:schemeClr val="tx1">
                  <a:lumMod val="95000"/>
                  <a:lumOff val="5000"/>
                </a:schemeClr>
              </a:solidFill>
              <a:latin typeface="Aptos" panose="020B0004020202020204" pitchFamily="34" charset="0"/>
            </a:endParaRPr>
          </a:p>
          <a:p>
            <a:endParaRPr lang="en-GB" sz="44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endParaRPr lang="en-GB" sz="40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16" name="Text Placeholder 15">
            <a:extLst>
              <a:ext uri="{FF2B5EF4-FFF2-40B4-BE49-F238E27FC236}">
                <a16:creationId xmlns:a16="http://schemas.microsoft.com/office/drawing/2014/main" id="{C7232E11-A480-4CE9-B9AD-96B7E3A30128}"/>
              </a:ext>
            </a:extLst>
          </p:cNvPr>
          <p:cNvSpPr>
            <a:spLocks noGrp="1"/>
          </p:cNvSpPr>
          <p:nvPr>
            <p:ph type="body" sz="quarter" idx="150"/>
          </p:nvPr>
        </p:nvSpPr>
        <p:spPr>
          <a:xfrm>
            <a:off x="5932593" y="3073871"/>
            <a:ext cx="31998968" cy="769441"/>
          </a:xfrm>
        </p:spPr>
        <p:txBody>
          <a:bodyPr/>
          <a:lstStyle/>
          <a:p>
            <a:endParaRPr lang="en-GB" dirty="0"/>
          </a:p>
        </p:txBody>
      </p:sp>
      <p:sp>
        <p:nvSpPr>
          <p:cNvPr id="17" name="Text Placeholder 16">
            <a:extLst>
              <a:ext uri="{FF2B5EF4-FFF2-40B4-BE49-F238E27FC236}">
                <a16:creationId xmlns:a16="http://schemas.microsoft.com/office/drawing/2014/main" id="{48D3574B-9CFC-4B83-1C3B-42BD2A74FB76}"/>
              </a:ext>
            </a:extLst>
          </p:cNvPr>
          <p:cNvSpPr>
            <a:spLocks noGrp="1"/>
          </p:cNvSpPr>
          <p:nvPr>
            <p:ph type="body" sz="quarter" idx="151"/>
          </p:nvPr>
        </p:nvSpPr>
        <p:spPr>
          <a:xfrm>
            <a:off x="5932593" y="1864506"/>
            <a:ext cx="31998968" cy="1015663"/>
          </a:xfrm>
        </p:spPr>
        <p:txBody>
          <a:bodyPr/>
          <a:lstStyle/>
          <a:p>
            <a:r>
              <a:rPr lang="en-GB" dirty="0"/>
              <a:t>NAME OF DISORDER (E.G., BIOPLAR DISORDER)</a:t>
            </a: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5959639" y="1088181"/>
            <a:ext cx="31998968" cy="1323439"/>
          </a:xfrm>
        </p:spPr>
        <p:txBody>
          <a:bodyPr/>
          <a:lstStyle/>
          <a:p>
            <a:r>
              <a:rPr lang="en-GB" sz="8000" dirty="0"/>
              <a:t>(Title - name of the chosen mental disorder)  </a:t>
            </a: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square" rtlCol="0">
            <a:spAutoFit/>
          </a:bodyPr>
          <a:lstStyle/>
          <a:p>
            <a:endParaRPr lang="en-GB" dirty="0"/>
          </a:p>
        </p:txBody>
      </p:sp>
      <p:sp>
        <p:nvSpPr>
          <p:cNvPr id="7" name="Rectangle 1">
            <a:extLst>
              <a:ext uri="{FF2B5EF4-FFF2-40B4-BE49-F238E27FC236}">
                <a16:creationId xmlns:a16="http://schemas.microsoft.com/office/drawing/2014/main" id="{12D78E58-F02E-E0D8-5ACC-9FEA3076D949}"/>
              </a:ext>
            </a:extLst>
          </p:cNvPr>
          <p:cNvSpPr>
            <a:spLocks noChangeArrowheads="1"/>
          </p:cNvSpPr>
          <p:nvPr/>
        </p:nvSpPr>
        <p:spPr bwMode="auto">
          <a:xfrm>
            <a:off x="0" y="0"/>
            <a:ext cx="438912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panose="020B0604020202020204" pitchFamily="34" charset="0"/>
              </a:rPr>
              <a:t>Checking mirrors frequently (or staying away from mirrors completely)</a:t>
            </a:r>
            <a:br>
              <a:rPr kumimoji="0" lang="en-US" altLang="en-US" sz="1800" b="0" i="0" u="none" strike="noStrike" cap="none" normalizeH="0" baseline="0">
                <a:ln>
                  <a:noFill/>
                </a:ln>
                <a:solidFill>
                  <a:schemeClr val="tx1"/>
                </a:solidFill>
                <a:effectLst/>
                <a:latin typeface="Arial" panose="020B0604020202020204" pitchFamily="34" charset="0"/>
              </a:rPr>
            </a:br>
            <a:r>
              <a:rPr kumimoji="0" lang="en-US" altLang="en-US" sz="1800" b="0" i="0" u="none" strike="noStrike" cap="none" normalizeH="0" baseline="0">
                <a:ln>
                  <a:noFill/>
                </a:ln>
                <a:solidFill>
                  <a:schemeClr val="tx1"/>
                </a:solidFill>
                <a:effectLst/>
                <a:latin typeface="Arial" panose="020B0604020202020204" pitchFamily="34" charset="0"/>
              </a:rPr>
              <a:t>Skin removal, too much grooming, or attempting to "fix" the defect</a:t>
            </a:r>
            <a:br>
              <a:rPr kumimoji="0" lang="en-US" altLang="en-US" sz="1800" b="0" i="0" u="none" strike="noStrike" cap="none" normalizeH="0" baseline="0">
                <a:ln>
                  <a:noFill/>
                </a:ln>
                <a:solidFill>
                  <a:schemeClr val="tx1"/>
                </a:solidFill>
                <a:effectLst/>
                <a:latin typeface="Arial" panose="020B0604020202020204" pitchFamily="34" charset="0"/>
              </a:rPr>
            </a:br>
            <a:r>
              <a:rPr kumimoji="0" lang="en-US" altLang="en-US" sz="1800" b="0" i="0" u="none" strike="noStrike" cap="none" normalizeH="0" baseline="0">
                <a:ln>
                  <a:noFill/>
                </a:ln>
                <a:solidFill>
                  <a:schemeClr val="tx1"/>
                </a:solidFill>
                <a:effectLst/>
                <a:latin typeface="Arial" panose="020B0604020202020204" pitchFamily="34" charset="0"/>
              </a:rPr>
              <a:t>Constantly comparing your looks to that of others</a:t>
            </a:r>
          </a:p>
        </p:txBody>
      </p:sp>
    </p:spTree>
    <p:extLst>
      <p:ext uri="{BB962C8B-B14F-4D97-AF65-F5344CB8AC3E}">
        <p14:creationId xmlns:p14="http://schemas.microsoft.com/office/powerpoint/2010/main" val="531086080"/>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23822</TotalTime>
  <Words>936</Words>
  <Application>Microsoft Office PowerPoint</Application>
  <PresentationFormat>Custom</PresentationFormat>
  <Paragraphs>101</Paragraphs>
  <Slides>2</Slides>
  <Notes>1</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2</vt:i4>
      </vt:variant>
    </vt:vector>
  </HeadingPairs>
  <TitlesOfParts>
    <vt:vector size="14" baseType="lpstr">
      <vt:lpstr>Aptos</vt:lpstr>
      <vt:lpstr>Aptos Display</vt:lpstr>
      <vt:lpstr>Arial</vt:lpstr>
      <vt:lpstr>Arial Black</vt:lpstr>
      <vt:lpstr>Calibri</vt:lpstr>
      <vt:lpstr>Times New Roman</vt:lpstr>
      <vt:lpstr>Trebuchet MS</vt:lpstr>
      <vt:lpstr>36x48-Template-V2b</vt:lpstr>
      <vt:lpstr>Without Quick Guides</vt:lpstr>
      <vt:lpstr>Classic 3 Columns</vt:lpstr>
      <vt:lpstr>Trifold - Wide Center</vt:lpstr>
      <vt:lpstr>Office Theme</vt:lpstr>
      <vt:lpstr>  Student name  Charles Frimpong  Student number  2227297 </vt:lpstr>
      <vt:lpstr>PowerPoint Presentation</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Charles Frimpong</cp:lastModifiedBy>
  <cp:revision>86</cp:revision>
  <cp:lastPrinted>2015-06-29T17:31:11Z</cp:lastPrinted>
  <dcterms:created xsi:type="dcterms:W3CDTF">2012-02-03T19:11:35Z</dcterms:created>
  <dcterms:modified xsi:type="dcterms:W3CDTF">2026-03-26T13:43:03Z</dcterms:modified>
</cp:coreProperties>
</file>