
<file path=[Content_Types].xml><?xml version="1.0" encoding="utf-8"?>
<Types xmlns="http://schemas.openxmlformats.org/package/2006/content-types">
  <Default Extension="bin" ContentType="application/vnd.openxmlformats-officedocument.oleObject"/>
  <Default Extension="crdownload"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webp" ContentType="image/webp"/>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18"/>
  </p:notesMasterIdLst>
  <p:sldIdLst>
    <p:sldId id="256" r:id="rId2"/>
    <p:sldId id="257" r:id="rId3"/>
    <p:sldId id="260" r:id="rId4"/>
    <p:sldId id="270" r:id="rId5"/>
    <p:sldId id="271" r:id="rId6"/>
    <p:sldId id="268" r:id="rId7"/>
    <p:sldId id="275" r:id="rId8"/>
    <p:sldId id="266" r:id="rId9"/>
    <p:sldId id="274" r:id="rId10"/>
    <p:sldId id="258" r:id="rId11"/>
    <p:sldId id="278" r:id="rId12"/>
    <p:sldId id="272" r:id="rId13"/>
    <p:sldId id="280" r:id="rId14"/>
    <p:sldId id="276" r:id="rId15"/>
    <p:sldId id="277" r:id="rId16"/>
    <p:sldId id="28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uke Penny" initials="LP" lastIdx="1" clrIdx="0">
    <p:extLst>
      <p:ext uri="{19B8F6BF-5375-455C-9EA6-DF929625EA0E}">
        <p15:presenceInfo xmlns:p15="http://schemas.microsoft.com/office/powerpoint/2012/main" userId="8d51b6477df4377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2" autoAdjust="0"/>
    <p:restoredTop sz="75679" autoAdjust="0"/>
  </p:normalViewPr>
  <p:slideViewPr>
    <p:cSldViewPr snapToGrid="0">
      <p:cViewPr varScale="1">
        <p:scale>
          <a:sx n="86" d="100"/>
          <a:sy n="86" d="100"/>
        </p:scale>
        <p:origin x="14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Penny" userId="8d51b6477df43776" providerId="LiveId" clId="{2F6081EB-A051-4CEF-8D90-179BB50ED1E7}"/>
    <pc:docChg chg="custSel modSld">
      <pc:chgData name="Luke Penny" userId="8d51b6477df43776" providerId="LiveId" clId="{2F6081EB-A051-4CEF-8D90-179BB50ED1E7}" dt="2022-10-28T06:33:51.118" v="934"/>
      <pc:docMkLst>
        <pc:docMk/>
      </pc:docMkLst>
      <pc:sldChg chg="modSp mod">
        <pc:chgData name="Luke Penny" userId="8d51b6477df43776" providerId="LiveId" clId="{2F6081EB-A051-4CEF-8D90-179BB50ED1E7}" dt="2022-10-27T18:57:26.105" v="0" actId="6549"/>
        <pc:sldMkLst>
          <pc:docMk/>
          <pc:sldMk cId="988099832" sldId="257"/>
        </pc:sldMkLst>
        <pc:spChg chg="mod">
          <ac:chgData name="Luke Penny" userId="8d51b6477df43776" providerId="LiveId" clId="{2F6081EB-A051-4CEF-8D90-179BB50ED1E7}" dt="2022-10-27T18:57:26.105" v="0" actId="6549"/>
          <ac:spMkLst>
            <pc:docMk/>
            <pc:sldMk cId="988099832" sldId="257"/>
            <ac:spMk id="6" creationId="{AD579E21-08F6-F614-6AEA-77BC7CBC461E}"/>
          </ac:spMkLst>
        </pc:spChg>
      </pc:sldChg>
      <pc:sldChg chg="modSp modNotesTx">
        <pc:chgData name="Luke Penny" userId="8d51b6477df43776" providerId="LiveId" clId="{2F6081EB-A051-4CEF-8D90-179BB50ED1E7}" dt="2022-10-28T06:33:51.118" v="934"/>
        <pc:sldMkLst>
          <pc:docMk/>
          <pc:sldMk cId="2835641953" sldId="260"/>
        </pc:sldMkLst>
        <pc:graphicFrameChg chg="mod">
          <ac:chgData name="Luke Penny" userId="8d51b6477df43776" providerId="LiveId" clId="{2F6081EB-A051-4CEF-8D90-179BB50ED1E7}" dt="2022-10-28T06:33:51.118" v="934"/>
          <ac:graphicFrameMkLst>
            <pc:docMk/>
            <pc:sldMk cId="2835641953" sldId="260"/>
            <ac:graphicFrameMk id="10" creationId="{8F5E2804-6848-CD87-81A6-DCE0B39BFC08}"/>
          </ac:graphicFrameMkLst>
        </pc:graphicFrameChg>
      </pc:sldChg>
      <pc:sldChg chg="modSp mod">
        <pc:chgData name="Luke Penny" userId="8d51b6477df43776" providerId="LiveId" clId="{2F6081EB-A051-4CEF-8D90-179BB50ED1E7}" dt="2022-10-28T06:29:56.161" v="569" actId="2711"/>
        <pc:sldMkLst>
          <pc:docMk/>
          <pc:sldMk cId="23571222" sldId="274"/>
        </pc:sldMkLst>
        <pc:spChg chg="mod">
          <ac:chgData name="Luke Penny" userId="8d51b6477df43776" providerId="LiveId" clId="{2F6081EB-A051-4CEF-8D90-179BB50ED1E7}" dt="2022-10-28T06:29:56.161" v="569" actId="2711"/>
          <ac:spMkLst>
            <pc:docMk/>
            <pc:sldMk cId="23571222" sldId="274"/>
            <ac:spMk id="2" creationId="{8227CC8D-3454-3A34-8A27-181F1C6E453A}"/>
          </ac:spMkLst>
        </pc:spChg>
      </pc:sldChg>
      <pc:sldChg chg="addSp modSp mod">
        <pc:chgData name="Luke Penny" userId="8d51b6477df43776" providerId="LiveId" clId="{2F6081EB-A051-4CEF-8D90-179BB50ED1E7}" dt="2022-10-28T06:26:34.590" v="376" actId="113"/>
        <pc:sldMkLst>
          <pc:docMk/>
          <pc:sldMk cId="1600759372" sldId="275"/>
        </pc:sldMkLst>
        <pc:spChg chg="add mod">
          <ac:chgData name="Luke Penny" userId="8d51b6477df43776" providerId="LiveId" clId="{2F6081EB-A051-4CEF-8D90-179BB50ED1E7}" dt="2022-10-28T06:26:19.238" v="370" actId="113"/>
          <ac:spMkLst>
            <pc:docMk/>
            <pc:sldMk cId="1600759372" sldId="275"/>
            <ac:spMk id="4" creationId="{519B1497-E37B-A419-20E1-AA09599BE3DD}"/>
          </ac:spMkLst>
        </pc:spChg>
        <pc:spChg chg="add mod">
          <ac:chgData name="Luke Penny" userId="8d51b6477df43776" providerId="LiveId" clId="{2F6081EB-A051-4CEF-8D90-179BB50ED1E7}" dt="2022-10-28T06:26:22.551" v="371" actId="113"/>
          <ac:spMkLst>
            <pc:docMk/>
            <pc:sldMk cId="1600759372" sldId="275"/>
            <ac:spMk id="5" creationId="{F3AA333D-B6AA-00D5-B6AD-E1C4F372A591}"/>
          </ac:spMkLst>
        </pc:spChg>
        <pc:spChg chg="add mod">
          <ac:chgData name="Luke Penny" userId="8d51b6477df43776" providerId="LiveId" clId="{2F6081EB-A051-4CEF-8D90-179BB50ED1E7}" dt="2022-10-28T06:26:26.775" v="373" actId="113"/>
          <ac:spMkLst>
            <pc:docMk/>
            <pc:sldMk cId="1600759372" sldId="275"/>
            <ac:spMk id="6" creationId="{1DA4DFDC-B466-4236-7AA4-003F87407F4B}"/>
          </ac:spMkLst>
        </pc:spChg>
        <pc:spChg chg="add mod">
          <ac:chgData name="Luke Penny" userId="8d51b6477df43776" providerId="LiveId" clId="{2F6081EB-A051-4CEF-8D90-179BB50ED1E7}" dt="2022-10-28T06:26:31.629" v="375" actId="113"/>
          <ac:spMkLst>
            <pc:docMk/>
            <pc:sldMk cId="1600759372" sldId="275"/>
            <ac:spMk id="7" creationId="{41C01AF7-5AA8-A365-D637-53EDC3B888A0}"/>
          </ac:spMkLst>
        </pc:spChg>
        <pc:spChg chg="add mod">
          <ac:chgData name="Luke Penny" userId="8d51b6477df43776" providerId="LiveId" clId="{2F6081EB-A051-4CEF-8D90-179BB50ED1E7}" dt="2022-10-28T06:26:24.616" v="372" actId="113"/>
          <ac:spMkLst>
            <pc:docMk/>
            <pc:sldMk cId="1600759372" sldId="275"/>
            <ac:spMk id="8" creationId="{B2FC2BCA-7678-1477-C344-61ECBD016A19}"/>
          </ac:spMkLst>
        </pc:spChg>
        <pc:spChg chg="add mod">
          <ac:chgData name="Luke Penny" userId="8d51b6477df43776" providerId="LiveId" clId="{2F6081EB-A051-4CEF-8D90-179BB50ED1E7}" dt="2022-10-28T06:26:34.590" v="376" actId="113"/>
          <ac:spMkLst>
            <pc:docMk/>
            <pc:sldMk cId="1600759372" sldId="275"/>
            <ac:spMk id="9" creationId="{327E0657-B23F-CDDF-245A-2947C399841F}"/>
          </ac:spMkLst>
        </pc:spChg>
        <pc:graphicFrameChg chg="add mod">
          <ac:chgData name="Luke Penny" userId="8d51b6477df43776" providerId="LiveId" clId="{2F6081EB-A051-4CEF-8D90-179BB50ED1E7}" dt="2022-10-27T19:03:13.193" v="126" actId="1076"/>
          <ac:graphicFrameMkLst>
            <pc:docMk/>
            <pc:sldMk cId="1600759372" sldId="275"/>
            <ac:graphicFrameMk id="3" creationId="{CC7F54C2-85A5-3144-49FC-3399FC0AF88C}"/>
          </ac:graphicFrameMkLst>
        </pc:graphicFrameChg>
        <pc:picChg chg="mod">
          <ac:chgData name="Luke Penny" userId="8d51b6477df43776" providerId="LiveId" clId="{2F6081EB-A051-4CEF-8D90-179BB50ED1E7}" dt="2022-10-27T19:01:14.816" v="39" actId="14100"/>
          <ac:picMkLst>
            <pc:docMk/>
            <pc:sldMk cId="1600759372" sldId="275"/>
            <ac:picMk id="5122" creationId="{E0E8AB68-F8F0-7050-C10E-5B2F7EE08365}"/>
          </ac:picMkLst>
        </pc:picChg>
        <pc:picChg chg="mod">
          <ac:chgData name="Luke Penny" userId="8d51b6477df43776" providerId="LiveId" clId="{2F6081EB-A051-4CEF-8D90-179BB50ED1E7}" dt="2022-10-27T19:01:16.579" v="40" actId="14100"/>
          <ac:picMkLst>
            <pc:docMk/>
            <pc:sldMk cId="1600759372" sldId="275"/>
            <ac:picMk id="5124" creationId="{878D67F9-6C7D-7700-4970-A7819F885A91}"/>
          </ac:picMkLst>
        </pc:picChg>
        <pc:picChg chg="mod">
          <ac:chgData name="Luke Penny" userId="8d51b6477df43776" providerId="LiveId" clId="{2F6081EB-A051-4CEF-8D90-179BB50ED1E7}" dt="2022-10-27T19:00:22.438" v="25" actId="1582"/>
          <ac:picMkLst>
            <pc:docMk/>
            <pc:sldMk cId="1600759372" sldId="275"/>
            <ac:picMk id="5126" creationId="{F96B7A99-B9B8-7750-530A-C28E4310EFFB}"/>
          </ac:picMkLst>
        </pc:picChg>
        <pc:picChg chg="mod">
          <ac:chgData name="Luke Penny" userId="8d51b6477df43776" providerId="LiveId" clId="{2F6081EB-A051-4CEF-8D90-179BB50ED1E7}" dt="2022-10-27T19:01:21.419" v="44" actId="1076"/>
          <ac:picMkLst>
            <pc:docMk/>
            <pc:sldMk cId="1600759372" sldId="275"/>
            <ac:picMk id="5128" creationId="{1FF5DBFC-BBEB-EC34-BC6A-1D42F9706E03}"/>
          </ac:picMkLst>
        </pc:picChg>
        <pc:picChg chg="mod">
          <ac:chgData name="Luke Penny" userId="8d51b6477df43776" providerId="LiveId" clId="{2F6081EB-A051-4CEF-8D90-179BB50ED1E7}" dt="2022-10-27T19:02:17.786" v="93" actId="1076"/>
          <ac:picMkLst>
            <pc:docMk/>
            <pc:sldMk cId="1600759372" sldId="275"/>
            <ac:picMk id="5130" creationId="{933B629F-4C75-9C81-221A-F82F09A63602}"/>
          </ac:picMkLst>
        </pc:picChg>
      </pc:sldChg>
      <pc:sldChg chg="modSp mod modNotesTx">
        <pc:chgData name="Luke Penny" userId="8d51b6477df43776" providerId="LiveId" clId="{2F6081EB-A051-4CEF-8D90-179BB50ED1E7}" dt="2022-10-28T06:32:13.685" v="834" actId="20577"/>
        <pc:sldMkLst>
          <pc:docMk/>
          <pc:sldMk cId="2958198380" sldId="276"/>
        </pc:sldMkLst>
        <pc:spChg chg="mod">
          <ac:chgData name="Luke Penny" userId="8d51b6477df43776" providerId="LiveId" clId="{2F6081EB-A051-4CEF-8D90-179BB50ED1E7}" dt="2022-10-28T06:31:05.242" v="593" actId="1076"/>
          <ac:spMkLst>
            <pc:docMk/>
            <pc:sldMk cId="2958198380" sldId="276"/>
            <ac:spMk id="6" creationId="{82BB9260-2C80-FD79-DE60-EFEC1CDD679D}"/>
          </ac:spMkLst>
        </pc:spChg>
        <pc:picChg chg="mod">
          <ac:chgData name="Luke Penny" userId="8d51b6477df43776" providerId="LiveId" clId="{2F6081EB-A051-4CEF-8D90-179BB50ED1E7}" dt="2022-10-28T06:31:06.613" v="594" actId="1076"/>
          <ac:picMkLst>
            <pc:docMk/>
            <pc:sldMk cId="2958198380" sldId="276"/>
            <ac:picMk id="4" creationId="{CF7584CE-5F8F-2B18-695E-D00E545EAF92}"/>
          </ac:picMkLst>
        </pc:picChg>
      </pc:sldChg>
      <pc:sldChg chg="modNotesTx">
        <pc:chgData name="Luke Penny" userId="8d51b6477df43776" providerId="LiveId" clId="{2F6081EB-A051-4CEF-8D90-179BB50ED1E7}" dt="2022-10-28T06:33:14.718" v="846" actId="20577"/>
        <pc:sldMkLst>
          <pc:docMk/>
          <pc:sldMk cId="2717694194" sldId="277"/>
        </pc:sldMkLst>
      </pc:sldChg>
      <pc:sldChg chg="addSp modSp mod modAnim modNotesTx">
        <pc:chgData name="Luke Penny" userId="8d51b6477df43776" providerId="LiveId" clId="{2F6081EB-A051-4CEF-8D90-179BB50ED1E7}" dt="2022-10-28T06:29:12.881" v="567" actId="20577"/>
        <pc:sldMkLst>
          <pc:docMk/>
          <pc:sldMk cId="4137336160" sldId="278"/>
        </pc:sldMkLst>
        <pc:spChg chg="add mod">
          <ac:chgData name="Luke Penny" userId="8d51b6477df43776" providerId="LiveId" clId="{2F6081EB-A051-4CEF-8D90-179BB50ED1E7}" dt="2022-10-28T06:25:38.303" v="364" actId="1582"/>
          <ac:spMkLst>
            <pc:docMk/>
            <pc:sldMk cId="4137336160" sldId="278"/>
            <ac:spMk id="3" creationId="{BA63DDE3-E11F-8838-1296-F3BE1499F11D}"/>
          </ac:spMkLst>
        </pc:spChg>
        <pc:spChg chg="add mod">
          <ac:chgData name="Luke Penny" userId="8d51b6477df43776" providerId="LiveId" clId="{2F6081EB-A051-4CEF-8D90-179BB50ED1E7}" dt="2022-10-28T06:25:44.842" v="366" actId="1076"/>
          <ac:spMkLst>
            <pc:docMk/>
            <pc:sldMk cId="4137336160" sldId="278"/>
            <ac:spMk id="4" creationId="{6B5FAC03-C849-07A6-B0D3-9D122F6BA984}"/>
          </ac:spMkLst>
        </pc:spChg>
      </pc:sldChg>
      <pc:sldChg chg="addSp delSp modSp mod">
        <pc:chgData name="Luke Penny" userId="8d51b6477df43776" providerId="LiveId" clId="{2F6081EB-A051-4CEF-8D90-179BB50ED1E7}" dt="2022-10-28T06:30:46.438" v="577" actId="1076"/>
        <pc:sldMkLst>
          <pc:docMk/>
          <pc:sldMk cId="2525428961" sldId="280"/>
        </pc:sldMkLst>
        <pc:picChg chg="add mod">
          <ac:chgData name="Luke Penny" userId="8d51b6477df43776" providerId="LiveId" clId="{2F6081EB-A051-4CEF-8D90-179BB50ED1E7}" dt="2022-10-28T06:30:31.203" v="574" actId="14100"/>
          <ac:picMkLst>
            <pc:docMk/>
            <pc:sldMk cId="2525428961" sldId="280"/>
            <ac:picMk id="2" creationId="{85F9F63E-288D-1E0B-7DEE-DC6EF626F33A}"/>
          </ac:picMkLst>
        </pc:picChg>
        <pc:picChg chg="del mod">
          <ac:chgData name="Luke Penny" userId="8d51b6477df43776" providerId="LiveId" clId="{2F6081EB-A051-4CEF-8D90-179BB50ED1E7}" dt="2022-10-28T06:30:28.948" v="572" actId="478"/>
          <ac:picMkLst>
            <pc:docMk/>
            <pc:sldMk cId="2525428961" sldId="280"/>
            <ac:picMk id="8" creationId="{22E22CD8-9005-D458-85A3-946A90434584}"/>
          </ac:picMkLst>
        </pc:picChg>
        <pc:picChg chg="mod">
          <ac:chgData name="Luke Penny" userId="8d51b6477df43776" providerId="LiveId" clId="{2F6081EB-A051-4CEF-8D90-179BB50ED1E7}" dt="2022-10-28T06:30:46.438" v="577" actId="1076"/>
          <ac:picMkLst>
            <pc:docMk/>
            <pc:sldMk cId="2525428961" sldId="280"/>
            <ac:picMk id="9" creationId="{83CA939B-FD5B-0674-67E5-6894DDB9CB6A}"/>
          </ac:picMkLst>
        </pc:picChg>
      </pc:sldChg>
      <pc:sldChg chg="addSp modSp mod modNotesTx">
        <pc:chgData name="Luke Penny" userId="8d51b6477df43776" providerId="LiveId" clId="{2F6081EB-A051-4CEF-8D90-179BB50ED1E7}" dt="2022-10-28T06:33:19.815" v="847" actId="20577"/>
        <pc:sldMkLst>
          <pc:docMk/>
          <pc:sldMk cId="3454210190" sldId="281"/>
        </pc:sldMkLst>
        <pc:spChg chg="add mod">
          <ac:chgData name="Luke Penny" userId="8d51b6477df43776" providerId="LiveId" clId="{2F6081EB-A051-4CEF-8D90-179BB50ED1E7}" dt="2022-10-28T06:32:54.303" v="844" actId="114"/>
          <ac:spMkLst>
            <pc:docMk/>
            <pc:sldMk cId="3454210190" sldId="281"/>
            <ac:spMk id="2" creationId="{56A2E7AA-234C-E8F1-0279-8C0347F29418}"/>
          </ac:spMkLst>
        </pc:spChg>
        <pc:spChg chg="mod">
          <ac:chgData name="Luke Penny" userId="8d51b6477df43776" providerId="LiveId" clId="{2F6081EB-A051-4CEF-8D90-179BB50ED1E7}" dt="2022-10-28T06:33:08.008" v="845" actId="1076"/>
          <ac:spMkLst>
            <pc:docMk/>
            <pc:sldMk cId="3454210190" sldId="281"/>
            <ac:spMk id="3" creationId="{83E45C2A-9DDA-4F20-C606-619945701B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6BDFE2-8081-4D66-BA59-C51174A5FF77}"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27CC08-0798-4231-BE0D-BB75BDD5A2AD}" type="slidenum">
              <a:rPr lang="en-GB" smtClean="0"/>
              <a:t>‹#›</a:t>
            </a:fld>
            <a:endParaRPr lang="en-GB"/>
          </a:p>
        </p:txBody>
      </p:sp>
    </p:spTree>
    <p:extLst>
      <p:ext uri="{BB962C8B-B14F-4D97-AF65-F5344CB8AC3E}">
        <p14:creationId xmlns:p14="http://schemas.microsoft.com/office/powerpoint/2010/main" val="1922760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Introduce the Battle of Agincourt, part of the Hundred Years War, a conflict lasting 116 years between France &amp; England between 1337 – 1453.</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Battle was between Henry V and Charles D’Albret in an open battlefield spanning 1000 yards of open ground, outside a small village called Agincourt. There was a vast French army compared the Henry’s battalion.</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Henry had exhausted troops from previous engagements on his way to Calais, heading towards Agincourt. Dwindling numbers of troops due to disease and dysentery.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On the 25</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October 1415 the battle commenced.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2</a:t>
            </a:fld>
            <a:endParaRPr lang="en-GB"/>
          </a:p>
        </p:txBody>
      </p:sp>
    </p:spTree>
    <p:extLst>
      <p:ext uri="{BB962C8B-B14F-4D97-AF65-F5344CB8AC3E}">
        <p14:creationId xmlns:p14="http://schemas.microsoft.com/office/powerpoint/2010/main" val="2738437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On the open battlefield, the French formation consisted of 30,000 soldiers of which roughly 7000 were cavalry. They were arranged in 3 lines of roughly 9000 soldiers/men-at-arms. The French did have some archers on the flanks of the main battalion.</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British soldiers consisted of around 8000 troops. The archers were to the side of the main battalion of men at arms, with trees on either side.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French allowed Henry to take a defensive position flanked by trees either side.</a:t>
            </a:r>
          </a:p>
          <a:p>
            <a:endParaRPr lang="en-GB" dirty="0">
              <a:solidFill>
                <a:srgbClr val="FF0000"/>
              </a:solidFill>
            </a:endParaRPr>
          </a:p>
        </p:txBody>
      </p:sp>
      <p:sp>
        <p:nvSpPr>
          <p:cNvPr id="4" name="Slide Number Placeholder 3"/>
          <p:cNvSpPr>
            <a:spLocks noGrp="1"/>
          </p:cNvSpPr>
          <p:nvPr>
            <p:ph type="sldNum" sz="quarter" idx="5"/>
          </p:nvPr>
        </p:nvSpPr>
        <p:spPr/>
        <p:txBody>
          <a:bodyPr/>
          <a:lstStyle/>
          <a:p>
            <a:fld id="{0427CC08-0798-4231-BE0D-BB75BDD5A2AD}" type="slidenum">
              <a:rPr lang="en-GB" smtClean="0"/>
              <a:t>3</a:t>
            </a:fld>
            <a:endParaRPr lang="en-GB"/>
          </a:p>
        </p:txBody>
      </p:sp>
    </p:spTree>
    <p:extLst>
      <p:ext uri="{BB962C8B-B14F-4D97-AF65-F5344CB8AC3E}">
        <p14:creationId xmlns:p14="http://schemas.microsoft.com/office/powerpoint/2010/main" val="1847078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English archers trying to provoke the French started firing volleys of arrows at the French battalion, forcing the French to retaliate.</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4</a:t>
            </a:fld>
            <a:endParaRPr lang="en-GB"/>
          </a:p>
        </p:txBody>
      </p:sp>
    </p:spTree>
    <p:extLst>
      <p:ext uri="{BB962C8B-B14F-4D97-AF65-F5344CB8AC3E}">
        <p14:creationId xmlns:p14="http://schemas.microsoft.com/office/powerpoint/2010/main" val="792441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battalion of French knights on horseback charged forward towards the English line of archers. The English laid wooden stakes in the ground at chest height to deter the French cavalry. Arrows continued to rain down on the cavalry as they approached.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cavalry took many a casualty and retreated when they got the line of pike men with the large sharpened wooden stakes in the ground.</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5</a:t>
            </a:fld>
            <a:endParaRPr lang="en-GB"/>
          </a:p>
        </p:txBody>
      </p:sp>
    </p:spTree>
    <p:extLst>
      <p:ext uri="{BB962C8B-B14F-4D97-AF65-F5344CB8AC3E}">
        <p14:creationId xmlns:p14="http://schemas.microsoft.com/office/powerpoint/2010/main" val="45389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cavalry in the confusion trampled the own French men-at-arms marching towards the French line. Many a downed knight joined the march towards the English line, confused, exhausted and weakened morale.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Henry ordered his light-equipped archers to draw their swords and axes and dispatch of the enemy.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last French battalion retreated and Henry had won the Battle of Agincourt, with a vast difference in the loss of soldiers.</a:t>
            </a:r>
          </a:p>
          <a:p>
            <a:endParaRPr lang="en-GB" dirty="0">
              <a:solidFill>
                <a:srgbClr val="FF0000"/>
              </a:solidFill>
            </a:endParaRPr>
          </a:p>
        </p:txBody>
      </p:sp>
      <p:sp>
        <p:nvSpPr>
          <p:cNvPr id="4" name="Slide Number Placeholder 3"/>
          <p:cNvSpPr>
            <a:spLocks noGrp="1"/>
          </p:cNvSpPr>
          <p:nvPr>
            <p:ph type="sldNum" sz="quarter" idx="5"/>
          </p:nvPr>
        </p:nvSpPr>
        <p:spPr/>
        <p:txBody>
          <a:bodyPr/>
          <a:lstStyle/>
          <a:p>
            <a:fld id="{0427CC08-0798-4231-BE0D-BB75BDD5A2AD}" type="slidenum">
              <a:rPr lang="en-GB" smtClean="0"/>
              <a:t>6</a:t>
            </a:fld>
            <a:endParaRPr lang="en-GB"/>
          </a:p>
        </p:txBody>
      </p:sp>
    </p:spTree>
    <p:extLst>
      <p:ext uri="{BB962C8B-B14F-4D97-AF65-F5344CB8AC3E}">
        <p14:creationId xmlns:p14="http://schemas.microsoft.com/office/powerpoint/2010/main" val="378469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factors to consider when decided if the longbow was the decisive weapon at the battle of Agincourt. The armour of the French knights and foot-soldiers will play a part in the defensive mechanism against the longbow.</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trained and competent English yeomen who were trained from a young age in wielding a bow for battle. The bodkin arrow employed alongside the battle with its potential penetrative power to go through plate armour.</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weather and the terrain of the battlefield leading up to the events at Agincourt.</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tactics and strategy employed on both sides, with the French being over-confident in their numbers and the battle-hardened English.</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7</a:t>
            </a:fld>
            <a:endParaRPr lang="en-GB"/>
          </a:p>
        </p:txBody>
      </p:sp>
    </p:spTree>
    <p:extLst>
      <p:ext uri="{BB962C8B-B14F-4D97-AF65-F5344CB8AC3E}">
        <p14:creationId xmlns:p14="http://schemas.microsoft.com/office/powerpoint/2010/main" val="1465317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Firstly, we will look at the armour of the period. The 15</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 was a period when a period in time when they were experimenting with material properties to try and improve the strength of armour and weapons. They had little knowledge of material properties in the time period but they understood the difference in performance when altering certain metals.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French armour of the period was extremely well made, using slopes and inclinations in the armour, arrows generally deflected and were ineffective at full penetration of steel plate even at short distances.</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Problem being high quality steel is very expensive so only the most noble and wealthy of knights could afford a full plate of armour. Many a foot-soldier could not afford full steel plate, in this case they used wrought iron or armour mix which decreased the overall effectiveness of the armour and caused certain parts of the armour, especially in the limbs to be relatively much weaker than the breastplate.</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8</a:t>
            </a:fld>
            <a:endParaRPr lang="en-GB"/>
          </a:p>
        </p:txBody>
      </p:sp>
    </p:spTree>
    <p:extLst>
      <p:ext uri="{BB962C8B-B14F-4D97-AF65-F5344CB8AC3E}">
        <p14:creationId xmlns:p14="http://schemas.microsoft.com/office/powerpoint/2010/main" val="3690087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studies have gone into wearing a bulky set of full plate armour and the effect it would have on the wearer.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 know the knights on horseback were wearing full plate armour on their march towards the English line. The knights who were knocked from the horse in the initial barrage of arrows, marched on foot towards the English line.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Studies have shown that people wearing armour, expended 2.3 times more energy while walking compared without wearing armour. This could have been a factor at Agincourt when the knights arrived the English line and failed to make any impact. The combination of the muddy battlefield and the burden of the heavy armour, made it light work for Henry light equipped archers.</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9</a:t>
            </a:fld>
            <a:endParaRPr lang="en-GB"/>
          </a:p>
        </p:txBody>
      </p:sp>
    </p:spTree>
    <p:extLst>
      <p:ext uri="{BB962C8B-B14F-4D97-AF65-F5344CB8AC3E}">
        <p14:creationId xmlns:p14="http://schemas.microsoft.com/office/powerpoint/2010/main" val="3585850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Would the longbow and bodkin arrow be enough to penetrate the amour of the French knights?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average pull of a longbow was around 100 lbs, this did vary on skill and strength of the user. The English longbow had slightly less range than the crossbow of the period but required far less time to reload.</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recent studies have shown that the bodkin arrow could penetrate typical plate armour of the period at 225m, however at this distance, depth of penetration comes into question.</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10</a:t>
            </a:fld>
            <a:endParaRPr lang="en-GB"/>
          </a:p>
        </p:txBody>
      </p:sp>
    </p:spTree>
    <p:extLst>
      <p:ext uri="{BB962C8B-B14F-4D97-AF65-F5344CB8AC3E}">
        <p14:creationId xmlns:p14="http://schemas.microsoft.com/office/powerpoint/2010/main" val="1416666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recent study replicating the plate armour and longbow of the period has been carried out using various bodkin arrowheads. It shows the bodkin arrow penetration the armour but not at great depth, not enough to cause death to the wearer.</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the needle bodkin did perforate through the plate armour.</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tests need to taken with some caution as the plate used in the test is flat and contain no inclinations of slopes. The material chosen for the armour and arrow would not be representative of the same materials used in the battle of Agincourt, but it does show the potential of the longbow.</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longbow selected for the tests only had a draw of 80lb so could be different from the draw of a long bow in the 15</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Even if the arrowhead did not puncture the plate armour, enough energy would be dissipated into the target to inflict some damage.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conclusions from the report, state that </a:t>
            </a:r>
            <a:r>
              <a:rPr lang="en-US" sz="2800" dirty="0"/>
              <a:t>Most soldiers on the battlefield would have been at risk from the longbow. The average archer would have had the tools to wound or kill most armour types. Even with the advent of coat of plates, the archer would have had an impact on an advancing army. Only the most expensive and well made plate armour wearers would have had an advantage. Although even with plate, only tests on the impacts to major protected areas. The joints and gaps would all still be vulnerable being mostly of maille until the 16th century. Without significant metal to withstand the energies of an arrow or excessive padding to spread out the force, arrows of the 1400’s would have been deadly.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11</a:t>
            </a:fld>
            <a:endParaRPr lang="en-GB"/>
          </a:p>
        </p:txBody>
      </p:sp>
    </p:spTree>
    <p:extLst>
      <p:ext uri="{BB962C8B-B14F-4D97-AF65-F5344CB8AC3E}">
        <p14:creationId xmlns:p14="http://schemas.microsoft.com/office/powerpoint/2010/main" val="41979195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bodkin arrow was the chosen arrowhead to penetrate steel plate armour. The bodkin was a simple straight point intended to puncture. The broad point arrowheads were intended to slice as it penetrated as were mainly used for game hunting.</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bodkin concentrated its power at the point and could have the potential to penetrate armour at a sufficiently short range.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Pre-Henry V, his father has suffered with batches of faulty arrows and insisted from now on that “all the heads for arrows, be well boiled or brazed, and hardened at the points with steel”</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arrows were either case-carburized or steeled. That is boiling the arrowheads in bone meal to add carbon and create a hard surface.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As shown from the previous slides, we can assume that most arrows did not deliver a killing blow unless hitting a weak point in the armour but they could be lodged in the armour, not inflicting much damage but hindering the wearing from swinging a weapon.</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12</a:t>
            </a:fld>
            <a:endParaRPr lang="en-GB"/>
          </a:p>
        </p:txBody>
      </p:sp>
    </p:spTree>
    <p:extLst>
      <p:ext uri="{BB962C8B-B14F-4D97-AF65-F5344CB8AC3E}">
        <p14:creationId xmlns:p14="http://schemas.microsoft.com/office/powerpoint/2010/main" val="3161737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weather and terrain at the Battle of Agincourt played a massive part in the English winning the battle. The rain for several days prior to the battle made the ground very unstable and sodden. The muddy quagmire played in their favour, in slowing down the French battalions marching towards them, giving them the advantage of raining arrows on a slower moving target.</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combination of the French armour and the muddy terrain made it near impassable on horseback so the cavalry proved ineffective at closing the distance on the battlefield between the frontlines.</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13</a:t>
            </a:fld>
            <a:endParaRPr lang="en-GB"/>
          </a:p>
        </p:txBody>
      </p:sp>
    </p:spTree>
    <p:extLst>
      <p:ext uri="{BB962C8B-B14F-4D97-AF65-F5344CB8AC3E}">
        <p14:creationId xmlns:p14="http://schemas.microsoft.com/office/powerpoint/2010/main" val="529586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Indirect fire tactics proved incredibly effective.</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Direct fire tactics</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Close combat of the English yeomen with swords and axes. The muddy cramped battlefield made it hard for the French to swing their 2 handed weapons and the lightly equipped English were faster and less exhausted from the march through the mud.</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lack of competence in the French ranks comes into question, the lack of leadership and poor decisions on the battlefield could have led to their defeat.</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Such strategy employed by the English has been defeated before with the correct use of cavalry.</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Previous engagements in the Hundred Years War have highlighted the French incompetence and confidence to win.. The proper use of their cavalry should of made light work of the English archers.</a:t>
            </a: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14</a:t>
            </a:fld>
            <a:endParaRPr lang="en-GB"/>
          </a:p>
        </p:txBody>
      </p:sp>
    </p:spTree>
    <p:extLst>
      <p:ext uri="{BB962C8B-B14F-4D97-AF65-F5344CB8AC3E}">
        <p14:creationId xmlns:p14="http://schemas.microsoft.com/office/powerpoint/2010/main" val="1647998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Was the longbow the decisive weapon at the battle of Agincourt?</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 think it probably was the decisive weapon at the battle of Agincourt but not the decisive factor.</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We all the combined factors discussed, I think the lack of leadership in the French ranks, the poor choices in the battle to use such tactics. The professional and well-trained British army and the experienced commanders. The trained longbow men in close-combat techniques and the crowded French army all played a part in the victory for the English at Agincourt not just the longbow and the bodkin arrow.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232629"/>
              </a:solidFill>
              <a:effectLst/>
              <a:latin typeface="Segoe UI" panose="020B0502040204020203"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232629"/>
              </a:solidFill>
              <a:effectLst/>
              <a:latin typeface="Segoe UI" panose="020B0502040204020203"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15</a:t>
            </a:fld>
            <a:endParaRPr lang="en-GB"/>
          </a:p>
        </p:txBody>
      </p:sp>
    </p:spTree>
    <p:extLst>
      <p:ext uri="{BB962C8B-B14F-4D97-AF65-F5344CB8AC3E}">
        <p14:creationId xmlns:p14="http://schemas.microsoft.com/office/powerpoint/2010/main" val="2309413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32629"/>
                </a:solidFill>
                <a:effectLst/>
                <a:latin typeface="Segoe UI" panose="020B0502040204020203" pitchFamily="34" charset="0"/>
                <a:ea typeface="Calibri" panose="020F0502020204030204" pitchFamily="34" charset="0"/>
              </a:rPr>
              <a:t>The longbow was not the decisive factor of the Battle of Agincourt. The other factors discussed throughout this presentation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232629"/>
              </a:solidFill>
              <a:effectLst/>
              <a:latin typeface="Segoe UI" panose="020B0502040204020203" pitchFamily="34"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232629"/>
              </a:solidFill>
              <a:effectLst/>
              <a:latin typeface="Segoe UI" panose="020B0502040204020203" pitchFamily="34" charset="0"/>
              <a:ea typeface="Calibri" panose="020F050202020403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0427CC08-0798-4231-BE0D-BB75BDD5A2AD}" type="slidenum">
              <a:rPr lang="en-GB" smtClean="0"/>
              <a:t>16</a:t>
            </a:fld>
            <a:endParaRPr lang="en-GB"/>
          </a:p>
        </p:txBody>
      </p:sp>
    </p:spTree>
    <p:extLst>
      <p:ext uri="{BB962C8B-B14F-4D97-AF65-F5344CB8AC3E}">
        <p14:creationId xmlns:p14="http://schemas.microsoft.com/office/powerpoint/2010/main" val="1534139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1AED2-0828-221D-A4CC-A404405B0F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3F95BA-3FFB-1F01-2A6C-145E0F5308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6268DB-E089-609E-7385-C04EFB6D7BA4}"/>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5" name="Footer Placeholder 4">
            <a:extLst>
              <a:ext uri="{FF2B5EF4-FFF2-40B4-BE49-F238E27FC236}">
                <a16:creationId xmlns:a16="http://schemas.microsoft.com/office/drawing/2014/main" id="{F4675A8B-43D9-3776-F0F5-A3088AB70A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7C2C14-FDA6-9CE1-4D57-4BF3EC283ED9}"/>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354050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C05B6-08B2-1227-5024-18C8DD184E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2FCB6E-C6E2-F113-C9FD-E45A9766D4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5AD40-20A9-96E3-CCF3-28C265A95F3D}"/>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5" name="Footer Placeholder 4">
            <a:extLst>
              <a:ext uri="{FF2B5EF4-FFF2-40B4-BE49-F238E27FC236}">
                <a16:creationId xmlns:a16="http://schemas.microsoft.com/office/drawing/2014/main" id="{832B6D66-C2C0-A0A5-739B-F6E80F0B8D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E2E9A2-9C33-EE50-BB2A-FD88597ABB5A}"/>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536953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5A054-1D8D-D0DE-BECA-B831632D2F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78C9D4-8D16-18FA-6A10-734650166E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116EB9-9B31-18CC-ACA2-3BD9FAF0BD78}"/>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5" name="Footer Placeholder 4">
            <a:extLst>
              <a:ext uri="{FF2B5EF4-FFF2-40B4-BE49-F238E27FC236}">
                <a16:creationId xmlns:a16="http://schemas.microsoft.com/office/drawing/2014/main" id="{CD8B35F5-4517-6BCA-9612-D5EDCE0755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38EBD7-8C7F-E137-6149-37EFFD6A4E50}"/>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32885918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01144-7766-65FA-6530-8557676E55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7977E6-D9F1-2C77-D2E3-C339C8A515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D1E6C0-4536-6976-5F22-8ABC88DB6E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13A8D9-F750-1FCB-8A5B-4E4AB5FF3AE3}"/>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6" name="Footer Placeholder 5">
            <a:extLst>
              <a:ext uri="{FF2B5EF4-FFF2-40B4-BE49-F238E27FC236}">
                <a16:creationId xmlns:a16="http://schemas.microsoft.com/office/drawing/2014/main" id="{0EC36C56-3CAB-4279-5753-0E4CA051F7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57F628-D4CB-AEAE-ED98-38E150826614}"/>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327772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D686A-3181-21D3-178F-401A67D67F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7FD418-B679-9D05-301E-3808581B3F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2A1C39-D39B-4425-174A-F13F59BDF4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714D08-DC4D-C3C3-F894-D78EF0D32D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441A1A-41E4-2CAD-592E-126E68AC00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4672A7-E31A-31F2-E2CF-64AA4040FDA5}"/>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8" name="Footer Placeholder 7">
            <a:extLst>
              <a:ext uri="{FF2B5EF4-FFF2-40B4-BE49-F238E27FC236}">
                <a16:creationId xmlns:a16="http://schemas.microsoft.com/office/drawing/2014/main" id="{75683DBD-9714-7B1E-5D80-195019222E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F94BB8-F7D7-65DC-350D-3F99101E9583}"/>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797529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5C0DC-D02B-1F91-1885-D46FC0522C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C46CBF-AC51-73A1-861D-685B0612FA92}"/>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4" name="Footer Placeholder 3">
            <a:extLst>
              <a:ext uri="{FF2B5EF4-FFF2-40B4-BE49-F238E27FC236}">
                <a16:creationId xmlns:a16="http://schemas.microsoft.com/office/drawing/2014/main" id="{C06823A6-3ADE-330D-0BC4-70CEEB69C4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A62E56-1C55-C59F-6BBC-B14AEE8DFDF3}"/>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220573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DECE2E-9297-3A1D-8693-7D3541E9438B}"/>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3" name="Footer Placeholder 2">
            <a:extLst>
              <a:ext uri="{FF2B5EF4-FFF2-40B4-BE49-F238E27FC236}">
                <a16:creationId xmlns:a16="http://schemas.microsoft.com/office/drawing/2014/main" id="{FB8B7DDF-974E-4A39-F359-D2CED3DED9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95684B-31A2-BBF8-6638-4DEE01DA7F96}"/>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05028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17BD9-20C8-8B30-193D-B4EA04B02A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C61BB7-EF0D-4948-6A26-8F604E5502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D66DC2-DBF5-AC9C-32DC-E2D89E422D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1CE4BC-0439-7D60-34E3-3842C77481B7}"/>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6" name="Footer Placeholder 5">
            <a:extLst>
              <a:ext uri="{FF2B5EF4-FFF2-40B4-BE49-F238E27FC236}">
                <a16:creationId xmlns:a16="http://schemas.microsoft.com/office/drawing/2014/main" id="{6D8D78BA-8473-F878-B480-0394899868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AE6BA-ED63-538B-8FC1-F9BC885E07C5}"/>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2633192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5A484-3729-6D34-4017-8A5632090E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2CD1EF-32B3-5D5C-AEF8-B7896EBB0C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6A75EA-CC66-72A8-BE8D-6BFBBB5118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C80687-360E-C274-EDB3-BCD2D9BEF5B0}"/>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6" name="Footer Placeholder 5">
            <a:extLst>
              <a:ext uri="{FF2B5EF4-FFF2-40B4-BE49-F238E27FC236}">
                <a16:creationId xmlns:a16="http://schemas.microsoft.com/office/drawing/2014/main" id="{4E64B29E-53A1-FC2F-689C-5AB879DC29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C05C8F-F422-DFA2-6C75-6F97D25D19D3}"/>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3130542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BEAD-6003-DE18-CBFF-D4B93ED6D0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F3BFED-AA50-3121-3ED6-06D4D0E26F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E119BF-56F0-0F42-A5E3-DFB4805CD122}"/>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5" name="Footer Placeholder 4">
            <a:extLst>
              <a:ext uri="{FF2B5EF4-FFF2-40B4-BE49-F238E27FC236}">
                <a16:creationId xmlns:a16="http://schemas.microsoft.com/office/drawing/2014/main" id="{ACC209F2-FD9F-C1CE-CF80-2555694C15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14E7AD-CF0C-5BA2-8F9E-BC5B1A59838E}"/>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3130184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FEC98-EFB7-25A8-789F-DFC9530649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20E661-9247-9546-221F-4B0E0EE759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3BA9B5-75C4-3797-CE55-B0F99474E86B}"/>
              </a:ext>
            </a:extLst>
          </p:cNvPr>
          <p:cNvSpPr>
            <a:spLocks noGrp="1"/>
          </p:cNvSpPr>
          <p:nvPr>
            <p:ph type="dt" sz="half" idx="10"/>
          </p:nvPr>
        </p:nvSpPr>
        <p:spPr/>
        <p:txBody>
          <a:bodyPr/>
          <a:lstStyle/>
          <a:p>
            <a:fld id="{1C22FDD1-20EA-46A3-89D5-47D953F506E6}" type="datetimeFigureOut">
              <a:rPr lang="en-GB" smtClean="0"/>
              <a:t>28/10/2022</a:t>
            </a:fld>
            <a:endParaRPr lang="en-GB"/>
          </a:p>
        </p:txBody>
      </p:sp>
      <p:sp>
        <p:nvSpPr>
          <p:cNvPr id="5" name="Footer Placeholder 4">
            <a:extLst>
              <a:ext uri="{FF2B5EF4-FFF2-40B4-BE49-F238E27FC236}">
                <a16:creationId xmlns:a16="http://schemas.microsoft.com/office/drawing/2014/main" id="{DDE10F14-2F70-C25B-FAC0-0940F9759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BDD3AC-042B-5D32-E13F-FCBEBCAE5464}"/>
              </a:ext>
            </a:extLst>
          </p:cNvPr>
          <p:cNvSpPr>
            <a:spLocks noGrp="1"/>
          </p:cNvSpPr>
          <p:nvPr>
            <p:ph type="sldNum" sz="quarter" idx="12"/>
          </p:nvPr>
        </p:nvSpPr>
        <p:spPr/>
        <p:txBody>
          <a:bodyPr/>
          <a:lstStyle/>
          <a:p>
            <a:fld id="{42AEDEFF-D197-4B51-87C7-A60E998A9738}" type="slidenum">
              <a:rPr lang="en-GB" smtClean="0"/>
              <a:t>‹#›</a:t>
            </a:fld>
            <a:endParaRPr lang="en-GB"/>
          </a:p>
        </p:txBody>
      </p:sp>
    </p:spTree>
    <p:extLst>
      <p:ext uri="{BB962C8B-B14F-4D97-AF65-F5344CB8AC3E}">
        <p14:creationId xmlns:p14="http://schemas.microsoft.com/office/powerpoint/2010/main" val="3993667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214ED0-2754-4ADC-4D54-2C894F28BD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290F8-50DF-97E3-6B3E-651A1EFFE2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2F438F-FD66-FB75-AF67-4A9FB57FC3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22FDD1-20EA-46A3-89D5-47D953F506E6}" type="datetimeFigureOut">
              <a:rPr lang="en-GB" smtClean="0"/>
              <a:t>28/10/2022</a:t>
            </a:fld>
            <a:endParaRPr lang="en-GB"/>
          </a:p>
        </p:txBody>
      </p:sp>
      <p:sp>
        <p:nvSpPr>
          <p:cNvPr id="5" name="Footer Placeholder 4">
            <a:extLst>
              <a:ext uri="{FF2B5EF4-FFF2-40B4-BE49-F238E27FC236}">
                <a16:creationId xmlns:a16="http://schemas.microsoft.com/office/drawing/2014/main" id="{55CFF864-DA30-2D75-BA84-38E830DC74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08D2F9-16E4-F34F-5880-657B5A54F3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AEDEFF-D197-4B51-87C7-A60E998A9738}" type="slidenum">
              <a:rPr lang="en-GB" smtClean="0"/>
              <a:t>‹#›</a:t>
            </a:fld>
            <a:endParaRPr lang="en-GB"/>
          </a:p>
        </p:txBody>
      </p:sp>
    </p:spTree>
    <p:extLst>
      <p:ext uri="{BB962C8B-B14F-4D97-AF65-F5344CB8AC3E}">
        <p14:creationId xmlns:p14="http://schemas.microsoft.com/office/powerpoint/2010/main" val="268004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crdownload"/></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oleObject" Target="../embeddings/oleObject2.bin"/></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oleObject" Target="../embeddings/oleObject3.bin"/></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oleObject" Target="../embeddings/oleObject4.bin"/></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jpg"/><Relationship Id="rId7"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10" Type="http://schemas.openxmlformats.org/officeDocument/2006/relationships/image" Target="../media/image12.wmf"/><Relationship Id="rId4" Type="http://schemas.openxmlformats.org/officeDocument/2006/relationships/image" Target="../media/image7.jpeg"/><Relationship Id="rId9" Type="http://schemas.openxmlformats.org/officeDocument/2006/relationships/oleObject" Target="../embeddings/oleObject5.bin"/></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13.webp"/></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15.crdownload"/></Relationships>
</file>

<file path=ppt/slides/_rels/slide11.xml.rels><?xml version="1.0" encoding="UTF-8" standalone="yes"?>
<Relationships xmlns="http://schemas.openxmlformats.org/package/2006/relationships"><Relationship Id="rId8" Type="http://schemas.openxmlformats.org/officeDocument/2006/relationships/oleObject" Target="../embeddings/oleObject8.bin"/><Relationship Id="rId13" Type="http://schemas.openxmlformats.org/officeDocument/2006/relationships/image" Target="../media/image20.wmf"/><Relationship Id="rId3" Type="http://schemas.openxmlformats.org/officeDocument/2006/relationships/image" Target="../media/image2.jpg"/><Relationship Id="rId7" Type="http://schemas.openxmlformats.org/officeDocument/2006/relationships/image" Target="../media/image17.wmf"/><Relationship Id="rId12" Type="http://schemas.openxmlformats.org/officeDocument/2006/relationships/oleObject" Target="../embeddings/oleObject10.bin"/><Relationship Id="rId17" Type="http://schemas.openxmlformats.org/officeDocument/2006/relationships/image" Target="../media/image22.wmf"/><Relationship Id="rId2" Type="http://schemas.openxmlformats.org/officeDocument/2006/relationships/notesSlide" Target="../notesSlides/notesSlide10.xml"/><Relationship Id="rId16" Type="http://schemas.openxmlformats.org/officeDocument/2006/relationships/oleObject" Target="../embeddings/oleObject12.bin"/><Relationship Id="rId1" Type="http://schemas.openxmlformats.org/officeDocument/2006/relationships/slideLayout" Target="../slideLayouts/slideLayout2.xml"/><Relationship Id="rId6" Type="http://schemas.openxmlformats.org/officeDocument/2006/relationships/oleObject" Target="../embeddings/oleObject7.bin"/><Relationship Id="rId11" Type="http://schemas.openxmlformats.org/officeDocument/2006/relationships/image" Target="../media/image19.wmf"/><Relationship Id="rId5" Type="http://schemas.openxmlformats.org/officeDocument/2006/relationships/image" Target="../media/image16.wmf"/><Relationship Id="rId15" Type="http://schemas.openxmlformats.org/officeDocument/2006/relationships/image" Target="../media/image21.wmf"/><Relationship Id="rId10" Type="http://schemas.openxmlformats.org/officeDocument/2006/relationships/oleObject" Target="../embeddings/oleObject9.bin"/><Relationship Id="rId4" Type="http://schemas.openxmlformats.org/officeDocument/2006/relationships/oleObject" Target="../embeddings/oleObject6.bin"/><Relationship Id="rId9" Type="http://schemas.openxmlformats.org/officeDocument/2006/relationships/image" Target="../media/image18.wmf"/><Relationship Id="rId14" Type="http://schemas.openxmlformats.org/officeDocument/2006/relationships/oleObject" Target="../embeddings/oleObject11.bin"/></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2.wm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oleObject" Target="../embeddings/oleObject14.bin"/><Relationship Id="rId5" Type="http://schemas.openxmlformats.org/officeDocument/2006/relationships/image" Target="../media/image23.wmf"/><Relationship Id="rId4" Type="http://schemas.openxmlformats.org/officeDocument/2006/relationships/oleObject" Target="../embeddings/oleObject13.bin"/></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crdownload"/><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0000"/>
            <a:lum/>
            <a:extLst>
              <a:ext uri="{BEBA8EAE-BF5A-486C-A8C5-ECC9F3942E4B}">
                <a14:imgProps xmlns:a14="http://schemas.microsoft.com/office/drawing/2010/main">
                  <a14:imgLayer r:embed="rId3">
                    <a14:imgEffect>
                      <a14:artisticChalkSketch/>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C324C-62C1-8726-9BB8-9971B576B359}"/>
              </a:ext>
            </a:extLst>
          </p:cNvPr>
          <p:cNvSpPr>
            <a:spLocks noGrp="1"/>
          </p:cNvSpPr>
          <p:nvPr>
            <p:ph type="ctrTitle"/>
          </p:nvPr>
        </p:nvSpPr>
        <p:spPr>
          <a:xfrm>
            <a:off x="1198638" y="503086"/>
            <a:ext cx="9144000" cy="2387600"/>
          </a:xfrm>
        </p:spPr>
        <p:txBody>
          <a:bodyPr/>
          <a:lstStyle/>
          <a:p>
            <a:r>
              <a:rPr lang="en-GB" b="1" dirty="0"/>
              <a:t>Technical Authoring Presentation</a:t>
            </a:r>
          </a:p>
        </p:txBody>
      </p:sp>
      <p:sp>
        <p:nvSpPr>
          <p:cNvPr id="3" name="Subtitle 2">
            <a:extLst>
              <a:ext uri="{FF2B5EF4-FFF2-40B4-BE49-F238E27FC236}">
                <a16:creationId xmlns:a16="http://schemas.microsoft.com/office/drawing/2014/main" id="{83E45C2A-9DDA-4F20-C606-619945701B40}"/>
              </a:ext>
            </a:extLst>
          </p:cNvPr>
          <p:cNvSpPr>
            <a:spLocks noGrp="1"/>
          </p:cNvSpPr>
          <p:nvPr>
            <p:ph type="subTitle" idx="1"/>
          </p:nvPr>
        </p:nvSpPr>
        <p:spPr>
          <a:xfrm>
            <a:off x="1413932" y="3967315"/>
            <a:ext cx="9144000" cy="1655762"/>
          </a:xfrm>
        </p:spPr>
        <p:txBody>
          <a:bodyPr>
            <a:normAutofit fontScale="92500" lnSpcReduction="20000"/>
          </a:bodyPr>
          <a:lstStyle/>
          <a:p>
            <a:r>
              <a:rPr lang="en-GB" sz="3200" i="1" dirty="0">
                <a:effectLst/>
                <a:ea typeface="Times New Roman" panose="02020603050405020304" pitchFamily="18" charset="0"/>
              </a:rPr>
              <a:t>“</a:t>
            </a:r>
            <a:r>
              <a:rPr lang="en-GB" sz="3200" b="1" i="1" dirty="0">
                <a:effectLst/>
                <a:ea typeface="Times New Roman" panose="02020603050405020304" pitchFamily="18" charset="0"/>
              </a:rPr>
              <a:t>Was the longbow the decisive weapon at the Battle of Agincourt?”</a:t>
            </a:r>
          </a:p>
          <a:p>
            <a:endParaRPr lang="en-GB" sz="3200" b="1" i="1" dirty="0">
              <a:effectLst/>
              <a:ea typeface="Times New Roman" panose="02020603050405020304" pitchFamily="18" charset="0"/>
            </a:endParaRPr>
          </a:p>
          <a:p>
            <a:r>
              <a:rPr lang="en-GB" sz="3200" b="1" i="1" dirty="0"/>
              <a:t>By Luke Penny</a:t>
            </a:r>
            <a:endParaRPr lang="en-GB" sz="4000" b="1" i="1" dirty="0"/>
          </a:p>
        </p:txBody>
      </p:sp>
    </p:spTree>
    <p:extLst>
      <p:ext uri="{BB962C8B-B14F-4D97-AF65-F5344CB8AC3E}">
        <p14:creationId xmlns:p14="http://schemas.microsoft.com/office/powerpoint/2010/main" val="263699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ADCE9-F5B9-13A9-9222-91646BE226A4}"/>
              </a:ext>
            </a:extLst>
          </p:cNvPr>
          <p:cNvSpPr>
            <a:spLocks noGrp="1"/>
          </p:cNvSpPr>
          <p:nvPr>
            <p:ph type="title"/>
          </p:nvPr>
        </p:nvSpPr>
        <p:spPr/>
        <p:txBody>
          <a:bodyPr/>
          <a:lstStyle/>
          <a:p>
            <a:pPr algn="ctr"/>
            <a:r>
              <a:rPr lang="en-GB" b="1" u="sng" dirty="0"/>
              <a:t>Battle of Agincourt 1415</a:t>
            </a:r>
          </a:p>
        </p:txBody>
      </p:sp>
      <p:pic>
        <p:nvPicPr>
          <p:cNvPr id="5" name="Content Placeholder 4">
            <a:extLst>
              <a:ext uri="{FF2B5EF4-FFF2-40B4-BE49-F238E27FC236}">
                <a16:creationId xmlns:a16="http://schemas.microsoft.com/office/drawing/2014/main" id="{E30C0244-4954-265A-58BF-B5C483E48B2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092200" y="1690688"/>
            <a:ext cx="3640265" cy="435133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AD579E21-08F6-F614-6AEA-77BC7CBC461E}"/>
              </a:ext>
            </a:extLst>
          </p:cNvPr>
          <p:cNvSpPr txBox="1"/>
          <p:nvPr/>
        </p:nvSpPr>
        <p:spPr>
          <a:xfrm>
            <a:off x="5342021" y="2573695"/>
            <a:ext cx="6176211" cy="2585323"/>
          </a:xfrm>
          <a:prstGeom prst="rect">
            <a:avLst/>
          </a:prstGeom>
          <a:noFill/>
        </p:spPr>
        <p:txBody>
          <a:bodyPr wrap="square" rtlCol="0">
            <a:spAutoFit/>
          </a:bodyPr>
          <a:lstStyle/>
          <a:p>
            <a:pPr marL="285750" indent="-285750">
              <a:buFontTx/>
              <a:buChar char="-"/>
            </a:pPr>
            <a:r>
              <a:rPr lang="en-GB" dirty="0"/>
              <a:t>Part of the Hundred Years War between England &amp; France</a:t>
            </a:r>
          </a:p>
          <a:p>
            <a:pPr marL="285750" indent="-285750">
              <a:buFontTx/>
              <a:buChar char="-"/>
            </a:pPr>
            <a:endParaRPr lang="en-GB" dirty="0"/>
          </a:p>
          <a:p>
            <a:pPr marL="285750" indent="-285750">
              <a:buFontTx/>
              <a:buChar char="-"/>
            </a:pPr>
            <a:r>
              <a:rPr lang="en-GB" dirty="0"/>
              <a:t>A vast French Army of 30,000 men, compared to the small number of English soldiers (8,000 men)</a:t>
            </a:r>
          </a:p>
          <a:p>
            <a:pPr marL="285750" indent="-285750">
              <a:buFontTx/>
              <a:buChar char="-"/>
            </a:pPr>
            <a:endParaRPr lang="en-GB" dirty="0"/>
          </a:p>
          <a:p>
            <a:pPr marL="285750" indent="-285750">
              <a:buFontTx/>
              <a:buChar char="-"/>
            </a:pPr>
            <a:r>
              <a:rPr lang="en-GB" dirty="0"/>
              <a:t>Battlefield of 1000 yards of open ground between two woodland areas.</a:t>
            </a:r>
          </a:p>
          <a:p>
            <a:pPr marL="285750" indent="-285750">
              <a:buFontTx/>
              <a:buChar char="-"/>
            </a:pPr>
            <a:endParaRPr lang="en-GB" dirty="0"/>
          </a:p>
          <a:p>
            <a:pPr marL="285750" indent="-285750">
              <a:buFontTx/>
              <a:buChar char="-"/>
            </a:pPr>
            <a:r>
              <a:rPr lang="en-GB" dirty="0"/>
              <a:t>On </a:t>
            </a:r>
            <a:r>
              <a:rPr lang="en-GB" i="1" dirty="0">
                <a:solidFill>
                  <a:srgbClr val="FF0000"/>
                </a:solidFill>
              </a:rPr>
              <a:t>October 25</a:t>
            </a:r>
            <a:r>
              <a:rPr lang="en-GB" i="1" baseline="30000" dirty="0">
                <a:solidFill>
                  <a:srgbClr val="FF0000"/>
                </a:solidFill>
              </a:rPr>
              <a:t>th</a:t>
            </a:r>
            <a:r>
              <a:rPr lang="en-GB" i="1" dirty="0">
                <a:solidFill>
                  <a:srgbClr val="FF0000"/>
                </a:solidFill>
              </a:rPr>
              <a:t> 1415</a:t>
            </a:r>
            <a:r>
              <a:rPr lang="en-GB" i="1" dirty="0"/>
              <a:t> </a:t>
            </a:r>
            <a:r>
              <a:rPr lang="en-GB" dirty="0"/>
              <a:t>the battle commenced.</a:t>
            </a:r>
          </a:p>
        </p:txBody>
      </p:sp>
    </p:spTree>
    <p:extLst>
      <p:ext uri="{BB962C8B-B14F-4D97-AF65-F5344CB8AC3E}">
        <p14:creationId xmlns:p14="http://schemas.microsoft.com/office/powerpoint/2010/main" val="988099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36EB-4596-62A7-CAD6-7A17CEC40EB0}"/>
              </a:ext>
            </a:extLst>
          </p:cNvPr>
          <p:cNvSpPr>
            <a:spLocks noGrp="1"/>
          </p:cNvSpPr>
          <p:nvPr>
            <p:ph type="title"/>
          </p:nvPr>
        </p:nvSpPr>
        <p:spPr/>
        <p:txBody>
          <a:bodyPr/>
          <a:lstStyle/>
          <a:p>
            <a:pPr algn="ctr"/>
            <a:r>
              <a:rPr lang="en-GB" b="1" u="sng" dirty="0"/>
              <a:t>Battle of Agincourt 1415</a:t>
            </a:r>
          </a:p>
        </p:txBody>
      </p:sp>
      <p:graphicFrame>
        <p:nvGraphicFramePr>
          <p:cNvPr id="10" name="Object 9">
            <a:extLst>
              <a:ext uri="{FF2B5EF4-FFF2-40B4-BE49-F238E27FC236}">
                <a16:creationId xmlns:a16="http://schemas.microsoft.com/office/drawing/2014/main" id="{8F5E2804-6848-CD87-81A6-DCE0B39BFC08}"/>
              </a:ext>
            </a:extLst>
          </p:cNvPr>
          <p:cNvGraphicFramePr>
            <a:graphicFrameLocks noChangeAspect="1"/>
          </p:cNvGraphicFramePr>
          <p:nvPr>
            <p:extLst>
              <p:ext uri="{D42A27DB-BD31-4B8C-83A1-F6EECF244321}">
                <p14:modId xmlns:p14="http://schemas.microsoft.com/office/powerpoint/2010/main" val="1164128271"/>
              </p:ext>
            </p:extLst>
          </p:nvPr>
        </p:nvGraphicFramePr>
        <p:xfrm>
          <a:off x="2040731" y="1592747"/>
          <a:ext cx="8110538" cy="4551428"/>
        </p:xfrm>
        <a:graphic>
          <a:graphicData uri="http://schemas.openxmlformats.org/presentationml/2006/ole">
            <mc:AlternateContent xmlns:mc="http://schemas.openxmlformats.org/markup-compatibility/2006">
              <mc:Choice xmlns:v="urn:schemas-microsoft-com:vml" Requires="v">
                <p:oleObj name="Bitmap Image" r:id="rId4" imgW="11677680" imgH="6553080" progId="PBrush">
                  <p:embed/>
                </p:oleObj>
              </mc:Choice>
              <mc:Fallback>
                <p:oleObj name="Bitmap Image" r:id="rId4" imgW="11677680" imgH="6553080" progId="PBrush">
                  <p:embed/>
                  <p:pic>
                    <p:nvPicPr>
                      <p:cNvPr id="10" name="Object 9">
                        <a:extLst>
                          <a:ext uri="{FF2B5EF4-FFF2-40B4-BE49-F238E27FC236}">
                            <a16:creationId xmlns:a16="http://schemas.microsoft.com/office/drawing/2014/main" id="{8F5E2804-6848-CD87-81A6-DCE0B39BFC08}"/>
                          </a:ext>
                        </a:extLst>
                      </p:cNvPr>
                      <p:cNvPicPr/>
                      <p:nvPr/>
                    </p:nvPicPr>
                    <p:blipFill>
                      <a:blip r:embed="rId5">
                        <a:lum/>
                      </a:blip>
                      <a:stretch>
                        <a:fillRect/>
                      </a:stretch>
                    </p:blipFill>
                    <p:spPr>
                      <a:xfrm>
                        <a:off x="2040731" y="1592747"/>
                        <a:ext cx="8110538" cy="4551428"/>
                      </a:xfrm>
                      <a:prstGeom prst="rect">
                        <a:avLst/>
                      </a:prstGeom>
                    </p:spPr>
                  </p:pic>
                </p:oleObj>
              </mc:Fallback>
            </mc:AlternateContent>
          </a:graphicData>
        </a:graphic>
      </p:graphicFrame>
      <p:cxnSp>
        <p:nvCxnSpPr>
          <p:cNvPr id="14" name="Straight Connector 13">
            <a:extLst>
              <a:ext uri="{FF2B5EF4-FFF2-40B4-BE49-F238E27FC236}">
                <a16:creationId xmlns:a16="http://schemas.microsoft.com/office/drawing/2014/main" id="{31974AEB-AD8A-15AC-175E-843C80D618AD}"/>
              </a:ext>
            </a:extLst>
          </p:cNvPr>
          <p:cNvCxnSpPr>
            <a:cxnSpLocks/>
          </p:cNvCxnSpPr>
          <p:nvPr/>
        </p:nvCxnSpPr>
        <p:spPr>
          <a:xfrm>
            <a:off x="5124450" y="2762250"/>
            <a:ext cx="2962274" cy="11353"/>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15" name="Straight Connector 14">
            <a:extLst>
              <a:ext uri="{FF2B5EF4-FFF2-40B4-BE49-F238E27FC236}">
                <a16:creationId xmlns:a16="http://schemas.microsoft.com/office/drawing/2014/main" id="{EDB13070-34F6-B336-EBFC-B5291E1709C2}"/>
              </a:ext>
            </a:extLst>
          </p:cNvPr>
          <p:cNvCxnSpPr>
            <a:cxnSpLocks/>
          </p:cNvCxnSpPr>
          <p:nvPr/>
        </p:nvCxnSpPr>
        <p:spPr>
          <a:xfrm>
            <a:off x="4833936" y="1857375"/>
            <a:ext cx="3252788" cy="0"/>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cxnSp>
        <p:nvCxnSpPr>
          <p:cNvPr id="16" name="Straight Connector 15">
            <a:extLst>
              <a:ext uri="{FF2B5EF4-FFF2-40B4-BE49-F238E27FC236}">
                <a16:creationId xmlns:a16="http://schemas.microsoft.com/office/drawing/2014/main" id="{6A0FB55A-E0A4-053C-736E-242E221C1033}"/>
              </a:ext>
            </a:extLst>
          </p:cNvPr>
          <p:cNvCxnSpPr>
            <a:cxnSpLocks/>
          </p:cNvCxnSpPr>
          <p:nvPr/>
        </p:nvCxnSpPr>
        <p:spPr>
          <a:xfrm flipV="1">
            <a:off x="5053686" y="2151735"/>
            <a:ext cx="2885401" cy="1"/>
          </a:xfrm>
          <a:prstGeom prst="line">
            <a:avLst/>
          </a:prstGeom>
          <a:ln>
            <a:solidFill>
              <a:srgbClr val="FF0000"/>
            </a:solidFill>
          </a:ln>
        </p:spPr>
        <p:style>
          <a:lnRef idx="3">
            <a:schemeClr val="dk1"/>
          </a:lnRef>
          <a:fillRef idx="0">
            <a:schemeClr val="dk1"/>
          </a:fillRef>
          <a:effectRef idx="2">
            <a:schemeClr val="dk1"/>
          </a:effectRef>
          <a:fontRef idx="minor">
            <a:schemeClr val="tx1"/>
          </a:fontRef>
        </p:style>
      </p:cxnSp>
      <p:sp>
        <p:nvSpPr>
          <p:cNvPr id="17" name="Oval 16">
            <a:extLst>
              <a:ext uri="{FF2B5EF4-FFF2-40B4-BE49-F238E27FC236}">
                <a16:creationId xmlns:a16="http://schemas.microsoft.com/office/drawing/2014/main" id="{1401C4EB-1EF3-839D-D3AB-58ED903CDBFB}"/>
              </a:ext>
            </a:extLst>
          </p:cNvPr>
          <p:cNvSpPr/>
          <p:nvPr/>
        </p:nvSpPr>
        <p:spPr>
          <a:xfrm>
            <a:off x="8086724" y="1722196"/>
            <a:ext cx="1065609" cy="1051407"/>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6BAD5DDD-BF01-0D26-75F0-CCAF28D31357}"/>
              </a:ext>
            </a:extLst>
          </p:cNvPr>
          <p:cNvSpPr/>
          <p:nvPr/>
        </p:nvSpPr>
        <p:spPr>
          <a:xfrm>
            <a:off x="3756838" y="1955235"/>
            <a:ext cx="1223030" cy="1051407"/>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8BF6FC21-D93A-C1D2-94DB-244902C910D5}"/>
              </a:ext>
            </a:extLst>
          </p:cNvPr>
          <p:cNvSpPr txBox="1"/>
          <p:nvPr/>
        </p:nvSpPr>
        <p:spPr>
          <a:xfrm>
            <a:off x="5381474" y="2842283"/>
            <a:ext cx="2629001" cy="646331"/>
          </a:xfrm>
          <a:prstGeom prst="rect">
            <a:avLst/>
          </a:prstGeom>
          <a:noFill/>
        </p:spPr>
        <p:txBody>
          <a:bodyPr wrap="square" rtlCol="0">
            <a:spAutoFit/>
          </a:bodyPr>
          <a:lstStyle/>
          <a:p>
            <a:r>
              <a:rPr lang="en-GB" b="1" dirty="0"/>
              <a:t>30,000 French Soldiers, Including 7000 Cavalry</a:t>
            </a:r>
          </a:p>
        </p:txBody>
      </p:sp>
      <p:sp>
        <p:nvSpPr>
          <p:cNvPr id="23" name="Arc 22">
            <a:extLst>
              <a:ext uri="{FF2B5EF4-FFF2-40B4-BE49-F238E27FC236}">
                <a16:creationId xmlns:a16="http://schemas.microsoft.com/office/drawing/2014/main" id="{70DAC502-FD58-C25B-53E9-AD3C4A0EE00A}"/>
              </a:ext>
            </a:extLst>
          </p:cNvPr>
          <p:cNvSpPr/>
          <p:nvPr/>
        </p:nvSpPr>
        <p:spPr>
          <a:xfrm rot="10482999">
            <a:off x="5002964" y="3937068"/>
            <a:ext cx="6696645" cy="810604"/>
          </a:xfrm>
          <a:prstGeom prst="arc">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TextBox 23">
            <a:extLst>
              <a:ext uri="{FF2B5EF4-FFF2-40B4-BE49-F238E27FC236}">
                <a16:creationId xmlns:a16="http://schemas.microsoft.com/office/drawing/2014/main" id="{DA18EA86-21DA-B592-DDD9-67CFA0846F6E}"/>
              </a:ext>
            </a:extLst>
          </p:cNvPr>
          <p:cNvSpPr txBox="1"/>
          <p:nvPr/>
        </p:nvSpPr>
        <p:spPr>
          <a:xfrm>
            <a:off x="5464918" y="4455653"/>
            <a:ext cx="2281338" cy="369332"/>
          </a:xfrm>
          <a:prstGeom prst="rect">
            <a:avLst/>
          </a:prstGeom>
          <a:noFill/>
        </p:spPr>
        <p:txBody>
          <a:bodyPr wrap="square" rtlCol="0">
            <a:spAutoFit/>
          </a:bodyPr>
          <a:lstStyle/>
          <a:p>
            <a:r>
              <a:rPr lang="en-GB" b="1" dirty="0"/>
              <a:t>8000 British Soldiers</a:t>
            </a:r>
          </a:p>
        </p:txBody>
      </p:sp>
      <p:cxnSp>
        <p:nvCxnSpPr>
          <p:cNvPr id="26" name="Straight Arrow Connector 25">
            <a:extLst>
              <a:ext uri="{FF2B5EF4-FFF2-40B4-BE49-F238E27FC236}">
                <a16:creationId xmlns:a16="http://schemas.microsoft.com/office/drawing/2014/main" id="{AA148CF0-974D-40A8-350C-29908C3C02D1}"/>
              </a:ext>
            </a:extLst>
          </p:cNvPr>
          <p:cNvCxnSpPr/>
          <p:nvPr/>
        </p:nvCxnSpPr>
        <p:spPr>
          <a:xfrm>
            <a:off x="4675431" y="4094396"/>
            <a:ext cx="123825" cy="962025"/>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73E484E2-BFE0-DF7A-6232-450774D24C2C}"/>
              </a:ext>
            </a:extLst>
          </p:cNvPr>
          <p:cNvCxnSpPr>
            <a:cxnSpLocks/>
          </p:cNvCxnSpPr>
          <p:nvPr/>
        </p:nvCxnSpPr>
        <p:spPr>
          <a:xfrm>
            <a:off x="8619528" y="4001225"/>
            <a:ext cx="123825" cy="935440"/>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5641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22" grpId="0"/>
      <p:bldP spid="23" grpId="0" animBg="1"/>
      <p:bldP spid="2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A6B25C74-C4ED-D760-CCF4-868AF0D90BE0}"/>
              </a:ext>
            </a:extLst>
          </p:cNvPr>
          <p:cNvGraphicFramePr>
            <a:graphicFrameLocks noChangeAspect="1"/>
          </p:cNvGraphicFramePr>
          <p:nvPr>
            <p:extLst>
              <p:ext uri="{D42A27DB-BD31-4B8C-83A1-F6EECF244321}">
                <p14:modId xmlns:p14="http://schemas.microsoft.com/office/powerpoint/2010/main" val="3432475989"/>
              </p:ext>
            </p:extLst>
          </p:nvPr>
        </p:nvGraphicFramePr>
        <p:xfrm>
          <a:off x="2040731" y="1592747"/>
          <a:ext cx="8110538" cy="4551428"/>
        </p:xfrm>
        <a:graphic>
          <a:graphicData uri="http://schemas.openxmlformats.org/presentationml/2006/ole">
            <mc:AlternateContent xmlns:mc="http://schemas.openxmlformats.org/markup-compatibility/2006">
              <mc:Choice xmlns:v="urn:schemas-microsoft-com:vml" Requires="v">
                <p:oleObj name="Bitmap Image" r:id="rId4" imgW="11677680" imgH="6553080" progId="PBrush">
                  <p:embed/>
                </p:oleObj>
              </mc:Choice>
              <mc:Fallback>
                <p:oleObj name="Bitmap Image" r:id="rId4" imgW="11677680" imgH="6553080" progId="PBrush">
                  <p:embed/>
                  <p:pic>
                    <p:nvPicPr>
                      <p:cNvPr id="4" name="Object 3">
                        <a:extLst>
                          <a:ext uri="{FF2B5EF4-FFF2-40B4-BE49-F238E27FC236}">
                            <a16:creationId xmlns:a16="http://schemas.microsoft.com/office/drawing/2014/main" id="{A6B25C74-C4ED-D760-CCF4-868AF0D90BE0}"/>
                          </a:ext>
                        </a:extLst>
                      </p:cNvPr>
                      <p:cNvPicPr/>
                      <p:nvPr/>
                    </p:nvPicPr>
                    <p:blipFill>
                      <a:blip r:embed="rId5"/>
                      <a:stretch>
                        <a:fillRect/>
                      </a:stretch>
                    </p:blipFill>
                    <p:spPr>
                      <a:xfrm>
                        <a:off x="2040731" y="1592747"/>
                        <a:ext cx="8110538" cy="4551428"/>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7FCC6BED-4BDA-5FAA-3AAD-EFA8D0F5D059}"/>
              </a:ext>
            </a:extLst>
          </p:cNvPr>
          <p:cNvSpPr>
            <a:spLocks noGrp="1"/>
          </p:cNvSpPr>
          <p:nvPr>
            <p:ph type="title"/>
          </p:nvPr>
        </p:nvSpPr>
        <p:spPr>
          <a:xfrm>
            <a:off x="838200" y="365125"/>
            <a:ext cx="10515600" cy="1325563"/>
          </a:xfrm>
        </p:spPr>
        <p:txBody>
          <a:bodyPr/>
          <a:lstStyle/>
          <a:p>
            <a:pPr algn="ctr"/>
            <a:r>
              <a:rPr lang="en-GB" b="1" u="sng" dirty="0"/>
              <a:t>Battle of Agincourt 1415</a:t>
            </a:r>
          </a:p>
        </p:txBody>
      </p:sp>
      <p:cxnSp>
        <p:nvCxnSpPr>
          <p:cNvPr id="13" name="Straight Arrow Connector 12">
            <a:extLst>
              <a:ext uri="{FF2B5EF4-FFF2-40B4-BE49-F238E27FC236}">
                <a16:creationId xmlns:a16="http://schemas.microsoft.com/office/drawing/2014/main" id="{A5103EDF-39BE-CA05-08F2-5A3A3FED417A}"/>
              </a:ext>
            </a:extLst>
          </p:cNvPr>
          <p:cNvCxnSpPr/>
          <p:nvPr/>
        </p:nvCxnSpPr>
        <p:spPr>
          <a:xfrm flipV="1">
            <a:off x="4821733" y="2481918"/>
            <a:ext cx="66675" cy="5715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185DC842-29CB-C9D5-9346-BD1779C01F5C}"/>
              </a:ext>
            </a:extLst>
          </p:cNvPr>
          <p:cNvCxnSpPr>
            <a:cxnSpLocks/>
          </p:cNvCxnSpPr>
          <p:nvPr/>
        </p:nvCxnSpPr>
        <p:spPr>
          <a:xfrm flipV="1">
            <a:off x="4972050" y="2449236"/>
            <a:ext cx="0" cy="6368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745D7472-49EE-245C-AAB7-07F09DE555F2}"/>
              </a:ext>
            </a:extLst>
          </p:cNvPr>
          <p:cNvCxnSpPr/>
          <p:nvPr/>
        </p:nvCxnSpPr>
        <p:spPr>
          <a:xfrm flipV="1">
            <a:off x="5300662" y="2514600"/>
            <a:ext cx="66675" cy="5715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FA07556-D18E-B29E-4955-5E3EBCDA5AE4}"/>
              </a:ext>
            </a:extLst>
          </p:cNvPr>
          <p:cNvCxnSpPr>
            <a:cxnSpLocks/>
          </p:cNvCxnSpPr>
          <p:nvPr/>
        </p:nvCxnSpPr>
        <p:spPr>
          <a:xfrm flipH="1" flipV="1">
            <a:off x="8120064" y="2514600"/>
            <a:ext cx="219669" cy="6000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DA6E341-497B-54F5-E81E-0F1855CB9744}"/>
              </a:ext>
            </a:extLst>
          </p:cNvPr>
          <p:cNvCxnSpPr>
            <a:cxnSpLocks/>
          </p:cNvCxnSpPr>
          <p:nvPr/>
        </p:nvCxnSpPr>
        <p:spPr>
          <a:xfrm flipV="1">
            <a:off x="5591175" y="2514600"/>
            <a:ext cx="38100" cy="60007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D379013E-CFAA-BC0B-D88E-B10F48AB938F}"/>
              </a:ext>
            </a:extLst>
          </p:cNvPr>
          <p:cNvCxnSpPr/>
          <p:nvPr/>
        </p:nvCxnSpPr>
        <p:spPr>
          <a:xfrm flipV="1">
            <a:off x="5103019" y="2552700"/>
            <a:ext cx="66675" cy="5715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EDA1BD94-22BA-90A1-85F5-FB9CDE3B0F3C}"/>
              </a:ext>
            </a:extLst>
          </p:cNvPr>
          <p:cNvCxnSpPr>
            <a:cxnSpLocks/>
          </p:cNvCxnSpPr>
          <p:nvPr/>
        </p:nvCxnSpPr>
        <p:spPr>
          <a:xfrm flipH="1" flipV="1">
            <a:off x="7987307" y="2381250"/>
            <a:ext cx="147936" cy="5905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87888F6E-DA72-F686-1CFD-568DE86BF547}"/>
              </a:ext>
            </a:extLst>
          </p:cNvPr>
          <p:cNvCxnSpPr>
            <a:cxnSpLocks/>
          </p:cNvCxnSpPr>
          <p:nvPr/>
        </p:nvCxnSpPr>
        <p:spPr>
          <a:xfrm flipH="1" flipV="1">
            <a:off x="8427541" y="2266950"/>
            <a:ext cx="78580" cy="5715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B6A1521-00DD-908A-9116-0E0AC638A873}"/>
              </a:ext>
            </a:extLst>
          </p:cNvPr>
          <p:cNvCxnSpPr>
            <a:cxnSpLocks/>
          </p:cNvCxnSpPr>
          <p:nvPr/>
        </p:nvCxnSpPr>
        <p:spPr>
          <a:xfrm flipH="1" flipV="1">
            <a:off x="8229898" y="2381250"/>
            <a:ext cx="199727" cy="5905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433D961-5DF7-D51D-7DCD-9CD26C2DE2B0}"/>
              </a:ext>
            </a:extLst>
          </p:cNvPr>
          <p:cNvCxnSpPr/>
          <p:nvPr/>
        </p:nvCxnSpPr>
        <p:spPr>
          <a:xfrm flipV="1">
            <a:off x="5412580" y="2667000"/>
            <a:ext cx="66675" cy="5715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51F7C369-D8C1-BAA1-7303-723C2DC28343}"/>
              </a:ext>
            </a:extLst>
          </p:cNvPr>
          <p:cNvCxnSpPr>
            <a:cxnSpLocks/>
          </p:cNvCxnSpPr>
          <p:nvPr/>
        </p:nvCxnSpPr>
        <p:spPr>
          <a:xfrm flipH="1" flipV="1">
            <a:off x="7846219" y="2449236"/>
            <a:ext cx="208658" cy="5524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456515A-9866-F9E6-37B1-DEC0CBA6F79A}"/>
              </a:ext>
            </a:extLst>
          </p:cNvPr>
          <p:cNvCxnSpPr>
            <a:cxnSpLocks/>
          </p:cNvCxnSpPr>
          <p:nvPr/>
        </p:nvCxnSpPr>
        <p:spPr>
          <a:xfrm flipH="1" flipV="1">
            <a:off x="7715250" y="2514600"/>
            <a:ext cx="217884" cy="50613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D68B43A-978A-AA7F-4593-E2E2F137C59E}"/>
              </a:ext>
            </a:extLst>
          </p:cNvPr>
          <p:cNvCxnSpPr/>
          <p:nvPr/>
        </p:nvCxnSpPr>
        <p:spPr>
          <a:xfrm flipV="1">
            <a:off x="4631531" y="2381250"/>
            <a:ext cx="66675" cy="57150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328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8"/>
                                        </p:tgtEl>
                                        <p:attrNameLst>
                                          <p:attrName>style.visibility</p:attrName>
                                        </p:attrNameLst>
                                      </p:cBhvr>
                                      <p:to>
                                        <p:strVal val="visible"/>
                                      </p:to>
                                    </p:set>
                                    <p:anim calcmode="lin" valueType="num">
                                      <p:cBhvr additive="base">
                                        <p:cTn id="35" dur="500" fill="hold"/>
                                        <p:tgtEl>
                                          <p:spTgt spid="18"/>
                                        </p:tgtEl>
                                        <p:attrNameLst>
                                          <p:attrName>ppt_x</p:attrName>
                                        </p:attrNameLst>
                                      </p:cBhvr>
                                      <p:tavLst>
                                        <p:tav tm="0">
                                          <p:val>
                                            <p:strVal val="#ppt_x"/>
                                          </p:val>
                                        </p:tav>
                                        <p:tav tm="100000">
                                          <p:val>
                                            <p:strVal val="#ppt_x"/>
                                          </p:val>
                                        </p:tav>
                                      </p:tavLst>
                                    </p:anim>
                                    <p:anim calcmode="lin" valueType="num">
                                      <p:cBhvr additive="base">
                                        <p:cTn id="36" dur="500" fill="hold"/>
                                        <p:tgtEl>
                                          <p:spTgt spid="18"/>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 calcmode="lin" valueType="num">
                                      <p:cBhvr additive="base">
                                        <p:cTn id="39" dur="500" fill="hold"/>
                                        <p:tgtEl>
                                          <p:spTgt spid="17"/>
                                        </p:tgtEl>
                                        <p:attrNameLst>
                                          <p:attrName>ppt_x</p:attrName>
                                        </p:attrNameLst>
                                      </p:cBhvr>
                                      <p:tavLst>
                                        <p:tav tm="0">
                                          <p:val>
                                            <p:strVal val="#ppt_x"/>
                                          </p:val>
                                        </p:tav>
                                        <p:tav tm="100000">
                                          <p:val>
                                            <p:strVal val="#ppt_x"/>
                                          </p:val>
                                        </p:tav>
                                      </p:tavLst>
                                    </p:anim>
                                    <p:anim calcmode="lin" valueType="num">
                                      <p:cBhvr additive="base">
                                        <p:cTn id="40" dur="500" fill="hold"/>
                                        <p:tgtEl>
                                          <p:spTgt spid="17"/>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fill="hold"/>
                                        <p:tgtEl>
                                          <p:spTgt spid="12"/>
                                        </p:tgtEl>
                                        <p:attrNameLst>
                                          <p:attrName>ppt_x</p:attrName>
                                        </p:attrNameLst>
                                      </p:cBhvr>
                                      <p:tavLst>
                                        <p:tav tm="0">
                                          <p:val>
                                            <p:strVal val="#ppt_x"/>
                                          </p:val>
                                        </p:tav>
                                        <p:tav tm="100000">
                                          <p:val>
                                            <p:strVal val="#ppt_x"/>
                                          </p:val>
                                        </p:tav>
                                      </p:tavLst>
                                    </p:anim>
                                    <p:anim calcmode="lin" valueType="num">
                                      <p:cBhvr additive="base">
                                        <p:cTn id="44" dur="500" fill="hold"/>
                                        <p:tgtEl>
                                          <p:spTgt spid="12"/>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additive="base">
                                        <p:cTn id="51" dur="500" fill="hold"/>
                                        <p:tgtEl>
                                          <p:spTgt spid="15"/>
                                        </p:tgtEl>
                                        <p:attrNameLst>
                                          <p:attrName>ppt_x</p:attrName>
                                        </p:attrNameLst>
                                      </p:cBhvr>
                                      <p:tavLst>
                                        <p:tav tm="0">
                                          <p:val>
                                            <p:strVal val="#ppt_x"/>
                                          </p:val>
                                        </p:tav>
                                        <p:tav tm="100000">
                                          <p:val>
                                            <p:strVal val="#ppt_x"/>
                                          </p:val>
                                        </p:tav>
                                      </p:tavLst>
                                    </p:anim>
                                    <p:anim calcmode="lin" valueType="num">
                                      <p:cBhvr additive="base">
                                        <p:cTn id="52" dur="500" fill="hold"/>
                                        <p:tgtEl>
                                          <p:spTgt spid="15"/>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4"/>
                                        </p:tgtEl>
                                        <p:attrNameLst>
                                          <p:attrName>style.visibility</p:attrName>
                                        </p:attrNameLst>
                                      </p:cBhvr>
                                      <p:to>
                                        <p:strVal val="visible"/>
                                      </p:to>
                                    </p:set>
                                    <p:anim calcmode="lin" valueType="num">
                                      <p:cBhvr additive="base">
                                        <p:cTn id="55" dur="500" fill="hold"/>
                                        <p:tgtEl>
                                          <p:spTgt spid="14"/>
                                        </p:tgtEl>
                                        <p:attrNameLst>
                                          <p:attrName>ppt_x</p:attrName>
                                        </p:attrNameLst>
                                      </p:cBhvr>
                                      <p:tavLst>
                                        <p:tav tm="0">
                                          <p:val>
                                            <p:strVal val="#ppt_x"/>
                                          </p:val>
                                        </p:tav>
                                        <p:tav tm="100000">
                                          <p:val>
                                            <p:strVal val="#ppt_x"/>
                                          </p:val>
                                        </p:tav>
                                      </p:tavLst>
                                    </p:anim>
                                    <p:anim calcmode="lin" valueType="num">
                                      <p:cBhvr additive="base">
                                        <p:cTn id="5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58EB316E-E31A-A279-3927-B45E3D176CD1}"/>
              </a:ext>
            </a:extLst>
          </p:cNvPr>
          <p:cNvGraphicFramePr>
            <a:graphicFrameLocks noChangeAspect="1"/>
          </p:cNvGraphicFramePr>
          <p:nvPr>
            <p:extLst>
              <p:ext uri="{D42A27DB-BD31-4B8C-83A1-F6EECF244321}">
                <p14:modId xmlns:p14="http://schemas.microsoft.com/office/powerpoint/2010/main" val="1635345086"/>
              </p:ext>
            </p:extLst>
          </p:nvPr>
        </p:nvGraphicFramePr>
        <p:xfrm>
          <a:off x="2031873" y="1583072"/>
          <a:ext cx="8128254" cy="4551028"/>
        </p:xfrm>
        <a:graphic>
          <a:graphicData uri="http://schemas.openxmlformats.org/presentationml/2006/ole">
            <mc:AlternateContent xmlns:mc="http://schemas.openxmlformats.org/markup-compatibility/2006">
              <mc:Choice xmlns:v="urn:schemas-microsoft-com:vml" Requires="v">
                <p:oleObj name="Bitmap Image" r:id="rId4" imgW="11687040" imgH="6543720" progId="PBrush">
                  <p:embed/>
                </p:oleObj>
              </mc:Choice>
              <mc:Fallback>
                <p:oleObj name="Bitmap Image" r:id="rId4" imgW="11687040" imgH="6543720" progId="PBrush">
                  <p:embed/>
                  <p:pic>
                    <p:nvPicPr>
                      <p:cNvPr id="4" name="Object 3">
                        <a:extLst>
                          <a:ext uri="{FF2B5EF4-FFF2-40B4-BE49-F238E27FC236}">
                            <a16:creationId xmlns:a16="http://schemas.microsoft.com/office/drawing/2014/main" id="{58EB316E-E31A-A279-3927-B45E3D176CD1}"/>
                          </a:ext>
                        </a:extLst>
                      </p:cNvPr>
                      <p:cNvPicPr/>
                      <p:nvPr/>
                    </p:nvPicPr>
                    <p:blipFill>
                      <a:blip r:embed="rId5"/>
                      <a:stretch>
                        <a:fillRect/>
                      </a:stretch>
                    </p:blipFill>
                    <p:spPr>
                      <a:xfrm>
                        <a:off x="2031873" y="1583072"/>
                        <a:ext cx="8128254" cy="4551028"/>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43D92810-B65E-0A6D-34BD-8753B95876A7}"/>
              </a:ext>
            </a:extLst>
          </p:cNvPr>
          <p:cNvSpPr>
            <a:spLocks noGrp="1"/>
          </p:cNvSpPr>
          <p:nvPr>
            <p:ph type="title"/>
          </p:nvPr>
        </p:nvSpPr>
        <p:spPr>
          <a:xfrm>
            <a:off x="838200" y="365125"/>
            <a:ext cx="10515600" cy="1325563"/>
          </a:xfrm>
        </p:spPr>
        <p:txBody>
          <a:bodyPr/>
          <a:lstStyle/>
          <a:p>
            <a:pPr algn="ctr"/>
            <a:r>
              <a:rPr lang="en-GB" b="1" u="sng" dirty="0"/>
              <a:t>Battle of Agincourt 1415</a:t>
            </a:r>
          </a:p>
        </p:txBody>
      </p:sp>
      <p:sp>
        <p:nvSpPr>
          <p:cNvPr id="6" name="Oval 5">
            <a:extLst>
              <a:ext uri="{FF2B5EF4-FFF2-40B4-BE49-F238E27FC236}">
                <a16:creationId xmlns:a16="http://schemas.microsoft.com/office/drawing/2014/main" id="{6E661540-B9CB-CF86-9C3D-3164802BCD3A}"/>
              </a:ext>
            </a:extLst>
          </p:cNvPr>
          <p:cNvSpPr/>
          <p:nvPr/>
        </p:nvSpPr>
        <p:spPr>
          <a:xfrm>
            <a:off x="4042432" y="3048000"/>
            <a:ext cx="1628775" cy="143827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E1332C87-9388-3621-CE52-F847F9EDFB54}"/>
              </a:ext>
            </a:extLst>
          </p:cNvPr>
          <p:cNvSpPr/>
          <p:nvPr/>
        </p:nvSpPr>
        <p:spPr>
          <a:xfrm>
            <a:off x="7456550" y="3110557"/>
            <a:ext cx="1628775" cy="143827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a:extLst>
              <a:ext uri="{FF2B5EF4-FFF2-40B4-BE49-F238E27FC236}">
                <a16:creationId xmlns:a16="http://schemas.microsoft.com/office/drawing/2014/main" id="{37102C02-F746-C8E0-6075-EBE6F2360721}"/>
              </a:ext>
            </a:extLst>
          </p:cNvPr>
          <p:cNvCxnSpPr>
            <a:cxnSpLocks/>
          </p:cNvCxnSpPr>
          <p:nvPr/>
        </p:nvCxnSpPr>
        <p:spPr>
          <a:xfrm flipH="1">
            <a:off x="4468083" y="4533891"/>
            <a:ext cx="116682" cy="495300"/>
          </a:xfrm>
          <a:prstGeom prst="line">
            <a:avLst/>
          </a:prstGeom>
          <a:ln w="762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DF40CF7-9BF0-CA69-0FB1-69EFADCE67D4}"/>
              </a:ext>
            </a:extLst>
          </p:cNvPr>
          <p:cNvCxnSpPr>
            <a:cxnSpLocks/>
          </p:cNvCxnSpPr>
          <p:nvPr/>
        </p:nvCxnSpPr>
        <p:spPr>
          <a:xfrm flipH="1">
            <a:off x="4769905" y="4533891"/>
            <a:ext cx="86915" cy="546763"/>
          </a:xfrm>
          <a:prstGeom prst="line">
            <a:avLst/>
          </a:prstGeom>
          <a:ln w="762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2F2E2-B53A-CDD2-3FED-2C1274691BF3}"/>
              </a:ext>
            </a:extLst>
          </p:cNvPr>
          <p:cNvCxnSpPr>
            <a:cxnSpLocks/>
          </p:cNvCxnSpPr>
          <p:nvPr/>
        </p:nvCxnSpPr>
        <p:spPr>
          <a:xfrm flipH="1">
            <a:off x="5158979" y="4572000"/>
            <a:ext cx="22622" cy="552432"/>
          </a:xfrm>
          <a:prstGeom prst="line">
            <a:avLst/>
          </a:prstGeom>
          <a:ln w="762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37341A2-BB60-3188-F8D0-20A6190E7D6B}"/>
              </a:ext>
            </a:extLst>
          </p:cNvPr>
          <p:cNvCxnSpPr>
            <a:cxnSpLocks/>
          </p:cNvCxnSpPr>
          <p:nvPr/>
        </p:nvCxnSpPr>
        <p:spPr>
          <a:xfrm>
            <a:off x="8309075" y="4572000"/>
            <a:ext cx="82155" cy="419082"/>
          </a:xfrm>
          <a:prstGeom prst="line">
            <a:avLst/>
          </a:prstGeom>
          <a:ln w="762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E40FCB9-4E2F-23BF-ED0D-81421BB644CF}"/>
              </a:ext>
            </a:extLst>
          </p:cNvPr>
          <p:cNvCxnSpPr>
            <a:cxnSpLocks/>
          </p:cNvCxnSpPr>
          <p:nvPr/>
        </p:nvCxnSpPr>
        <p:spPr>
          <a:xfrm>
            <a:off x="8046837" y="4610109"/>
            <a:ext cx="82155" cy="419082"/>
          </a:xfrm>
          <a:prstGeom prst="line">
            <a:avLst/>
          </a:prstGeom>
          <a:ln w="762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BD76E7-317F-F0EB-A9EF-5B21B068F2CA}"/>
              </a:ext>
            </a:extLst>
          </p:cNvPr>
          <p:cNvCxnSpPr>
            <a:cxnSpLocks/>
          </p:cNvCxnSpPr>
          <p:nvPr/>
        </p:nvCxnSpPr>
        <p:spPr>
          <a:xfrm>
            <a:off x="8619790" y="4467243"/>
            <a:ext cx="82155" cy="419082"/>
          </a:xfrm>
          <a:prstGeom prst="line">
            <a:avLst/>
          </a:prstGeom>
          <a:ln w="7620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87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36EB-4596-62A7-CAD6-7A17CEC40EB0}"/>
              </a:ext>
            </a:extLst>
          </p:cNvPr>
          <p:cNvSpPr>
            <a:spLocks noGrp="1"/>
          </p:cNvSpPr>
          <p:nvPr>
            <p:ph type="title"/>
          </p:nvPr>
        </p:nvSpPr>
        <p:spPr/>
        <p:txBody>
          <a:bodyPr/>
          <a:lstStyle/>
          <a:p>
            <a:pPr algn="ctr"/>
            <a:r>
              <a:rPr lang="en-GB" b="1" u="sng" dirty="0"/>
              <a:t>Battle of Agincourt 1415</a:t>
            </a:r>
          </a:p>
        </p:txBody>
      </p:sp>
      <p:graphicFrame>
        <p:nvGraphicFramePr>
          <p:cNvPr id="6" name="Object 5">
            <a:extLst>
              <a:ext uri="{FF2B5EF4-FFF2-40B4-BE49-F238E27FC236}">
                <a16:creationId xmlns:a16="http://schemas.microsoft.com/office/drawing/2014/main" id="{DDB43313-B1AD-2130-8D04-5FB4D16450E9}"/>
              </a:ext>
            </a:extLst>
          </p:cNvPr>
          <p:cNvGraphicFramePr>
            <a:graphicFrameLocks noChangeAspect="1"/>
          </p:cNvGraphicFramePr>
          <p:nvPr>
            <p:extLst>
              <p:ext uri="{D42A27DB-BD31-4B8C-83A1-F6EECF244321}">
                <p14:modId xmlns:p14="http://schemas.microsoft.com/office/powerpoint/2010/main" val="901708917"/>
              </p:ext>
            </p:extLst>
          </p:nvPr>
        </p:nvGraphicFramePr>
        <p:xfrm>
          <a:off x="2081431" y="1549400"/>
          <a:ext cx="8029138" cy="4518025"/>
        </p:xfrm>
        <a:graphic>
          <a:graphicData uri="http://schemas.openxmlformats.org/presentationml/2006/ole">
            <mc:AlternateContent xmlns:mc="http://schemas.openxmlformats.org/markup-compatibility/2006">
              <mc:Choice xmlns:v="urn:schemas-microsoft-com:vml" Requires="v">
                <p:oleObj name="Bitmap Image" r:id="rId4" imgW="11696760" imgH="6581880" progId="PBrush">
                  <p:embed/>
                </p:oleObj>
              </mc:Choice>
              <mc:Fallback>
                <p:oleObj name="Bitmap Image" r:id="rId4" imgW="11696760" imgH="6581880" progId="PBrush">
                  <p:embed/>
                  <p:pic>
                    <p:nvPicPr>
                      <p:cNvPr id="6" name="Object 5">
                        <a:extLst>
                          <a:ext uri="{FF2B5EF4-FFF2-40B4-BE49-F238E27FC236}">
                            <a16:creationId xmlns:a16="http://schemas.microsoft.com/office/drawing/2014/main" id="{DDB43313-B1AD-2130-8D04-5FB4D16450E9}"/>
                          </a:ext>
                        </a:extLst>
                      </p:cNvPr>
                      <p:cNvPicPr/>
                      <p:nvPr/>
                    </p:nvPicPr>
                    <p:blipFill>
                      <a:blip r:embed="rId5"/>
                      <a:stretch>
                        <a:fillRect/>
                      </a:stretch>
                    </p:blipFill>
                    <p:spPr>
                      <a:xfrm>
                        <a:off x="2081431" y="1549400"/>
                        <a:ext cx="8029138" cy="4518025"/>
                      </a:xfrm>
                      <a:prstGeom prst="rect">
                        <a:avLst/>
                      </a:prstGeom>
                    </p:spPr>
                  </p:pic>
                </p:oleObj>
              </mc:Fallback>
            </mc:AlternateContent>
          </a:graphicData>
        </a:graphic>
      </p:graphicFrame>
      <p:sp>
        <p:nvSpPr>
          <p:cNvPr id="7" name="Explosion: 14 Points 6">
            <a:extLst>
              <a:ext uri="{FF2B5EF4-FFF2-40B4-BE49-F238E27FC236}">
                <a16:creationId xmlns:a16="http://schemas.microsoft.com/office/drawing/2014/main" id="{89176071-B6F8-ACB2-40E7-9A0432E5631F}"/>
              </a:ext>
            </a:extLst>
          </p:cNvPr>
          <p:cNvSpPr/>
          <p:nvPr/>
        </p:nvSpPr>
        <p:spPr>
          <a:xfrm>
            <a:off x="4648200" y="3055941"/>
            <a:ext cx="4200525" cy="1230311"/>
          </a:xfrm>
          <a:prstGeom prst="irregularSeal2">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0217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D86BA-1E59-8884-4FE0-2C9B17AF7BE2}"/>
              </a:ext>
            </a:extLst>
          </p:cNvPr>
          <p:cNvSpPr>
            <a:spLocks noGrp="1"/>
          </p:cNvSpPr>
          <p:nvPr>
            <p:ph type="title"/>
          </p:nvPr>
        </p:nvSpPr>
        <p:spPr/>
        <p:txBody>
          <a:bodyPr/>
          <a:lstStyle/>
          <a:p>
            <a:pPr algn="ctr"/>
            <a:r>
              <a:rPr lang="en-GB" b="1" u="sng" dirty="0"/>
              <a:t>Factors to consider</a:t>
            </a:r>
          </a:p>
        </p:txBody>
      </p:sp>
      <p:pic>
        <p:nvPicPr>
          <p:cNvPr id="5122" name="Picture 2">
            <a:extLst>
              <a:ext uri="{FF2B5EF4-FFF2-40B4-BE49-F238E27FC236}">
                <a16:creationId xmlns:a16="http://schemas.microsoft.com/office/drawing/2014/main" id="{E0E8AB68-F8F0-7050-C10E-5B2F7EE08365}"/>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212153" y="1349877"/>
            <a:ext cx="1687165" cy="2530747"/>
          </a:xfrm>
          <a:prstGeom prst="rect">
            <a:avLst/>
          </a:prstGeom>
          <a:solidFill>
            <a:srgbClr val="FFFFFF">
              <a:shade val="85000"/>
            </a:srgbClr>
          </a:solidFill>
          <a:ln w="12700"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4" name="Picture 4" descr="Yeoman Archer | Deadliest Fiction Wiki | Fandom">
            <a:extLst>
              <a:ext uri="{FF2B5EF4-FFF2-40B4-BE49-F238E27FC236}">
                <a16:creationId xmlns:a16="http://schemas.microsoft.com/office/drawing/2014/main" id="{878D67F9-6C7D-7700-4970-A7819F885A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77863" y="1527182"/>
            <a:ext cx="2315657" cy="1858858"/>
          </a:xfrm>
          <a:prstGeom prst="rect">
            <a:avLst/>
          </a:prstGeom>
          <a:solidFill>
            <a:srgbClr val="FFFFFF">
              <a:shade val="85000"/>
            </a:srgbClr>
          </a:solidFill>
          <a:ln w="9525"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6" name="Picture 6" descr="UDK | TerrainAlphamaps">
            <a:extLst>
              <a:ext uri="{FF2B5EF4-FFF2-40B4-BE49-F238E27FC236}">
                <a16:creationId xmlns:a16="http://schemas.microsoft.com/office/drawing/2014/main" id="{F96B7A99-B9B8-7750-530A-C28E4310EFF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66785" y="4766346"/>
            <a:ext cx="2812425" cy="1483554"/>
          </a:xfrm>
          <a:prstGeom prst="rect">
            <a:avLst/>
          </a:prstGeom>
          <a:solidFill>
            <a:srgbClr val="FFFFFF">
              <a:shade val="85000"/>
            </a:srgbClr>
          </a:solidFill>
          <a:ln w="9525"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8" name="Picture 8" descr="Weather | National Geographic Society">
            <a:extLst>
              <a:ext uri="{FF2B5EF4-FFF2-40B4-BE49-F238E27FC236}">
                <a16:creationId xmlns:a16="http://schemas.microsoft.com/office/drawing/2014/main" id="{1FF5DBFC-BBEB-EC34-BC6A-1D42F9706E0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65176" y="1840211"/>
            <a:ext cx="2655009" cy="1816585"/>
          </a:xfrm>
          <a:prstGeom prst="rect">
            <a:avLst/>
          </a:prstGeom>
          <a:solidFill>
            <a:srgbClr val="FFFFFF">
              <a:shade val="85000"/>
            </a:srgbClr>
          </a:solidFill>
          <a:ln w="9525"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30" name="Picture 10" descr="Sales Performance: Tactical vs Strategic Initiatives…What's the Difference?">
            <a:extLst>
              <a:ext uri="{FF2B5EF4-FFF2-40B4-BE49-F238E27FC236}">
                <a16:creationId xmlns:a16="http://schemas.microsoft.com/office/drawing/2014/main" id="{933B629F-4C75-9C81-221A-F82F09A636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11226" y="4493890"/>
            <a:ext cx="2655009" cy="1591968"/>
          </a:xfrm>
          <a:prstGeom prst="rect">
            <a:avLst/>
          </a:prstGeom>
          <a:solidFill>
            <a:srgbClr val="FFFFFF">
              <a:shade val="85000"/>
            </a:srgbClr>
          </a:solidFill>
          <a:ln w="9525"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aphicFrame>
        <p:nvGraphicFramePr>
          <p:cNvPr id="3" name="Object 2">
            <a:extLst>
              <a:ext uri="{FF2B5EF4-FFF2-40B4-BE49-F238E27FC236}">
                <a16:creationId xmlns:a16="http://schemas.microsoft.com/office/drawing/2014/main" id="{CC7F54C2-85A5-3144-49FC-3399FC0AF88C}"/>
              </a:ext>
            </a:extLst>
          </p:cNvPr>
          <p:cNvGraphicFramePr>
            <a:graphicFrameLocks noChangeAspect="1"/>
          </p:cNvGraphicFramePr>
          <p:nvPr>
            <p:extLst>
              <p:ext uri="{D42A27DB-BD31-4B8C-83A1-F6EECF244321}">
                <p14:modId xmlns:p14="http://schemas.microsoft.com/office/powerpoint/2010/main" val="2363808047"/>
              </p:ext>
            </p:extLst>
          </p:nvPr>
        </p:nvGraphicFramePr>
        <p:xfrm>
          <a:off x="4733734" y="4024569"/>
          <a:ext cx="2724532" cy="1483554"/>
        </p:xfrm>
        <a:graphic>
          <a:graphicData uri="http://schemas.openxmlformats.org/presentationml/2006/ole">
            <mc:AlternateContent xmlns:mc="http://schemas.openxmlformats.org/markup-compatibility/2006">
              <mc:Choice xmlns:v="urn:schemas-microsoft-com:vml" Requires="v">
                <p:oleObj name="Bitmap Image" r:id="rId9" imgW="4057560" imgH="2209680" progId="PBrush">
                  <p:embed/>
                </p:oleObj>
              </mc:Choice>
              <mc:Fallback>
                <p:oleObj name="Bitmap Image" r:id="rId9" imgW="4057560" imgH="2209680" progId="PBrush">
                  <p:embed/>
                  <p:pic>
                    <p:nvPicPr>
                      <p:cNvPr id="3" name="Object 2">
                        <a:extLst>
                          <a:ext uri="{FF2B5EF4-FFF2-40B4-BE49-F238E27FC236}">
                            <a16:creationId xmlns:a16="http://schemas.microsoft.com/office/drawing/2014/main" id="{CC7F54C2-85A5-3144-49FC-3399FC0AF88C}"/>
                          </a:ext>
                        </a:extLst>
                      </p:cNvPr>
                      <p:cNvPicPr/>
                      <p:nvPr/>
                    </p:nvPicPr>
                    <p:blipFill>
                      <a:blip r:embed="rId10"/>
                      <a:stretch>
                        <a:fillRect/>
                      </a:stretch>
                    </p:blipFill>
                    <p:spPr>
                      <a:xfrm>
                        <a:off x="4733734" y="4024569"/>
                        <a:ext cx="2724532" cy="1483554"/>
                      </a:xfrm>
                      <a:prstGeom prst="rect">
                        <a:avLst/>
                      </a:prstGeom>
                      <a:ln>
                        <a:solidFill>
                          <a:schemeClr val="tx1"/>
                        </a:solidFill>
                      </a:ln>
                    </p:spPr>
                  </p:pic>
                </p:oleObj>
              </mc:Fallback>
            </mc:AlternateContent>
          </a:graphicData>
        </a:graphic>
      </p:graphicFrame>
      <p:sp>
        <p:nvSpPr>
          <p:cNvPr id="4" name="TextBox 3">
            <a:extLst>
              <a:ext uri="{FF2B5EF4-FFF2-40B4-BE49-F238E27FC236}">
                <a16:creationId xmlns:a16="http://schemas.microsoft.com/office/drawing/2014/main" id="{519B1497-E37B-A419-20E1-AA09599BE3DD}"/>
              </a:ext>
            </a:extLst>
          </p:cNvPr>
          <p:cNvSpPr txBox="1"/>
          <p:nvPr/>
        </p:nvSpPr>
        <p:spPr>
          <a:xfrm>
            <a:off x="1645764" y="3880624"/>
            <a:ext cx="1687165" cy="369332"/>
          </a:xfrm>
          <a:prstGeom prst="rect">
            <a:avLst/>
          </a:prstGeom>
          <a:noFill/>
        </p:spPr>
        <p:txBody>
          <a:bodyPr wrap="square" rtlCol="0">
            <a:spAutoFit/>
          </a:bodyPr>
          <a:lstStyle/>
          <a:p>
            <a:r>
              <a:rPr lang="en-GB" b="1" dirty="0"/>
              <a:t>Armour</a:t>
            </a:r>
          </a:p>
        </p:txBody>
      </p:sp>
      <p:sp>
        <p:nvSpPr>
          <p:cNvPr id="5" name="TextBox 4">
            <a:extLst>
              <a:ext uri="{FF2B5EF4-FFF2-40B4-BE49-F238E27FC236}">
                <a16:creationId xmlns:a16="http://schemas.microsoft.com/office/drawing/2014/main" id="{F3AA333D-B6AA-00D5-B6AD-E1C4F372A591}"/>
              </a:ext>
            </a:extLst>
          </p:cNvPr>
          <p:cNvSpPr txBox="1"/>
          <p:nvPr/>
        </p:nvSpPr>
        <p:spPr>
          <a:xfrm>
            <a:off x="4385635" y="3383591"/>
            <a:ext cx="2400996" cy="377320"/>
          </a:xfrm>
          <a:prstGeom prst="rect">
            <a:avLst/>
          </a:prstGeom>
          <a:noFill/>
        </p:spPr>
        <p:txBody>
          <a:bodyPr wrap="square" rtlCol="0">
            <a:spAutoFit/>
          </a:bodyPr>
          <a:lstStyle/>
          <a:p>
            <a:r>
              <a:rPr lang="en-GB" b="1" dirty="0"/>
              <a:t>English Longbow</a:t>
            </a:r>
          </a:p>
        </p:txBody>
      </p:sp>
      <p:sp>
        <p:nvSpPr>
          <p:cNvPr id="6" name="TextBox 5">
            <a:extLst>
              <a:ext uri="{FF2B5EF4-FFF2-40B4-BE49-F238E27FC236}">
                <a16:creationId xmlns:a16="http://schemas.microsoft.com/office/drawing/2014/main" id="{1DA4DFDC-B466-4236-7AA4-003F87407F4B}"/>
              </a:ext>
            </a:extLst>
          </p:cNvPr>
          <p:cNvSpPr txBox="1"/>
          <p:nvPr/>
        </p:nvSpPr>
        <p:spPr>
          <a:xfrm>
            <a:off x="5329169" y="5508123"/>
            <a:ext cx="2375210" cy="369332"/>
          </a:xfrm>
          <a:prstGeom prst="rect">
            <a:avLst/>
          </a:prstGeom>
          <a:noFill/>
        </p:spPr>
        <p:txBody>
          <a:bodyPr wrap="square" rtlCol="0">
            <a:spAutoFit/>
          </a:bodyPr>
          <a:lstStyle/>
          <a:p>
            <a:r>
              <a:rPr lang="en-GB" b="1" dirty="0"/>
              <a:t>Bodkin Arrow</a:t>
            </a:r>
          </a:p>
        </p:txBody>
      </p:sp>
      <p:sp>
        <p:nvSpPr>
          <p:cNvPr id="7" name="TextBox 6">
            <a:extLst>
              <a:ext uri="{FF2B5EF4-FFF2-40B4-BE49-F238E27FC236}">
                <a16:creationId xmlns:a16="http://schemas.microsoft.com/office/drawing/2014/main" id="{41C01AF7-5AA8-A365-D637-53EDC3B888A0}"/>
              </a:ext>
            </a:extLst>
          </p:cNvPr>
          <p:cNvSpPr txBox="1"/>
          <p:nvPr/>
        </p:nvSpPr>
        <p:spPr>
          <a:xfrm>
            <a:off x="2272351" y="6244387"/>
            <a:ext cx="1906859" cy="369332"/>
          </a:xfrm>
          <a:prstGeom prst="rect">
            <a:avLst/>
          </a:prstGeom>
          <a:noFill/>
        </p:spPr>
        <p:txBody>
          <a:bodyPr wrap="square" rtlCol="0">
            <a:spAutoFit/>
          </a:bodyPr>
          <a:lstStyle/>
          <a:p>
            <a:r>
              <a:rPr lang="en-GB" b="1" dirty="0"/>
              <a:t>Terrain</a:t>
            </a:r>
          </a:p>
        </p:txBody>
      </p:sp>
      <p:sp>
        <p:nvSpPr>
          <p:cNvPr id="8" name="TextBox 7">
            <a:extLst>
              <a:ext uri="{FF2B5EF4-FFF2-40B4-BE49-F238E27FC236}">
                <a16:creationId xmlns:a16="http://schemas.microsoft.com/office/drawing/2014/main" id="{B2FC2BCA-7678-1477-C344-61ECBD016A19}"/>
              </a:ext>
            </a:extLst>
          </p:cNvPr>
          <p:cNvSpPr txBox="1"/>
          <p:nvPr/>
        </p:nvSpPr>
        <p:spPr>
          <a:xfrm>
            <a:off x="8815355" y="3672342"/>
            <a:ext cx="2400996" cy="377320"/>
          </a:xfrm>
          <a:prstGeom prst="rect">
            <a:avLst/>
          </a:prstGeom>
          <a:noFill/>
        </p:spPr>
        <p:txBody>
          <a:bodyPr wrap="square" rtlCol="0">
            <a:spAutoFit/>
          </a:bodyPr>
          <a:lstStyle/>
          <a:p>
            <a:r>
              <a:rPr lang="en-GB" b="1" dirty="0"/>
              <a:t>Weather</a:t>
            </a:r>
          </a:p>
        </p:txBody>
      </p:sp>
      <p:sp>
        <p:nvSpPr>
          <p:cNvPr id="9" name="TextBox 8">
            <a:extLst>
              <a:ext uri="{FF2B5EF4-FFF2-40B4-BE49-F238E27FC236}">
                <a16:creationId xmlns:a16="http://schemas.microsoft.com/office/drawing/2014/main" id="{327E0657-B23F-CDDF-245A-2947C399841F}"/>
              </a:ext>
            </a:extLst>
          </p:cNvPr>
          <p:cNvSpPr txBox="1"/>
          <p:nvPr/>
        </p:nvSpPr>
        <p:spPr>
          <a:xfrm>
            <a:off x="8786125" y="6085858"/>
            <a:ext cx="2364058" cy="369332"/>
          </a:xfrm>
          <a:prstGeom prst="rect">
            <a:avLst/>
          </a:prstGeom>
          <a:noFill/>
        </p:spPr>
        <p:txBody>
          <a:bodyPr wrap="square" rtlCol="0">
            <a:spAutoFit/>
          </a:bodyPr>
          <a:lstStyle/>
          <a:p>
            <a:r>
              <a:rPr lang="en-GB" b="1" dirty="0"/>
              <a:t>Strategy &amp; Tactics</a:t>
            </a:r>
          </a:p>
        </p:txBody>
      </p:sp>
    </p:spTree>
    <p:extLst>
      <p:ext uri="{BB962C8B-B14F-4D97-AF65-F5344CB8AC3E}">
        <p14:creationId xmlns:p14="http://schemas.microsoft.com/office/powerpoint/2010/main" val="1600759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7CC8D-3454-3A34-8A27-181F1C6E453A}"/>
              </a:ext>
            </a:extLst>
          </p:cNvPr>
          <p:cNvSpPr>
            <a:spLocks noGrp="1"/>
          </p:cNvSpPr>
          <p:nvPr>
            <p:ph type="title"/>
          </p:nvPr>
        </p:nvSpPr>
        <p:spPr>
          <a:xfrm>
            <a:off x="838200" y="147410"/>
            <a:ext cx="10515600" cy="1325563"/>
          </a:xfrm>
        </p:spPr>
        <p:txBody>
          <a:bodyPr/>
          <a:lstStyle/>
          <a:p>
            <a:pPr algn="ctr"/>
            <a:r>
              <a:rPr lang="en-GB" b="1" u="sng" dirty="0"/>
              <a:t>Development of Armour</a:t>
            </a:r>
          </a:p>
        </p:txBody>
      </p:sp>
      <p:pic>
        <p:nvPicPr>
          <p:cNvPr id="5" name="Content Placeholder 4">
            <a:extLst>
              <a:ext uri="{FF2B5EF4-FFF2-40B4-BE49-F238E27FC236}">
                <a16:creationId xmlns:a16="http://schemas.microsoft.com/office/drawing/2014/main" id="{9117FAE9-55A9-96A7-D22A-D5A2489BD807}"/>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003991" y="1380598"/>
            <a:ext cx="6230067" cy="530334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6" name="Oval 5">
            <a:extLst>
              <a:ext uri="{FF2B5EF4-FFF2-40B4-BE49-F238E27FC236}">
                <a16:creationId xmlns:a16="http://schemas.microsoft.com/office/drawing/2014/main" id="{B7E06797-3EC9-DD61-FFFC-5606FC4A87D4}"/>
              </a:ext>
            </a:extLst>
          </p:cNvPr>
          <p:cNvSpPr/>
          <p:nvPr/>
        </p:nvSpPr>
        <p:spPr>
          <a:xfrm>
            <a:off x="5791201" y="4032271"/>
            <a:ext cx="2075542" cy="2651673"/>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a:extLst>
              <a:ext uri="{FF2B5EF4-FFF2-40B4-BE49-F238E27FC236}">
                <a16:creationId xmlns:a16="http://schemas.microsoft.com/office/drawing/2014/main" id="{34106DCF-E0CC-FCAC-5091-CC9788FD4C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1472973"/>
            <a:ext cx="3380469" cy="507070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4" name="Arrow: Left 3">
            <a:extLst>
              <a:ext uri="{FF2B5EF4-FFF2-40B4-BE49-F238E27FC236}">
                <a16:creationId xmlns:a16="http://schemas.microsoft.com/office/drawing/2014/main" id="{50B153AD-C6E7-A36C-726C-0C3A4CB20384}"/>
              </a:ext>
            </a:extLst>
          </p:cNvPr>
          <p:cNvSpPr/>
          <p:nvPr/>
        </p:nvSpPr>
        <p:spPr>
          <a:xfrm rot="20730497">
            <a:off x="3471856" y="3017038"/>
            <a:ext cx="759580" cy="473051"/>
          </a:xfrm>
          <a:prstGeom prst="leftArrow">
            <a:avLst/>
          </a:prstGeom>
          <a:solidFill>
            <a:srgbClr val="FF0000"/>
          </a:solidFill>
          <a:ln>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7" name="Arrow: Left 6">
            <a:extLst>
              <a:ext uri="{FF2B5EF4-FFF2-40B4-BE49-F238E27FC236}">
                <a16:creationId xmlns:a16="http://schemas.microsoft.com/office/drawing/2014/main" id="{A42FE112-4CB3-0ACA-344F-AC3FB12700F0}"/>
              </a:ext>
            </a:extLst>
          </p:cNvPr>
          <p:cNvSpPr/>
          <p:nvPr/>
        </p:nvSpPr>
        <p:spPr>
          <a:xfrm rot="186456">
            <a:off x="3024419" y="4824114"/>
            <a:ext cx="878753" cy="473051"/>
          </a:xfrm>
          <a:prstGeom prst="leftArrow">
            <a:avLst/>
          </a:prstGeom>
          <a:solidFill>
            <a:srgbClr val="FF0000"/>
          </a:solidFill>
          <a:ln>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553734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4"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7CC8D-3454-3A34-8A27-181F1C6E453A}"/>
              </a:ext>
            </a:extLst>
          </p:cNvPr>
          <p:cNvSpPr>
            <a:spLocks noGrp="1"/>
          </p:cNvSpPr>
          <p:nvPr>
            <p:ph type="title"/>
          </p:nvPr>
        </p:nvSpPr>
        <p:spPr>
          <a:xfrm>
            <a:off x="1041400" y="866569"/>
            <a:ext cx="10515600" cy="1325563"/>
          </a:xfrm>
        </p:spPr>
        <p:txBody>
          <a:bodyPr/>
          <a:lstStyle/>
          <a:p>
            <a:pPr algn="l" fontAlgn="base"/>
            <a:r>
              <a:rPr lang="en-US" b="1" i="1" u="sng" dirty="0">
                <a:solidFill>
                  <a:srgbClr val="121212"/>
                </a:solidFill>
                <a:effectLst/>
              </a:rPr>
              <a:t>“Heavy armour would have exhausted the French at Agincourt” say scientists</a:t>
            </a:r>
          </a:p>
        </p:txBody>
      </p:sp>
      <p:pic>
        <p:nvPicPr>
          <p:cNvPr id="2050" name="Picture 2" descr="Tired Knight Stock Illustrations – 40 Tired Knight Stock Illustrations,  Vectors &amp; Clipart - Dreamstime">
            <a:extLst>
              <a:ext uri="{FF2B5EF4-FFF2-40B4-BE49-F238E27FC236}">
                <a16:creationId xmlns:a16="http://schemas.microsoft.com/office/drawing/2014/main" id="{EBEC4BD9-C6F8-CDC4-CB22-D520BD3EBD0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4017735" y="2578781"/>
            <a:ext cx="3790949" cy="355401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357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1AA77-9A12-0368-3924-53A31C8BB793}"/>
              </a:ext>
            </a:extLst>
          </p:cNvPr>
          <p:cNvSpPr>
            <a:spLocks noGrp="1"/>
          </p:cNvSpPr>
          <p:nvPr>
            <p:ph type="title"/>
          </p:nvPr>
        </p:nvSpPr>
        <p:spPr/>
        <p:txBody>
          <a:bodyPr/>
          <a:lstStyle/>
          <a:p>
            <a:pPr algn="ctr"/>
            <a:r>
              <a:rPr lang="en-GB" b="1" u="sng" dirty="0"/>
              <a:t>Long Bow vs Plate Armour</a:t>
            </a:r>
          </a:p>
        </p:txBody>
      </p:sp>
      <p:pic>
        <p:nvPicPr>
          <p:cNvPr id="7" name="Picture 6">
            <a:extLst>
              <a:ext uri="{FF2B5EF4-FFF2-40B4-BE49-F238E27FC236}">
                <a16:creationId xmlns:a16="http://schemas.microsoft.com/office/drawing/2014/main" id="{3F5CD177-7FD0-AD4B-9167-3FACF71DA4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9201" y="2298132"/>
            <a:ext cx="4630055" cy="347254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0" name="Picture 4" descr="Yeoman Archer | Deadliest Fiction Wiki | Fandom">
            <a:extLst>
              <a:ext uri="{FF2B5EF4-FFF2-40B4-BE49-F238E27FC236}">
                <a16:creationId xmlns:a16="http://schemas.microsoft.com/office/drawing/2014/main" id="{4601ACB5-F98B-27C3-4999-3B1C248DD2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46463" y="2298132"/>
            <a:ext cx="4246337" cy="3408681"/>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9336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8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1AA77-9A12-0368-3924-53A31C8BB793}"/>
              </a:ext>
            </a:extLst>
          </p:cNvPr>
          <p:cNvSpPr>
            <a:spLocks noGrp="1"/>
          </p:cNvSpPr>
          <p:nvPr>
            <p:ph type="title"/>
          </p:nvPr>
        </p:nvSpPr>
        <p:spPr/>
        <p:txBody>
          <a:bodyPr/>
          <a:lstStyle/>
          <a:p>
            <a:pPr algn="ctr"/>
            <a:r>
              <a:rPr lang="en-GB" b="1" u="sng" dirty="0"/>
              <a:t>Long Bow vs Plate Armour</a:t>
            </a:r>
          </a:p>
        </p:txBody>
      </p:sp>
      <p:graphicFrame>
        <p:nvGraphicFramePr>
          <p:cNvPr id="12" name="Object 11">
            <a:extLst>
              <a:ext uri="{FF2B5EF4-FFF2-40B4-BE49-F238E27FC236}">
                <a16:creationId xmlns:a16="http://schemas.microsoft.com/office/drawing/2014/main" id="{635D6D2A-4C61-F149-4044-273BCD5D5D24}"/>
              </a:ext>
            </a:extLst>
          </p:cNvPr>
          <p:cNvGraphicFramePr>
            <a:graphicFrameLocks noChangeAspect="1"/>
          </p:cNvGraphicFramePr>
          <p:nvPr>
            <p:extLst>
              <p:ext uri="{D42A27DB-BD31-4B8C-83A1-F6EECF244321}">
                <p14:modId xmlns:p14="http://schemas.microsoft.com/office/powerpoint/2010/main" val="325383734"/>
              </p:ext>
            </p:extLst>
          </p:nvPr>
        </p:nvGraphicFramePr>
        <p:xfrm>
          <a:off x="2066910" y="1333226"/>
          <a:ext cx="2527304" cy="2700853"/>
        </p:xfrm>
        <a:graphic>
          <a:graphicData uri="http://schemas.openxmlformats.org/presentationml/2006/ole">
            <mc:AlternateContent xmlns:mc="http://schemas.openxmlformats.org/markup-compatibility/2006">
              <mc:Choice xmlns:v="urn:schemas-microsoft-com:vml" Requires="v">
                <p:oleObj name="Bitmap Image" r:id="rId4" imgW="2219400" imgH="2371680" progId="PBrush">
                  <p:embed/>
                </p:oleObj>
              </mc:Choice>
              <mc:Fallback>
                <p:oleObj name="Bitmap Image" r:id="rId4" imgW="2219400" imgH="2371680" progId="PBrush">
                  <p:embed/>
                  <p:pic>
                    <p:nvPicPr>
                      <p:cNvPr id="12" name="Object 11">
                        <a:extLst>
                          <a:ext uri="{FF2B5EF4-FFF2-40B4-BE49-F238E27FC236}">
                            <a16:creationId xmlns:a16="http://schemas.microsoft.com/office/drawing/2014/main" id="{635D6D2A-4C61-F149-4044-273BCD5D5D24}"/>
                          </a:ext>
                        </a:extLst>
                      </p:cNvPr>
                      <p:cNvPicPr/>
                      <p:nvPr/>
                    </p:nvPicPr>
                    <p:blipFill>
                      <a:blip r:embed="rId5"/>
                      <a:stretch>
                        <a:fillRect/>
                      </a:stretch>
                    </p:blipFill>
                    <p:spPr>
                      <a:xfrm>
                        <a:off x="2066910" y="1333226"/>
                        <a:ext cx="2527304" cy="2700853"/>
                      </a:xfrm>
                      <a:prstGeom prst="rect">
                        <a:avLst/>
                      </a:prstGeom>
                    </p:spPr>
                  </p:pic>
                </p:oleObj>
              </mc:Fallback>
            </mc:AlternateContent>
          </a:graphicData>
        </a:graphic>
      </p:graphicFrame>
      <p:graphicFrame>
        <p:nvGraphicFramePr>
          <p:cNvPr id="13" name="Object 12">
            <a:extLst>
              <a:ext uri="{FF2B5EF4-FFF2-40B4-BE49-F238E27FC236}">
                <a16:creationId xmlns:a16="http://schemas.microsoft.com/office/drawing/2014/main" id="{9527436C-4A5C-26DC-30F7-FAE6CEF9A05F}"/>
              </a:ext>
            </a:extLst>
          </p:cNvPr>
          <p:cNvGraphicFramePr>
            <a:graphicFrameLocks noChangeAspect="1"/>
          </p:cNvGraphicFramePr>
          <p:nvPr>
            <p:extLst>
              <p:ext uri="{D42A27DB-BD31-4B8C-83A1-F6EECF244321}">
                <p14:modId xmlns:p14="http://schemas.microsoft.com/office/powerpoint/2010/main" val="2592151200"/>
              </p:ext>
            </p:extLst>
          </p:nvPr>
        </p:nvGraphicFramePr>
        <p:xfrm>
          <a:off x="2035981" y="4135937"/>
          <a:ext cx="2527304" cy="2734281"/>
        </p:xfrm>
        <a:graphic>
          <a:graphicData uri="http://schemas.openxmlformats.org/presentationml/2006/ole">
            <mc:AlternateContent xmlns:mc="http://schemas.openxmlformats.org/markup-compatibility/2006">
              <mc:Choice xmlns:v="urn:schemas-microsoft-com:vml" Requires="v">
                <p:oleObj name="Bitmap Image" r:id="rId6" imgW="2209680" imgH="2390760" progId="PBrush">
                  <p:embed/>
                </p:oleObj>
              </mc:Choice>
              <mc:Fallback>
                <p:oleObj name="Bitmap Image" r:id="rId6" imgW="2209680" imgH="2390760" progId="PBrush">
                  <p:embed/>
                  <p:pic>
                    <p:nvPicPr>
                      <p:cNvPr id="13" name="Object 12">
                        <a:extLst>
                          <a:ext uri="{FF2B5EF4-FFF2-40B4-BE49-F238E27FC236}">
                            <a16:creationId xmlns:a16="http://schemas.microsoft.com/office/drawing/2014/main" id="{9527436C-4A5C-26DC-30F7-FAE6CEF9A05F}"/>
                          </a:ext>
                        </a:extLst>
                      </p:cNvPr>
                      <p:cNvPicPr/>
                      <p:nvPr/>
                    </p:nvPicPr>
                    <p:blipFill>
                      <a:blip r:embed="rId7"/>
                      <a:stretch>
                        <a:fillRect/>
                      </a:stretch>
                    </p:blipFill>
                    <p:spPr>
                      <a:xfrm>
                        <a:off x="2035981" y="4135937"/>
                        <a:ext cx="2527304" cy="2734281"/>
                      </a:xfrm>
                      <a:prstGeom prst="rect">
                        <a:avLst/>
                      </a:prstGeom>
                    </p:spPr>
                  </p:pic>
                </p:oleObj>
              </mc:Fallback>
            </mc:AlternateContent>
          </a:graphicData>
        </a:graphic>
      </p:graphicFrame>
      <p:graphicFrame>
        <p:nvGraphicFramePr>
          <p:cNvPr id="14" name="Object 13">
            <a:extLst>
              <a:ext uri="{FF2B5EF4-FFF2-40B4-BE49-F238E27FC236}">
                <a16:creationId xmlns:a16="http://schemas.microsoft.com/office/drawing/2014/main" id="{A756F1B9-09BA-CCD2-26A9-39027464EB74}"/>
              </a:ext>
            </a:extLst>
          </p:cNvPr>
          <p:cNvGraphicFramePr>
            <a:graphicFrameLocks noChangeAspect="1"/>
          </p:cNvGraphicFramePr>
          <p:nvPr>
            <p:extLst>
              <p:ext uri="{D42A27DB-BD31-4B8C-83A1-F6EECF244321}">
                <p14:modId xmlns:p14="http://schemas.microsoft.com/office/powerpoint/2010/main" val="4248263201"/>
              </p:ext>
            </p:extLst>
          </p:nvPr>
        </p:nvGraphicFramePr>
        <p:xfrm>
          <a:off x="4832348" y="1348697"/>
          <a:ext cx="2527304" cy="2668312"/>
        </p:xfrm>
        <a:graphic>
          <a:graphicData uri="http://schemas.openxmlformats.org/presentationml/2006/ole">
            <mc:AlternateContent xmlns:mc="http://schemas.openxmlformats.org/markup-compatibility/2006">
              <mc:Choice xmlns:v="urn:schemas-microsoft-com:vml" Requires="v">
                <p:oleObj name="Bitmap Image" r:id="rId8" imgW="2219400" imgH="2343240" progId="PBrush">
                  <p:embed/>
                </p:oleObj>
              </mc:Choice>
              <mc:Fallback>
                <p:oleObj name="Bitmap Image" r:id="rId8" imgW="2219400" imgH="2343240" progId="PBrush">
                  <p:embed/>
                  <p:pic>
                    <p:nvPicPr>
                      <p:cNvPr id="14" name="Object 13">
                        <a:extLst>
                          <a:ext uri="{FF2B5EF4-FFF2-40B4-BE49-F238E27FC236}">
                            <a16:creationId xmlns:a16="http://schemas.microsoft.com/office/drawing/2014/main" id="{A756F1B9-09BA-CCD2-26A9-39027464EB74}"/>
                          </a:ext>
                        </a:extLst>
                      </p:cNvPr>
                      <p:cNvPicPr/>
                      <p:nvPr/>
                    </p:nvPicPr>
                    <p:blipFill>
                      <a:blip r:embed="rId9"/>
                      <a:stretch>
                        <a:fillRect/>
                      </a:stretch>
                    </p:blipFill>
                    <p:spPr>
                      <a:xfrm>
                        <a:off x="4832348" y="1348697"/>
                        <a:ext cx="2527304" cy="2668312"/>
                      </a:xfrm>
                      <a:prstGeom prst="rect">
                        <a:avLst/>
                      </a:prstGeom>
                    </p:spPr>
                  </p:pic>
                </p:oleObj>
              </mc:Fallback>
            </mc:AlternateContent>
          </a:graphicData>
        </a:graphic>
      </p:graphicFrame>
      <p:graphicFrame>
        <p:nvGraphicFramePr>
          <p:cNvPr id="15" name="Object 14">
            <a:extLst>
              <a:ext uri="{FF2B5EF4-FFF2-40B4-BE49-F238E27FC236}">
                <a16:creationId xmlns:a16="http://schemas.microsoft.com/office/drawing/2014/main" id="{0A6DD1D8-E917-ECD2-7932-01A69D0130EA}"/>
              </a:ext>
            </a:extLst>
          </p:cNvPr>
          <p:cNvGraphicFramePr>
            <a:graphicFrameLocks noChangeAspect="1"/>
          </p:cNvGraphicFramePr>
          <p:nvPr>
            <p:extLst>
              <p:ext uri="{D42A27DB-BD31-4B8C-83A1-F6EECF244321}">
                <p14:modId xmlns:p14="http://schemas.microsoft.com/office/powerpoint/2010/main" val="3235061662"/>
              </p:ext>
            </p:extLst>
          </p:nvPr>
        </p:nvGraphicFramePr>
        <p:xfrm>
          <a:off x="4832348" y="4106257"/>
          <a:ext cx="2527304" cy="2705950"/>
        </p:xfrm>
        <a:graphic>
          <a:graphicData uri="http://schemas.openxmlformats.org/presentationml/2006/ole">
            <mc:AlternateContent xmlns:mc="http://schemas.openxmlformats.org/markup-compatibility/2006">
              <mc:Choice xmlns:v="urn:schemas-microsoft-com:vml" Requires="v">
                <p:oleObj name="Bitmap Image" r:id="rId10" imgW="2238480" imgH="2523960" progId="PBrush">
                  <p:embed/>
                </p:oleObj>
              </mc:Choice>
              <mc:Fallback>
                <p:oleObj name="Bitmap Image" r:id="rId10" imgW="2238480" imgH="2523960" progId="PBrush">
                  <p:embed/>
                  <p:pic>
                    <p:nvPicPr>
                      <p:cNvPr id="15" name="Object 14">
                        <a:extLst>
                          <a:ext uri="{FF2B5EF4-FFF2-40B4-BE49-F238E27FC236}">
                            <a16:creationId xmlns:a16="http://schemas.microsoft.com/office/drawing/2014/main" id="{0A6DD1D8-E917-ECD2-7932-01A69D0130EA}"/>
                          </a:ext>
                        </a:extLst>
                      </p:cNvPr>
                      <p:cNvPicPr/>
                      <p:nvPr/>
                    </p:nvPicPr>
                    <p:blipFill>
                      <a:blip r:embed="rId11"/>
                      <a:stretch>
                        <a:fillRect/>
                      </a:stretch>
                    </p:blipFill>
                    <p:spPr>
                      <a:xfrm>
                        <a:off x="4832348" y="4106257"/>
                        <a:ext cx="2527304" cy="2705950"/>
                      </a:xfrm>
                      <a:prstGeom prst="rect">
                        <a:avLst/>
                      </a:prstGeom>
                    </p:spPr>
                  </p:pic>
                </p:oleObj>
              </mc:Fallback>
            </mc:AlternateContent>
          </a:graphicData>
        </a:graphic>
      </p:graphicFrame>
      <p:graphicFrame>
        <p:nvGraphicFramePr>
          <p:cNvPr id="17" name="Object 16">
            <a:extLst>
              <a:ext uri="{FF2B5EF4-FFF2-40B4-BE49-F238E27FC236}">
                <a16:creationId xmlns:a16="http://schemas.microsoft.com/office/drawing/2014/main" id="{51F2B353-6A51-CCFB-C293-D9C0EABD2A83}"/>
              </a:ext>
            </a:extLst>
          </p:cNvPr>
          <p:cNvGraphicFramePr>
            <a:graphicFrameLocks noChangeAspect="1"/>
          </p:cNvGraphicFramePr>
          <p:nvPr>
            <p:extLst>
              <p:ext uri="{D42A27DB-BD31-4B8C-83A1-F6EECF244321}">
                <p14:modId xmlns:p14="http://schemas.microsoft.com/office/powerpoint/2010/main" val="2143592558"/>
              </p:ext>
            </p:extLst>
          </p:nvPr>
        </p:nvGraphicFramePr>
        <p:xfrm>
          <a:off x="7597786" y="1348697"/>
          <a:ext cx="2410741" cy="2685382"/>
        </p:xfrm>
        <a:graphic>
          <a:graphicData uri="http://schemas.openxmlformats.org/presentationml/2006/ole">
            <mc:AlternateContent xmlns:mc="http://schemas.openxmlformats.org/markup-compatibility/2006">
              <mc:Choice xmlns:v="urn:schemas-microsoft-com:vml" Requires="v">
                <p:oleObj name="Bitmap Image" r:id="rId12" imgW="2257560" imgH="2514600" progId="PBrush">
                  <p:embed/>
                </p:oleObj>
              </mc:Choice>
              <mc:Fallback>
                <p:oleObj name="Bitmap Image" r:id="rId12" imgW="2257560" imgH="2514600" progId="PBrush">
                  <p:embed/>
                  <p:pic>
                    <p:nvPicPr>
                      <p:cNvPr id="17" name="Object 16">
                        <a:extLst>
                          <a:ext uri="{FF2B5EF4-FFF2-40B4-BE49-F238E27FC236}">
                            <a16:creationId xmlns:a16="http://schemas.microsoft.com/office/drawing/2014/main" id="{51F2B353-6A51-CCFB-C293-D9C0EABD2A83}"/>
                          </a:ext>
                        </a:extLst>
                      </p:cNvPr>
                      <p:cNvPicPr/>
                      <p:nvPr/>
                    </p:nvPicPr>
                    <p:blipFill>
                      <a:blip r:embed="rId13"/>
                      <a:stretch>
                        <a:fillRect/>
                      </a:stretch>
                    </p:blipFill>
                    <p:spPr>
                      <a:xfrm>
                        <a:off x="7597786" y="1348697"/>
                        <a:ext cx="2410741" cy="2685382"/>
                      </a:xfrm>
                      <a:prstGeom prst="rect">
                        <a:avLst/>
                      </a:prstGeom>
                    </p:spPr>
                  </p:pic>
                </p:oleObj>
              </mc:Fallback>
            </mc:AlternateContent>
          </a:graphicData>
        </a:graphic>
      </p:graphicFrame>
      <p:graphicFrame>
        <p:nvGraphicFramePr>
          <p:cNvPr id="18" name="Object 17">
            <a:extLst>
              <a:ext uri="{FF2B5EF4-FFF2-40B4-BE49-F238E27FC236}">
                <a16:creationId xmlns:a16="http://schemas.microsoft.com/office/drawing/2014/main" id="{26882CD2-9B88-7E65-8CD3-7B3B03094283}"/>
              </a:ext>
            </a:extLst>
          </p:cNvPr>
          <p:cNvGraphicFramePr>
            <a:graphicFrameLocks noChangeAspect="1"/>
          </p:cNvGraphicFramePr>
          <p:nvPr>
            <p:extLst>
              <p:ext uri="{D42A27DB-BD31-4B8C-83A1-F6EECF244321}">
                <p14:modId xmlns:p14="http://schemas.microsoft.com/office/powerpoint/2010/main" val="3571510470"/>
              </p:ext>
            </p:extLst>
          </p:nvPr>
        </p:nvGraphicFramePr>
        <p:xfrm>
          <a:off x="7597785" y="4106257"/>
          <a:ext cx="2410741" cy="2690706"/>
        </p:xfrm>
        <a:graphic>
          <a:graphicData uri="http://schemas.openxmlformats.org/presentationml/2006/ole">
            <mc:AlternateContent xmlns:mc="http://schemas.openxmlformats.org/markup-compatibility/2006">
              <mc:Choice xmlns:v="urn:schemas-microsoft-com:vml" Requires="v">
                <p:oleObj name="Bitmap Image" r:id="rId14" imgW="2209680" imgH="2352600" progId="PBrush">
                  <p:embed/>
                </p:oleObj>
              </mc:Choice>
              <mc:Fallback>
                <p:oleObj name="Bitmap Image" r:id="rId14" imgW="2209680" imgH="2352600" progId="PBrush">
                  <p:embed/>
                  <p:pic>
                    <p:nvPicPr>
                      <p:cNvPr id="18" name="Object 17">
                        <a:extLst>
                          <a:ext uri="{FF2B5EF4-FFF2-40B4-BE49-F238E27FC236}">
                            <a16:creationId xmlns:a16="http://schemas.microsoft.com/office/drawing/2014/main" id="{26882CD2-9B88-7E65-8CD3-7B3B03094283}"/>
                          </a:ext>
                        </a:extLst>
                      </p:cNvPr>
                      <p:cNvPicPr/>
                      <p:nvPr/>
                    </p:nvPicPr>
                    <p:blipFill>
                      <a:blip r:embed="rId15"/>
                      <a:stretch>
                        <a:fillRect/>
                      </a:stretch>
                    </p:blipFill>
                    <p:spPr>
                      <a:xfrm>
                        <a:off x="7597785" y="4106257"/>
                        <a:ext cx="2410741" cy="2690706"/>
                      </a:xfrm>
                      <a:prstGeom prst="rect">
                        <a:avLst/>
                      </a:prstGeom>
                    </p:spPr>
                  </p:pic>
                </p:oleObj>
              </mc:Fallback>
            </mc:AlternateContent>
          </a:graphicData>
        </a:graphic>
      </p:graphicFrame>
      <p:graphicFrame>
        <p:nvGraphicFramePr>
          <p:cNvPr id="16" name="Object 15">
            <a:extLst>
              <a:ext uri="{FF2B5EF4-FFF2-40B4-BE49-F238E27FC236}">
                <a16:creationId xmlns:a16="http://schemas.microsoft.com/office/drawing/2014/main" id="{9F20DED3-85A2-0BEF-2570-504AD9F4AC08}"/>
              </a:ext>
            </a:extLst>
          </p:cNvPr>
          <p:cNvGraphicFramePr>
            <a:graphicFrameLocks noChangeAspect="1"/>
          </p:cNvGraphicFramePr>
          <p:nvPr>
            <p:extLst>
              <p:ext uri="{D42A27DB-BD31-4B8C-83A1-F6EECF244321}">
                <p14:modId xmlns:p14="http://schemas.microsoft.com/office/powerpoint/2010/main" val="1457828685"/>
              </p:ext>
            </p:extLst>
          </p:nvPr>
        </p:nvGraphicFramePr>
        <p:xfrm>
          <a:off x="1493838" y="1989138"/>
          <a:ext cx="9436100" cy="3627437"/>
        </p:xfrm>
        <a:graphic>
          <a:graphicData uri="http://schemas.openxmlformats.org/presentationml/2006/ole">
            <mc:AlternateContent xmlns:mc="http://schemas.openxmlformats.org/markup-compatibility/2006">
              <mc:Choice xmlns:v="urn:schemas-microsoft-com:vml" Requires="v">
                <p:oleObj name="Bitmap Image" r:id="rId16" imgW="7134120" imgH="2743200" progId="PBrush">
                  <p:embed/>
                </p:oleObj>
              </mc:Choice>
              <mc:Fallback>
                <p:oleObj name="Bitmap Image" r:id="rId16" imgW="7134120" imgH="2743200" progId="PBrush">
                  <p:embed/>
                  <p:pic>
                    <p:nvPicPr>
                      <p:cNvPr id="16" name="Object 15">
                        <a:extLst>
                          <a:ext uri="{FF2B5EF4-FFF2-40B4-BE49-F238E27FC236}">
                            <a16:creationId xmlns:a16="http://schemas.microsoft.com/office/drawing/2014/main" id="{9F20DED3-85A2-0BEF-2570-504AD9F4AC08}"/>
                          </a:ext>
                        </a:extLst>
                      </p:cNvPr>
                      <p:cNvPicPr/>
                      <p:nvPr/>
                    </p:nvPicPr>
                    <p:blipFill>
                      <a:blip r:embed="rId17"/>
                      <a:stretch>
                        <a:fillRect/>
                      </a:stretch>
                    </p:blipFill>
                    <p:spPr>
                      <a:xfrm>
                        <a:off x="1493838" y="1989138"/>
                        <a:ext cx="9436100" cy="3627437"/>
                      </a:xfrm>
                      <a:prstGeom prst="rect">
                        <a:avLst/>
                      </a:prstGeom>
                    </p:spPr>
                  </p:pic>
                </p:oleObj>
              </mc:Fallback>
            </mc:AlternateContent>
          </a:graphicData>
        </a:graphic>
      </p:graphicFrame>
      <p:sp>
        <p:nvSpPr>
          <p:cNvPr id="3" name="Oval 2">
            <a:extLst>
              <a:ext uri="{FF2B5EF4-FFF2-40B4-BE49-F238E27FC236}">
                <a16:creationId xmlns:a16="http://schemas.microsoft.com/office/drawing/2014/main" id="{BA63DDE3-E11F-8838-1296-F3BE1499F11D}"/>
              </a:ext>
            </a:extLst>
          </p:cNvPr>
          <p:cNvSpPr/>
          <p:nvPr/>
        </p:nvSpPr>
        <p:spPr>
          <a:xfrm>
            <a:off x="5508702" y="3317145"/>
            <a:ext cx="743810" cy="6998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6B5FAC03-C849-07A6-B0D3-9D122F6BA984}"/>
              </a:ext>
            </a:extLst>
          </p:cNvPr>
          <p:cNvSpPr/>
          <p:nvPr/>
        </p:nvSpPr>
        <p:spPr>
          <a:xfrm>
            <a:off x="8225882" y="3317145"/>
            <a:ext cx="743810" cy="69986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7336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1AA77-9A12-0368-3924-53A31C8BB793}"/>
              </a:ext>
            </a:extLst>
          </p:cNvPr>
          <p:cNvSpPr>
            <a:spLocks noGrp="1"/>
          </p:cNvSpPr>
          <p:nvPr>
            <p:ph type="title"/>
          </p:nvPr>
        </p:nvSpPr>
        <p:spPr/>
        <p:txBody>
          <a:bodyPr/>
          <a:lstStyle/>
          <a:p>
            <a:pPr algn="ctr"/>
            <a:r>
              <a:rPr lang="en-GB" b="1" u="sng" dirty="0"/>
              <a:t>Bodkin Arrow</a:t>
            </a:r>
          </a:p>
        </p:txBody>
      </p:sp>
      <p:graphicFrame>
        <p:nvGraphicFramePr>
          <p:cNvPr id="23" name="Object 22">
            <a:extLst>
              <a:ext uri="{FF2B5EF4-FFF2-40B4-BE49-F238E27FC236}">
                <a16:creationId xmlns:a16="http://schemas.microsoft.com/office/drawing/2014/main" id="{D4AEA3C4-48E0-047B-2DAA-D43EDD599669}"/>
              </a:ext>
            </a:extLst>
          </p:cNvPr>
          <p:cNvGraphicFramePr>
            <a:graphicFrameLocks noChangeAspect="1"/>
          </p:cNvGraphicFramePr>
          <p:nvPr>
            <p:extLst>
              <p:ext uri="{D42A27DB-BD31-4B8C-83A1-F6EECF244321}">
                <p14:modId xmlns:p14="http://schemas.microsoft.com/office/powerpoint/2010/main" val="4149914000"/>
              </p:ext>
            </p:extLst>
          </p:nvPr>
        </p:nvGraphicFramePr>
        <p:xfrm>
          <a:off x="1908175" y="1935163"/>
          <a:ext cx="3779838" cy="2428875"/>
        </p:xfrm>
        <a:graphic>
          <a:graphicData uri="http://schemas.openxmlformats.org/presentationml/2006/ole">
            <mc:AlternateContent xmlns:mc="http://schemas.openxmlformats.org/markup-compatibility/2006">
              <mc:Choice xmlns:v="urn:schemas-microsoft-com:vml" Requires="v">
                <p:oleObj name="Bitmap Image" r:id="rId4" imgW="4076640" imgH="2619360" progId="PBrush">
                  <p:embed/>
                </p:oleObj>
              </mc:Choice>
              <mc:Fallback>
                <p:oleObj name="Bitmap Image" r:id="rId4" imgW="4076640" imgH="2619360" progId="PBrush">
                  <p:embed/>
                  <p:pic>
                    <p:nvPicPr>
                      <p:cNvPr id="23" name="Object 22">
                        <a:extLst>
                          <a:ext uri="{FF2B5EF4-FFF2-40B4-BE49-F238E27FC236}">
                            <a16:creationId xmlns:a16="http://schemas.microsoft.com/office/drawing/2014/main" id="{D4AEA3C4-48E0-047B-2DAA-D43EDD599669}"/>
                          </a:ext>
                        </a:extLst>
                      </p:cNvPr>
                      <p:cNvPicPr/>
                      <p:nvPr/>
                    </p:nvPicPr>
                    <p:blipFill>
                      <a:blip r:embed="rId5"/>
                      <a:stretch>
                        <a:fillRect/>
                      </a:stretch>
                    </p:blipFill>
                    <p:spPr>
                      <a:xfrm>
                        <a:off x="1908175" y="1935163"/>
                        <a:ext cx="3779838" cy="2428875"/>
                      </a:xfrm>
                      <a:prstGeom prst="rect">
                        <a:avLst/>
                      </a:prstGeom>
                      <a:ln>
                        <a:solidFill>
                          <a:schemeClr val="tx1"/>
                        </a:solidFill>
                      </a:ln>
                    </p:spPr>
                  </p:pic>
                </p:oleObj>
              </mc:Fallback>
            </mc:AlternateContent>
          </a:graphicData>
        </a:graphic>
      </p:graphicFrame>
      <p:graphicFrame>
        <p:nvGraphicFramePr>
          <p:cNvPr id="24" name="Object 23">
            <a:extLst>
              <a:ext uri="{FF2B5EF4-FFF2-40B4-BE49-F238E27FC236}">
                <a16:creationId xmlns:a16="http://schemas.microsoft.com/office/drawing/2014/main" id="{BD39E4E5-ECD0-8C77-7ACB-D1AB40FCB244}"/>
              </a:ext>
            </a:extLst>
          </p:cNvPr>
          <p:cNvGraphicFramePr>
            <a:graphicFrameLocks noChangeAspect="1"/>
          </p:cNvGraphicFramePr>
          <p:nvPr>
            <p:extLst>
              <p:ext uri="{D42A27DB-BD31-4B8C-83A1-F6EECF244321}">
                <p14:modId xmlns:p14="http://schemas.microsoft.com/office/powerpoint/2010/main" val="2989547065"/>
              </p:ext>
            </p:extLst>
          </p:nvPr>
        </p:nvGraphicFramePr>
        <p:xfrm>
          <a:off x="6096000" y="2143125"/>
          <a:ext cx="4057650" cy="2209800"/>
        </p:xfrm>
        <a:graphic>
          <a:graphicData uri="http://schemas.openxmlformats.org/presentationml/2006/ole">
            <mc:AlternateContent xmlns:mc="http://schemas.openxmlformats.org/markup-compatibility/2006">
              <mc:Choice xmlns:v="urn:schemas-microsoft-com:vml" Requires="v">
                <p:oleObj name="Bitmap Image" r:id="rId6" imgW="4057560" imgH="2209680" progId="PBrush">
                  <p:embed/>
                </p:oleObj>
              </mc:Choice>
              <mc:Fallback>
                <p:oleObj name="Bitmap Image" r:id="rId6" imgW="4057560" imgH="2209680" progId="PBrush">
                  <p:embed/>
                  <p:pic>
                    <p:nvPicPr>
                      <p:cNvPr id="24" name="Object 23">
                        <a:extLst>
                          <a:ext uri="{FF2B5EF4-FFF2-40B4-BE49-F238E27FC236}">
                            <a16:creationId xmlns:a16="http://schemas.microsoft.com/office/drawing/2014/main" id="{BD39E4E5-ECD0-8C77-7ACB-D1AB40FCB244}"/>
                          </a:ext>
                        </a:extLst>
                      </p:cNvPr>
                      <p:cNvPicPr/>
                      <p:nvPr/>
                    </p:nvPicPr>
                    <p:blipFill>
                      <a:blip r:embed="rId7"/>
                      <a:stretch>
                        <a:fillRect/>
                      </a:stretch>
                    </p:blipFill>
                    <p:spPr>
                      <a:xfrm>
                        <a:off x="6096000" y="2143125"/>
                        <a:ext cx="4057650" cy="2209800"/>
                      </a:xfrm>
                      <a:prstGeom prst="rect">
                        <a:avLst/>
                      </a:prstGeom>
                      <a:ln>
                        <a:solidFill>
                          <a:schemeClr val="tx1"/>
                        </a:solidFill>
                      </a:ln>
                    </p:spPr>
                  </p:pic>
                </p:oleObj>
              </mc:Fallback>
            </mc:AlternateContent>
          </a:graphicData>
        </a:graphic>
      </p:graphicFrame>
      <p:sp>
        <p:nvSpPr>
          <p:cNvPr id="28" name="TextBox 27">
            <a:extLst>
              <a:ext uri="{FF2B5EF4-FFF2-40B4-BE49-F238E27FC236}">
                <a16:creationId xmlns:a16="http://schemas.microsoft.com/office/drawing/2014/main" id="{D3494321-0F32-82BC-FF06-5A07FA1EF746}"/>
              </a:ext>
            </a:extLst>
          </p:cNvPr>
          <p:cNvSpPr txBox="1"/>
          <p:nvPr/>
        </p:nvSpPr>
        <p:spPr>
          <a:xfrm>
            <a:off x="2017485" y="4804868"/>
            <a:ext cx="8157029" cy="1569660"/>
          </a:xfrm>
          <a:prstGeom prst="rect">
            <a:avLst/>
          </a:prstGeom>
          <a:noFill/>
        </p:spPr>
        <p:txBody>
          <a:bodyPr wrap="square" rtlCol="0">
            <a:spAutoFit/>
          </a:bodyPr>
          <a:lstStyle/>
          <a:p>
            <a:pPr algn="ctr"/>
            <a:r>
              <a:rPr lang="en-US" sz="2400" b="1" i="1" u="sng" dirty="0">
                <a:solidFill>
                  <a:srgbClr val="282829"/>
                </a:solidFill>
                <a:effectLst/>
                <a:latin typeface="-apple-system"/>
              </a:rPr>
              <a:t>The Arrowhead Act of 1405:</a:t>
            </a:r>
            <a:br>
              <a:rPr lang="en-US" sz="2400" b="0" i="0" dirty="0">
                <a:solidFill>
                  <a:srgbClr val="282829"/>
                </a:solidFill>
                <a:effectLst/>
                <a:latin typeface="-apple-system"/>
              </a:rPr>
            </a:br>
            <a:r>
              <a:rPr lang="en-US" sz="2400" i="1" dirty="0">
                <a:solidFill>
                  <a:srgbClr val="282829"/>
                </a:solidFill>
                <a:effectLst/>
                <a:latin typeface="-apple-system"/>
              </a:rPr>
              <a:t>"all the heads for arrows ... after this time ... be well boiled or brazed, and hardened at the points with steel"</a:t>
            </a:r>
          </a:p>
          <a:p>
            <a:endParaRPr lang="en-GB" sz="2400" dirty="0"/>
          </a:p>
        </p:txBody>
      </p:sp>
    </p:spTree>
    <p:extLst>
      <p:ext uri="{BB962C8B-B14F-4D97-AF65-F5344CB8AC3E}">
        <p14:creationId xmlns:p14="http://schemas.microsoft.com/office/powerpoint/2010/main" val="665710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pic>
        <p:nvPicPr>
          <p:cNvPr id="9" name="Picture 6" descr="UDK | TerrainAlphamaps">
            <a:extLst>
              <a:ext uri="{FF2B5EF4-FFF2-40B4-BE49-F238E27FC236}">
                <a16:creationId xmlns:a16="http://schemas.microsoft.com/office/drawing/2014/main" id="{83CA939B-FD5B-0674-67E5-6894DDB9C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86044" y="2470641"/>
            <a:ext cx="5291815" cy="279143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585E4731-950D-1C6F-0111-2141BA180D56}"/>
              </a:ext>
            </a:extLst>
          </p:cNvPr>
          <p:cNvSpPr>
            <a:spLocks noGrp="1"/>
          </p:cNvSpPr>
          <p:nvPr>
            <p:ph type="title"/>
          </p:nvPr>
        </p:nvSpPr>
        <p:spPr>
          <a:xfrm>
            <a:off x="838200" y="365125"/>
            <a:ext cx="10515600" cy="1325563"/>
          </a:xfrm>
        </p:spPr>
        <p:txBody>
          <a:bodyPr/>
          <a:lstStyle/>
          <a:p>
            <a:pPr algn="ctr"/>
            <a:r>
              <a:rPr lang="en-GB" b="1" u="sng" dirty="0"/>
              <a:t>Weather &amp; Terrain</a:t>
            </a:r>
          </a:p>
        </p:txBody>
      </p:sp>
      <p:pic>
        <p:nvPicPr>
          <p:cNvPr id="2" name="Content Placeholder 4">
            <a:extLst>
              <a:ext uri="{FF2B5EF4-FFF2-40B4-BE49-F238E27FC236}">
                <a16:creationId xmlns:a16="http://schemas.microsoft.com/office/drawing/2014/main" id="{85F9F63E-288D-1E0B-7DEE-DC6EF626F33A}"/>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092200" y="1690688"/>
            <a:ext cx="4037361" cy="435133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5254289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97F15-202E-63A8-A810-A59C354FF763}"/>
              </a:ext>
            </a:extLst>
          </p:cNvPr>
          <p:cNvSpPr>
            <a:spLocks noGrp="1"/>
          </p:cNvSpPr>
          <p:nvPr>
            <p:ph type="title"/>
          </p:nvPr>
        </p:nvSpPr>
        <p:spPr/>
        <p:txBody>
          <a:bodyPr/>
          <a:lstStyle/>
          <a:p>
            <a:pPr algn="ctr"/>
            <a:r>
              <a:rPr lang="en-GB" b="1" u="sng" dirty="0"/>
              <a:t>Strategy &amp; Tactics</a:t>
            </a:r>
          </a:p>
        </p:txBody>
      </p:sp>
      <p:pic>
        <p:nvPicPr>
          <p:cNvPr id="4" name="Picture 10" descr="Sales Performance: Tactical vs Strategic Initiatives…What's the Difference?">
            <a:extLst>
              <a:ext uri="{FF2B5EF4-FFF2-40B4-BE49-F238E27FC236}">
                <a16:creationId xmlns:a16="http://schemas.microsoft.com/office/drawing/2014/main" id="{CF7584CE-5F8F-2B18-695E-D00E545EAF92}"/>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175752" y="2254328"/>
            <a:ext cx="4652892" cy="278991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2BB9260-2C80-FD79-DE60-EFEC1CDD679D}"/>
              </a:ext>
            </a:extLst>
          </p:cNvPr>
          <p:cNvSpPr txBox="1"/>
          <p:nvPr/>
        </p:nvSpPr>
        <p:spPr>
          <a:xfrm>
            <a:off x="6781895" y="2395581"/>
            <a:ext cx="4571905" cy="3139321"/>
          </a:xfrm>
          <a:prstGeom prst="rect">
            <a:avLst/>
          </a:prstGeom>
          <a:noFill/>
        </p:spPr>
        <p:txBody>
          <a:bodyPr wrap="square" rtlCol="0">
            <a:spAutoFit/>
          </a:bodyPr>
          <a:lstStyle/>
          <a:p>
            <a:pPr marL="285750" indent="-285750">
              <a:buFont typeface="Arial" panose="020B0604020202020204" pitchFamily="34" charset="0"/>
              <a:buChar char="•"/>
            </a:pPr>
            <a:r>
              <a:rPr lang="en-GB" sz="2400" i="1" dirty="0"/>
              <a:t>Indirect Fire</a:t>
            </a:r>
          </a:p>
          <a:p>
            <a:pPr marL="285750" indent="-285750">
              <a:buFont typeface="Arial" panose="020B0604020202020204" pitchFamily="34" charset="0"/>
              <a:buChar char="•"/>
            </a:pPr>
            <a:r>
              <a:rPr lang="en-GB" sz="2400" i="1" dirty="0"/>
              <a:t>Direct Fire</a:t>
            </a:r>
          </a:p>
          <a:p>
            <a:pPr marL="285750" indent="-285750">
              <a:buFont typeface="Arial" panose="020B0604020202020204" pitchFamily="34" charset="0"/>
              <a:buChar char="•"/>
            </a:pPr>
            <a:r>
              <a:rPr lang="en-GB" sz="2400" i="1" dirty="0"/>
              <a:t>Close combat</a:t>
            </a:r>
          </a:p>
          <a:p>
            <a:pPr marL="285750" indent="-285750">
              <a:buFont typeface="Arial" panose="020B0604020202020204" pitchFamily="34" charset="0"/>
              <a:buChar char="•"/>
            </a:pPr>
            <a:endParaRPr lang="en-GB" i="1" dirty="0"/>
          </a:p>
          <a:p>
            <a:pPr marL="285750" indent="-285750">
              <a:buFont typeface="Arial" panose="020B0604020202020204" pitchFamily="34" charset="0"/>
              <a:buChar char="•"/>
            </a:pPr>
            <a:r>
              <a:rPr lang="en-GB" sz="2400" i="1" dirty="0"/>
              <a:t>Muddy Terrain</a:t>
            </a:r>
          </a:p>
          <a:p>
            <a:pPr marL="285750" indent="-285750">
              <a:buFont typeface="Arial" panose="020B0604020202020204" pitchFamily="34" charset="0"/>
              <a:buChar char="•"/>
            </a:pPr>
            <a:r>
              <a:rPr lang="en-GB" sz="2400" i="1" dirty="0"/>
              <a:t>Poor Decisions</a:t>
            </a:r>
          </a:p>
          <a:p>
            <a:pPr marL="285750" indent="-285750">
              <a:buFont typeface="Arial" panose="020B0604020202020204" pitchFamily="34" charset="0"/>
              <a:buChar char="•"/>
            </a:pPr>
            <a:r>
              <a:rPr lang="en-GB" sz="2400" i="1" dirty="0"/>
              <a:t>Lack of leadership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581983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3E45C2A-9DDA-4F20-C606-619945701B40}"/>
              </a:ext>
            </a:extLst>
          </p:cNvPr>
          <p:cNvSpPr>
            <a:spLocks noGrp="1"/>
          </p:cNvSpPr>
          <p:nvPr>
            <p:ph type="subTitle" idx="1"/>
          </p:nvPr>
        </p:nvSpPr>
        <p:spPr>
          <a:xfrm>
            <a:off x="1524000" y="832229"/>
            <a:ext cx="9144000" cy="1655762"/>
          </a:xfrm>
        </p:spPr>
        <p:txBody>
          <a:bodyPr>
            <a:normAutofit/>
          </a:bodyPr>
          <a:lstStyle/>
          <a:p>
            <a:r>
              <a:rPr lang="en-GB" sz="3200" i="1" dirty="0">
                <a:effectLst/>
                <a:ea typeface="Times New Roman" panose="02020603050405020304" pitchFamily="18" charset="0"/>
              </a:rPr>
              <a:t>“</a:t>
            </a:r>
            <a:r>
              <a:rPr lang="en-GB" sz="3200" b="1" i="1" dirty="0">
                <a:effectLst/>
                <a:ea typeface="Times New Roman" panose="02020603050405020304" pitchFamily="18" charset="0"/>
              </a:rPr>
              <a:t>Was the longbow the decisive weapon at the Battle of Agincourt?”</a:t>
            </a:r>
            <a:endParaRPr lang="en-GB" sz="4000" b="1" i="1" dirty="0"/>
          </a:p>
        </p:txBody>
      </p:sp>
      <p:sp>
        <p:nvSpPr>
          <p:cNvPr id="4" name="TextBox 3">
            <a:extLst>
              <a:ext uri="{FF2B5EF4-FFF2-40B4-BE49-F238E27FC236}">
                <a16:creationId xmlns:a16="http://schemas.microsoft.com/office/drawing/2014/main" id="{5FF46840-B558-0D20-1738-4A81F91D4C86}"/>
              </a:ext>
            </a:extLst>
          </p:cNvPr>
          <p:cNvSpPr txBox="1"/>
          <p:nvPr/>
        </p:nvSpPr>
        <p:spPr>
          <a:xfrm>
            <a:off x="4579257" y="4370010"/>
            <a:ext cx="3033486" cy="646331"/>
          </a:xfrm>
          <a:prstGeom prst="rect">
            <a:avLst/>
          </a:prstGeom>
          <a:noFill/>
        </p:spPr>
        <p:txBody>
          <a:bodyPr wrap="square" rtlCol="0">
            <a:spAutoFit/>
          </a:bodyPr>
          <a:lstStyle/>
          <a:p>
            <a:r>
              <a:rPr lang="en-GB" sz="3600" b="1" dirty="0"/>
              <a:t>YES but…..</a:t>
            </a:r>
          </a:p>
        </p:txBody>
      </p:sp>
    </p:spTree>
    <p:extLst>
      <p:ext uri="{BB962C8B-B14F-4D97-AF65-F5344CB8AC3E}">
        <p14:creationId xmlns:p14="http://schemas.microsoft.com/office/powerpoint/2010/main" val="2717694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0000"/>
            <a:lum/>
          </a:blip>
          <a:srcRect/>
          <a:stretch>
            <a:fillRect t="-9000" b="-9000"/>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3E45C2A-9DDA-4F20-C606-619945701B40}"/>
              </a:ext>
            </a:extLst>
          </p:cNvPr>
          <p:cNvSpPr>
            <a:spLocks noGrp="1"/>
          </p:cNvSpPr>
          <p:nvPr>
            <p:ph type="subTitle" idx="1"/>
          </p:nvPr>
        </p:nvSpPr>
        <p:spPr>
          <a:xfrm>
            <a:off x="1365892" y="4005413"/>
            <a:ext cx="9144000" cy="653671"/>
          </a:xfrm>
        </p:spPr>
        <p:txBody>
          <a:bodyPr>
            <a:normAutofit/>
          </a:bodyPr>
          <a:lstStyle/>
          <a:p>
            <a:r>
              <a:rPr lang="en-GB" sz="4000" b="1" i="1" dirty="0">
                <a:effectLst/>
                <a:ea typeface="Times New Roman" panose="02020603050405020304" pitchFamily="18" charset="0"/>
              </a:rPr>
              <a:t>Any questions?</a:t>
            </a:r>
            <a:endParaRPr lang="en-GB" sz="4800" b="1" i="1" dirty="0"/>
          </a:p>
        </p:txBody>
      </p:sp>
      <p:sp>
        <p:nvSpPr>
          <p:cNvPr id="2" name="TextBox 1">
            <a:extLst>
              <a:ext uri="{FF2B5EF4-FFF2-40B4-BE49-F238E27FC236}">
                <a16:creationId xmlns:a16="http://schemas.microsoft.com/office/drawing/2014/main" id="{56A2E7AA-234C-E8F1-0279-8C0347F29418}"/>
              </a:ext>
            </a:extLst>
          </p:cNvPr>
          <p:cNvSpPr txBox="1"/>
          <p:nvPr/>
        </p:nvSpPr>
        <p:spPr>
          <a:xfrm>
            <a:off x="1217341" y="1175123"/>
            <a:ext cx="9757317" cy="156966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i="1" dirty="0">
                <a:solidFill>
                  <a:srgbClr val="232629"/>
                </a:solidFill>
                <a:effectLst/>
                <a:latin typeface="Segoe UI" panose="020B0502040204020203" pitchFamily="34" charset="0"/>
                <a:ea typeface="Calibri" panose="020F0502020204030204" pitchFamily="34" charset="0"/>
              </a:rPr>
              <a:t>“The longbow became the heart of the story not because of its effectiveness but instead, as the sword is the symbolic weapon of the nobel, it symbolized the power the common English man.”</a:t>
            </a:r>
            <a:endParaRPr lang="en-GB" sz="3200" b="1" i="1" dirty="0"/>
          </a:p>
          <a:p>
            <a:endParaRPr lang="en-GB" i="1" dirty="0"/>
          </a:p>
          <a:p>
            <a:endParaRPr lang="en-GB" i="1" dirty="0"/>
          </a:p>
        </p:txBody>
      </p:sp>
    </p:spTree>
    <p:extLst>
      <p:ext uri="{BB962C8B-B14F-4D97-AF65-F5344CB8AC3E}">
        <p14:creationId xmlns:p14="http://schemas.microsoft.com/office/powerpoint/2010/main" val="3454210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4665</TotalTime>
  <Words>1973</Words>
  <Application>Microsoft Office PowerPoint</Application>
  <PresentationFormat>Widescreen</PresentationFormat>
  <Paragraphs>111</Paragraphs>
  <Slides>16</Slides>
  <Notes>15</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24" baseType="lpstr">
      <vt:lpstr>-apple-system</vt:lpstr>
      <vt:lpstr>Arial</vt:lpstr>
      <vt:lpstr>Calibri</vt:lpstr>
      <vt:lpstr>Calibri Light</vt:lpstr>
      <vt:lpstr>Segoe UI</vt:lpstr>
      <vt:lpstr>Symbol</vt:lpstr>
      <vt:lpstr>Office Theme</vt:lpstr>
      <vt:lpstr>Bitmap Image</vt:lpstr>
      <vt:lpstr>Technical Authoring Presentation</vt:lpstr>
      <vt:lpstr>Battle of Agincourt 1415</vt:lpstr>
      <vt:lpstr>Battle of Agincourt 1415</vt:lpstr>
      <vt:lpstr>Battle of Agincourt 1415</vt:lpstr>
      <vt:lpstr>Battle of Agincourt 1415</vt:lpstr>
      <vt:lpstr>Battle of Agincourt 1415</vt:lpstr>
      <vt:lpstr>Factors to consider</vt:lpstr>
      <vt:lpstr>Development of Armour</vt:lpstr>
      <vt:lpstr>“Heavy armour would have exhausted the French at Agincourt” say scientists</vt:lpstr>
      <vt:lpstr>Long Bow vs Plate Armour</vt:lpstr>
      <vt:lpstr>Long Bow vs Plate Armour</vt:lpstr>
      <vt:lpstr>Bodkin Arrow</vt:lpstr>
      <vt:lpstr>Weather &amp; Terrain</vt:lpstr>
      <vt:lpstr>Strategy &amp; Tactics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Technical Authoring Presentation</dc:title>
  <dc:creator>Luke Penny</dc:creator>
  <cp:lastModifiedBy>Luke Penny</cp:lastModifiedBy>
  <cp:revision>2</cp:revision>
  <dcterms:created xsi:type="dcterms:W3CDTF">2022-10-24T09:07:14Z</dcterms:created>
  <dcterms:modified xsi:type="dcterms:W3CDTF">2022-10-28T07:12:19Z</dcterms:modified>
</cp:coreProperties>
</file>