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8" r:id="rId3"/>
    <p:sldId id="270" r:id="rId4"/>
    <p:sldId id="271" r:id="rId5"/>
    <p:sldId id="272" r:id="rId6"/>
    <p:sldId id="257" r:id="rId7"/>
    <p:sldId id="258" r:id="rId8"/>
    <p:sldId id="274" r:id="rId9"/>
    <p:sldId id="273" r:id="rId10"/>
    <p:sldId id="27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52F0D8-3E41-D7F7-CD65-097FB230BE6F}" v="315" dt="2022-10-23T20:29:16.180"/>
    <p1510:client id="{057D2613-D295-FFE2-B190-D876DF4B03E9}" v="3" dt="2022-10-23T16:46:43.579"/>
    <p1510:client id="{3936F33B-1A90-7EE9-76DE-4CBEF3B3F5E1}" v="12" dt="2022-10-21T09:49:22.010"/>
    <p1510:client id="{4FA95557-D6FC-49B3-85A8-29A42304CA79}" v="303" dt="2022-09-30T11:53:44.803"/>
    <p1510:client id="{55F2FCE4-F0CC-8539-47AA-097F2D30D4B4}" v="748" dt="2022-10-30T15:59:59.055"/>
    <p1510:client id="{5E9A868B-546A-2659-D916-AA6E4BB73F6B}" v="181" dt="2022-10-07T10:38:22.696"/>
    <p1510:client id="{8F3E2C0B-F0E9-0D05-0370-A61F5E675A76}" v="8" dt="2022-10-29T20:43:05.203"/>
    <p1510:client id="{C0FCB66D-8AB2-7E22-8A1A-A0D396458EA5}" v="407" dt="2022-10-23T16:43:26.7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emo.dspacedirect.org/items/a94ef210-25e1-4399-b93e-54930f2ba37f" TargetMode="External"/><Relationship Id="rId2" Type="http://schemas.openxmlformats.org/officeDocument/2006/relationships/hyperlink" Target="https://onlinelibrary.wiley.com/doi/full/10.1002/joe.21935?casa_token=2lw64uas544AAAAA%3AZo8oAN0aMV4U_KCzeJRtt7UbiW2atNo-xW3jrByxIJskzVmbDu_ZXdhSc42lqqDUkNSZHJuf_HP5CrLI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d1wqtxts1xzle7.cloudfront.net/57976184/3212ijmvsc02-with-cover-page-v2.pdf?Expires=1667081548&amp;Signature=L1OIhzL4Yawpr-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1A10172-DC4A-A416-C1DE-BE455D5D839E}"/>
              </a:ext>
            </a:extLst>
          </p:cNvPr>
          <p:cNvSpPr/>
          <p:nvPr/>
        </p:nvSpPr>
        <p:spPr>
          <a:xfrm>
            <a:off x="2241" y="2241"/>
            <a:ext cx="1815352" cy="918882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cs typeface="Calibri"/>
              </a:rPr>
              <a:t>Programme:</a:t>
            </a:r>
            <a:endParaRPr lang="en-GB" sz="2400" b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144238C-181C-A00A-BE4F-82FEF577C2FF}"/>
              </a:ext>
            </a:extLst>
          </p:cNvPr>
          <p:cNvSpPr/>
          <p:nvPr/>
        </p:nvSpPr>
        <p:spPr>
          <a:xfrm>
            <a:off x="1814793" y="-560"/>
            <a:ext cx="7082117" cy="91888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ea typeface="+mn-lt"/>
                <a:cs typeface="+mn-lt"/>
              </a:rPr>
              <a:t>Certificate of Higher Education in Skills for the Workplace</a:t>
            </a:r>
            <a:endParaRPr lang="en-US" sz="2000" b="1" dirty="0"/>
          </a:p>
        </p:txBody>
      </p:sp>
      <p:sp>
        <p:nvSpPr>
          <p:cNvPr id="5" name="Arrow: Striped Right 4">
            <a:extLst>
              <a:ext uri="{FF2B5EF4-FFF2-40B4-BE49-F238E27FC236}">
                <a16:creationId xmlns:a16="http://schemas.microsoft.com/office/drawing/2014/main" id="{0FD8A757-91C3-731E-A165-AD59327E1F2A}"/>
              </a:ext>
            </a:extLst>
          </p:cNvPr>
          <p:cNvSpPr/>
          <p:nvPr/>
        </p:nvSpPr>
        <p:spPr>
          <a:xfrm>
            <a:off x="57230" y="995933"/>
            <a:ext cx="2677026" cy="1443789"/>
          </a:xfrm>
          <a:prstGeom prst="stripedRightArrow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ea typeface="+mn-lt"/>
                <a:cs typeface="+mn-lt"/>
              </a:rPr>
              <a:t>Module:</a:t>
            </a:r>
            <a:endParaRPr lang="en-US" dirty="0"/>
          </a:p>
        </p:txBody>
      </p:sp>
      <p:sp>
        <p:nvSpPr>
          <p:cNvPr id="6" name="Arrow: Striped Right 5">
            <a:extLst>
              <a:ext uri="{FF2B5EF4-FFF2-40B4-BE49-F238E27FC236}">
                <a16:creationId xmlns:a16="http://schemas.microsoft.com/office/drawing/2014/main" id="{4BE07EBB-FB8F-A6A4-420E-DF545BF8EDAA}"/>
              </a:ext>
            </a:extLst>
          </p:cNvPr>
          <p:cNvSpPr/>
          <p:nvPr/>
        </p:nvSpPr>
        <p:spPr>
          <a:xfrm>
            <a:off x="57230" y="2511676"/>
            <a:ext cx="2677026" cy="1443789"/>
          </a:xfrm>
          <a:prstGeom prst="stripedRightArrow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ea typeface="+mn-lt"/>
                <a:cs typeface="+mn-lt"/>
              </a:rPr>
              <a:t>Module Coordinator: </a:t>
            </a:r>
            <a:endParaRPr lang="en-US" dirty="0"/>
          </a:p>
        </p:txBody>
      </p:sp>
      <p:sp>
        <p:nvSpPr>
          <p:cNvPr id="7" name="Arrow: Striped Right 6">
            <a:extLst>
              <a:ext uri="{FF2B5EF4-FFF2-40B4-BE49-F238E27FC236}">
                <a16:creationId xmlns:a16="http://schemas.microsoft.com/office/drawing/2014/main" id="{3182900F-9593-3BA1-3BEA-D5CF1DD06DD4}"/>
              </a:ext>
            </a:extLst>
          </p:cNvPr>
          <p:cNvSpPr/>
          <p:nvPr/>
        </p:nvSpPr>
        <p:spPr>
          <a:xfrm>
            <a:off x="57229" y="4024469"/>
            <a:ext cx="2677026" cy="1443789"/>
          </a:xfrm>
          <a:prstGeom prst="stripedRightArrow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ea typeface="+mn-lt"/>
                <a:cs typeface="+mn-lt"/>
              </a:rPr>
              <a:t>Assignment Title: </a:t>
            </a:r>
            <a:endParaRPr lang="en-US"/>
          </a:p>
        </p:txBody>
      </p:sp>
      <p:sp>
        <p:nvSpPr>
          <p:cNvPr id="8" name="Arrow: Striped Right 7">
            <a:extLst>
              <a:ext uri="{FF2B5EF4-FFF2-40B4-BE49-F238E27FC236}">
                <a16:creationId xmlns:a16="http://schemas.microsoft.com/office/drawing/2014/main" id="{D4D656DC-BC60-EC88-6394-B98FB13CED9E}"/>
              </a:ext>
            </a:extLst>
          </p:cNvPr>
          <p:cNvSpPr/>
          <p:nvPr/>
        </p:nvSpPr>
        <p:spPr>
          <a:xfrm>
            <a:off x="57230" y="5618064"/>
            <a:ext cx="2677026" cy="1443789"/>
          </a:xfrm>
          <a:prstGeom prst="stripedRightArrow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cs typeface="Calibri"/>
              </a:rPr>
              <a:t>Student: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0F0D790-E379-D13A-8EFD-91C7F6A7F017}"/>
              </a:ext>
            </a:extLst>
          </p:cNvPr>
          <p:cNvSpPr/>
          <p:nvPr/>
        </p:nvSpPr>
        <p:spPr>
          <a:xfrm>
            <a:off x="3310188" y="1064293"/>
            <a:ext cx="5233736" cy="912394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ea typeface="+mn-lt"/>
                <a:cs typeface="+mn-lt"/>
              </a:rPr>
              <a:t>Problem Solving and Decision Making (BMSW 4004 )</a:t>
            </a:r>
            <a:endParaRPr lang="en-US" dirty="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A1BC6A8E-830D-4EC3-0855-DA28CA98BC14}"/>
              </a:ext>
            </a:extLst>
          </p:cNvPr>
          <p:cNvSpPr/>
          <p:nvPr/>
        </p:nvSpPr>
        <p:spPr>
          <a:xfrm>
            <a:off x="3380372" y="2778793"/>
            <a:ext cx="5223709" cy="912394"/>
          </a:xfrm>
          <a:prstGeom prst="round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cs typeface="Calibri"/>
              </a:rPr>
              <a:t>Dr Muhammad Islam</a:t>
            </a:r>
            <a:endParaRPr lang="en-GB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215DB517-7DA4-7373-E0BD-7AEF3D6425B8}"/>
              </a:ext>
            </a:extLst>
          </p:cNvPr>
          <p:cNvSpPr/>
          <p:nvPr/>
        </p:nvSpPr>
        <p:spPr>
          <a:xfrm>
            <a:off x="3430503" y="4282739"/>
            <a:ext cx="5123446" cy="91239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ea typeface="+mn-lt"/>
                <a:cs typeface="+mn-lt"/>
              </a:rPr>
              <a:t>Problem Solving and Decision making</a:t>
            </a:r>
          </a:p>
          <a:p>
            <a:pPr algn="ctr"/>
            <a:r>
              <a:rPr lang="en-GB" dirty="0">
                <a:cs typeface="Calibri"/>
              </a:rPr>
              <a:t>(</a:t>
            </a:r>
            <a:r>
              <a:rPr lang="en-GB" dirty="0">
                <a:ea typeface="+mn-lt"/>
                <a:cs typeface="+mn-lt"/>
              </a:rPr>
              <a:t>Task 1 - Presentation slides )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D32F8968-3260-E75D-93A2-13FB817E5780}"/>
              </a:ext>
            </a:extLst>
          </p:cNvPr>
          <p:cNvSpPr/>
          <p:nvPr/>
        </p:nvSpPr>
        <p:spPr>
          <a:xfrm>
            <a:off x="3430503" y="5886951"/>
            <a:ext cx="5123446" cy="912394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cs typeface="Calibri"/>
              </a:rPr>
              <a:t>Muhammad Nasir (2127504)</a:t>
            </a:r>
            <a:endParaRPr lang="en-GB" dirty="0"/>
          </a:p>
        </p:txBody>
      </p:sp>
      <p:pic>
        <p:nvPicPr>
          <p:cNvPr id="13" name="Picture 13">
            <a:extLst>
              <a:ext uri="{FF2B5EF4-FFF2-40B4-BE49-F238E27FC236}">
                <a16:creationId xmlns:a16="http://schemas.microsoft.com/office/drawing/2014/main" id="{972422DE-550B-16EA-4944-9D25197CD4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92988" y="-1991"/>
            <a:ext cx="3269874" cy="6805956"/>
          </a:xfrm>
          <a:prstGeom prst="rect">
            <a:avLst/>
          </a:prstGeom>
        </p:spPr>
      </p:pic>
      <p:pic>
        <p:nvPicPr>
          <p:cNvPr id="14" name="Picture 14">
            <a:extLst>
              <a:ext uri="{FF2B5EF4-FFF2-40B4-BE49-F238E27FC236}">
                <a16:creationId xmlns:a16="http://schemas.microsoft.com/office/drawing/2014/main" id="{48E44014-5C47-4408-7666-2F4482D659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92988" y="-539"/>
            <a:ext cx="3303494" cy="1525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2729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0DAAF35-EE55-6C54-D685-9D6443BFD20D}"/>
              </a:ext>
            </a:extLst>
          </p:cNvPr>
          <p:cNvSpPr/>
          <p:nvPr/>
        </p:nvSpPr>
        <p:spPr>
          <a:xfrm>
            <a:off x="4011" y="4011"/>
            <a:ext cx="12191998" cy="912394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cs typeface="Calibri"/>
              </a:rPr>
              <a:t>Introduction</a:t>
            </a: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B81BC624-9465-178E-FA3E-4E8E358538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5664" y="2470485"/>
            <a:ext cx="3705725" cy="2578767"/>
          </a:xfrm>
          <a:prstGeom prst="rect">
            <a:avLst/>
          </a:prstGeom>
        </p:spPr>
      </p:pic>
      <p:pic>
        <p:nvPicPr>
          <p:cNvPr id="6" name="Picture 6" descr="Diagram&#10;&#10;Description automatically generated">
            <a:extLst>
              <a:ext uri="{FF2B5EF4-FFF2-40B4-BE49-F238E27FC236}">
                <a16:creationId xmlns:a16="http://schemas.microsoft.com/office/drawing/2014/main" id="{28CD5B50-39D2-F25A-2A86-4763737FEB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56032" y="2550776"/>
            <a:ext cx="2743200" cy="2578608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6C29D368-6A30-62A4-4A18-2B0E15D5BC1C}"/>
              </a:ext>
            </a:extLst>
          </p:cNvPr>
          <p:cNvSpPr/>
          <p:nvPr/>
        </p:nvSpPr>
        <p:spPr>
          <a:xfrm>
            <a:off x="1375110" y="2828924"/>
            <a:ext cx="3479131" cy="206542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cs typeface="Calibri"/>
              </a:rPr>
              <a:t>Fishbone Diagram</a:t>
            </a:r>
            <a:endParaRPr lang="en-GB" dirty="0"/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72B0EE5E-AFC5-8FAC-D776-08F6EC5B2797}"/>
              </a:ext>
            </a:extLst>
          </p:cNvPr>
          <p:cNvCxnSpPr>
            <a:cxnSpLocks/>
          </p:cNvCxnSpPr>
          <p:nvPr/>
        </p:nvCxnSpPr>
        <p:spPr>
          <a:xfrm>
            <a:off x="1427745" y="3934326"/>
            <a:ext cx="3350796" cy="32084"/>
          </a:xfrm>
          <a:prstGeom prst="straightConnector1">
            <a:avLst/>
          </a:prstGeom>
          <a:ln w="57150"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13B64544-D438-4E38-73A6-44C6C963CB85}"/>
              </a:ext>
            </a:extLst>
          </p:cNvPr>
          <p:cNvSpPr/>
          <p:nvPr/>
        </p:nvSpPr>
        <p:spPr>
          <a:xfrm>
            <a:off x="1430254" y="3034464"/>
            <a:ext cx="1413709" cy="330868"/>
          </a:xfrm>
          <a:prstGeom prst="round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cs typeface="Calibri"/>
              </a:rPr>
              <a:t>Environment</a:t>
            </a:r>
            <a:endParaRPr lang="en-GB" dirty="0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E9E67775-7EAA-2547-C1B7-DCABB020A3D7}"/>
              </a:ext>
            </a:extLst>
          </p:cNvPr>
          <p:cNvSpPr/>
          <p:nvPr/>
        </p:nvSpPr>
        <p:spPr>
          <a:xfrm>
            <a:off x="3174833" y="2994360"/>
            <a:ext cx="1534025" cy="31081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cs typeface="Calibri"/>
              </a:rPr>
              <a:t>Method</a:t>
            </a:r>
            <a:endParaRPr lang="en-GB" dirty="0"/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A32DA5E8-EB97-E27C-463C-0E03DF0881ED}"/>
              </a:ext>
            </a:extLst>
          </p:cNvPr>
          <p:cNvSpPr/>
          <p:nvPr/>
        </p:nvSpPr>
        <p:spPr>
          <a:xfrm>
            <a:off x="1430254" y="4458201"/>
            <a:ext cx="1373604" cy="38100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cs typeface="Calibri"/>
              </a:rPr>
              <a:t>Equipment</a:t>
            </a:r>
            <a:endParaRPr lang="en-GB" dirty="0"/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3F37A3DA-DA25-4240-96FF-1F490D7C7819}"/>
              </a:ext>
            </a:extLst>
          </p:cNvPr>
          <p:cNvSpPr/>
          <p:nvPr/>
        </p:nvSpPr>
        <p:spPr>
          <a:xfrm>
            <a:off x="3255042" y="4498306"/>
            <a:ext cx="1373604" cy="340895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cs typeface="Calibri"/>
              </a:rPr>
              <a:t>People</a:t>
            </a:r>
            <a:endParaRPr lang="en-GB" dirty="0"/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04FB60AA-6247-7BAB-56B8-659F42C7C7F7}"/>
              </a:ext>
            </a:extLst>
          </p:cNvPr>
          <p:cNvCxnSpPr>
            <a:cxnSpLocks/>
          </p:cNvCxnSpPr>
          <p:nvPr/>
        </p:nvCxnSpPr>
        <p:spPr>
          <a:xfrm>
            <a:off x="1934076" y="3387889"/>
            <a:ext cx="804111" cy="463218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ECDE1A67-C136-D709-AE65-2A84B48D1603}"/>
              </a:ext>
            </a:extLst>
          </p:cNvPr>
          <p:cNvCxnSpPr>
            <a:cxnSpLocks/>
          </p:cNvCxnSpPr>
          <p:nvPr/>
        </p:nvCxnSpPr>
        <p:spPr>
          <a:xfrm flipV="1">
            <a:off x="3558338" y="3981449"/>
            <a:ext cx="884322" cy="489282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307BDEE0-9372-A011-5A56-8C39B9B4D0AA}"/>
              </a:ext>
            </a:extLst>
          </p:cNvPr>
          <p:cNvCxnSpPr>
            <a:cxnSpLocks/>
          </p:cNvCxnSpPr>
          <p:nvPr/>
        </p:nvCxnSpPr>
        <p:spPr>
          <a:xfrm flipV="1">
            <a:off x="2144625" y="3971422"/>
            <a:ext cx="583533" cy="499308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B55FE34F-049D-151E-A343-B09DFB6C5180}"/>
              </a:ext>
            </a:extLst>
          </p:cNvPr>
          <p:cNvCxnSpPr>
            <a:cxnSpLocks/>
          </p:cNvCxnSpPr>
          <p:nvPr/>
        </p:nvCxnSpPr>
        <p:spPr>
          <a:xfrm>
            <a:off x="3448049" y="3327732"/>
            <a:ext cx="994609" cy="583531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C62C9482-6EF5-A995-D243-7882384E0C38}"/>
              </a:ext>
            </a:extLst>
          </p:cNvPr>
          <p:cNvSpPr/>
          <p:nvPr/>
        </p:nvSpPr>
        <p:spPr>
          <a:xfrm>
            <a:off x="2891590" y="996615"/>
            <a:ext cx="5795209" cy="912394"/>
          </a:xfrm>
          <a:prstGeom prst="roundRect">
            <a:avLst/>
          </a:prstGeom>
          <a:solidFill>
            <a:schemeClr val="tx1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cs typeface="Calibri"/>
              </a:rPr>
              <a:t> We Will Talk About</a:t>
            </a:r>
            <a:endParaRPr lang="en-US" sz="2000" b="1" dirty="0"/>
          </a:p>
        </p:txBody>
      </p:sp>
      <p:sp>
        <p:nvSpPr>
          <p:cNvPr id="3" name="Arrow: Chevron 2">
            <a:extLst>
              <a:ext uri="{FF2B5EF4-FFF2-40B4-BE49-F238E27FC236}">
                <a16:creationId xmlns:a16="http://schemas.microsoft.com/office/drawing/2014/main" id="{0492949F-17FF-6715-6CC3-D9D20266FABE}"/>
              </a:ext>
            </a:extLst>
          </p:cNvPr>
          <p:cNvSpPr/>
          <p:nvPr/>
        </p:nvSpPr>
        <p:spPr>
          <a:xfrm>
            <a:off x="1422050" y="3848420"/>
            <a:ext cx="431132" cy="170450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10449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DB299-36B1-0E6E-B6AB-B61D6CD32D6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pPr algn="ctr"/>
            <a:r>
              <a:rPr lang="en-GB" b="1" dirty="0">
                <a:cs typeface="Calibri Light"/>
              </a:rPr>
              <a:t>Pestle Analysis P1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11FE4F-CBA0-E76C-F24F-7D6FCBD484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713567"/>
            <a:ext cx="5338482" cy="2929370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solidFill>
                  <a:srgbClr val="00B050"/>
                </a:solidFill>
                <a:ea typeface="+mn-lt"/>
                <a:cs typeface="+mn-lt"/>
              </a:rPr>
              <a:t>Political</a:t>
            </a:r>
          </a:p>
          <a:p>
            <a:r>
              <a:rPr lang="en-GB" sz="2000" dirty="0">
                <a:latin typeface="Arial Nova"/>
                <a:cs typeface="Calibri" panose="020F0502020204030204"/>
              </a:rPr>
              <a:t>Political stability</a:t>
            </a:r>
          </a:p>
          <a:p>
            <a:r>
              <a:rPr lang="en-GB" sz="2000" dirty="0">
                <a:solidFill>
                  <a:srgbClr val="000000"/>
                </a:solidFill>
                <a:latin typeface="Arial Nova"/>
                <a:cs typeface="Calibri" panose="020F0502020204030204"/>
              </a:rPr>
              <a:t>Corruption</a:t>
            </a:r>
          </a:p>
          <a:p>
            <a:r>
              <a:rPr lang="en-GB" sz="2000" dirty="0">
                <a:solidFill>
                  <a:srgbClr val="000000"/>
                </a:solidFill>
                <a:latin typeface="Arial Nova"/>
                <a:cs typeface="Calibri" panose="020F0502020204030204"/>
              </a:rPr>
              <a:t>Foreign trade policy</a:t>
            </a:r>
          </a:p>
          <a:p>
            <a:r>
              <a:rPr lang="en-GB" sz="2000" dirty="0">
                <a:solidFill>
                  <a:srgbClr val="000000"/>
                </a:solidFill>
                <a:latin typeface="Arial Nova"/>
                <a:cs typeface="Calibri" panose="020F0502020204030204"/>
              </a:rPr>
              <a:t>Tax Policy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5EA16C-8756-D80F-F55F-C25EDAEA30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713567"/>
            <a:ext cx="5181600" cy="2929370"/>
          </a:xfrm>
          <a:solidFill>
            <a:schemeClr val="bg1"/>
          </a:solidFill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solidFill>
                  <a:srgbClr val="00B050"/>
                </a:solidFill>
                <a:ea typeface="+mn-lt"/>
                <a:cs typeface="+mn-lt"/>
              </a:rPr>
              <a:t>Economic</a:t>
            </a:r>
          </a:p>
          <a:p>
            <a:r>
              <a:rPr lang="en-GB" sz="2000" dirty="0">
                <a:latin typeface="Arial Nova"/>
                <a:cs typeface="Calibri" panose="020F0502020204030204"/>
              </a:rPr>
              <a:t>Economic growth</a:t>
            </a:r>
          </a:p>
          <a:p>
            <a:r>
              <a:rPr lang="en-GB" sz="2000" dirty="0">
                <a:latin typeface="Arial Nova"/>
                <a:cs typeface="Calibri" panose="020F0502020204030204"/>
              </a:rPr>
              <a:t>Inflation</a:t>
            </a:r>
          </a:p>
          <a:p>
            <a:r>
              <a:rPr lang="en-GB" sz="2000" dirty="0">
                <a:latin typeface="Arial Nova"/>
                <a:cs typeface="Calibri" panose="020F0502020204030204"/>
              </a:rPr>
              <a:t>Labour costs</a:t>
            </a:r>
          </a:p>
          <a:p>
            <a:r>
              <a:rPr lang="en-GB" sz="2000" dirty="0">
                <a:latin typeface="Arial Nova"/>
                <a:cs typeface="Calibri" panose="020F0502020204030204"/>
              </a:rPr>
              <a:t>Interest rates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BA90A9D4-6880-06C1-853E-35EE0DE36B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9959" y="4642725"/>
            <a:ext cx="5186082" cy="2211785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BF3CF3E4-9123-7EC7-F026-E73BC9B5B9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5959" y="4642357"/>
            <a:ext cx="5342964" cy="2212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63862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5192BC-9DF1-6E69-AD0A-B6B73E9F8B38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pPr algn="ctr"/>
            <a:r>
              <a:rPr lang="en-GB" b="1" dirty="0">
                <a:ea typeface="+mj-lt"/>
                <a:cs typeface="+mj-lt"/>
              </a:rPr>
              <a:t>Pestle Analysis P2</a:t>
            </a:r>
            <a:endParaRPr lang="en-US" dirty="0"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C2C092-4AAA-903C-E735-EA997380A1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248835" cy="2804927"/>
          </a:xfrm>
          <a:solidFill>
            <a:schemeClr val="bg1"/>
          </a:solidFill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solidFill>
                  <a:srgbClr val="00B050"/>
                </a:solidFill>
                <a:ea typeface="+mn-lt"/>
                <a:cs typeface="+mn-lt"/>
              </a:rPr>
              <a:t>Social</a:t>
            </a:r>
          </a:p>
          <a:p>
            <a:r>
              <a:rPr lang="en-GB" sz="2000" dirty="0">
                <a:solidFill>
                  <a:srgbClr val="000000"/>
                </a:solidFill>
                <a:latin typeface="Arial Nova"/>
                <a:cs typeface="Calibri"/>
              </a:rPr>
              <a:t>Cultural barriers</a:t>
            </a:r>
          </a:p>
          <a:p>
            <a:r>
              <a:rPr lang="en-GB" sz="2000" dirty="0">
                <a:solidFill>
                  <a:srgbClr val="000000"/>
                </a:solidFill>
                <a:latin typeface="Arial Nova"/>
                <a:cs typeface="Calibri"/>
              </a:rPr>
              <a:t>Language barriers</a:t>
            </a:r>
          </a:p>
          <a:p>
            <a:r>
              <a:rPr lang="en-GB" sz="2000" dirty="0">
                <a:solidFill>
                  <a:srgbClr val="000000"/>
                </a:solidFill>
                <a:latin typeface="Arial Nova"/>
                <a:cs typeface="Calibri"/>
              </a:rPr>
              <a:t>Consumer views</a:t>
            </a:r>
          </a:p>
          <a:p>
            <a:r>
              <a:rPr lang="en-GB" sz="2000" dirty="0">
                <a:solidFill>
                  <a:srgbClr val="000000"/>
                </a:solidFill>
                <a:latin typeface="Arial Nova"/>
                <a:cs typeface="Calibri"/>
              </a:rPr>
              <a:t>Age distribution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20FDEA-A744-B934-91EB-D888757982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04965" y="1825625"/>
            <a:ext cx="5248835" cy="2804926"/>
          </a:xfrm>
          <a:solidFill>
            <a:schemeClr val="bg1"/>
          </a:solidFill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solidFill>
                  <a:srgbClr val="00B050"/>
                </a:solidFill>
                <a:ea typeface="+mn-lt"/>
                <a:cs typeface="+mn-lt"/>
              </a:rPr>
              <a:t>Technology</a:t>
            </a:r>
          </a:p>
          <a:p>
            <a:r>
              <a:rPr lang="en-GB" sz="2000" dirty="0">
                <a:latin typeface="Arial Nova"/>
                <a:cs typeface="Calibri" panose="020F0502020204030204"/>
              </a:rPr>
              <a:t>Emerging technologies</a:t>
            </a:r>
          </a:p>
          <a:p>
            <a:r>
              <a:rPr lang="en-GB" sz="2000" dirty="0">
                <a:solidFill>
                  <a:srgbClr val="000000"/>
                </a:solidFill>
                <a:latin typeface="Arial Nova"/>
                <a:cs typeface="Calibri" panose="020F0502020204030204"/>
              </a:rPr>
              <a:t>E-commerce marketing</a:t>
            </a:r>
          </a:p>
          <a:p>
            <a:r>
              <a:rPr lang="en-GB" sz="2000" dirty="0">
                <a:solidFill>
                  <a:srgbClr val="000000"/>
                </a:solidFill>
                <a:latin typeface="Arial Nova"/>
                <a:cs typeface="Calibri" panose="020F0502020204030204"/>
              </a:rPr>
              <a:t>Production and distribution</a:t>
            </a:r>
          </a:p>
          <a:p>
            <a:r>
              <a:rPr lang="en-GB" sz="2000" dirty="0">
                <a:solidFill>
                  <a:srgbClr val="000000"/>
                </a:solidFill>
                <a:latin typeface="Arial Nova"/>
                <a:cs typeface="Calibri" panose="020F0502020204030204"/>
              </a:rPr>
              <a:t>Copyright and patents</a:t>
            </a:r>
          </a:p>
        </p:txBody>
      </p:sp>
      <p:pic>
        <p:nvPicPr>
          <p:cNvPr id="5" name="Picture 5" descr="A picture containing calendar&#10;&#10;Description automatically generated">
            <a:extLst>
              <a:ext uri="{FF2B5EF4-FFF2-40B4-BE49-F238E27FC236}">
                <a16:creationId xmlns:a16="http://schemas.microsoft.com/office/drawing/2014/main" id="{9707DF37-D033-34E1-50AD-6E439A2017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5959" y="4623633"/>
            <a:ext cx="5253316" cy="2238765"/>
          </a:xfrm>
          <a:prstGeom prst="rect">
            <a:avLst/>
          </a:prstGeom>
        </p:spPr>
      </p:pic>
      <p:pic>
        <p:nvPicPr>
          <p:cNvPr id="6" name="Picture 6" descr="Diagram, text&#10;&#10;Description automatically generated">
            <a:extLst>
              <a:ext uri="{FF2B5EF4-FFF2-40B4-BE49-F238E27FC236}">
                <a16:creationId xmlns:a16="http://schemas.microsoft.com/office/drawing/2014/main" id="{C8096C79-FE50-9D8A-F492-C7B7D5446B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1518" y="4621307"/>
            <a:ext cx="5354170" cy="2221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79132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6C2B3-FC19-3C43-7C52-B9F31B681350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algn="ctr"/>
            <a:r>
              <a:rPr lang="en-GB" b="1" dirty="0">
                <a:ea typeface="+mj-lt"/>
                <a:cs typeface="+mj-lt"/>
              </a:rPr>
              <a:t>Pestle Analysis P3</a:t>
            </a:r>
            <a:endParaRPr lang="en-US" dirty="0">
              <a:ea typeface="+mj-lt"/>
              <a:cs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F94E7C-9CA4-D9E1-CC4B-F1C7DC7DA75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260041" cy="2726486"/>
          </a:xfrm>
          <a:solidFill>
            <a:schemeClr val="bg1"/>
          </a:solidFill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solidFill>
                  <a:schemeClr val="accent6"/>
                </a:solidFill>
                <a:ea typeface="+mn-lt"/>
                <a:cs typeface="+mn-lt"/>
              </a:rPr>
              <a:t>Legal</a:t>
            </a:r>
          </a:p>
          <a:p>
            <a:r>
              <a:rPr lang="en-GB" sz="2000" dirty="0">
                <a:latin typeface="Arial Nova"/>
                <a:cs typeface="Calibri"/>
              </a:rPr>
              <a:t>Regulation</a:t>
            </a:r>
            <a:endParaRPr lang="en-GB" sz="2000" dirty="0">
              <a:solidFill>
                <a:srgbClr val="000000"/>
              </a:solidFill>
              <a:latin typeface="Arial Nova"/>
              <a:cs typeface="Calibri"/>
            </a:endParaRPr>
          </a:p>
          <a:p>
            <a:r>
              <a:rPr lang="en-GB" sz="2000" dirty="0">
                <a:latin typeface="Arial Nova"/>
                <a:cs typeface="Calibri"/>
              </a:rPr>
              <a:t>Employment laws</a:t>
            </a:r>
          </a:p>
          <a:p>
            <a:r>
              <a:rPr lang="en-GB" sz="2000" dirty="0">
                <a:latin typeface="Arial Nova"/>
                <a:cs typeface="Calibri"/>
              </a:rPr>
              <a:t>Tax policies</a:t>
            </a:r>
          </a:p>
          <a:p>
            <a:r>
              <a:rPr lang="en-GB" sz="2000" dirty="0">
                <a:latin typeface="Arial Nova"/>
                <a:cs typeface="Calibri"/>
              </a:rPr>
              <a:t>Consumer protection laws</a:t>
            </a:r>
          </a:p>
          <a:p>
            <a:endParaRPr lang="en-GB" b="1" dirty="0"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2279BC-FF62-3BD8-86FA-6C0A0069C8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3759" y="1715335"/>
            <a:ext cx="5260041" cy="2726486"/>
          </a:xfrm>
          <a:solidFill>
            <a:schemeClr val="bg1"/>
          </a:solidFill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solidFill>
                  <a:schemeClr val="accent6"/>
                </a:solidFill>
                <a:ea typeface="+mn-lt"/>
                <a:cs typeface="+mn-lt"/>
              </a:rPr>
              <a:t>Environment</a:t>
            </a:r>
          </a:p>
          <a:p>
            <a:r>
              <a:rPr lang="en-GB" sz="2000" dirty="0">
                <a:latin typeface="Arial Nova"/>
                <a:cs typeface="Calibri" panose="020F0502020204030204"/>
              </a:rPr>
              <a:t>Climate</a:t>
            </a:r>
          </a:p>
          <a:p>
            <a:r>
              <a:rPr lang="en-GB" sz="2000" dirty="0">
                <a:latin typeface="Arial Nova"/>
                <a:cs typeface="Calibri" panose="020F0502020204030204"/>
              </a:rPr>
              <a:t>Environmental policies</a:t>
            </a:r>
          </a:p>
          <a:p>
            <a:r>
              <a:rPr lang="en-GB" sz="2000" dirty="0">
                <a:latin typeface="Arial Nova"/>
                <a:cs typeface="Calibri" panose="020F0502020204030204"/>
              </a:rPr>
              <a:t>Corporate social responsibility</a:t>
            </a:r>
          </a:p>
          <a:p>
            <a:r>
              <a:rPr lang="en-GB" sz="2000" dirty="0">
                <a:latin typeface="Arial Nova"/>
                <a:cs typeface="Calibri" panose="020F0502020204030204"/>
              </a:rPr>
              <a:t>Weather</a:t>
            </a:r>
          </a:p>
        </p:txBody>
      </p:sp>
      <p:pic>
        <p:nvPicPr>
          <p:cNvPr id="5" name="Picture 5" descr="A picture containing text, tool, hammer&#10;&#10;Description automatically generated">
            <a:extLst>
              <a:ext uri="{FF2B5EF4-FFF2-40B4-BE49-F238E27FC236}">
                <a16:creationId xmlns:a16="http://schemas.microsoft.com/office/drawing/2014/main" id="{EC5CD335-5089-EF36-AC19-D1C4B52E11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5959" y="4545078"/>
            <a:ext cx="5264523" cy="2317432"/>
          </a:xfrm>
          <a:prstGeom prst="rect">
            <a:avLst/>
          </a:prstGeom>
        </p:spPr>
      </p:pic>
      <p:pic>
        <p:nvPicPr>
          <p:cNvPr id="6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CCC12692-6564-56BD-FB5B-99A3D06CDC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5348" y="4542865"/>
            <a:ext cx="5256863" cy="2310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58916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BA3119-8284-D231-C3C8-EF15260E7EB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pPr algn="ctr"/>
            <a:r>
              <a:rPr lang="en-GB" dirty="0">
                <a:cs typeface="Calibri Light"/>
              </a:rPr>
              <a:t>SWOT- P21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3E9DC6-AB6D-351A-0532-681FD665C2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271247" cy="2793720"/>
          </a:xfrm>
          <a:solidFill>
            <a:schemeClr val="bg1"/>
          </a:solidFill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b="1" dirty="0">
                <a:solidFill>
                  <a:schemeClr val="accent6"/>
                </a:solidFill>
                <a:cs typeface="Calibri"/>
              </a:rPr>
              <a:t>Strength</a:t>
            </a:r>
            <a:endParaRPr lang="en-US" b="1" dirty="0">
              <a:solidFill>
                <a:schemeClr val="accent6"/>
              </a:solidFill>
              <a:cs typeface="Calibri" panose="020F0502020204030204"/>
            </a:endParaRPr>
          </a:p>
          <a:p>
            <a:r>
              <a:rPr lang="en-GB" sz="2000" dirty="0">
                <a:latin typeface="Arial Nova"/>
                <a:cs typeface="Calibri"/>
              </a:rPr>
              <a:t>Worldwide recognition</a:t>
            </a:r>
          </a:p>
          <a:p>
            <a:r>
              <a:rPr lang="en-GB" sz="2000" dirty="0">
                <a:latin typeface="Arial Nova"/>
                <a:cs typeface="Calibri"/>
              </a:rPr>
              <a:t>Quality material</a:t>
            </a:r>
          </a:p>
          <a:p>
            <a:r>
              <a:rPr lang="en-GB" sz="2000" dirty="0">
                <a:latin typeface="Arial Nova"/>
                <a:cs typeface="Calibri"/>
              </a:rPr>
              <a:t>Positive brand </a:t>
            </a:r>
            <a:r>
              <a:rPr lang="en-GB" sz="2000" dirty="0">
                <a:latin typeface="Arial Nova"/>
                <a:ea typeface="+mn-lt"/>
                <a:cs typeface="+mn-lt"/>
              </a:rPr>
              <a:t>recognition</a:t>
            </a:r>
          </a:p>
          <a:p>
            <a:r>
              <a:rPr lang="en-GB" sz="2000" dirty="0">
                <a:latin typeface="Arial Nova"/>
                <a:cs typeface="Calibri"/>
              </a:rPr>
              <a:t>Financial resources</a:t>
            </a:r>
          </a:p>
          <a:p>
            <a:r>
              <a:rPr lang="en-GB" sz="2000" dirty="0">
                <a:latin typeface="Arial Nova"/>
                <a:cs typeface="Calibri"/>
              </a:rPr>
              <a:t>Cost advantages</a:t>
            </a:r>
          </a:p>
          <a:p>
            <a:r>
              <a:rPr lang="en-GB" sz="2000" dirty="0">
                <a:latin typeface="Arial Nova"/>
                <a:cs typeface="Calibri"/>
              </a:rPr>
              <a:t>Skilled workforce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4E1F7C-1B52-F1AF-9208-86668DED5E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82553" y="1825625"/>
            <a:ext cx="5271247" cy="2793721"/>
          </a:xfrm>
          <a:solidFill>
            <a:schemeClr val="bg1"/>
          </a:solidFill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>
                <a:solidFill>
                  <a:schemeClr val="accent6"/>
                </a:solidFill>
                <a:cs typeface="Calibri"/>
              </a:rPr>
              <a:t>Weakness</a:t>
            </a:r>
            <a:endParaRPr lang="en-US">
              <a:solidFill>
                <a:schemeClr val="accent6"/>
              </a:solidFill>
              <a:cs typeface="Calibri" panose="020F0502020204030204"/>
            </a:endParaRPr>
          </a:p>
          <a:p>
            <a:r>
              <a:rPr lang="en-GB" sz="2000" dirty="0">
                <a:latin typeface="Arial Nova"/>
                <a:cs typeface="Calibri"/>
              </a:rPr>
              <a:t>Negative brand </a:t>
            </a:r>
            <a:r>
              <a:rPr lang="en-GB" sz="2000" dirty="0">
                <a:latin typeface="Arial Nova"/>
                <a:ea typeface="+mn-lt"/>
                <a:cs typeface="+mn-lt"/>
              </a:rPr>
              <a:t>recognition</a:t>
            </a:r>
          </a:p>
          <a:p>
            <a:r>
              <a:rPr lang="en-GB" sz="2000" dirty="0">
                <a:latin typeface="Arial Nova"/>
                <a:cs typeface="Calibri"/>
              </a:rPr>
              <a:t>Expiring intellectual property</a:t>
            </a:r>
          </a:p>
          <a:p>
            <a:r>
              <a:rPr lang="en-GB" sz="2000" dirty="0">
                <a:latin typeface="Arial Nova"/>
                <a:cs typeface="Calibri"/>
              </a:rPr>
              <a:t>Rising Costs</a:t>
            </a:r>
          </a:p>
          <a:p>
            <a:r>
              <a:rPr lang="en-GB" sz="2000" dirty="0">
                <a:latin typeface="Arial Nova"/>
                <a:cs typeface="Calibri"/>
              </a:rPr>
              <a:t>Unskilled workforce</a:t>
            </a:r>
          </a:p>
          <a:p>
            <a:r>
              <a:rPr lang="en-GB" sz="2000" dirty="0">
                <a:latin typeface="Arial Nova"/>
                <a:cs typeface="Calibri"/>
              </a:rPr>
              <a:t>Lack of financial resources</a:t>
            </a:r>
          </a:p>
          <a:p>
            <a:endParaRPr lang="en-GB" dirty="0">
              <a:cs typeface="Calibri"/>
            </a:endParaRPr>
          </a:p>
          <a:p>
            <a:pPr marL="0" indent="0" algn="ctr">
              <a:buNone/>
            </a:pPr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C97A9C8C-C9FD-64E3-CDC5-3B3951254D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194" y="4619945"/>
            <a:ext cx="5118847" cy="2234934"/>
          </a:xfrm>
          <a:prstGeom prst="rect">
            <a:avLst/>
          </a:prstGeom>
        </p:spPr>
      </p:pic>
      <p:pic>
        <p:nvPicPr>
          <p:cNvPr id="7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2BBC5228-8532-A65F-4A7E-9839D07733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5959" y="4624633"/>
            <a:ext cx="5410200" cy="2247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93842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5E8A2F-DF95-AC39-E368-AC7288C625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990" y="234783"/>
            <a:ext cx="10515600" cy="1325563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pPr algn="ctr"/>
            <a:r>
              <a:rPr lang="en-GB" dirty="0">
                <a:cs typeface="Calibri Light"/>
              </a:rPr>
              <a:t>SWOT- P2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1D076E-1AC3-4FBE-781F-D76DEE1AAB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2390309"/>
          </a:xfrm>
          <a:solidFill>
            <a:schemeClr val="bg1"/>
          </a:solidFill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b="1" dirty="0">
                <a:solidFill>
                  <a:schemeClr val="accent6"/>
                </a:solidFill>
                <a:cs typeface="Calibri"/>
              </a:rPr>
              <a:t>Opportunities</a:t>
            </a:r>
            <a:endParaRPr lang="en-US" b="1">
              <a:solidFill>
                <a:schemeClr val="accent6"/>
              </a:solidFill>
              <a:cs typeface="Calibri" panose="020F0502020204030204"/>
            </a:endParaRPr>
          </a:p>
          <a:p>
            <a:r>
              <a:rPr lang="en-GB" sz="2000" dirty="0">
                <a:latin typeface="Arial Nova"/>
                <a:cs typeface="Calibri"/>
              </a:rPr>
              <a:t>New technology</a:t>
            </a:r>
          </a:p>
          <a:p>
            <a:r>
              <a:rPr lang="en-GB" sz="2000" dirty="0">
                <a:latin typeface="Arial Nova"/>
                <a:cs typeface="Calibri"/>
              </a:rPr>
              <a:t>Relaxing government regulations</a:t>
            </a:r>
          </a:p>
          <a:p>
            <a:r>
              <a:rPr lang="en-GB" sz="2000" dirty="0">
                <a:latin typeface="Arial Nova"/>
                <a:cs typeface="Calibri"/>
              </a:rPr>
              <a:t>Elimination of international trade barriers</a:t>
            </a:r>
          </a:p>
          <a:p>
            <a:r>
              <a:rPr lang="en-GB" sz="2000" dirty="0">
                <a:latin typeface="Arial Nova"/>
                <a:cs typeface="Calibri"/>
              </a:rPr>
              <a:t>Changing consumer preference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9D2DBB-30D5-B32A-98FA-BF8AEE1250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239030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b="1" dirty="0">
                <a:solidFill>
                  <a:schemeClr val="accent6"/>
                </a:solidFill>
                <a:cs typeface="Calibri"/>
              </a:rPr>
              <a:t>Threats</a:t>
            </a:r>
            <a:endParaRPr lang="en-US">
              <a:solidFill>
                <a:schemeClr val="accent6"/>
              </a:solidFill>
              <a:cs typeface="Calibri" panose="020F0502020204030204"/>
            </a:endParaRPr>
          </a:p>
          <a:p>
            <a:r>
              <a:rPr lang="en-GB" sz="2000" dirty="0">
                <a:latin typeface="Arial Nova"/>
                <a:ea typeface="+mn-lt"/>
                <a:cs typeface="+mn-lt"/>
              </a:rPr>
              <a:t>many challenges,</a:t>
            </a:r>
          </a:p>
          <a:p>
            <a:r>
              <a:rPr lang="en-GB" sz="2000" dirty="0">
                <a:latin typeface="Arial Nova"/>
                <a:ea typeface="+mn-lt"/>
                <a:cs typeface="+mn-lt"/>
              </a:rPr>
              <a:t>Regulations</a:t>
            </a:r>
          </a:p>
          <a:p>
            <a:r>
              <a:rPr lang="en-GB" sz="2000" dirty="0">
                <a:latin typeface="Arial Nova"/>
                <a:ea typeface="+mn-lt"/>
                <a:cs typeface="+mn-lt"/>
              </a:rPr>
              <a:t> the pandemic. financial pressures, </a:t>
            </a:r>
          </a:p>
          <a:p>
            <a:r>
              <a:rPr lang="en-GB" sz="2000" dirty="0">
                <a:latin typeface="Arial Nova"/>
                <a:ea typeface="+mn-lt"/>
                <a:cs typeface="+mn-lt"/>
              </a:rPr>
              <a:t>declining profitability</a:t>
            </a:r>
          </a:p>
          <a:p>
            <a:r>
              <a:rPr lang="en-GB" sz="2000" dirty="0">
                <a:latin typeface="Arial Nova"/>
                <a:cs typeface="Calibri"/>
              </a:rPr>
              <a:t>Emergence of new competitor</a:t>
            </a:r>
          </a:p>
          <a:p>
            <a:pPr marL="514350" indent="-514350">
              <a:buAutoNum type="arabicPeriod"/>
            </a:pPr>
            <a:endParaRPr lang="en-GB" dirty="0">
              <a:cs typeface="Calibri"/>
            </a:endParaRPr>
          </a:p>
          <a:p>
            <a:pPr marL="514350" indent="-514350">
              <a:buAutoNum type="arabicPeriod"/>
            </a:pPr>
            <a:endParaRPr lang="en-GB" dirty="0">
              <a:cs typeface="Calibri"/>
            </a:endParaRPr>
          </a:p>
        </p:txBody>
      </p:sp>
      <p:pic>
        <p:nvPicPr>
          <p:cNvPr id="5" name="Picture 5" descr="Text&#10;&#10;Description automatically generated">
            <a:extLst>
              <a:ext uri="{FF2B5EF4-FFF2-40B4-BE49-F238E27FC236}">
                <a16:creationId xmlns:a16="http://schemas.microsoft.com/office/drawing/2014/main" id="{A184B7D7-7ABB-61F8-4086-8E1546D91E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5960" y="4213866"/>
            <a:ext cx="5186081" cy="2576444"/>
          </a:xfrm>
          <a:prstGeom prst="rect">
            <a:avLst/>
          </a:prstGeom>
        </p:spPr>
      </p:pic>
      <p:pic>
        <p:nvPicPr>
          <p:cNvPr id="6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E5FB52B5-7D40-9ACE-3EC2-7F4DA9AFEF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3077" y="4208589"/>
            <a:ext cx="5342964" cy="2586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33831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C97407-E02C-D02F-8D59-83DFEC1DEA7A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algn="ctr"/>
            <a:r>
              <a:rPr lang="en-GB" dirty="0">
                <a:latin typeface="Arial Nova"/>
                <a:ea typeface="+mj-lt"/>
                <a:cs typeface="+mj-lt"/>
              </a:rPr>
              <a:t>Fishbone/Ishikawa diagram-P2</a:t>
            </a:r>
            <a:endParaRPr lang="en-US"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09A11F-E60D-44B3-82B0-B2BBB1708E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273015" cy="2635070"/>
          </a:xfrm>
          <a:solidFill>
            <a:schemeClr val="bg1"/>
          </a:solidFill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cs typeface="Calibri"/>
              </a:rPr>
              <a:t>Lack Of Proper Equipment</a:t>
            </a:r>
          </a:p>
          <a:p>
            <a:r>
              <a:rPr lang="en-GB" sz="2000" dirty="0">
                <a:latin typeface="Arial Nova"/>
                <a:cs typeface="Calibri"/>
              </a:rPr>
              <a:t>Hight Cost</a:t>
            </a:r>
          </a:p>
          <a:p>
            <a:r>
              <a:rPr lang="en-GB" sz="2000" dirty="0">
                <a:latin typeface="Arial Nova"/>
                <a:cs typeface="Calibri"/>
              </a:rPr>
              <a:t>No storage</a:t>
            </a:r>
          </a:p>
          <a:p>
            <a:r>
              <a:rPr lang="en-GB" sz="2000" dirty="0">
                <a:latin typeface="Arial Nova"/>
                <a:cs typeface="Calibri"/>
              </a:rPr>
              <a:t>No technical support</a:t>
            </a:r>
          </a:p>
          <a:p>
            <a:r>
              <a:rPr lang="en-GB" sz="2000" dirty="0">
                <a:latin typeface="Arial Nova"/>
                <a:cs typeface="Calibri"/>
              </a:rPr>
              <a:t>Old equipment</a:t>
            </a:r>
          </a:p>
          <a:p>
            <a:endParaRPr lang="en-GB" dirty="0"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98E79B-28A2-3DAD-BEBD-BD650674A8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02016" y="1825625"/>
            <a:ext cx="5251784" cy="2747128"/>
          </a:xfrm>
          <a:solidFill>
            <a:schemeClr val="bg1"/>
          </a:solidFill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Misdirected People</a:t>
            </a:r>
          </a:p>
          <a:p>
            <a:r>
              <a:rPr lang="en-GB" sz="2000" dirty="0">
                <a:latin typeface="Arial Nova"/>
                <a:cs typeface="Calibri"/>
              </a:rPr>
              <a:t>Lack of trust</a:t>
            </a:r>
          </a:p>
          <a:p>
            <a:r>
              <a:rPr lang="en-GB" sz="2000" dirty="0">
                <a:latin typeface="Arial Nova"/>
                <a:cs typeface="Calibri"/>
              </a:rPr>
              <a:t>Power war</a:t>
            </a:r>
          </a:p>
          <a:p>
            <a:r>
              <a:rPr lang="en-GB" sz="2000" dirty="0">
                <a:latin typeface="Arial Nova"/>
                <a:cs typeface="Calibri"/>
              </a:rPr>
              <a:t>No specifications</a:t>
            </a:r>
          </a:p>
          <a:p>
            <a:r>
              <a:rPr lang="en-GB" sz="2000" dirty="0">
                <a:latin typeface="Arial Nova"/>
                <a:cs typeface="Calibri"/>
              </a:rPr>
              <a:t>No orientation</a:t>
            </a:r>
          </a:p>
          <a:p>
            <a:endParaRPr lang="en-GB" dirty="0">
              <a:cs typeface="Calibri"/>
            </a:endParaRPr>
          </a:p>
        </p:txBody>
      </p:sp>
      <p:pic>
        <p:nvPicPr>
          <p:cNvPr id="5" name="Picture 5" descr="A picture containing person, male&#10;&#10;Description automatically generated">
            <a:extLst>
              <a:ext uri="{FF2B5EF4-FFF2-40B4-BE49-F238E27FC236}">
                <a16:creationId xmlns:a16="http://schemas.microsoft.com/office/drawing/2014/main" id="{635E2C45-5225-B003-0530-56D58E1605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5959" y="4459005"/>
            <a:ext cx="4995582" cy="2399930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7EC947EE-BB2D-D490-74AC-8BE2F666E2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576" y="4464424"/>
            <a:ext cx="5477435" cy="2389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3163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6BA799-0E02-4729-34A5-9D043B0412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989" y="114467"/>
            <a:ext cx="10515600" cy="1325563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algn="ctr"/>
            <a:r>
              <a:rPr lang="en-GB" dirty="0">
                <a:latin typeface="Arial Nova"/>
                <a:ea typeface="+mj-lt"/>
                <a:cs typeface="+mj-lt"/>
              </a:rPr>
              <a:t>Fishbone/Ishikawa diagram-P2</a:t>
            </a:r>
            <a:endParaRPr lang="en-US" dirty="0">
              <a:latin typeface="Arial Nova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D197C7-13A5-8E75-E130-794446F53F2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261810" cy="2857417"/>
          </a:xfrm>
          <a:solidFill>
            <a:schemeClr val="bg1"/>
          </a:solidFill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Improper Environment</a:t>
            </a:r>
          </a:p>
          <a:p>
            <a:r>
              <a:rPr lang="en-GB" sz="2000" dirty="0">
                <a:latin typeface="Arial Nova"/>
                <a:cs typeface="Calibri"/>
              </a:rPr>
              <a:t>Disappointment</a:t>
            </a:r>
          </a:p>
          <a:p>
            <a:r>
              <a:rPr lang="en-GB" sz="2000" dirty="0">
                <a:latin typeface="Arial Nova"/>
                <a:cs typeface="Calibri"/>
              </a:rPr>
              <a:t>Unsound set-up</a:t>
            </a:r>
          </a:p>
          <a:p>
            <a:r>
              <a:rPr lang="en-GB" sz="2000" dirty="0">
                <a:latin typeface="Arial Nova"/>
                <a:cs typeface="Calibri"/>
              </a:rPr>
              <a:t>Protectionism</a:t>
            </a:r>
          </a:p>
          <a:p>
            <a:r>
              <a:rPr lang="en-GB" sz="2000" dirty="0">
                <a:cs typeface="Calibri"/>
              </a:rPr>
              <a:t>Lack of treatment rooms</a:t>
            </a: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FB4B6D-A6A7-7767-E3D6-9BAF3FAB2D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02016" y="1825625"/>
            <a:ext cx="5251784" cy="2857417"/>
          </a:xfrm>
          <a:solidFill>
            <a:schemeClr val="bg1"/>
          </a:solidFill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Inefficient Management</a:t>
            </a:r>
          </a:p>
          <a:p>
            <a:r>
              <a:rPr lang="en-GB" sz="2000" dirty="0">
                <a:latin typeface="Arial Nova"/>
                <a:cs typeface="Calibri"/>
              </a:rPr>
              <a:t>No relationship with supplier</a:t>
            </a:r>
          </a:p>
          <a:p>
            <a:r>
              <a:rPr lang="en-GB" sz="2000" dirty="0">
                <a:latin typeface="Arial Nova"/>
                <a:cs typeface="Calibri"/>
              </a:rPr>
              <a:t>No innovation</a:t>
            </a:r>
          </a:p>
          <a:p>
            <a:r>
              <a:rPr lang="en-GB" sz="2000" dirty="0">
                <a:latin typeface="Arial Nova"/>
                <a:cs typeface="Calibri"/>
              </a:rPr>
              <a:t>Hidden costs</a:t>
            </a:r>
          </a:p>
          <a:p>
            <a:r>
              <a:rPr lang="en-GB" sz="2000" dirty="0">
                <a:latin typeface="Arial Nova"/>
                <a:cs typeface="Calibri"/>
              </a:rPr>
              <a:t>No employee orientation</a:t>
            </a:r>
          </a:p>
          <a:p>
            <a:endParaRPr lang="en-GB" dirty="0">
              <a:cs typeface="Calibri"/>
            </a:endParaRPr>
          </a:p>
        </p:txBody>
      </p:sp>
      <p:pic>
        <p:nvPicPr>
          <p:cNvPr id="5" name="Picture 5" descr="A picture containing person, outdoor, people, group&#10;&#10;Description automatically generated">
            <a:extLst>
              <a:ext uri="{FF2B5EF4-FFF2-40B4-BE49-F238E27FC236}">
                <a16:creationId xmlns:a16="http://schemas.microsoft.com/office/drawing/2014/main" id="{1AA670D0-346D-ECAF-68CB-BFED9EA4BB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518" y="4289611"/>
            <a:ext cx="5029200" cy="2503394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F8D9F97D-4690-9692-78CD-89D43246F8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3076" y="4296335"/>
            <a:ext cx="5342965" cy="2489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10529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AC7F4-232A-BAC4-4337-47A25E33BE0F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algn="ctr"/>
            <a:r>
              <a:rPr lang="en-GB" dirty="0">
                <a:cs typeface="Calibri Light"/>
              </a:rPr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41F8200-2C8E-319D-D3AB-ACB669D64F0B}"/>
              </a:ext>
            </a:extLst>
          </p:cNvPr>
          <p:cNvSpPr txBox="1"/>
          <p:nvPr/>
        </p:nvSpPr>
        <p:spPr>
          <a:xfrm>
            <a:off x="401052" y="1879934"/>
            <a:ext cx="11567861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PESTLE :</a:t>
            </a:r>
          </a:p>
          <a:p>
            <a:r>
              <a:rPr lang="en-GB" dirty="0" err="1">
                <a:ea typeface="+mn-lt"/>
                <a:cs typeface="+mn-lt"/>
              </a:rPr>
              <a:t>Nandonde</a:t>
            </a:r>
            <a:r>
              <a:rPr lang="en-GB" dirty="0">
                <a:ea typeface="+mn-lt"/>
                <a:cs typeface="+mn-lt"/>
              </a:rPr>
              <a:t>, F.A. (2019). 'A PESTLE analysis of international retailing in the East African Community. Global Business and Organizational Excellence, 38(4), pp.56-57.</a:t>
            </a:r>
            <a:endParaRPr lang="en-GB" dirty="0"/>
          </a:p>
          <a:p>
            <a:r>
              <a:rPr lang="en-GB" dirty="0">
                <a:cs typeface="Calibri"/>
              </a:rPr>
              <a:t>Available at ( </a:t>
            </a:r>
            <a:r>
              <a:rPr lang="en-GB" dirty="0">
                <a:ea typeface="+mn-lt"/>
                <a:cs typeface="+mn-lt"/>
                <a:hlinkClick r:id="rId2"/>
              </a:rPr>
              <a:t>https://onlinelibrary.wiley.com/doi/full/10.1002/joe.21935?casa_token=2lw64uas544AAAAA%3AZo8oAN0aMV4U_KCzeJRtt7UbiW2atNo-xW3jrByxIJskzVmbDu_ZXdhSc42lqqDUkNSZHJuf_HP5CrLI</a:t>
            </a:r>
            <a:r>
              <a:rPr lang="en-GB" dirty="0">
                <a:ea typeface="+mn-lt"/>
                <a:cs typeface="+mn-lt"/>
              </a:rPr>
              <a:t> )</a:t>
            </a:r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SWOT:</a:t>
            </a:r>
          </a:p>
          <a:p>
            <a:r>
              <a:rPr lang="en-GB" dirty="0">
                <a:ea typeface="+mn-lt"/>
                <a:cs typeface="+mn-lt"/>
              </a:rPr>
              <a:t>GURL, E., (2017). 'SWOT analysis: A theoretical review, 10(51), pp.997-998.</a:t>
            </a:r>
            <a:endParaRPr lang="en-GB" dirty="0"/>
          </a:p>
          <a:p>
            <a:r>
              <a:rPr lang="en-GB" dirty="0">
                <a:cs typeface="Calibri"/>
              </a:rPr>
              <a:t>Available at  ( </a:t>
            </a:r>
            <a:r>
              <a:rPr lang="en-GB" dirty="0">
                <a:ea typeface="+mn-lt"/>
                <a:cs typeface="+mn-lt"/>
                <a:hlinkClick r:id="rId3"/>
              </a:rPr>
              <a:t>https://demo.dspacedirect.org/items/a94ef210-25e1-4399-b93e-54930f2ba37f</a:t>
            </a:r>
            <a:r>
              <a:rPr lang="en-GB" dirty="0">
                <a:ea typeface="+mn-lt"/>
                <a:cs typeface="+mn-lt"/>
              </a:rPr>
              <a:t> )</a:t>
            </a:r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FISHBONE: </a:t>
            </a:r>
          </a:p>
          <a:p>
            <a:r>
              <a:rPr lang="en-GB" dirty="0">
                <a:ea typeface="+mn-lt"/>
                <a:cs typeface="+mn-lt"/>
              </a:rPr>
              <a:t>Bose, T.K., 2012. Application of fishbone analysis for evaluating supply chain and business process-a case study on the St James Hospital. International Journal of Managing Value and Supply Chains (IJMVSC), 3(2), p.20.</a:t>
            </a:r>
            <a:endParaRPr lang="en-GB" dirty="0"/>
          </a:p>
          <a:p>
            <a:r>
              <a:rPr lang="en-GB" dirty="0">
                <a:cs typeface="Calibri"/>
              </a:rPr>
              <a:t>Available at (</a:t>
            </a:r>
            <a:r>
              <a:rPr lang="en-GB" dirty="0">
                <a:ea typeface="+mn-lt"/>
                <a:cs typeface="+mn-lt"/>
                <a:hlinkClick r:id="rId4"/>
              </a:rPr>
              <a:t>https://d1wqtxts1xzle7.cloudfront.net/57976184/3212ijmvsc02-with-cover-page-v2.pdf?Expires=1667081548&amp;Signature=L1OIhzL4Yawpr-</a:t>
            </a:r>
            <a:r>
              <a:rPr lang="en-GB" dirty="0">
                <a:ea typeface="+mn-lt"/>
                <a:cs typeface="+mn-lt"/>
              </a:rPr>
              <a:t> )</a:t>
            </a:r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923357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PowerPoint Presentation</vt:lpstr>
      <vt:lpstr>Pestle Analysis P1</vt:lpstr>
      <vt:lpstr>Pestle Analysis P2</vt:lpstr>
      <vt:lpstr>Pestle Analysis P3</vt:lpstr>
      <vt:lpstr>SWOT- P21</vt:lpstr>
      <vt:lpstr>SWOT- P2</vt:lpstr>
      <vt:lpstr>Fishbone/Ishikawa diagram-P2</vt:lpstr>
      <vt:lpstr>Fishbone/Ishikawa diagram-P2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869</cp:revision>
  <dcterms:created xsi:type="dcterms:W3CDTF">2022-09-30T10:44:42Z</dcterms:created>
  <dcterms:modified xsi:type="dcterms:W3CDTF">2022-10-30T21:16:29Z</dcterms:modified>
</cp:coreProperties>
</file>