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tags/tag4.xml" ContentType="application/vnd.openxmlformats-officedocument.presentationml.tags+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29"/>
  </p:notesMasterIdLst>
  <p:handoutMasterIdLst>
    <p:handoutMasterId r:id="rId30"/>
  </p:handoutMasterIdLst>
  <p:sldIdLst>
    <p:sldId id="318" r:id="rId3"/>
    <p:sldId id="268" r:id="rId4"/>
    <p:sldId id="287" r:id="rId5"/>
    <p:sldId id="285" r:id="rId6"/>
    <p:sldId id="286" r:id="rId7"/>
    <p:sldId id="288" r:id="rId8"/>
    <p:sldId id="312" r:id="rId9"/>
    <p:sldId id="290" r:id="rId10"/>
    <p:sldId id="291" r:id="rId11"/>
    <p:sldId id="292" r:id="rId12"/>
    <p:sldId id="293" r:id="rId13"/>
    <p:sldId id="313" r:id="rId14"/>
    <p:sldId id="294" r:id="rId15"/>
    <p:sldId id="304" r:id="rId16"/>
    <p:sldId id="314" r:id="rId17"/>
    <p:sldId id="298" r:id="rId18"/>
    <p:sldId id="297" r:id="rId19"/>
    <p:sldId id="300" r:id="rId20"/>
    <p:sldId id="301" r:id="rId21"/>
    <p:sldId id="302" r:id="rId22"/>
    <p:sldId id="303" r:id="rId23"/>
    <p:sldId id="305" r:id="rId24"/>
    <p:sldId id="306" r:id="rId25"/>
    <p:sldId id="307" r:id="rId26"/>
    <p:sldId id="311" r:id="rId27"/>
    <p:sldId id="31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gpD5lPJ1t/OqqqpQSCuFw==" hashData="+1udaukZcBKSfTsa1VdQnECttmCvlVnIZUfKXQR+tPKXNrxvquC/g/RqBhKCY/o5teQbnII/Sp3wqyZBL+XR9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8837" autoAdjust="0"/>
  </p:normalViewPr>
  <p:slideViewPr>
    <p:cSldViewPr snapToGrid="0">
      <p:cViewPr varScale="1">
        <p:scale>
          <a:sx n="69" d="100"/>
          <a:sy n="69" d="100"/>
        </p:scale>
        <p:origin x="558" y="48"/>
      </p:cViewPr>
      <p:guideLst/>
    </p:cSldViewPr>
  </p:slideViewPr>
  <p:notesTextViewPr>
    <p:cViewPr>
      <p:scale>
        <a:sx n="1" d="1"/>
        <a:sy n="1" d="1"/>
      </p:scale>
      <p:origin x="0" y="0"/>
    </p:cViewPr>
  </p:notesTextViewPr>
  <p:sorterViewPr>
    <p:cViewPr>
      <p:scale>
        <a:sx n="66" d="100"/>
        <a:sy n="66" d="100"/>
      </p:scale>
      <p:origin x="0" y="-1974"/>
    </p:cViewPr>
  </p:sorterViewPr>
  <p:notesViewPr>
    <p:cSldViewPr snapToGrid="0">
      <p:cViewPr varScale="1">
        <p:scale>
          <a:sx n="90" d="100"/>
          <a:sy n="90" d="100"/>
        </p:scale>
        <p:origin x="1854"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F9B090-1D73-4E00-AF0A-E947C123295C}" type="doc">
      <dgm:prSet loTypeId="urn:microsoft.com/office/officeart/2005/8/layout/vList4" loCatId="list" qsTypeId="urn:microsoft.com/office/officeart/2005/8/quickstyle/simple1" qsCatId="simple" csTypeId="urn:microsoft.com/office/officeart/2005/8/colors/accent1_4" csCatId="accent1" phldr="1"/>
      <dgm:spPr/>
      <dgm:t>
        <a:bodyPr/>
        <a:lstStyle/>
        <a:p>
          <a:endParaRPr lang="en-GB"/>
        </a:p>
      </dgm:t>
    </dgm:pt>
    <dgm:pt modelId="{7A050147-1D0C-4B7D-BF4F-2AF78C326949}">
      <dgm:prSet phldrT="[Text]" custT="1"/>
      <dgm:spPr/>
      <dgm:t>
        <a:bodyPr/>
        <a:lstStyle/>
        <a:p>
          <a:r>
            <a:rPr lang="en-GB" sz="2400" dirty="0"/>
            <a:t>Hate crimes &amp; incidents are taken to mean any crime or incident where the perpetrator’s hostility toward or prejudice against an identifiable group of people is a factor in determining who is victimised</a:t>
          </a:r>
        </a:p>
      </dgm:t>
    </dgm:pt>
    <dgm:pt modelId="{CC183A43-F3D1-4F8D-8FF7-86B8D033EF74}" type="parTrans" cxnId="{9C68B815-931E-4C99-930E-CC3904065930}">
      <dgm:prSet/>
      <dgm:spPr/>
      <dgm:t>
        <a:bodyPr/>
        <a:lstStyle/>
        <a:p>
          <a:endParaRPr lang="en-GB"/>
        </a:p>
      </dgm:t>
    </dgm:pt>
    <dgm:pt modelId="{AFDA1B8E-F18E-4DE4-BFF7-6EED278CBAA4}" type="sibTrans" cxnId="{9C68B815-931E-4C99-930E-CC3904065930}">
      <dgm:prSet/>
      <dgm:spPr/>
      <dgm:t>
        <a:bodyPr/>
        <a:lstStyle/>
        <a:p>
          <a:endParaRPr lang="en-GB"/>
        </a:p>
      </dgm:t>
    </dgm:pt>
    <dgm:pt modelId="{0496C7F1-727B-408E-9E4C-223985681B26}" type="pres">
      <dgm:prSet presAssocID="{8CF9B090-1D73-4E00-AF0A-E947C123295C}" presName="linear" presStyleCnt="0">
        <dgm:presLayoutVars>
          <dgm:dir/>
          <dgm:resizeHandles val="exact"/>
        </dgm:presLayoutVars>
      </dgm:prSet>
      <dgm:spPr/>
    </dgm:pt>
    <dgm:pt modelId="{9F656C6E-09EE-41D6-9351-72705FF925FF}" type="pres">
      <dgm:prSet presAssocID="{7A050147-1D0C-4B7D-BF4F-2AF78C326949}" presName="comp" presStyleCnt="0"/>
      <dgm:spPr/>
    </dgm:pt>
    <dgm:pt modelId="{872C976F-1D34-40A3-9BF6-54F036E3B553}" type="pres">
      <dgm:prSet presAssocID="{7A050147-1D0C-4B7D-BF4F-2AF78C326949}" presName="box" presStyleLbl="node1" presStyleIdx="0" presStyleCnt="1" custLinFactNeighborX="2515" custLinFactNeighborY="7597"/>
      <dgm:spPr/>
    </dgm:pt>
    <dgm:pt modelId="{05BA5E50-EC51-4C19-9A3C-607735B3B9FF}" type="pres">
      <dgm:prSet presAssocID="{7A050147-1D0C-4B7D-BF4F-2AF78C326949}" presName="img" presStyleLbl="fgImgPlace1" presStyleIdx="0" presStyleCnt="1" custScaleX="105837"/>
      <dgm:spPr>
        <a:blipFill rotWithShape="1">
          <a:blip xmlns:r="http://schemas.openxmlformats.org/officeDocument/2006/relationships" r:embed="rId1"/>
          <a:srcRect/>
          <a:stretch>
            <a:fillRect t="-1000" b="-1000"/>
          </a:stretch>
        </a:blipFill>
      </dgm:spPr>
    </dgm:pt>
    <dgm:pt modelId="{4515E491-3A38-4297-9BE2-C8B8D840D601}" type="pres">
      <dgm:prSet presAssocID="{7A050147-1D0C-4B7D-BF4F-2AF78C326949}" presName="text" presStyleLbl="node1" presStyleIdx="0" presStyleCnt="1">
        <dgm:presLayoutVars>
          <dgm:bulletEnabled val="1"/>
        </dgm:presLayoutVars>
      </dgm:prSet>
      <dgm:spPr/>
    </dgm:pt>
  </dgm:ptLst>
  <dgm:cxnLst>
    <dgm:cxn modelId="{9C68B815-931E-4C99-930E-CC3904065930}" srcId="{8CF9B090-1D73-4E00-AF0A-E947C123295C}" destId="{7A050147-1D0C-4B7D-BF4F-2AF78C326949}" srcOrd="0" destOrd="0" parTransId="{CC183A43-F3D1-4F8D-8FF7-86B8D033EF74}" sibTransId="{AFDA1B8E-F18E-4DE4-BFF7-6EED278CBAA4}"/>
    <dgm:cxn modelId="{17358F25-7155-4FE6-9F52-3E5BFEF81C70}" type="presOf" srcId="{7A050147-1D0C-4B7D-BF4F-2AF78C326949}" destId="{872C976F-1D34-40A3-9BF6-54F036E3B553}" srcOrd="0" destOrd="0" presId="urn:microsoft.com/office/officeart/2005/8/layout/vList4"/>
    <dgm:cxn modelId="{68FDBA92-3E4D-4FF2-ABDF-FDA981895C41}" type="presOf" srcId="{7A050147-1D0C-4B7D-BF4F-2AF78C326949}" destId="{4515E491-3A38-4297-9BE2-C8B8D840D601}" srcOrd="1" destOrd="0" presId="urn:microsoft.com/office/officeart/2005/8/layout/vList4"/>
    <dgm:cxn modelId="{47D0BDB3-099D-4D08-90A5-93D473085E3D}" type="presOf" srcId="{8CF9B090-1D73-4E00-AF0A-E947C123295C}" destId="{0496C7F1-727B-408E-9E4C-223985681B26}" srcOrd="0" destOrd="0" presId="urn:microsoft.com/office/officeart/2005/8/layout/vList4"/>
    <dgm:cxn modelId="{F6CBA269-49CD-4B2D-95EC-5BCAB6833712}" type="presParOf" srcId="{0496C7F1-727B-408E-9E4C-223985681B26}" destId="{9F656C6E-09EE-41D6-9351-72705FF925FF}" srcOrd="0" destOrd="0" presId="urn:microsoft.com/office/officeart/2005/8/layout/vList4"/>
    <dgm:cxn modelId="{0470F151-2CB0-4DB7-A23B-39F82D3438AD}" type="presParOf" srcId="{9F656C6E-09EE-41D6-9351-72705FF925FF}" destId="{872C976F-1D34-40A3-9BF6-54F036E3B553}" srcOrd="0" destOrd="0" presId="urn:microsoft.com/office/officeart/2005/8/layout/vList4"/>
    <dgm:cxn modelId="{AE61D524-09C6-439E-8305-AD024F1DAEA0}" type="presParOf" srcId="{9F656C6E-09EE-41D6-9351-72705FF925FF}" destId="{05BA5E50-EC51-4C19-9A3C-607735B3B9FF}" srcOrd="1" destOrd="0" presId="urn:microsoft.com/office/officeart/2005/8/layout/vList4"/>
    <dgm:cxn modelId="{DEE2D0FD-5D9D-437B-99A5-23CC3248B5F5}" type="presParOf" srcId="{9F656C6E-09EE-41D6-9351-72705FF925FF}" destId="{4515E491-3A38-4297-9BE2-C8B8D840D601}"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2281EB-A131-42D8-AAD3-5D4C4E45EA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B41EA64-4749-41E6-BD9A-6A958B6618C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Sexual Orientation or perceived sexual orientation</a:t>
          </a:r>
        </a:p>
      </dgm:t>
    </dgm:pt>
    <dgm:pt modelId="{2BFBCB21-B905-444E-9D86-0EDAC4718BA0}" type="parTrans" cxnId="{D274E340-3D05-43B1-A6BA-64E95229D102}">
      <dgm:prSet/>
      <dgm:spPr/>
      <dgm:t>
        <a:bodyPr/>
        <a:lstStyle/>
        <a:p>
          <a:endParaRPr lang="en-GB"/>
        </a:p>
      </dgm:t>
    </dgm:pt>
    <dgm:pt modelId="{6E22EDDE-9B5C-48ED-B60F-2F877602DC20}" type="sibTrans" cxnId="{D274E340-3D05-43B1-A6BA-64E95229D102}">
      <dgm:prSet/>
      <dgm:spPr>
        <a:solidFill>
          <a:srgbClr val="002060"/>
        </a:solidFill>
        <a:ln>
          <a:solidFill>
            <a:schemeClr val="tx1"/>
          </a:solidFill>
        </a:ln>
      </dgm:spPr>
      <dgm:t>
        <a:bodyPr/>
        <a:lstStyle/>
        <a:p>
          <a:endParaRPr lang="en-GB"/>
        </a:p>
      </dgm:t>
    </dgm:pt>
    <dgm:pt modelId="{D2E554A7-783C-445D-A391-00CFB700D13A}">
      <dgm:prSet phldrT="[Text]" custT="1"/>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Transgender or perceived Transgender</a:t>
          </a:r>
        </a:p>
      </dgm:t>
    </dgm:pt>
    <dgm:pt modelId="{4A87AEA1-729A-48B8-9557-8223E178073D}" type="parTrans" cxnId="{1F849777-B300-439E-8D12-7FDE778CA23F}">
      <dgm:prSet/>
      <dgm:spPr/>
      <dgm:t>
        <a:bodyPr/>
        <a:lstStyle/>
        <a:p>
          <a:endParaRPr lang="en-GB"/>
        </a:p>
      </dgm:t>
    </dgm:pt>
    <dgm:pt modelId="{B3348132-2471-489E-8DA4-2DF0D5264EF3}" type="sibTrans" cxnId="{1F849777-B300-439E-8D12-7FDE778CA23F}">
      <dgm:prSet/>
      <dgm:spPr>
        <a:solidFill>
          <a:srgbClr val="002060"/>
        </a:solidFill>
        <a:ln>
          <a:solidFill>
            <a:schemeClr val="tx1"/>
          </a:solidFill>
        </a:ln>
      </dgm:spPr>
      <dgm:t>
        <a:bodyPr/>
        <a:lstStyle/>
        <a:p>
          <a:endParaRPr lang="en-GB" dirty="0"/>
        </a:p>
      </dgm:t>
    </dgm:pt>
    <dgm:pt modelId="{AC745C54-112C-496A-A365-F57387BF6175}">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Ethnicity or perceived Ethnicity</a:t>
          </a:r>
        </a:p>
      </dgm:t>
    </dgm:pt>
    <dgm:pt modelId="{8BFF6E10-7CC2-4EE4-A7A1-C79EB120D19D}" type="parTrans" cxnId="{2549E92A-C786-4416-BC94-377EBBB6590E}">
      <dgm:prSet/>
      <dgm:spPr/>
      <dgm:t>
        <a:bodyPr/>
        <a:lstStyle/>
        <a:p>
          <a:endParaRPr lang="en-GB"/>
        </a:p>
      </dgm:t>
    </dgm:pt>
    <dgm:pt modelId="{69873C57-F2A5-4561-9BAC-A0981830C508}" type="sibTrans" cxnId="{2549E92A-C786-4416-BC94-377EBBB6590E}">
      <dgm:prSet/>
      <dgm:spPr>
        <a:solidFill>
          <a:srgbClr val="002060"/>
        </a:solidFill>
        <a:ln>
          <a:solidFill>
            <a:schemeClr val="tx1"/>
          </a:solidFill>
        </a:ln>
      </dgm:spPr>
      <dgm:t>
        <a:bodyPr/>
        <a:lstStyle/>
        <a:p>
          <a:endParaRPr lang="en-GB"/>
        </a:p>
      </dgm:t>
    </dgm:pt>
    <dgm:pt modelId="{63F26802-0F37-40FC-8659-25AAC6DF028E}">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Disability or perceived Disability</a:t>
          </a:r>
        </a:p>
      </dgm:t>
    </dgm:pt>
    <dgm:pt modelId="{F040DEA2-90FB-41F9-A042-BC1496BFBB43}" type="parTrans" cxnId="{E164B886-5C2B-47AD-9546-98F4A7A3C59D}">
      <dgm:prSet/>
      <dgm:spPr/>
      <dgm:t>
        <a:bodyPr/>
        <a:lstStyle/>
        <a:p>
          <a:endParaRPr lang="en-GB"/>
        </a:p>
      </dgm:t>
    </dgm:pt>
    <dgm:pt modelId="{6AA152C4-48E5-4041-8BD5-746B6ACC4DF4}" type="sibTrans" cxnId="{E164B886-5C2B-47AD-9546-98F4A7A3C59D}">
      <dgm:prSet/>
      <dgm:spPr/>
      <dgm:t>
        <a:bodyPr/>
        <a:lstStyle/>
        <a:p>
          <a:endParaRPr lang="en-GB"/>
        </a:p>
      </dgm:t>
    </dgm:pt>
    <dgm:pt modelId="{130FFB7D-7DF9-4038-896C-B3D9DA447AB0}">
      <dgm:prSet phldrT="[Text]" custT="1"/>
      <dgm:spPr>
        <a:solidFill>
          <a:schemeClr val="accent5"/>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Religion or perceived Religion</a:t>
          </a:r>
        </a:p>
      </dgm:t>
    </dgm:pt>
    <dgm:pt modelId="{44390AB4-1FF8-4683-AD17-01E0F05E3CB2}" type="sibTrans" cxnId="{D3FAC28B-380B-43E0-B9FF-9BE60A69DEA5}">
      <dgm:prSet/>
      <dgm:spPr>
        <a:solidFill>
          <a:srgbClr val="002060"/>
        </a:solidFill>
        <a:ln>
          <a:solidFill>
            <a:schemeClr val="tx1"/>
          </a:solidFill>
        </a:ln>
      </dgm:spPr>
      <dgm:t>
        <a:bodyPr/>
        <a:lstStyle/>
        <a:p>
          <a:endParaRPr lang="en-GB"/>
        </a:p>
      </dgm:t>
    </dgm:pt>
    <dgm:pt modelId="{98BDE34F-3A16-404B-8B77-7D8250FC443E}" type="parTrans" cxnId="{D3FAC28B-380B-43E0-B9FF-9BE60A69DEA5}">
      <dgm:prSet/>
      <dgm:spPr/>
      <dgm:t>
        <a:bodyPr/>
        <a:lstStyle/>
        <a:p>
          <a:endParaRPr lang="en-GB"/>
        </a:p>
      </dgm:t>
    </dgm:pt>
    <dgm:pt modelId="{19333E49-C5ED-416C-B16E-1C1DA963B8B8}" type="pres">
      <dgm:prSet presAssocID="{842281EB-A131-42D8-AAD3-5D4C4E45EAA2}" presName="diagram" presStyleCnt="0">
        <dgm:presLayoutVars>
          <dgm:dir/>
          <dgm:resizeHandles val="exact"/>
        </dgm:presLayoutVars>
      </dgm:prSet>
      <dgm:spPr/>
    </dgm:pt>
    <dgm:pt modelId="{1C2FD76E-4143-4920-AEE2-E114C2DF98FE}" type="pres">
      <dgm:prSet presAssocID="{3B41EA64-4749-41E6-BD9A-6A958B6618CC}" presName="node" presStyleLbl="node1" presStyleIdx="0" presStyleCnt="5">
        <dgm:presLayoutVars>
          <dgm:bulletEnabled val="1"/>
        </dgm:presLayoutVars>
      </dgm:prSet>
      <dgm:spPr/>
    </dgm:pt>
    <dgm:pt modelId="{2EB967BD-F8FD-42C5-8FA0-16F159F3B032}" type="pres">
      <dgm:prSet presAssocID="{6E22EDDE-9B5C-48ED-B60F-2F877602DC20}" presName="sibTrans" presStyleLbl="sibTrans2D1" presStyleIdx="0" presStyleCnt="4"/>
      <dgm:spPr/>
    </dgm:pt>
    <dgm:pt modelId="{62BD58F8-54EE-4A60-925F-350DA1DAD516}" type="pres">
      <dgm:prSet presAssocID="{6E22EDDE-9B5C-48ED-B60F-2F877602DC20}" presName="connectorText" presStyleLbl="sibTrans2D1" presStyleIdx="0" presStyleCnt="4"/>
      <dgm:spPr/>
    </dgm:pt>
    <dgm:pt modelId="{DC465776-16DB-4034-AE1E-3BD011FE03BE}" type="pres">
      <dgm:prSet presAssocID="{D2E554A7-783C-445D-A391-00CFB700D13A}" presName="node" presStyleLbl="node1" presStyleIdx="1" presStyleCnt="5">
        <dgm:presLayoutVars>
          <dgm:bulletEnabled val="1"/>
        </dgm:presLayoutVars>
      </dgm:prSet>
      <dgm:spPr/>
    </dgm:pt>
    <dgm:pt modelId="{256E9B30-8B20-488A-AF3B-EFD9AF6AAC43}" type="pres">
      <dgm:prSet presAssocID="{B3348132-2471-489E-8DA4-2DF0D5264EF3}" presName="sibTrans" presStyleLbl="sibTrans2D1" presStyleIdx="1" presStyleCnt="4"/>
      <dgm:spPr/>
    </dgm:pt>
    <dgm:pt modelId="{2473093B-8F64-4A7B-A045-94C4E3FD3DD3}" type="pres">
      <dgm:prSet presAssocID="{B3348132-2471-489E-8DA4-2DF0D5264EF3}" presName="connectorText" presStyleLbl="sibTrans2D1" presStyleIdx="1" presStyleCnt="4"/>
      <dgm:spPr/>
    </dgm:pt>
    <dgm:pt modelId="{B1C19C69-EFD0-413A-80BD-46BF95F303F0}" type="pres">
      <dgm:prSet presAssocID="{AC745C54-112C-496A-A365-F57387BF6175}" presName="node" presStyleLbl="node1" presStyleIdx="2" presStyleCnt="5">
        <dgm:presLayoutVars>
          <dgm:bulletEnabled val="1"/>
        </dgm:presLayoutVars>
      </dgm:prSet>
      <dgm:spPr/>
    </dgm:pt>
    <dgm:pt modelId="{7B2270C1-3B65-4EBA-8AF8-D5C80979A360}" type="pres">
      <dgm:prSet presAssocID="{69873C57-F2A5-4561-9BAC-A0981830C508}" presName="sibTrans" presStyleLbl="sibTrans2D1" presStyleIdx="2" presStyleCnt="4"/>
      <dgm:spPr/>
    </dgm:pt>
    <dgm:pt modelId="{CC4A2651-E138-4AC0-8524-E42E283ECC1F}" type="pres">
      <dgm:prSet presAssocID="{69873C57-F2A5-4561-9BAC-A0981830C508}" presName="connectorText" presStyleLbl="sibTrans2D1" presStyleIdx="2" presStyleCnt="4"/>
      <dgm:spPr/>
    </dgm:pt>
    <dgm:pt modelId="{A31BA596-D63B-4F48-AD59-BA16FE7600B0}" type="pres">
      <dgm:prSet presAssocID="{130FFB7D-7DF9-4038-896C-B3D9DA447AB0}" presName="node" presStyleLbl="node1" presStyleIdx="3" presStyleCnt="5">
        <dgm:presLayoutVars>
          <dgm:bulletEnabled val="1"/>
        </dgm:presLayoutVars>
      </dgm:prSet>
      <dgm:spPr/>
    </dgm:pt>
    <dgm:pt modelId="{11B28C95-7408-4CCD-BB62-ED0E76A12F46}" type="pres">
      <dgm:prSet presAssocID="{44390AB4-1FF8-4683-AD17-01E0F05E3CB2}" presName="sibTrans" presStyleLbl="sibTrans2D1" presStyleIdx="3" presStyleCnt="4"/>
      <dgm:spPr/>
    </dgm:pt>
    <dgm:pt modelId="{CE6BF8C1-6F63-4E32-9914-5EB088C332D1}" type="pres">
      <dgm:prSet presAssocID="{44390AB4-1FF8-4683-AD17-01E0F05E3CB2}" presName="connectorText" presStyleLbl="sibTrans2D1" presStyleIdx="3" presStyleCnt="4"/>
      <dgm:spPr/>
    </dgm:pt>
    <dgm:pt modelId="{18972C30-4006-4AAC-99D0-F61BCB2F03F2}" type="pres">
      <dgm:prSet presAssocID="{63F26802-0F37-40FC-8659-25AAC6DF028E}" presName="node" presStyleLbl="node1" presStyleIdx="4" presStyleCnt="5">
        <dgm:presLayoutVars>
          <dgm:bulletEnabled val="1"/>
        </dgm:presLayoutVars>
      </dgm:prSet>
      <dgm:spPr/>
    </dgm:pt>
  </dgm:ptLst>
  <dgm:cxnLst>
    <dgm:cxn modelId="{4C415000-C681-4F44-A733-2D361E1D0C0C}" type="presOf" srcId="{69873C57-F2A5-4561-9BAC-A0981830C508}" destId="{CC4A2651-E138-4AC0-8524-E42E283ECC1F}" srcOrd="1" destOrd="0" presId="urn:microsoft.com/office/officeart/2005/8/layout/process5"/>
    <dgm:cxn modelId="{871C0A20-CF1F-4BFE-A477-623FA6C80591}" type="presOf" srcId="{AC745C54-112C-496A-A365-F57387BF6175}" destId="{B1C19C69-EFD0-413A-80BD-46BF95F303F0}" srcOrd="0" destOrd="0" presId="urn:microsoft.com/office/officeart/2005/8/layout/process5"/>
    <dgm:cxn modelId="{2549E92A-C786-4416-BC94-377EBBB6590E}" srcId="{842281EB-A131-42D8-AAD3-5D4C4E45EAA2}" destId="{AC745C54-112C-496A-A365-F57387BF6175}" srcOrd="2" destOrd="0" parTransId="{8BFF6E10-7CC2-4EE4-A7A1-C79EB120D19D}" sibTransId="{69873C57-F2A5-4561-9BAC-A0981830C508}"/>
    <dgm:cxn modelId="{D274E340-3D05-43B1-A6BA-64E95229D102}" srcId="{842281EB-A131-42D8-AAD3-5D4C4E45EAA2}" destId="{3B41EA64-4749-41E6-BD9A-6A958B6618CC}" srcOrd="0" destOrd="0" parTransId="{2BFBCB21-B905-444E-9D86-0EDAC4718BA0}" sibTransId="{6E22EDDE-9B5C-48ED-B60F-2F877602DC20}"/>
    <dgm:cxn modelId="{8C04625C-CD38-427F-BC19-9F56F80C7E3C}" type="presOf" srcId="{69873C57-F2A5-4561-9BAC-A0981830C508}" destId="{7B2270C1-3B65-4EBA-8AF8-D5C80979A360}" srcOrd="0" destOrd="0" presId="urn:microsoft.com/office/officeart/2005/8/layout/process5"/>
    <dgm:cxn modelId="{D5DC7666-9C4D-46A8-B7AE-E7681A02F259}" type="presOf" srcId="{63F26802-0F37-40FC-8659-25AAC6DF028E}" destId="{18972C30-4006-4AAC-99D0-F61BCB2F03F2}" srcOrd="0" destOrd="0" presId="urn:microsoft.com/office/officeart/2005/8/layout/process5"/>
    <dgm:cxn modelId="{A1EE814B-0398-4673-895B-B273D9182B1D}" type="presOf" srcId="{6E22EDDE-9B5C-48ED-B60F-2F877602DC20}" destId="{2EB967BD-F8FD-42C5-8FA0-16F159F3B032}" srcOrd="0" destOrd="0" presId="urn:microsoft.com/office/officeart/2005/8/layout/process5"/>
    <dgm:cxn modelId="{1F849777-B300-439E-8D12-7FDE778CA23F}" srcId="{842281EB-A131-42D8-AAD3-5D4C4E45EAA2}" destId="{D2E554A7-783C-445D-A391-00CFB700D13A}" srcOrd="1" destOrd="0" parTransId="{4A87AEA1-729A-48B8-9557-8223E178073D}" sibTransId="{B3348132-2471-489E-8DA4-2DF0D5264EF3}"/>
    <dgm:cxn modelId="{58D4C55A-6F90-461D-845D-828666347B08}" type="presOf" srcId="{6E22EDDE-9B5C-48ED-B60F-2F877602DC20}" destId="{62BD58F8-54EE-4A60-925F-350DA1DAD516}" srcOrd="1" destOrd="0" presId="urn:microsoft.com/office/officeart/2005/8/layout/process5"/>
    <dgm:cxn modelId="{E164B886-5C2B-47AD-9546-98F4A7A3C59D}" srcId="{842281EB-A131-42D8-AAD3-5D4C4E45EAA2}" destId="{63F26802-0F37-40FC-8659-25AAC6DF028E}" srcOrd="4" destOrd="0" parTransId="{F040DEA2-90FB-41F9-A042-BC1496BFBB43}" sibTransId="{6AA152C4-48E5-4041-8BD5-746B6ACC4DF4}"/>
    <dgm:cxn modelId="{BA2F0F8A-1B46-433A-89F4-07651CC2F282}" type="presOf" srcId="{44390AB4-1FF8-4683-AD17-01E0F05E3CB2}" destId="{11B28C95-7408-4CCD-BB62-ED0E76A12F46}" srcOrd="0" destOrd="0" presId="urn:microsoft.com/office/officeart/2005/8/layout/process5"/>
    <dgm:cxn modelId="{D3FAC28B-380B-43E0-B9FF-9BE60A69DEA5}" srcId="{842281EB-A131-42D8-AAD3-5D4C4E45EAA2}" destId="{130FFB7D-7DF9-4038-896C-B3D9DA447AB0}" srcOrd="3" destOrd="0" parTransId="{98BDE34F-3A16-404B-8B77-7D8250FC443E}" sibTransId="{44390AB4-1FF8-4683-AD17-01E0F05E3CB2}"/>
    <dgm:cxn modelId="{421A5595-46A8-47DD-A481-BF55155AC8A0}" type="presOf" srcId="{B3348132-2471-489E-8DA4-2DF0D5264EF3}" destId="{256E9B30-8B20-488A-AF3B-EFD9AF6AAC43}" srcOrd="0" destOrd="0" presId="urn:microsoft.com/office/officeart/2005/8/layout/process5"/>
    <dgm:cxn modelId="{1152B6A4-435F-4DF4-90F8-1740883F59A0}" type="presOf" srcId="{44390AB4-1FF8-4683-AD17-01E0F05E3CB2}" destId="{CE6BF8C1-6F63-4E32-9914-5EB088C332D1}" srcOrd="1" destOrd="0" presId="urn:microsoft.com/office/officeart/2005/8/layout/process5"/>
    <dgm:cxn modelId="{D2B8C0AB-90E8-49B6-A359-6E9F4764D284}" type="presOf" srcId="{B3348132-2471-489E-8DA4-2DF0D5264EF3}" destId="{2473093B-8F64-4A7B-A045-94C4E3FD3DD3}" srcOrd="1" destOrd="0" presId="urn:microsoft.com/office/officeart/2005/8/layout/process5"/>
    <dgm:cxn modelId="{39BA26B1-0827-4052-96E8-051B588BDA5C}" type="presOf" srcId="{3B41EA64-4749-41E6-BD9A-6A958B6618CC}" destId="{1C2FD76E-4143-4920-AEE2-E114C2DF98FE}" srcOrd="0" destOrd="0" presId="urn:microsoft.com/office/officeart/2005/8/layout/process5"/>
    <dgm:cxn modelId="{413BB9B2-A1FB-4992-A9CB-C9F9179CCE1F}" type="presOf" srcId="{130FFB7D-7DF9-4038-896C-B3D9DA447AB0}" destId="{A31BA596-D63B-4F48-AD59-BA16FE7600B0}" srcOrd="0" destOrd="0" presId="urn:microsoft.com/office/officeart/2005/8/layout/process5"/>
    <dgm:cxn modelId="{1151EEC9-5397-42E2-8EC0-29EA7816A119}" type="presOf" srcId="{D2E554A7-783C-445D-A391-00CFB700D13A}" destId="{DC465776-16DB-4034-AE1E-3BD011FE03BE}" srcOrd="0" destOrd="0" presId="urn:microsoft.com/office/officeart/2005/8/layout/process5"/>
    <dgm:cxn modelId="{B7426DDA-E913-4E9E-832B-BB8388999D01}" type="presOf" srcId="{842281EB-A131-42D8-AAD3-5D4C4E45EAA2}" destId="{19333E49-C5ED-416C-B16E-1C1DA963B8B8}" srcOrd="0" destOrd="0" presId="urn:microsoft.com/office/officeart/2005/8/layout/process5"/>
    <dgm:cxn modelId="{282F2BD5-6907-4042-B333-E3482404E8BC}" type="presParOf" srcId="{19333E49-C5ED-416C-B16E-1C1DA963B8B8}" destId="{1C2FD76E-4143-4920-AEE2-E114C2DF98FE}" srcOrd="0" destOrd="0" presId="urn:microsoft.com/office/officeart/2005/8/layout/process5"/>
    <dgm:cxn modelId="{802DE8DC-29BA-476E-B5DA-7342E83E0C69}" type="presParOf" srcId="{19333E49-C5ED-416C-B16E-1C1DA963B8B8}" destId="{2EB967BD-F8FD-42C5-8FA0-16F159F3B032}" srcOrd="1" destOrd="0" presId="urn:microsoft.com/office/officeart/2005/8/layout/process5"/>
    <dgm:cxn modelId="{19F82C02-B515-4AF3-8E16-D57F13F66524}" type="presParOf" srcId="{2EB967BD-F8FD-42C5-8FA0-16F159F3B032}" destId="{62BD58F8-54EE-4A60-925F-350DA1DAD516}" srcOrd="0" destOrd="0" presId="urn:microsoft.com/office/officeart/2005/8/layout/process5"/>
    <dgm:cxn modelId="{5E9CA583-B5EC-40CC-8207-58A5616982D4}" type="presParOf" srcId="{19333E49-C5ED-416C-B16E-1C1DA963B8B8}" destId="{DC465776-16DB-4034-AE1E-3BD011FE03BE}" srcOrd="2" destOrd="0" presId="urn:microsoft.com/office/officeart/2005/8/layout/process5"/>
    <dgm:cxn modelId="{62C40625-7CEF-48FB-B10C-613DDAC3CE9B}" type="presParOf" srcId="{19333E49-C5ED-416C-B16E-1C1DA963B8B8}" destId="{256E9B30-8B20-488A-AF3B-EFD9AF6AAC43}" srcOrd="3" destOrd="0" presId="urn:microsoft.com/office/officeart/2005/8/layout/process5"/>
    <dgm:cxn modelId="{496756A2-694E-435E-95C1-337755C74AD4}" type="presParOf" srcId="{256E9B30-8B20-488A-AF3B-EFD9AF6AAC43}" destId="{2473093B-8F64-4A7B-A045-94C4E3FD3DD3}" srcOrd="0" destOrd="0" presId="urn:microsoft.com/office/officeart/2005/8/layout/process5"/>
    <dgm:cxn modelId="{D36D6137-CB69-487D-A3E6-560276372CBF}" type="presParOf" srcId="{19333E49-C5ED-416C-B16E-1C1DA963B8B8}" destId="{B1C19C69-EFD0-413A-80BD-46BF95F303F0}" srcOrd="4" destOrd="0" presId="urn:microsoft.com/office/officeart/2005/8/layout/process5"/>
    <dgm:cxn modelId="{F3BED687-6764-43C8-8D44-F1AA8A4ADE38}" type="presParOf" srcId="{19333E49-C5ED-416C-B16E-1C1DA963B8B8}" destId="{7B2270C1-3B65-4EBA-8AF8-D5C80979A360}" srcOrd="5" destOrd="0" presId="urn:microsoft.com/office/officeart/2005/8/layout/process5"/>
    <dgm:cxn modelId="{EA4776E6-8806-4F76-B1A8-DAFAB759FD65}" type="presParOf" srcId="{7B2270C1-3B65-4EBA-8AF8-D5C80979A360}" destId="{CC4A2651-E138-4AC0-8524-E42E283ECC1F}" srcOrd="0" destOrd="0" presId="urn:microsoft.com/office/officeart/2005/8/layout/process5"/>
    <dgm:cxn modelId="{A649AEAB-65B4-4E81-9F89-192DD7CE333F}" type="presParOf" srcId="{19333E49-C5ED-416C-B16E-1C1DA963B8B8}" destId="{A31BA596-D63B-4F48-AD59-BA16FE7600B0}" srcOrd="6" destOrd="0" presId="urn:microsoft.com/office/officeart/2005/8/layout/process5"/>
    <dgm:cxn modelId="{F05E874F-3342-4926-BCFB-6DA9F9A39665}" type="presParOf" srcId="{19333E49-C5ED-416C-B16E-1C1DA963B8B8}" destId="{11B28C95-7408-4CCD-BB62-ED0E76A12F46}" srcOrd="7" destOrd="0" presId="urn:microsoft.com/office/officeart/2005/8/layout/process5"/>
    <dgm:cxn modelId="{0538E292-5AE5-41F4-A0BA-D820F9CCC1B9}" type="presParOf" srcId="{11B28C95-7408-4CCD-BB62-ED0E76A12F46}" destId="{CE6BF8C1-6F63-4E32-9914-5EB088C332D1}" srcOrd="0" destOrd="0" presId="urn:microsoft.com/office/officeart/2005/8/layout/process5"/>
    <dgm:cxn modelId="{B90E87D0-B3A3-42CF-8320-5A2A276D69F6}" type="presParOf" srcId="{19333E49-C5ED-416C-B16E-1C1DA963B8B8}" destId="{18972C30-4006-4AAC-99D0-F61BCB2F03F2}"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747390-6488-491C-BAB1-C775C32035B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DD0E96A-96C1-49DD-95EB-2B12F48FB35D}">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Isolation</a:t>
          </a:r>
        </a:p>
      </dgm:t>
    </dgm:pt>
    <dgm:pt modelId="{C93D4A69-994E-4316-A4FE-BC92EBE0BBB5}" type="parTrans" cxnId="{E6D05955-37FB-4CA1-A642-32CFD4ED793B}">
      <dgm:prSet/>
      <dgm:spPr/>
      <dgm:t>
        <a:bodyPr/>
        <a:lstStyle/>
        <a:p>
          <a:endParaRPr lang="en-GB"/>
        </a:p>
      </dgm:t>
    </dgm:pt>
    <dgm:pt modelId="{023E2C38-EE42-4446-907C-569D73F4680D}" type="sibTrans" cxnId="{E6D05955-37FB-4CA1-A642-32CFD4ED793B}">
      <dgm:prSet/>
      <dgm:spPr>
        <a:solidFill>
          <a:srgbClr val="002060"/>
        </a:solidFill>
        <a:ln>
          <a:solidFill>
            <a:schemeClr val="tx1"/>
          </a:solidFill>
        </a:ln>
      </dgm:spPr>
      <dgm:t>
        <a:bodyPr/>
        <a:lstStyle/>
        <a:p>
          <a:endParaRPr lang="en-GB"/>
        </a:p>
      </dgm:t>
    </dgm:pt>
    <dgm:pt modelId="{28A19E69-E6E4-4FE6-AC53-A7ACF820935D}">
      <dgm:prSet phldrT="[Text]" custT="1"/>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bg1"/>
              </a:solidFill>
            </a:rPr>
            <a:t>Feeling of difference</a:t>
          </a:r>
        </a:p>
      </dgm:t>
    </dgm:pt>
    <dgm:pt modelId="{447D037A-1883-4AC3-A4A0-F8C76EC5DFA8}" type="parTrans" cxnId="{E2BBD77D-EF70-4B82-B00D-7408D8DEF8EB}">
      <dgm:prSet/>
      <dgm:spPr/>
      <dgm:t>
        <a:bodyPr/>
        <a:lstStyle/>
        <a:p>
          <a:endParaRPr lang="en-GB"/>
        </a:p>
      </dgm:t>
    </dgm:pt>
    <dgm:pt modelId="{46037767-BB19-4EB4-B476-67F285F3F2D8}" type="sibTrans" cxnId="{E2BBD77D-EF70-4B82-B00D-7408D8DEF8EB}">
      <dgm:prSet/>
      <dgm:spPr>
        <a:solidFill>
          <a:srgbClr val="002060"/>
        </a:solidFill>
        <a:ln>
          <a:solidFill>
            <a:schemeClr val="tx1"/>
          </a:solidFill>
        </a:ln>
      </dgm:spPr>
      <dgm:t>
        <a:bodyPr/>
        <a:lstStyle/>
        <a:p>
          <a:endParaRPr lang="en-GB"/>
        </a:p>
      </dgm:t>
    </dgm:pt>
    <dgm:pt modelId="{A32A1F79-CB16-44DB-A00C-0BD318148613}">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Fear</a:t>
          </a:r>
        </a:p>
      </dgm:t>
    </dgm:pt>
    <dgm:pt modelId="{124BA233-C439-4C72-887F-33DA7CD4F2D8}" type="parTrans" cxnId="{86ACFD8F-6DDB-4879-BB87-C9DC9B328420}">
      <dgm:prSet/>
      <dgm:spPr/>
      <dgm:t>
        <a:bodyPr/>
        <a:lstStyle/>
        <a:p>
          <a:endParaRPr lang="en-GB"/>
        </a:p>
      </dgm:t>
    </dgm:pt>
    <dgm:pt modelId="{DB7E1724-78D9-47F2-9177-C519C987F0F6}" type="sibTrans" cxnId="{86ACFD8F-6DDB-4879-BB87-C9DC9B328420}">
      <dgm:prSet/>
      <dgm:spPr>
        <a:solidFill>
          <a:srgbClr val="002060"/>
        </a:solidFill>
        <a:ln>
          <a:solidFill>
            <a:schemeClr val="tx1"/>
          </a:solidFill>
        </a:ln>
      </dgm:spPr>
      <dgm:t>
        <a:bodyPr/>
        <a:lstStyle/>
        <a:p>
          <a:endParaRPr lang="en-GB"/>
        </a:p>
      </dgm:t>
    </dgm:pt>
    <dgm:pt modelId="{820D5A71-F398-40E0-A980-0353ECC7F6E7}">
      <dgm:prSet phldrT="[Text]" custT="1"/>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bg1"/>
              </a:solidFill>
            </a:rPr>
            <a:t>Shock</a:t>
          </a:r>
        </a:p>
      </dgm:t>
    </dgm:pt>
    <dgm:pt modelId="{14AFC5E0-F527-4E92-BE53-850E7FEF4EDE}" type="parTrans" cxnId="{DF34B8CF-8EE6-4993-8A8F-D48B247989D1}">
      <dgm:prSet/>
      <dgm:spPr/>
      <dgm:t>
        <a:bodyPr/>
        <a:lstStyle/>
        <a:p>
          <a:endParaRPr lang="en-GB"/>
        </a:p>
      </dgm:t>
    </dgm:pt>
    <dgm:pt modelId="{A0E3987D-E625-4580-A7E8-6210EC382DB7}" type="sibTrans" cxnId="{DF34B8CF-8EE6-4993-8A8F-D48B247989D1}">
      <dgm:prSet/>
      <dgm:spPr>
        <a:solidFill>
          <a:srgbClr val="002060"/>
        </a:solidFill>
        <a:ln>
          <a:solidFill>
            <a:schemeClr val="tx1"/>
          </a:solidFill>
        </a:ln>
      </dgm:spPr>
      <dgm:t>
        <a:bodyPr/>
        <a:lstStyle/>
        <a:p>
          <a:endParaRPr lang="en-GB"/>
        </a:p>
      </dgm:t>
    </dgm:pt>
    <dgm:pt modelId="{F8A5170B-F1C4-4690-BA88-A9E8892ACB0A}">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Mistrust</a:t>
          </a:r>
        </a:p>
      </dgm:t>
    </dgm:pt>
    <dgm:pt modelId="{1F36CD3A-6023-4F62-8A79-6EC10D9D68CC}" type="parTrans" cxnId="{8E79C601-8ECA-409A-B461-86CD2DB951B9}">
      <dgm:prSet/>
      <dgm:spPr/>
      <dgm:t>
        <a:bodyPr/>
        <a:lstStyle/>
        <a:p>
          <a:endParaRPr lang="en-GB"/>
        </a:p>
      </dgm:t>
    </dgm:pt>
    <dgm:pt modelId="{F6B04419-CAE1-426F-A99E-0E6F590590D6}" type="sibTrans" cxnId="{8E79C601-8ECA-409A-B461-86CD2DB951B9}">
      <dgm:prSet/>
      <dgm:spPr>
        <a:solidFill>
          <a:srgbClr val="002060"/>
        </a:solidFill>
        <a:ln>
          <a:solidFill>
            <a:schemeClr val="tx1"/>
          </a:solidFill>
        </a:ln>
      </dgm:spPr>
      <dgm:t>
        <a:bodyPr/>
        <a:lstStyle/>
        <a:p>
          <a:endParaRPr lang="en-GB"/>
        </a:p>
      </dgm:t>
    </dgm:pt>
    <dgm:pt modelId="{7A3E2DE1-7120-4341-91D7-B929A4CDC0D6}">
      <dgm:prSet phldrT="[Text]" custT="1"/>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bg1"/>
              </a:solidFill>
            </a:rPr>
            <a:t>Bewilderment</a:t>
          </a:r>
        </a:p>
      </dgm:t>
    </dgm:pt>
    <dgm:pt modelId="{A528095B-674C-4135-8DEF-58D087712F71}" type="parTrans" cxnId="{CEE5F78F-FDC4-41EE-ADC9-E910B145C14B}">
      <dgm:prSet/>
      <dgm:spPr/>
      <dgm:t>
        <a:bodyPr/>
        <a:lstStyle/>
        <a:p>
          <a:endParaRPr lang="en-GB"/>
        </a:p>
      </dgm:t>
    </dgm:pt>
    <dgm:pt modelId="{9C40E069-046E-46DB-827B-28B31DF4C2CC}" type="sibTrans" cxnId="{CEE5F78F-FDC4-41EE-ADC9-E910B145C14B}">
      <dgm:prSet/>
      <dgm:spPr/>
      <dgm:t>
        <a:bodyPr/>
        <a:lstStyle/>
        <a:p>
          <a:endParaRPr lang="en-GB"/>
        </a:p>
      </dgm:t>
    </dgm:pt>
    <dgm:pt modelId="{917C4004-634B-4133-988B-1AFBB8E51502}" type="pres">
      <dgm:prSet presAssocID="{FD747390-6488-491C-BAB1-C775C32035B4}" presName="diagram" presStyleCnt="0">
        <dgm:presLayoutVars>
          <dgm:dir/>
          <dgm:resizeHandles val="exact"/>
        </dgm:presLayoutVars>
      </dgm:prSet>
      <dgm:spPr/>
    </dgm:pt>
    <dgm:pt modelId="{ABEBD530-B883-4CFA-BCB0-65344823EA27}" type="pres">
      <dgm:prSet presAssocID="{BDD0E96A-96C1-49DD-95EB-2B12F48FB35D}" presName="node" presStyleLbl="node1" presStyleIdx="0" presStyleCnt="6">
        <dgm:presLayoutVars>
          <dgm:bulletEnabled val="1"/>
        </dgm:presLayoutVars>
      </dgm:prSet>
      <dgm:spPr/>
    </dgm:pt>
    <dgm:pt modelId="{8AC8B293-017C-4147-B3D0-76972DDFEBB5}" type="pres">
      <dgm:prSet presAssocID="{023E2C38-EE42-4446-907C-569D73F4680D}" presName="sibTrans" presStyleLbl="sibTrans2D1" presStyleIdx="0" presStyleCnt="5"/>
      <dgm:spPr/>
    </dgm:pt>
    <dgm:pt modelId="{944C9816-4E23-4A01-B8C6-B3B9B71729DC}" type="pres">
      <dgm:prSet presAssocID="{023E2C38-EE42-4446-907C-569D73F4680D}" presName="connectorText" presStyleLbl="sibTrans2D1" presStyleIdx="0" presStyleCnt="5"/>
      <dgm:spPr/>
    </dgm:pt>
    <dgm:pt modelId="{F28FEC27-F989-43D3-A650-511CDD487FEA}" type="pres">
      <dgm:prSet presAssocID="{28A19E69-E6E4-4FE6-AC53-A7ACF820935D}" presName="node" presStyleLbl="node1" presStyleIdx="1" presStyleCnt="6">
        <dgm:presLayoutVars>
          <dgm:bulletEnabled val="1"/>
        </dgm:presLayoutVars>
      </dgm:prSet>
      <dgm:spPr/>
    </dgm:pt>
    <dgm:pt modelId="{581F9D2C-F23E-436B-A42C-E9CCD3E0EE18}" type="pres">
      <dgm:prSet presAssocID="{46037767-BB19-4EB4-B476-67F285F3F2D8}" presName="sibTrans" presStyleLbl="sibTrans2D1" presStyleIdx="1" presStyleCnt="5"/>
      <dgm:spPr/>
    </dgm:pt>
    <dgm:pt modelId="{F0E73AA0-2695-404E-9C96-3E8DF6DD2CB6}" type="pres">
      <dgm:prSet presAssocID="{46037767-BB19-4EB4-B476-67F285F3F2D8}" presName="connectorText" presStyleLbl="sibTrans2D1" presStyleIdx="1" presStyleCnt="5"/>
      <dgm:spPr/>
    </dgm:pt>
    <dgm:pt modelId="{E128A9F6-A15D-41FA-A407-DB867DEDE0E6}" type="pres">
      <dgm:prSet presAssocID="{A32A1F79-CB16-44DB-A00C-0BD318148613}" presName="node" presStyleLbl="node1" presStyleIdx="2" presStyleCnt="6">
        <dgm:presLayoutVars>
          <dgm:bulletEnabled val="1"/>
        </dgm:presLayoutVars>
      </dgm:prSet>
      <dgm:spPr/>
    </dgm:pt>
    <dgm:pt modelId="{FD9C52F6-525A-44D6-BFB2-98E9F6E3C3A2}" type="pres">
      <dgm:prSet presAssocID="{DB7E1724-78D9-47F2-9177-C519C987F0F6}" presName="sibTrans" presStyleLbl="sibTrans2D1" presStyleIdx="2" presStyleCnt="5"/>
      <dgm:spPr/>
    </dgm:pt>
    <dgm:pt modelId="{DC8C181B-DAD6-4F1B-BA91-B681017A6ABB}" type="pres">
      <dgm:prSet presAssocID="{DB7E1724-78D9-47F2-9177-C519C987F0F6}" presName="connectorText" presStyleLbl="sibTrans2D1" presStyleIdx="2" presStyleCnt="5"/>
      <dgm:spPr/>
    </dgm:pt>
    <dgm:pt modelId="{D1585091-58B6-4CDA-81C7-57647D3FF0C4}" type="pres">
      <dgm:prSet presAssocID="{820D5A71-F398-40E0-A980-0353ECC7F6E7}" presName="node" presStyleLbl="node1" presStyleIdx="3" presStyleCnt="6">
        <dgm:presLayoutVars>
          <dgm:bulletEnabled val="1"/>
        </dgm:presLayoutVars>
      </dgm:prSet>
      <dgm:spPr/>
    </dgm:pt>
    <dgm:pt modelId="{1D90653C-6374-49C0-9E28-34E626B88936}" type="pres">
      <dgm:prSet presAssocID="{A0E3987D-E625-4580-A7E8-6210EC382DB7}" presName="sibTrans" presStyleLbl="sibTrans2D1" presStyleIdx="3" presStyleCnt="5"/>
      <dgm:spPr/>
    </dgm:pt>
    <dgm:pt modelId="{6B1E733C-FE05-41D8-9B4C-5011C89553A0}" type="pres">
      <dgm:prSet presAssocID="{A0E3987D-E625-4580-A7E8-6210EC382DB7}" presName="connectorText" presStyleLbl="sibTrans2D1" presStyleIdx="3" presStyleCnt="5"/>
      <dgm:spPr/>
    </dgm:pt>
    <dgm:pt modelId="{246694A2-986F-4952-8AD0-52324869BBD5}" type="pres">
      <dgm:prSet presAssocID="{F8A5170B-F1C4-4690-BA88-A9E8892ACB0A}" presName="node" presStyleLbl="node1" presStyleIdx="4" presStyleCnt="6">
        <dgm:presLayoutVars>
          <dgm:bulletEnabled val="1"/>
        </dgm:presLayoutVars>
      </dgm:prSet>
      <dgm:spPr/>
    </dgm:pt>
    <dgm:pt modelId="{57B31F06-5472-4334-A10C-C2C5B80551A3}" type="pres">
      <dgm:prSet presAssocID="{F6B04419-CAE1-426F-A99E-0E6F590590D6}" presName="sibTrans" presStyleLbl="sibTrans2D1" presStyleIdx="4" presStyleCnt="5"/>
      <dgm:spPr/>
    </dgm:pt>
    <dgm:pt modelId="{742A881A-B523-4004-927C-27D5C544458E}" type="pres">
      <dgm:prSet presAssocID="{F6B04419-CAE1-426F-A99E-0E6F590590D6}" presName="connectorText" presStyleLbl="sibTrans2D1" presStyleIdx="4" presStyleCnt="5"/>
      <dgm:spPr/>
    </dgm:pt>
    <dgm:pt modelId="{0BA8195B-94A8-4C2B-BE32-643567828D62}" type="pres">
      <dgm:prSet presAssocID="{7A3E2DE1-7120-4341-91D7-B929A4CDC0D6}" presName="node" presStyleLbl="node1" presStyleIdx="5" presStyleCnt="6">
        <dgm:presLayoutVars>
          <dgm:bulletEnabled val="1"/>
        </dgm:presLayoutVars>
      </dgm:prSet>
      <dgm:spPr/>
    </dgm:pt>
  </dgm:ptLst>
  <dgm:cxnLst>
    <dgm:cxn modelId="{4B8D2301-6AA2-4F7F-97C3-2DF0FF9158E9}" type="presOf" srcId="{28A19E69-E6E4-4FE6-AC53-A7ACF820935D}" destId="{F28FEC27-F989-43D3-A650-511CDD487FEA}" srcOrd="0" destOrd="0" presId="urn:microsoft.com/office/officeart/2005/8/layout/process5"/>
    <dgm:cxn modelId="{8E79C601-8ECA-409A-B461-86CD2DB951B9}" srcId="{FD747390-6488-491C-BAB1-C775C32035B4}" destId="{F8A5170B-F1C4-4690-BA88-A9E8892ACB0A}" srcOrd="4" destOrd="0" parTransId="{1F36CD3A-6023-4F62-8A79-6EC10D9D68CC}" sibTransId="{F6B04419-CAE1-426F-A99E-0E6F590590D6}"/>
    <dgm:cxn modelId="{31136105-D85C-4545-BE97-B612FB5174BB}" type="presOf" srcId="{46037767-BB19-4EB4-B476-67F285F3F2D8}" destId="{F0E73AA0-2695-404E-9C96-3E8DF6DD2CB6}" srcOrd="1" destOrd="0" presId="urn:microsoft.com/office/officeart/2005/8/layout/process5"/>
    <dgm:cxn modelId="{FB607507-719E-4BA5-BA05-D11853AD0C6C}" type="presOf" srcId="{A0E3987D-E625-4580-A7E8-6210EC382DB7}" destId="{1D90653C-6374-49C0-9E28-34E626B88936}" srcOrd="0" destOrd="0" presId="urn:microsoft.com/office/officeart/2005/8/layout/process5"/>
    <dgm:cxn modelId="{E783AF16-9CF7-4FC5-BA0D-88A471FC2170}" type="presOf" srcId="{023E2C38-EE42-4446-907C-569D73F4680D}" destId="{8AC8B293-017C-4147-B3D0-76972DDFEBB5}" srcOrd="0" destOrd="0" presId="urn:microsoft.com/office/officeart/2005/8/layout/process5"/>
    <dgm:cxn modelId="{28F75D1B-B1B7-4531-BDC5-E0E7A1141125}" type="presOf" srcId="{DB7E1724-78D9-47F2-9177-C519C987F0F6}" destId="{FD9C52F6-525A-44D6-BFB2-98E9F6E3C3A2}" srcOrd="0" destOrd="0" presId="urn:microsoft.com/office/officeart/2005/8/layout/process5"/>
    <dgm:cxn modelId="{03C1FA22-7BAB-43BF-9D61-D875A3579DCB}" type="presOf" srcId="{FD747390-6488-491C-BAB1-C775C32035B4}" destId="{917C4004-634B-4133-988B-1AFBB8E51502}" srcOrd="0" destOrd="0" presId="urn:microsoft.com/office/officeart/2005/8/layout/process5"/>
    <dgm:cxn modelId="{B0FF6348-D973-4852-BB59-05A8328C8546}" type="presOf" srcId="{820D5A71-F398-40E0-A980-0353ECC7F6E7}" destId="{D1585091-58B6-4CDA-81C7-57647D3FF0C4}" srcOrd="0" destOrd="0" presId="urn:microsoft.com/office/officeart/2005/8/layout/process5"/>
    <dgm:cxn modelId="{233B524C-B8E4-440D-B3D7-B8558EE9ED00}" type="presOf" srcId="{BDD0E96A-96C1-49DD-95EB-2B12F48FB35D}" destId="{ABEBD530-B883-4CFA-BCB0-65344823EA27}" srcOrd="0" destOrd="0" presId="urn:microsoft.com/office/officeart/2005/8/layout/process5"/>
    <dgm:cxn modelId="{54C3436E-CF52-42BC-B811-D443941FDA81}" type="presOf" srcId="{A32A1F79-CB16-44DB-A00C-0BD318148613}" destId="{E128A9F6-A15D-41FA-A407-DB867DEDE0E6}" srcOrd="0" destOrd="0" presId="urn:microsoft.com/office/officeart/2005/8/layout/process5"/>
    <dgm:cxn modelId="{C4DE7652-20CC-4890-B528-D044CC25AD46}" type="presOf" srcId="{F8A5170B-F1C4-4690-BA88-A9E8892ACB0A}" destId="{246694A2-986F-4952-8AD0-52324869BBD5}" srcOrd="0" destOrd="0" presId="urn:microsoft.com/office/officeart/2005/8/layout/process5"/>
    <dgm:cxn modelId="{41D1CA53-AC1A-48BA-B245-F2529E8897F9}" type="presOf" srcId="{7A3E2DE1-7120-4341-91D7-B929A4CDC0D6}" destId="{0BA8195B-94A8-4C2B-BE32-643567828D62}" srcOrd="0" destOrd="0" presId="urn:microsoft.com/office/officeart/2005/8/layout/process5"/>
    <dgm:cxn modelId="{E6D05955-37FB-4CA1-A642-32CFD4ED793B}" srcId="{FD747390-6488-491C-BAB1-C775C32035B4}" destId="{BDD0E96A-96C1-49DD-95EB-2B12F48FB35D}" srcOrd="0" destOrd="0" parTransId="{C93D4A69-994E-4316-A4FE-BC92EBE0BBB5}" sibTransId="{023E2C38-EE42-4446-907C-569D73F4680D}"/>
    <dgm:cxn modelId="{E2BBD77D-EF70-4B82-B00D-7408D8DEF8EB}" srcId="{FD747390-6488-491C-BAB1-C775C32035B4}" destId="{28A19E69-E6E4-4FE6-AC53-A7ACF820935D}" srcOrd="1" destOrd="0" parTransId="{447D037A-1883-4AC3-A4A0-F8C76EC5DFA8}" sibTransId="{46037767-BB19-4EB4-B476-67F285F3F2D8}"/>
    <dgm:cxn modelId="{CEE5F78F-FDC4-41EE-ADC9-E910B145C14B}" srcId="{FD747390-6488-491C-BAB1-C775C32035B4}" destId="{7A3E2DE1-7120-4341-91D7-B929A4CDC0D6}" srcOrd="5" destOrd="0" parTransId="{A528095B-674C-4135-8DEF-58D087712F71}" sibTransId="{9C40E069-046E-46DB-827B-28B31DF4C2CC}"/>
    <dgm:cxn modelId="{86ACFD8F-6DDB-4879-BB87-C9DC9B328420}" srcId="{FD747390-6488-491C-BAB1-C775C32035B4}" destId="{A32A1F79-CB16-44DB-A00C-0BD318148613}" srcOrd="2" destOrd="0" parTransId="{124BA233-C439-4C72-887F-33DA7CD4F2D8}" sibTransId="{DB7E1724-78D9-47F2-9177-C519C987F0F6}"/>
    <dgm:cxn modelId="{C07DA6C3-B26F-4D1B-AE67-6444D786B1BF}" type="presOf" srcId="{F6B04419-CAE1-426F-A99E-0E6F590590D6}" destId="{742A881A-B523-4004-927C-27D5C544458E}" srcOrd="1" destOrd="0" presId="urn:microsoft.com/office/officeart/2005/8/layout/process5"/>
    <dgm:cxn modelId="{A71802C9-B6CE-48F2-A624-49990C445D21}" type="presOf" srcId="{023E2C38-EE42-4446-907C-569D73F4680D}" destId="{944C9816-4E23-4A01-B8C6-B3B9B71729DC}" srcOrd="1" destOrd="0" presId="urn:microsoft.com/office/officeart/2005/8/layout/process5"/>
    <dgm:cxn modelId="{DF34B8CF-8EE6-4993-8A8F-D48B247989D1}" srcId="{FD747390-6488-491C-BAB1-C775C32035B4}" destId="{820D5A71-F398-40E0-A980-0353ECC7F6E7}" srcOrd="3" destOrd="0" parTransId="{14AFC5E0-F527-4E92-BE53-850E7FEF4EDE}" sibTransId="{A0E3987D-E625-4580-A7E8-6210EC382DB7}"/>
    <dgm:cxn modelId="{7CFE19D8-D3C1-4DC2-9949-8C8AE33B6B81}" type="presOf" srcId="{46037767-BB19-4EB4-B476-67F285F3F2D8}" destId="{581F9D2C-F23E-436B-A42C-E9CCD3E0EE18}" srcOrd="0" destOrd="0" presId="urn:microsoft.com/office/officeart/2005/8/layout/process5"/>
    <dgm:cxn modelId="{B8C73CDD-B932-4BAC-B5DB-795606F1FCF7}" type="presOf" srcId="{F6B04419-CAE1-426F-A99E-0E6F590590D6}" destId="{57B31F06-5472-4334-A10C-C2C5B80551A3}" srcOrd="0" destOrd="0" presId="urn:microsoft.com/office/officeart/2005/8/layout/process5"/>
    <dgm:cxn modelId="{227CEBDF-9FD9-4329-8B50-32832308B497}" type="presOf" srcId="{A0E3987D-E625-4580-A7E8-6210EC382DB7}" destId="{6B1E733C-FE05-41D8-9B4C-5011C89553A0}" srcOrd="1" destOrd="0" presId="urn:microsoft.com/office/officeart/2005/8/layout/process5"/>
    <dgm:cxn modelId="{0B3CCCF1-D19E-4C0D-95F5-A6CB39777F69}" type="presOf" srcId="{DB7E1724-78D9-47F2-9177-C519C987F0F6}" destId="{DC8C181B-DAD6-4F1B-BA91-B681017A6ABB}" srcOrd="1" destOrd="0" presId="urn:microsoft.com/office/officeart/2005/8/layout/process5"/>
    <dgm:cxn modelId="{02780F2B-E897-4EFA-9E07-95001A624B0E}" type="presParOf" srcId="{917C4004-634B-4133-988B-1AFBB8E51502}" destId="{ABEBD530-B883-4CFA-BCB0-65344823EA27}" srcOrd="0" destOrd="0" presId="urn:microsoft.com/office/officeart/2005/8/layout/process5"/>
    <dgm:cxn modelId="{0A52AEFB-6C29-412D-AB20-B94C6123BDFE}" type="presParOf" srcId="{917C4004-634B-4133-988B-1AFBB8E51502}" destId="{8AC8B293-017C-4147-B3D0-76972DDFEBB5}" srcOrd="1" destOrd="0" presId="urn:microsoft.com/office/officeart/2005/8/layout/process5"/>
    <dgm:cxn modelId="{3C1D59B6-EA36-4CFF-AD05-7DAD4E8A9E88}" type="presParOf" srcId="{8AC8B293-017C-4147-B3D0-76972DDFEBB5}" destId="{944C9816-4E23-4A01-B8C6-B3B9B71729DC}" srcOrd="0" destOrd="0" presId="urn:microsoft.com/office/officeart/2005/8/layout/process5"/>
    <dgm:cxn modelId="{FD586285-1B4A-44B2-85C4-AD9F4C93898E}" type="presParOf" srcId="{917C4004-634B-4133-988B-1AFBB8E51502}" destId="{F28FEC27-F989-43D3-A650-511CDD487FEA}" srcOrd="2" destOrd="0" presId="urn:microsoft.com/office/officeart/2005/8/layout/process5"/>
    <dgm:cxn modelId="{D3F72C5E-6E90-42C2-BBEA-B276904BE3AE}" type="presParOf" srcId="{917C4004-634B-4133-988B-1AFBB8E51502}" destId="{581F9D2C-F23E-436B-A42C-E9CCD3E0EE18}" srcOrd="3" destOrd="0" presId="urn:microsoft.com/office/officeart/2005/8/layout/process5"/>
    <dgm:cxn modelId="{50741B7C-5E81-483A-B746-5DC9EF39CE01}" type="presParOf" srcId="{581F9D2C-F23E-436B-A42C-E9CCD3E0EE18}" destId="{F0E73AA0-2695-404E-9C96-3E8DF6DD2CB6}" srcOrd="0" destOrd="0" presId="urn:microsoft.com/office/officeart/2005/8/layout/process5"/>
    <dgm:cxn modelId="{73CD5DD4-D66D-4B68-9828-D323874983F6}" type="presParOf" srcId="{917C4004-634B-4133-988B-1AFBB8E51502}" destId="{E128A9F6-A15D-41FA-A407-DB867DEDE0E6}" srcOrd="4" destOrd="0" presId="urn:microsoft.com/office/officeart/2005/8/layout/process5"/>
    <dgm:cxn modelId="{C6FD6C8F-DAE1-4807-B84D-A605FC580726}" type="presParOf" srcId="{917C4004-634B-4133-988B-1AFBB8E51502}" destId="{FD9C52F6-525A-44D6-BFB2-98E9F6E3C3A2}" srcOrd="5" destOrd="0" presId="urn:microsoft.com/office/officeart/2005/8/layout/process5"/>
    <dgm:cxn modelId="{0B8D0718-3F6E-41CC-B74E-C1B638437936}" type="presParOf" srcId="{FD9C52F6-525A-44D6-BFB2-98E9F6E3C3A2}" destId="{DC8C181B-DAD6-4F1B-BA91-B681017A6ABB}" srcOrd="0" destOrd="0" presId="urn:microsoft.com/office/officeart/2005/8/layout/process5"/>
    <dgm:cxn modelId="{10819AD6-C56B-45DA-9C11-3EC171DF34D5}" type="presParOf" srcId="{917C4004-634B-4133-988B-1AFBB8E51502}" destId="{D1585091-58B6-4CDA-81C7-57647D3FF0C4}" srcOrd="6" destOrd="0" presId="urn:microsoft.com/office/officeart/2005/8/layout/process5"/>
    <dgm:cxn modelId="{107ED3F4-A167-42DB-A3CD-3F589FFF135A}" type="presParOf" srcId="{917C4004-634B-4133-988B-1AFBB8E51502}" destId="{1D90653C-6374-49C0-9E28-34E626B88936}" srcOrd="7" destOrd="0" presId="urn:microsoft.com/office/officeart/2005/8/layout/process5"/>
    <dgm:cxn modelId="{AC58631A-11C9-44E4-9D44-DAB05024830E}" type="presParOf" srcId="{1D90653C-6374-49C0-9E28-34E626B88936}" destId="{6B1E733C-FE05-41D8-9B4C-5011C89553A0}" srcOrd="0" destOrd="0" presId="urn:microsoft.com/office/officeart/2005/8/layout/process5"/>
    <dgm:cxn modelId="{4A993CCC-D554-42FA-AF02-5D9578699CDF}" type="presParOf" srcId="{917C4004-634B-4133-988B-1AFBB8E51502}" destId="{246694A2-986F-4952-8AD0-52324869BBD5}" srcOrd="8" destOrd="0" presId="urn:microsoft.com/office/officeart/2005/8/layout/process5"/>
    <dgm:cxn modelId="{2BE4BCE7-434D-4E95-9E50-1449E111A667}" type="presParOf" srcId="{917C4004-634B-4133-988B-1AFBB8E51502}" destId="{57B31F06-5472-4334-A10C-C2C5B80551A3}" srcOrd="9" destOrd="0" presId="urn:microsoft.com/office/officeart/2005/8/layout/process5"/>
    <dgm:cxn modelId="{5DC5E37E-C530-413C-B4B6-A825C21D5C2B}" type="presParOf" srcId="{57B31F06-5472-4334-A10C-C2C5B80551A3}" destId="{742A881A-B523-4004-927C-27D5C544458E}" srcOrd="0" destOrd="0" presId="urn:microsoft.com/office/officeart/2005/8/layout/process5"/>
    <dgm:cxn modelId="{79BC8154-A4BB-4C39-8DF5-F0607C394BD6}" type="presParOf" srcId="{917C4004-634B-4133-988B-1AFBB8E51502}" destId="{0BA8195B-94A8-4C2B-BE32-643567828D62}"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AB6996-4A1B-4467-970A-5096C320890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E91176A9-95A0-4B16-9C56-3FD2A71F9EAE}">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notion of ‘treating everyone the same’ is not appropriate</a:t>
          </a:r>
        </a:p>
      </dgm:t>
    </dgm:pt>
    <dgm:pt modelId="{9EF05025-B58C-485F-B75D-8B3D0AE1E490}" type="parTrans" cxnId="{A1D40047-8791-4A12-B118-12848C8B3C37}">
      <dgm:prSet/>
      <dgm:spPr/>
      <dgm:t>
        <a:bodyPr/>
        <a:lstStyle/>
        <a:p>
          <a:endParaRPr lang="en-GB"/>
        </a:p>
      </dgm:t>
    </dgm:pt>
    <dgm:pt modelId="{994EBC24-DF32-4727-8287-CFEBF4ABB06C}" type="sibTrans" cxnId="{A1D40047-8791-4A12-B118-12848C8B3C37}">
      <dgm:prSet/>
      <dgm:spPr>
        <a:solidFill>
          <a:srgbClr val="002060">
            <a:alpha val="90000"/>
          </a:srgbClr>
        </a:solidFill>
        <a:ln>
          <a:solidFill>
            <a:schemeClr val="tx1">
              <a:alpha val="90000"/>
            </a:schemeClr>
          </a:solidFill>
        </a:ln>
      </dgm:spPr>
      <dgm:t>
        <a:bodyPr/>
        <a:lstStyle/>
        <a:p>
          <a:endParaRPr lang="en-GB"/>
        </a:p>
      </dgm:t>
    </dgm:pt>
    <dgm:pt modelId="{A2C0A9AA-7C91-468B-A25B-89AE7B675875}">
      <dgm:prSet phldrT="[Text]" custT="1"/>
      <dgm:spPr>
        <a:solidFill>
          <a:schemeClr val="tx2">
            <a:lumMod val="75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bg1"/>
              </a:solidFill>
            </a:rPr>
            <a:t>As Police Officers it is our duty to recognise the vulnerable groups within our communities who are likely to be victimised</a:t>
          </a:r>
        </a:p>
      </dgm:t>
    </dgm:pt>
    <dgm:pt modelId="{7810736F-5317-47E0-BC50-B9123672B46D}" type="parTrans" cxnId="{5DED0BA4-5400-4C9A-8D19-F84229D2EDCE}">
      <dgm:prSet/>
      <dgm:spPr/>
      <dgm:t>
        <a:bodyPr/>
        <a:lstStyle/>
        <a:p>
          <a:endParaRPr lang="en-GB"/>
        </a:p>
      </dgm:t>
    </dgm:pt>
    <dgm:pt modelId="{30C30799-25B2-4B2F-A4F8-22DFC097EA0C}" type="sibTrans" cxnId="{5DED0BA4-5400-4C9A-8D19-F84229D2EDCE}">
      <dgm:prSet/>
      <dgm:spPr/>
      <dgm:t>
        <a:bodyPr/>
        <a:lstStyle/>
        <a:p>
          <a:endParaRPr lang="en-GB"/>
        </a:p>
      </dgm:t>
    </dgm:pt>
    <dgm:pt modelId="{A2F30B85-6F22-4443-A369-48F263525411}" type="pres">
      <dgm:prSet presAssocID="{D8AB6996-4A1B-4467-970A-5096C3208909}" presName="outerComposite" presStyleCnt="0">
        <dgm:presLayoutVars>
          <dgm:chMax val="5"/>
          <dgm:dir/>
          <dgm:resizeHandles val="exact"/>
        </dgm:presLayoutVars>
      </dgm:prSet>
      <dgm:spPr/>
    </dgm:pt>
    <dgm:pt modelId="{DDE595C2-7347-424F-94F1-2C06E8F90016}" type="pres">
      <dgm:prSet presAssocID="{D8AB6996-4A1B-4467-970A-5096C3208909}" presName="dummyMaxCanvas" presStyleCnt="0">
        <dgm:presLayoutVars/>
      </dgm:prSet>
      <dgm:spPr/>
    </dgm:pt>
    <dgm:pt modelId="{F4C07D7E-1937-4241-94CD-5BD615C68306}" type="pres">
      <dgm:prSet presAssocID="{D8AB6996-4A1B-4467-970A-5096C3208909}" presName="TwoNodes_1" presStyleLbl="node1" presStyleIdx="0" presStyleCnt="2">
        <dgm:presLayoutVars>
          <dgm:bulletEnabled val="1"/>
        </dgm:presLayoutVars>
      </dgm:prSet>
      <dgm:spPr/>
    </dgm:pt>
    <dgm:pt modelId="{ED33096E-3C44-42E3-8EC4-1D74A0C55C9A}" type="pres">
      <dgm:prSet presAssocID="{D8AB6996-4A1B-4467-970A-5096C3208909}" presName="TwoNodes_2" presStyleLbl="node1" presStyleIdx="1" presStyleCnt="2">
        <dgm:presLayoutVars>
          <dgm:bulletEnabled val="1"/>
        </dgm:presLayoutVars>
      </dgm:prSet>
      <dgm:spPr/>
    </dgm:pt>
    <dgm:pt modelId="{99DB510F-B769-438C-9211-6BD27903E770}" type="pres">
      <dgm:prSet presAssocID="{D8AB6996-4A1B-4467-970A-5096C3208909}" presName="TwoConn_1-2" presStyleLbl="fgAccFollowNode1" presStyleIdx="0" presStyleCnt="1">
        <dgm:presLayoutVars>
          <dgm:bulletEnabled val="1"/>
        </dgm:presLayoutVars>
      </dgm:prSet>
      <dgm:spPr/>
    </dgm:pt>
    <dgm:pt modelId="{CB5FE08E-F6DC-4C21-AC6E-4A0B62A5A2BA}" type="pres">
      <dgm:prSet presAssocID="{D8AB6996-4A1B-4467-970A-5096C3208909}" presName="TwoNodes_1_text" presStyleLbl="node1" presStyleIdx="1" presStyleCnt="2">
        <dgm:presLayoutVars>
          <dgm:bulletEnabled val="1"/>
        </dgm:presLayoutVars>
      </dgm:prSet>
      <dgm:spPr/>
    </dgm:pt>
    <dgm:pt modelId="{D687B4CE-9C04-4349-B8AC-BE23527FC89E}" type="pres">
      <dgm:prSet presAssocID="{D8AB6996-4A1B-4467-970A-5096C3208909}" presName="TwoNodes_2_text" presStyleLbl="node1" presStyleIdx="1" presStyleCnt="2">
        <dgm:presLayoutVars>
          <dgm:bulletEnabled val="1"/>
        </dgm:presLayoutVars>
      </dgm:prSet>
      <dgm:spPr/>
    </dgm:pt>
  </dgm:ptLst>
  <dgm:cxnLst>
    <dgm:cxn modelId="{D767890B-F19A-41BA-B92B-5C2B3EF1B322}" type="presOf" srcId="{994EBC24-DF32-4727-8287-CFEBF4ABB06C}" destId="{99DB510F-B769-438C-9211-6BD27903E770}" srcOrd="0" destOrd="0" presId="urn:microsoft.com/office/officeart/2005/8/layout/vProcess5"/>
    <dgm:cxn modelId="{6046F10C-E735-4A55-943D-6406CBE4CE2F}" type="presOf" srcId="{E91176A9-95A0-4B16-9C56-3FD2A71F9EAE}" destId="{F4C07D7E-1937-4241-94CD-5BD615C68306}" srcOrd="0" destOrd="0" presId="urn:microsoft.com/office/officeart/2005/8/layout/vProcess5"/>
    <dgm:cxn modelId="{A1D40047-8791-4A12-B118-12848C8B3C37}" srcId="{D8AB6996-4A1B-4467-970A-5096C3208909}" destId="{E91176A9-95A0-4B16-9C56-3FD2A71F9EAE}" srcOrd="0" destOrd="0" parTransId="{9EF05025-B58C-485F-B75D-8B3D0AE1E490}" sibTransId="{994EBC24-DF32-4727-8287-CFEBF4ABB06C}"/>
    <dgm:cxn modelId="{5DED0BA4-5400-4C9A-8D19-F84229D2EDCE}" srcId="{D8AB6996-4A1B-4467-970A-5096C3208909}" destId="{A2C0A9AA-7C91-468B-A25B-89AE7B675875}" srcOrd="1" destOrd="0" parTransId="{7810736F-5317-47E0-BC50-B9123672B46D}" sibTransId="{30C30799-25B2-4B2F-A4F8-22DFC097EA0C}"/>
    <dgm:cxn modelId="{5AAC30CB-4AAD-4B85-A6DD-37CC071BC47D}" type="presOf" srcId="{E91176A9-95A0-4B16-9C56-3FD2A71F9EAE}" destId="{CB5FE08E-F6DC-4C21-AC6E-4A0B62A5A2BA}" srcOrd="1" destOrd="0" presId="urn:microsoft.com/office/officeart/2005/8/layout/vProcess5"/>
    <dgm:cxn modelId="{6A4E9CD6-7ABF-4E30-AC36-22BCD36FD6C7}" type="presOf" srcId="{A2C0A9AA-7C91-468B-A25B-89AE7B675875}" destId="{D687B4CE-9C04-4349-B8AC-BE23527FC89E}" srcOrd="1" destOrd="0" presId="urn:microsoft.com/office/officeart/2005/8/layout/vProcess5"/>
    <dgm:cxn modelId="{BF360CF0-FE78-4192-88A1-18773395D622}" type="presOf" srcId="{A2C0A9AA-7C91-468B-A25B-89AE7B675875}" destId="{ED33096E-3C44-42E3-8EC4-1D74A0C55C9A}" srcOrd="0" destOrd="0" presId="urn:microsoft.com/office/officeart/2005/8/layout/vProcess5"/>
    <dgm:cxn modelId="{D24584FF-3B09-4741-ADD7-6C0CB3FCD298}" type="presOf" srcId="{D8AB6996-4A1B-4467-970A-5096C3208909}" destId="{A2F30B85-6F22-4443-A369-48F263525411}" srcOrd="0" destOrd="0" presId="urn:microsoft.com/office/officeart/2005/8/layout/vProcess5"/>
    <dgm:cxn modelId="{F6204E50-3D28-4181-AA4D-21B9AD6A32DC}" type="presParOf" srcId="{A2F30B85-6F22-4443-A369-48F263525411}" destId="{DDE595C2-7347-424F-94F1-2C06E8F90016}" srcOrd="0" destOrd="0" presId="urn:microsoft.com/office/officeart/2005/8/layout/vProcess5"/>
    <dgm:cxn modelId="{F78A87FD-B1B9-45F6-88A0-6579AF756347}" type="presParOf" srcId="{A2F30B85-6F22-4443-A369-48F263525411}" destId="{F4C07D7E-1937-4241-94CD-5BD615C68306}" srcOrd="1" destOrd="0" presId="urn:microsoft.com/office/officeart/2005/8/layout/vProcess5"/>
    <dgm:cxn modelId="{0F146E1B-DE97-4992-B77B-67AEFF86CEE2}" type="presParOf" srcId="{A2F30B85-6F22-4443-A369-48F263525411}" destId="{ED33096E-3C44-42E3-8EC4-1D74A0C55C9A}" srcOrd="2" destOrd="0" presId="urn:microsoft.com/office/officeart/2005/8/layout/vProcess5"/>
    <dgm:cxn modelId="{49631E97-BBA3-400C-AE0C-A2EBB4EFDE9A}" type="presParOf" srcId="{A2F30B85-6F22-4443-A369-48F263525411}" destId="{99DB510F-B769-438C-9211-6BD27903E770}" srcOrd="3" destOrd="0" presId="urn:microsoft.com/office/officeart/2005/8/layout/vProcess5"/>
    <dgm:cxn modelId="{A43BD5CA-E7EF-4641-A9ED-D4D4FACE6DE1}" type="presParOf" srcId="{A2F30B85-6F22-4443-A369-48F263525411}" destId="{CB5FE08E-F6DC-4C21-AC6E-4A0B62A5A2BA}" srcOrd="4" destOrd="0" presId="urn:microsoft.com/office/officeart/2005/8/layout/vProcess5"/>
    <dgm:cxn modelId="{B08C8688-DC87-4F23-A9AD-221D96E31A7E}" type="presParOf" srcId="{A2F30B85-6F22-4443-A369-48F263525411}" destId="{D687B4CE-9C04-4349-B8AC-BE23527FC89E}"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929D7D9-74D1-4AE9-A945-28B755E2891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23B214-6A59-4D8C-B4AB-BD2068C715D2}">
      <dgm:prSet phldrT="[Text]" custT="1"/>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Victim Support</a:t>
          </a:r>
        </a:p>
      </dgm:t>
    </dgm:pt>
    <dgm:pt modelId="{8C40D595-C71F-4015-A47A-807602A141E3}" type="parTrans" cxnId="{FD89820C-C973-40FF-8B41-0F53D3F120CD}">
      <dgm:prSet/>
      <dgm:spPr/>
      <dgm:t>
        <a:bodyPr/>
        <a:lstStyle/>
        <a:p>
          <a:endParaRPr lang="en-GB"/>
        </a:p>
      </dgm:t>
    </dgm:pt>
    <dgm:pt modelId="{1E954F41-68C8-443E-ADB5-E3E7E278DF6F}" type="sibTrans" cxnId="{FD89820C-C973-40FF-8B41-0F53D3F120CD}">
      <dgm:prSet/>
      <dgm:spPr/>
      <dgm:t>
        <a:bodyPr/>
        <a:lstStyle/>
        <a:p>
          <a:endParaRPr lang="en-GB"/>
        </a:p>
      </dgm:t>
    </dgm:pt>
    <dgm:pt modelId="{3CBE36CF-FFD9-47DD-909B-B7330E0547B9}">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Local Authority Probation Service</a:t>
          </a:r>
        </a:p>
      </dgm:t>
    </dgm:pt>
    <dgm:pt modelId="{F31833FE-DF63-4528-82BD-CA293852686B}" type="parTrans" cxnId="{9052C57E-303B-46E6-918C-B916F58430AB}">
      <dgm:prSet/>
      <dgm:spPr/>
      <dgm:t>
        <a:bodyPr/>
        <a:lstStyle/>
        <a:p>
          <a:endParaRPr lang="en-GB"/>
        </a:p>
      </dgm:t>
    </dgm:pt>
    <dgm:pt modelId="{A2D4D48E-74DE-4566-ABD7-3A3FFF913C8C}" type="sibTrans" cxnId="{9052C57E-303B-46E6-918C-B916F58430AB}">
      <dgm:prSet/>
      <dgm:spPr/>
      <dgm:t>
        <a:bodyPr/>
        <a:lstStyle/>
        <a:p>
          <a:endParaRPr lang="en-GB"/>
        </a:p>
      </dgm:t>
    </dgm:pt>
    <dgm:pt modelId="{52272D93-5D05-4859-838D-0AEF358EC092}">
      <dgm:prSet phldrT="[Text]" custT="1"/>
      <dgm:spPr>
        <a:solidFill>
          <a:schemeClr val="accent5">
            <a:lumMod val="75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Housing Department</a:t>
          </a:r>
        </a:p>
      </dgm:t>
    </dgm:pt>
    <dgm:pt modelId="{8BA71C09-6A63-4F0F-B9E0-C19B4E77FA42}" type="parTrans" cxnId="{C16C708A-BE27-428A-A59F-D9A5B614D965}">
      <dgm:prSet/>
      <dgm:spPr/>
      <dgm:t>
        <a:bodyPr/>
        <a:lstStyle/>
        <a:p>
          <a:endParaRPr lang="en-GB"/>
        </a:p>
      </dgm:t>
    </dgm:pt>
    <dgm:pt modelId="{5FF46F32-C681-4A5F-80B9-4640818D98DE}" type="sibTrans" cxnId="{C16C708A-BE27-428A-A59F-D9A5B614D965}">
      <dgm:prSet/>
      <dgm:spPr/>
      <dgm:t>
        <a:bodyPr/>
        <a:lstStyle/>
        <a:p>
          <a:endParaRPr lang="en-GB"/>
        </a:p>
      </dgm:t>
    </dgm:pt>
    <dgm:pt modelId="{79F657F1-1A61-4295-8779-B73C5E079208}">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Local Education Authority</a:t>
          </a:r>
        </a:p>
      </dgm:t>
    </dgm:pt>
    <dgm:pt modelId="{FB0688F9-64E0-44C1-9750-BEC5887D702A}" type="parTrans" cxnId="{F15CF545-5039-4250-A0AC-5393B3078EA4}">
      <dgm:prSet/>
      <dgm:spPr/>
      <dgm:t>
        <a:bodyPr/>
        <a:lstStyle/>
        <a:p>
          <a:endParaRPr lang="en-GB"/>
        </a:p>
      </dgm:t>
    </dgm:pt>
    <dgm:pt modelId="{F845448D-268F-4200-A461-515B5C3E33C3}" type="sibTrans" cxnId="{F15CF545-5039-4250-A0AC-5393B3078EA4}">
      <dgm:prSet/>
      <dgm:spPr/>
      <dgm:t>
        <a:bodyPr/>
        <a:lstStyle/>
        <a:p>
          <a:endParaRPr lang="en-GB"/>
        </a:p>
      </dgm:t>
    </dgm:pt>
    <dgm:pt modelId="{FEF72301-BFB4-4F60-90A6-DF540D131A7D}">
      <dgm:prSet phldrT="[Text]" custT="1"/>
      <dgm:spPr>
        <a:solidFill>
          <a:schemeClr val="accent1">
            <a:lumMod val="5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Social Services</a:t>
          </a:r>
        </a:p>
      </dgm:t>
    </dgm:pt>
    <dgm:pt modelId="{7A39524D-7C5E-451D-9CCF-CC907AD6963B}" type="parTrans" cxnId="{B06D7A6D-0681-478A-AE2E-49DC2FC2965A}">
      <dgm:prSet/>
      <dgm:spPr/>
      <dgm:t>
        <a:bodyPr/>
        <a:lstStyle/>
        <a:p>
          <a:endParaRPr lang="en-GB"/>
        </a:p>
      </dgm:t>
    </dgm:pt>
    <dgm:pt modelId="{014B30C0-BD5F-4AA0-B433-DB7DBE222C0A}" type="sibTrans" cxnId="{B06D7A6D-0681-478A-AE2E-49DC2FC2965A}">
      <dgm:prSet/>
      <dgm:spPr/>
      <dgm:t>
        <a:bodyPr/>
        <a:lstStyle/>
        <a:p>
          <a:endParaRPr lang="en-GB"/>
        </a:p>
      </dgm:t>
    </dgm:pt>
    <dgm:pt modelId="{0EFDE7FA-FB5D-40A6-BA2C-D76F9FF1E1F2}">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Safeguarding Children Board</a:t>
          </a:r>
        </a:p>
      </dgm:t>
    </dgm:pt>
    <dgm:pt modelId="{539513B6-BC46-4026-9886-D2FA9760B85E}" type="parTrans" cxnId="{6C940E08-620F-4E1E-8DF9-DE22FA6B90C5}">
      <dgm:prSet/>
      <dgm:spPr/>
      <dgm:t>
        <a:bodyPr/>
        <a:lstStyle/>
        <a:p>
          <a:endParaRPr lang="en-GB"/>
        </a:p>
      </dgm:t>
    </dgm:pt>
    <dgm:pt modelId="{6F7BD0C0-A70C-4983-B72A-B2B9D3CE5908}" type="sibTrans" cxnId="{6C940E08-620F-4E1E-8DF9-DE22FA6B90C5}">
      <dgm:prSet/>
      <dgm:spPr/>
      <dgm:t>
        <a:bodyPr/>
        <a:lstStyle/>
        <a:p>
          <a:endParaRPr lang="en-GB"/>
        </a:p>
      </dgm:t>
    </dgm:pt>
    <dgm:pt modelId="{20D18DC9-B129-45B2-92AF-AA3DFC615A42}">
      <dgm:prSet phldrT="[Text]" custT="1"/>
      <dgm:spPr>
        <a:solidFill>
          <a:schemeClr val="accent5">
            <a:lumMod val="5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Crown Prosecution Service</a:t>
          </a:r>
        </a:p>
      </dgm:t>
    </dgm:pt>
    <dgm:pt modelId="{47080072-D6A5-48CB-B4BD-56B42080FB19}" type="parTrans" cxnId="{C256EC67-1E6B-46B6-96C5-F2673E5CD721}">
      <dgm:prSet/>
      <dgm:spPr/>
      <dgm:t>
        <a:bodyPr/>
        <a:lstStyle/>
        <a:p>
          <a:endParaRPr lang="en-GB"/>
        </a:p>
      </dgm:t>
    </dgm:pt>
    <dgm:pt modelId="{D7BE861E-8A8C-4A53-9627-35E1E69D0FC4}" type="sibTrans" cxnId="{C256EC67-1E6B-46B6-96C5-F2673E5CD721}">
      <dgm:prSet/>
      <dgm:spPr/>
      <dgm:t>
        <a:bodyPr/>
        <a:lstStyle/>
        <a:p>
          <a:endParaRPr lang="en-GB"/>
        </a:p>
      </dgm:t>
    </dgm:pt>
    <dgm:pt modelId="{1FBCEFE3-4388-4CAC-AD1D-2F6F5195BBC2}">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Primary Care Trusts</a:t>
          </a:r>
        </a:p>
      </dgm:t>
    </dgm:pt>
    <dgm:pt modelId="{5446CD55-3B5F-41BB-8832-F942291C6534}" type="parTrans" cxnId="{EB15D3FE-3BEB-4116-B81B-30AB965179C5}">
      <dgm:prSet/>
      <dgm:spPr/>
      <dgm:t>
        <a:bodyPr/>
        <a:lstStyle/>
        <a:p>
          <a:endParaRPr lang="en-GB"/>
        </a:p>
      </dgm:t>
    </dgm:pt>
    <dgm:pt modelId="{B2DA8659-7FED-4DE3-86E4-D241272770B6}" type="sibTrans" cxnId="{EB15D3FE-3BEB-4116-B81B-30AB965179C5}">
      <dgm:prSet/>
      <dgm:spPr/>
      <dgm:t>
        <a:bodyPr/>
        <a:lstStyle/>
        <a:p>
          <a:endParaRPr lang="en-GB"/>
        </a:p>
      </dgm:t>
    </dgm:pt>
    <dgm:pt modelId="{E775D96B-533D-470D-B1CF-A5E264A2A7FB}">
      <dgm:prSet phldrT="[Text]" custT="1"/>
      <dgm:spPr>
        <a:solidFill>
          <a:schemeClr val="accent5"/>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Voluntary Community Groups</a:t>
          </a:r>
        </a:p>
      </dgm:t>
    </dgm:pt>
    <dgm:pt modelId="{A1DA0501-EBD5-421B-82A9-F1010966AB76}" type="parTrans" cxnId="{3CCA179F-A6BE-42C6-B421-5806847E1166}">
      <dgm:prSet/>
      <dgm:spPr/>
      <dgm:t>
        <a:bodyPr/>
        <a:lstStyle/>
        <a:p>
          <a:endParaRPr lang="en-GB"/>
        </a:p>
      </dgm:t>
    </dgm:pt>
    <dgm:pt modelId="{AABB0BED-CA97-4A6E-982D-7E8B4E0F816E}" type="sibTrans" cxnId="{3CCA179F-A6BE-42C6-B421-5806847E1166}">
      <dgm:prSet/>
      <dgm:spPr/>
      <dgm:t>
        <a:bodyPr/>
        <a:lstStyle/>
        <a:p>
          <a:endParaRPr lang="en-GB"/>
        </a:p>
      </dgm:t>
    </dgm:pt>
    <dgm:pt modelId="{7CA54C32-8D6B-4AB1-B0D8-1331B3F1EB9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Race Equality Councils (R.E.Cs)</a:t>
          </a:r>
        </a:p>
      </dgm:t>
    </dgm:pt>
    <dgm:pt modelId="{80C351E6-3984-4587-AB8F-1D00E7B4817F}" type="parTrans" cxnId="{7C8F6FE8-E3C9-43FD-A2A2-B36B285E9BD0}">
      <dgm:prSet/>
      <dgm:spPr/>
      <dgm:t>
        <a:bodyPr/>
        <a:lstStyle/>
        <a:p>
          <a:endParaRPr lang="en-GB"/>
        </a:p>
      </dgm:t>
    </dgm:pt>
    <dgm:pt modelId="{227FD226-CB21-4DA8-88FC-FEA5948202E1}" type="sibTrans" cxnId="{7C8F6FE8-E3C9-43FD-A2A2-B36B285E9BD0}">
      <dgm:prSet/>
      <dgm:spPr/>
      <dgm:t>
        <a:bodyPr/>
        <a:lstStyle/>
        <a:p>
          <a:endParaRPr lang="en-GB"/>
        </a:p>
      </dgm:t>
    </dgm:pt>
    <dgm:pt modelId="{11F011FA-8D22-47B2-81FC-0E65FDABED17}" type="pres">
      <dgm:prSet presAssocID="{1929D7D9-74D1-4AE9-A945-28B755E28918}" presName="diagram" presStyleCnt="0">
        <dgm:presLayoutVars>
          <dgm:dir/>
          <dgm:resizeHandles val="exact"/>
        </dgm:presLayoutVars>
      </dgm:prSet>
      <dgm:spPr/>
    </dgm:pt>
    <dgm:pt modelId="{46987644-A130-4686-B234-16BD2AB24FD3}" type="pres">
      <dgm:prSet presAssocID="{0023B214-6A59-4D8C-B4AB-BD2068C715D2}" presName="node" presStyleLbl="node1" presStyleIdx="0" presStyleCnt="10" custLinFactNeighborX="-185" custLinFactNeighborY="-41246">
        <dgm:presLayoutVars>
          <dgm:bulletEnabled val="1"/>
        </dgm:presLayoutVars>
      </dgm:prSet>
      <dgm:spPr/>
    </dgm:pt>
    <dgm:pt modelId="{E5BCBD16-EE8D-4E06-8C72-6A2470BB0505}" type="pres">
      <dgm:prSet presAssocID="{1E954F41-68C8-443E-ADB5-E3E7E278DF6F}" presName="sibTrans" presStyleCnt="0"/>
      <dgm:spPr/>
    </dgm:pt>
    <dgm:pt modelId="{A5AB0F9E-788C-44AD-9CD2-BC1D74F9517B}" type="pres">
      <dgm:prSet presAssocID="{3CBE36CF-FFD9-47DD-909B-B7330E0547B9}" presName="node" presStyleLbl="node1" presStyleIdx="1" presStyleCnt="10">
        <dgm:presLayoutVars>
          <dgm:bulletEnabled val="1"/>
        </dgm:presLayoutVars>
      </dgm:prSet>
      <dgm:spPr/>
    </dgm:pt>
    <dgm:pt modelId="{DF9ADA5E-3E57-4D89-B87C-37CB8C415801}" type="pres">
      <dgm:prSet presAssocID="{A2D4D48E-74DE-4566-ABD7-3A3FFF913C8C}" presName="sibTrans" presStyleCnt="0"/>
      <dgm:spPr/>
    </dgm:pt>
    <dgm:pt modelId="{28A4F073-0EAD-4E45-B48D-F28D5276E6C4}" type="pres">
      <dgm:prSet presAssocID="{52272D93-5D05-4859-838D-0AEF358EC092}" presName="node" presStyleLbl="node1" presStyleIdx="2" presStyleCnt="10" custLinFactNeighborX="5608" custLinFactNeighborY="-39757">
        <dgm:presLayoutVars>
          <dgm:bulletEnabled val="1"/>
        </dgm:presLayoutVars>
      </dgm:prSet>
      <dgm:spPr/>
    </dgm:pt>
    <dgm:pt modelId="{14A474FE-6FD2-4778-809F-AD6D38C0F676}" type="pres">
      <dgm:prSet presAssocID="{5FF46F32-C681-4A5F-80B9-4640818D98DE}" presName="sibTrans" presStyleCnt="0"/>
      <dgm:spPr/>
    </dgm:pt>
    <dgm:pt modelId="{88AECA00-058F-4912-B0EA-E1E11F1CB0DC}" type="pres">
      <dgm:prSet presAssocID="{79F657F1-1A61-4295-8779-B73C5E079208}" presName="node" presStyleLbl="node1" presStyleIdx="3" presStyleCnt="10">
        <dgm:presLayoutVars>
          <dgm:bulletEnabled val="1"/>
        </dgm:presLayoutVars>
      </dgm:prSet>
      <dgm:spPr/>
    </dgm:pt>
    <dgm:pt modelId="{CFCC18EF-F67F-48F0-87CB-7328CEA6B94D}" type="pres">
      <dgm:prSet presAssocID="{F845448D-268F-4200-A461-515B5C3E33C3}" presName="sibTrans" presStyleCnt="0"/>
      <dgm:spPr/>
    </dgm:pt>
    <dgm:pt modelId="{8E1ACF33-F3BF-4B45-8BCE-7BC15E1529E0}" type="pres">
      <dgm:prSet presAssocID="{FEF72301-BFB4-4F60-90A6-DF540D131A7D}" presName="node" presStyleLbl="node1" presStyleIdx="4" presStyleCnt="10" custLinFactNeighborX="-2137" custLinFactNeighborY="-37927">
        <dgm:presLayoutVars>
          <dgm:bulletEnabled val="1"/>
        </dgm:presLayoutVars>
      </dgm:prSet>
      <dgm:spPr/>
    </dgm:pt>
    <dgm:pt modelId="{3D6A85C6-6DDA-43AA-9204-52C641BB98C3}" type="pres">
      <dgm:prSet presAssocID="{014B30C0-BD5F-4AA0-B433-DB7DBE222C0A}" presName="sibTrans" presStyleCnt="0"/>
      <dgm:spPr/>
    </dgm:pt>
    <dgm:pt modelId="{6E54FFB0-80D4-4FEE-A64F-8CE943D82488}" type="pres">
      <dgm:prSet presAssocID="{0EFDE7FA-FB5D-40A6-BA2C-D76F9FF1E1F2}" presName="node" presStyleLbl="node1" presStyleIdx="5" presStyleCnt="10">
        <dgm:presLayoutVars>
          <dgm:bulletEnabled val="1"/>
        </dgm:presLayoutVars>
      </dgm:prSet>
      <dgm:spPr/>
    </dgm:pt>
    <dgm:pt modelId="{151B05D3-B6E4-4DB4-9AA9-72F9D39A112A}" type="pres">
      <dgm:prSet presAssocID="{6F7BD0C0-A70C-4983-B72A-B2B9D3CE5908}" presName="sibTrans" presStyleCnt="0"/>
      <dgm:spPr/>
    </dgm:pt>
    <dgm:pt modelId="{3B509727-4C69-4288-9E6E-C8957B4C8999}" type="pres">
      <dgm:prSet presAssocID="{20D18DC9-B129-45B2-92AF-AA3DFC615A42}" presName="node" presStyleLbl="node1" presStyleIdx="6" presStyleCnt="10" custLinFactNeighborY="28495">
        <dgm:presLayoutVars>
          <dgm:bulletEnabled val="1"/>
        </dgm:presLayoutVars>
      </dgm:prSet>
      <dgm:spPr/>
    </dgm:pt>
    <dgm:pt modelId="{CC477351-94E7-45E7-9E41-A63A14F2B545}" type="pres">
      <dgm:prSet presAssocID="{D7BE861E-8A8C-4A53-9627-35E1E69D0FC4}" presName="sibTrans" presStyleCnt="0"/>
      <dgm:spPr/>
    </dgm:pt>
    <dgm:pt modelId="{20828772-ECC7-43C9-BB34-92DB57BB5460}" type="pres">
      <dgm:prSet presAssocID="{1FBCEFE3-4388-4CAC-AD1D-2F6F5195BBC2}" presName="node" presStyleLbl="node1" presStyleIdx="7" presStyleCnt="10">
        <dgm:presLayoutVars>
          <dgm:bulletEnabled val="1"/>
        </dgm:presLayoutVars>
      </dgm:prSet>
      <dgm:spPr/>
    </dgm:pt>
    <dgm:pt modelId="{B6243F2F-0A67-406D-A6EA-E711EBD2B2B5}" type="pres">
      <dgm:prSet presAssocID="{B2DA8659-7FED-4DE3-86E4-D241272770B6}" presName="sibTrans" presStyleCnt="0"/>
      <dgm:spPr/>
    </dgm:pt>
    <dgm:pt modelId="{9663068C-E165-4A2D-BD38-C275A8219266}" type="pres">
      <dgm:prSet presAssocID="{E775D96B-533D-470D-B1CF-A5E264A2A7FB}" presName="node" presStyleLbl="node1" presStyleIdx="8" presStyleCnt="10" custLinFactNeighborX="712" custLinFactNeighborY="21933">
        <dgm:presLayoutVars>
          <dgm:bulletEnabled val="1"/>
        </dgm:presLayoutVars>
      </dgm:prSet>
      <dgm:spPr/>
    </dgm:pt>
    <dgm:pt modelId="{DE0F0FCA-4043-4A8A-9B3F-B5A9D89079BF}" type="pres">
      <dgm:prSet presAssocID="{AABB0BED-CA97-4A6E-982D-7E8B4E0F816E}" presName="sibTrans" presStyleCnt="0"/>
      <dgm:spPr/>
    </dgm:pt>
    <dgm:pt modelId="{A91185B1-28E7-4BA6-9FE8-BD033858EF14}" type="pres">
      <dgm:prSet presAssocID="{7CA54C32-8D6B-4AB1-B0D8-1331B3F1EB9A}" presName="node" presStyleLbl="node1" presStyleIdx="9" presStyleCnt="10">
        <dgm:presLayoutVars>
          <dgm:bulletEnabled val="1"/>
        </dgm:presLayoutVars>
      </dgm:prSet>
      <dgm:spPr/>
    </dgm:pt>
  </dgm:ptLst>
  <dgm:cxnLst>
    <dgm:cxn modelId="{6C940E08-620F-4E1E-8DF9-DE22FA6B90C5}" srcId="{1929D7D9-74D1-4AE9-A945-28B755E28918}" destId="{0EFDE7FA-FB5D-40A6-BA2C-D76F9FF1E1F2}" srcOrd="5" destOrd="0" parTransId="{539513B6-BC46-4026-9886-D2FA9760B85E}" sibTransId="{6F7BD0C0-A70C-4983-B72A-B2B9D3CE5908}"/>
    <dgm:cxn modelId="{FD89820C-C973-40FF-8B41-0F53D3F120CD}" srcId="{1929D7D9-74D1-4AE9-A945-28B755E28918}" destId="{0023B214-6A59-4D8C-B4AB-BD2068C715D2}" srcOrd="0" destOrd="0" parTransId="{8C40D595-C71F-4015-A47A-807602A141E3}" sibTransId="{1E954F41-68C8-443E-ADB5-E3E7E278DF6F}"/>
    <dgm:cxn modelId="{081A490D-FA3D-4E74-8135-669541440FA6}" type="presOf" srcId="{E775D96B-533D-470D-B1CF-A5E264A2A7FB}" destId="{9663068C-E165-4A2D-BD38-C275A8219266}" srcOrd="0" destOrd="0" presId="urn:microsoft.com/office/officeart/2005/8/layout/default"/>
    <dgm:cxn modelId="{5EC64721-CD43-4DD6-9035-4C1BD0F0CE62}" type="presOf" srcId="{1FBCEFE3-4388-4CAC-AD1D-2F6F5195BBC2}" destId="{20828772-ECC7-43C9-BB34-92DB57BB5460}" srcOrd="0" destOrd="0" presId="urn:microsoft.com/office/officeart/2005/8/layout/default"/>
    <dgm:cxn modelId="{31E3EC2B-7E19-44C6-B2DB-D0B734F55636}" type="presOf" srcId="{0EFDE7FA-FB5D-40A6-BA2C-D76F9FF1E1F2}" destId="{6E54FFB0-80D4-4FEE-A64F-8CE943D82488}" srcOrd="0" destOrd="0" presId="urn:microsoft.com/office/officeart/2005/8/layout/default"/>
    <dgm:cxn modelId="{F15CF545-5039-4250-A0AC-5393B3078EA4}" srcId="{1929D7D9-74D1-4AE9-A945-28B755E28918}" destId="{79F657F1-1A61-4295-8779-B73C5E079208}" srcOrd="3" destOrd="0" parTransId="{FB0688F9-64E0-44C1-9750-BEC5887D702A}" sibTransId="{F845448D-268F-4200-A461-515B5C3E33C3}"/>
    <dgm:cxn modelId="{C256EC67-1E6B-46B6-96C5-F2673E5CD721}" srcId="{1929D7D9-74D1-4AE9-A945-28B755E28918}" destId="{20D18DC9-B129-45B2-92AF-AA3DFC615A42}" srcOrd="6" destOrd="0" parTransId="{47080072-D6A5-48CB-B4BD-56B42080FB19}" sibTransId="{D7BE861E-8A8C-4A53-9627-35E1E69D0FC4}"/>
    <dgm:cxn modelId="{B06D7A6D-0681-478A-AE2E-49DC2FC2965A}" srcId="{1929D7D9-74D1-4AE9-A945-28B755E28918}" destId="{FEF72301-BFB4-4F60-90A6-DF540D131A7D}" srcOrd="4" destOrd="0" parTransId="{7A39524D-7C5E-451D-9CCF-CC907AD6963B}" sibTransId="{014B30C0-BD5F-4AA0-B433-DB7DBE222C0A}"/>
    <dgm:cxn modelId="{2EAC0C6E-0E77-4C38-9B6B-85A76BC03E0E}" type="presOf" srcId="{3CBE36CF-FFD9-47DD-909B-B7330E0547B9}" destId="{A5AB0F9E-788C-44AD-9CD2-BC1D74F9517B}" srcOrd="0" destOrd="0" presId="urn:microsoft.com/office/officeart/2005/8/layout/default"/>
    <dgm:cxn modelId="{E26AF356-FAE9-4D07-98D5-A9C16A204D9C}" type="presOf" srcId="{20D18DC9-B129-45B2-92AF-AA3DFC615A42}" destId="{3B509727-4C69-4288-9E6E-C8957B4C8999}" srcOrd="0" destOrd="0" presId="urn:microsoft.com/office/officeart/2005/8/layout/default"/>
    <dgm:cxn modelId="{1359A759-3153-4E55-8B80-F7C0EBE2166B}" type="presOf" srcId="{1929D7D9-74D1-4AE9-A945-28B755E28918}" destId="{11F011FA-8D22-47B2-81FC-0E65FDABED17}" srcOrd="0" destOrd="0" presId="urn:microsoft.com/office/officeart/2005/8/layout/default"/>
    <dgm:cxn modelId="{B1CEF07B-3F92-4C77-90F1-D6B5FF7A7F15}" type="presOf" srcId="{FEF72301-BFB4-4F60-90A6-DF540D131A7D}" destId="{8E1ACF33-F3BF-4B45-8BCE-7BC15E1529E0}" srcOrd="0" destOrd="0" presId="urn:microsoft.com/office/officeart/2005/8/layout/default"/>
    <dgm:cxn modelId="{9052C57E-303B-46E6-918C-B916F58430AB}" srcId="{1929D7D9-74D1-4AE9-A945-28B755E28918}" destId="{3CBE36CF-FFD9-47DD-909B-B7330E0547B9}" srcOrd="1" destOrd="0" parTransId="{F31833FE-DF63-4528-82BD-CA293852686B}" sibTransId="{A2D4D48E-74DE-4566-ABD7-3A3FFF913C8C}"/>
    <dgm:cxn modelId="{A889A27F-A36D-477F-8F33-8ED1F7DCA744}" type="presOf" srcId="{52272D93-5D05-4859-838D-0AEF358EC092}" destId="{28A4F073-0EAD-4E45-B48D-F28D5276E6C4}" srcOrd="0" destOrd="0" presId="urn:microsoft.com/office/officeart/2005/8/layout/default"/>
    <dgm:cxn modelId="{C16C708A-BE27-428A-A59F-D9A5B614D965}" srcId="{1929D7D9-74D1-4AE9-A945-28B755E28918}" destId="{52272D93-5D05-4859-838D-0AEF358EC092}" srcOrd="2" destOrd="0" parTransId="{8BA71C09-6A63-4F0F-B9E0-C19B4E77FA42}" sibTransId="{5FF46F32-C681-4A5F-80B9-4640818D98DE}"/>
    <dgm:cxn modelId="{BE8CDB95-E847-4CF2-BE8C-FF2E242ED110}" type="presOf" srcId="{0023B214-6A59-4D8C-B4AB-BD2068C715D2}" destId="{46987644-A130-4686-B234-16BD2AB24FD3}" srcOrd="0" destOrd="0" presId="urn:microsoft.com/office/officeart/2005/8/layout/default"/>
    <dgm:cxn modelId="{3CCA179F-A6BE-42C6-B421-5806847E1166}" srcId="{1929D7D9-74D1-4AE9-A945-28B755E28918}" destId="{E775D96B-533D-470D-B1CF-A5E264A2A7FB}" srcOrd="8" destOrd="0" parTransId="{A1DA0501-EBD5-421B-82A9-F1010966AB76}" sibTransId="{AABB0BED-CA97-4A6E-982D-7E8B4E0F816E}"/>
    <dgm:cxn modelId="{5841F1A6-7501-4165-880E-348C92F6D62C}" type="presOf" srcId="{7CA54C32-8D6B-4AB1-B0D8-1331B3F1EB9A}" destId="{A91185B1-28E7-4BA6-9FE8-BD033858EF14}" srcOrd="0" destOrd="0" presId="urn:microsoft.com/office/officeart/2005/8/layout/default"/>
    <dgm:cxn modelId="{DA1AB5D7-1DF2-4CC7-A945-E9F2CC411F66}" type="presOf" srcId="{79F657F1-1A61-4295-8779-B73C5E079208}" destId="{88AECA00-058F-4912-B0EA-E1E11F1CB0DC}" srcOrd="0" destOrd="0" presId="urn:microsoft.com/office/officeart/2005/8/layout/default"/>
    <dgm:cxn modelId="{7C8F6FE8-E3C9-43FD-A2A2-B36B285E9BD0}" srcId="{1929D7D9-74D1-4AE9-A945-28B755E28918}" destId="{7CA54C32-8D6B-4AB1-B0D8-1331B3F1EB9A}" srcOrd="9" destOrd="0" parTransId="{80C351E6-3984-4587-AB8F-1D00E7B4817F}" sibTransId="{227FD226-CB21-4DA8-88FC-FEA5948202E1}"/>
    <dgm:cxn modelId="{EB15D3FE-3BEB-4116-B81B-30AB965179C5}" srcId="{1929D7D9-74D1-4AE9-A945-28B755E28918}" destId="{1FBCEFE3-4388-4CAC-AD1D-2F6F5195BBC2}" srcOrd="7" destOrd="0" parTransId="{5446CD55-3B5F-41BB-8832-F942291C6534}" sibTransId="{B2DA8659-7FED-4DE3-86E4-D241272770B6}"/>
    <dgm:cxn modelId="{A37974EF-C171-449A-A6A6-74442B9678ED}" type="presParOf" srcId="{11F011FA-8D22-47B2-81FC-0E65FDABED17}" destId="{46987644-A130-4686-B234-16BD2AB24FD3}" srcOrd="0" destOrd="0" presId="urn:microsoft.com/office/officeart/2005/8/layout/default"/>
    <dgm:cxn modelId="{5D747645-815B-4033-B7BF-A05C75272F93}" type="presParOf" srcId="{11F011FA-8D22-47B2-81FC-0E65FDABED17}" destId="{E5BCBD16-EE8D-4E06-8C72-6A2470BB0505}" srcOrd="1" destOrd="0" presId="urn:microsoft.com/office/officeart/2005/8/layout/default"/>
    <dgm:cxn modelId="{2FD3B061-AF73-474B-A260-70C2AABB84D0}" type="presParOf" srcId="{11F011FA-8D22-47B2-81FC-0E65FDABED17}" destId="{A5AB0F9E-788C-44AD-9CD2-BC1D74F9517B}" srcOrd="2" destOrd="0" presId="urn:microsoft.com/office/officeart/2005/8/layout/default"/>
    <dgm:cxn modelId="{B185196E-7195-408E-9328-24C9B2BFE689}" type="presParOf" srcId="{11F011FA-8D22-47B2-81FC-0E65FDABED17}" destId="{DF9ADA5E-3E57-4D89-B87C-37CB8C415801}" srcOrd="3" destOrd="0" presId="urn:microsoft.com/office/officeart/2005/8/layout/default"/>
    <dgm:cxn modelId="{91B53894-28F9-4546-9674-6F284FFEBB33}" type="presParOf" srcId="{11F011FA-8D22-47B2-81FC-0E65FDABED17}" destId="{28A4F073-0EAD-4E45-B48D-F28D5276E6C4}" srcOrd="4" destOrd="0" presId="urn:microsoft.com/office/officeart/2005/8/layout/default"/>
    <dgm:cxn modelId="{A68A3FAB-6B30-41E6-B775-FA726541C0B4}" type="presParOf" srcId="{11F011FA-8D22-47B2-81FC-0E65FDABED17}" destId="{14A474FE-6FD2-4778-809F-AD6D38C0F676}" srcOrd="5" destOrd="0" presId="urn:microsoft.com/office/officeart/2005/8/layout/default"/>
    <dgm:cxn modelId="{80EE4349-FCF0-4227-BBCE-982206A6688C}" type="presParOf" srcId="{11F011FA-8D22-47B2-81FC-0E65FDABED17}" destId="{88AECA00-058F-4912-B0EA-E1E11F1CB0DC}" srcOrd="6" destOrd="0" presId="urn:microsoft.com/office/officeart/2005/8/layout/default"/>
    <dgm:cxn modelId="{CDE3D3F0-46C4-48E8-991D-BC3524C2059B}" type="presParOf" srcId="{11F011FA-8D22-47B2-81FC-0E65FDABED17}" destId="{CFCC18EF-F67F-48F0-87CB-7328CEA6B94D}" srcOrd="7" destOrd="0" presId="urn:microsoft.com/office/officeart/2005/8/layout/default"/>
    <dgm:cxn modelId="{0611CB34-106F-4BA5-9C16-230B0FC8E243}" type="presParOf" srcId="{11F011FA-8D22-47B2-81FC-0E65FDABED17}" destId="{8E1ACF33-F3BF-4B45-8BCE-7BC15E1529E0}" srcOrd="8" destOrd="0" presId="urn:microsoft.com/office/officeart/2005/8/layout/default"/>
    <dgm:cxn modelId="{A53D84A3-73B6-4AEE-AD5A-7BAB474C2108}" type="presParOf" srcId="{11F011FA-8D22-47B2-81FC-0E65FDABED17}" destId="{3D6A85C6-6DDA-43AA-9204-52C641BB98C3}" srcOrd="9" destOrd="0" presId="urn:microsoft.com/office/officeart/2005/8/layout/default"/>
    <dgm:cxn modelId="{D938E368-CDAB-4873-9C97-AA80CA827904}" type="presParOf" srcId="{11F011FA-8D22-47B2-81FC-0E65FDABED17}" destId="{6E54FFB0-80D4-4FEE-A64F-8CE943D82488}" srcOrd="10" destOrd="0" presId="urn:microsoft.com/office/officeart/2005/8/layout/default"/>
    <dgm:cxn modelId="{5897DE60-4B96-4CC7-BC05-6DD7B33DA6A4}" type="presParOf" srcId="{11F011FA-8D22-47B2-81FC-0E65FDABED17}" destId="{151B05D3-B6E4-4DB4-9AA9-72F9D39A112A}" srcOrd="11" destOrd="0" presId="urn:microsoft.com/office/officeart/2005/8/layout/default"/>
    <dgm:cxn modelId="{DF601369-0842-491E-9BF7-2A493CE6B36D}" type="presParOf" srcId="{11F011FA-8D22-47B2-81FC-0E65FDABED17}" destId="{3B509727-4C69-4288-9E6E-C8957B4C8999}" srcOrd="12" destOrd="0" presId="urn:microsoft.com/office/officeart/2005/8/layout/default"/>
    <dgm:cxn modelId="{ED4C4281-3EE5-4D83-A10B-27274FBB6497}" type="presParOf" srcId="{11F011FA-8D22-47B2-81FC-0E65FDABED17}" destId="{CC477351-94E7-45E7-9E41-A63A14F2B545}" srcOrd="13" destOrd="0" presId="urn:microsoft.com/office/officeart/2005/8/layout/default"/>
    <dgm:cxn modelId="{AC804314-2B21-4A37-8434-0CFD386F3BAD}" type="presParOf" srcId="{11F011FA-8D22-47B2-81FC-0E65FDABED17}" destId="{20828772-ECC7-43C9-BB34-92DB57BB5460}" srcOrd="14" destOrd="0" presId="urn:microsoft.com/office/officeart/2005/8/layout/default"/>
    <dgm:cxn modelId="{FEB53A75-4EDC-4F82-AF45-CB6FDF5F0409}" type="presParOf" srcId="{11F011FA-8D22-47B2-81FC-0E65FDABED17}" destId="{B6243F2F-0A67-406D-A6EA-E711EBD2B2B5}" srcOrd="15" destOrd="0" presId="urn:microsoft.com/office/officeart/2005/8/layout/default"/>
    <dgm:cxn modelId="{4EC369FB-BBCE-43D6-A3C2-9156D0433F79}" type="presParOf" srcId="{11F011FA-8D22-47B2-81FC-0E65FDABED17}" destId="{9663068C-E165-4A2D-BD38-C275A8219266}" srcOrd="16" destOrd="0" presId="urn:microsoft.com/office/officeart/2005/8/layout/default"/>
    <dgm:cxn modelId="{83B7100F-84FF-4231-9849-D9607852F286}" type="presParOf" srcId="{11F011FA-8D22-47B2-81FC-0E65FDABED17}" destId="{DE0F0FCA-4043-4A8A-9B3F-B5A9D89079BF}" srcOrd="17" destOrd="0" presId="urn:microsoft.com/office/officeart/2005/8/layout/default"/>
    <dgm:cxn modelId="{593172B9-BF95-409C-863E-CC89EE2FF5DC}" type="presParOf" srcId="{11F011FA-8D22-47B2-81FC-0E65FDABED17}" destId="{A91185B1-28E7-4BA6-9FE8-BD033858EF14}"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FFF811B-7724-4053-AC01-879A57DEC6D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45AD059-4010-42DA-8CA9-AD7E3ED20ABD}">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An offence is racially or religiously aggravated if, at the time of committing, or immediately before or after doing so,</a:t>
          </a:r>
        </a:p>
      </dgm:t>
    </dgm:pt>
    <dgm:pt modelId="{C0595FA2-94E3-4FDD-ACE8-41859677C8AD}" type="parTrans" cxnId="{830BDB99-B897-40FE-B808-E3DCA94762D3}">
      <dgm:prSet/>
      <dgm:spPr/>
      <dgm:t>
        <a:bodyPr/>
        <a:lstStyle/>
        <a:p>
          <a:endParaRPr lang="en-GB"/>
        </a:p>
      </dgm:t>
    </dgm:pt>
    <dgm:pt modelId="{0E2ED333-4EB2-44F1-880B-8AE1D5ACFDAE}" type="sibTrans" cxnId="{830BDB99-B897-40FE-B808-E3DCA94762D3}">
      <dgm:prSet/>
      <dgm:spPr/>
      <dgm:t>
        <a:bodyPr/>
        <a:lstStyle/>
        <a:p>
          <a:endParaRPr lang="en-GB"/>
        </a:p>
      </dgm:t>
    </dgm:pt>
    <dgm:pt modelId="{1309705F-7C9F-4707-8103-D339A4506A83}">
      <dgm:prSet phldrT="[Text]" custT="1"/>
      <dgm:spPr>
        <a:solidFill>
          <a:schemeClr val="accent5">
            <a:lumMod val="5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bg1"/>
              </a:solidFill>
            </a:rPr>
            <a:t>the offender demonstrates towards the victim hostility</a:t>
          </a:r>
        </a:p>
      </dgm:t>
    </dgm:pt>
    <dgm:pt modelId="{A7277C94-BF40-421F-BBA8-F665874A6A6F}" type="parTrans" cxnId="{59A5A0A7-5004-44C2-80E8-3046BB522387}">
      <dgm:prSet/>
      <dgm:spPr/>
      <dgm:t>
        <a:bodyPr/>
        <a:lstStyle/>
        <a:p>
          <a:endParaRPr lang="en-GB"/>
        </a:p>
      </dgm:t>
    </dgm:pt>
    <dgm:pt modelId="{9740F860-D7D8-42F0-AEC1-893BA0668EDA}" type="sibTrans" cxnId="{59A5A0A7-5004-44C2-80E8-3046BB522387}">
      <dgm:prSet/>
      <dgm:spPr/>
      <dgm:t>
        <a:bodyPr/>
        <a:lstStyle/>
        <a:p>
          <a:endParaRPr lang="en-GB"/>
        </a:p>
      </dgm:t>
    </dgm:pt>
    <dgm:pt modelId="{E98749B0-42B9-49C4-9900-57289D330DF3}">
      <dgm:prSet phldrT="[Text]" custT="1"/>
      <dgm:spPr>
        <a:solidFill>
          <a:schemeClr val="accent5">
            <a:lumMod val="5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bg1"/>
              </a:solidFill>
            </a:rPr>
            <a:t>based on the victim’s membership or presumed membership of a racial or religious group </a:t>
          </a:r>
          <a:r>
            <a:rPr lang="en-GB" sz="2400" b="1" i="1" dirty="0">
              <a:solidFill>
                <a:schemeClr val="bg1"/>
              </a:solidFill>
            </a:rPr>
            <a:t>or</a:t>
          </a:r>
        </a:p>
      </dgm:t>
    </dgm:pt>
    <dgm:pt modelId="{1C1D7CE1-5D60-4D96-8531-4B076FB98886}" type="parTrans" cxnId="{95F852B3-5627-422D-89CE-B40C74AC639E}">
      <dgm:prSet/>
      <dgm:spPr/>
      <dgm:t>
        <a:bodyPr/>
        <a:lstStyle/>
        <a:p>
          <a:endParaRPr lang="en-GB"/>
        </a:p>
      </dgm:t>
    </dgm:pt>
    <dgm:pt modelId="{4A6804A0-F8E4-45C7-A76C-898C4013BD7C}" type="sibTrans" cxnId="{95F852B3-5627-422D-89CE-B40C74AC639E}">
      <dgm:prSet/>
      <dgm:spPr/>
      <dgm:t>
        <a:bodyPr/>
        <a:lstStyle/>
        <a:p>
          <a:endParaRPr lang="en-GB"/>
        </a:p>
      </dgm:t>
    </dgm:pt>
    <dgm:pt modelId="{8C9734F2-7272-4897-9AE1-E41D19253C3F}">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the offence is motivated (wholly or partly) by hostility towards members of a racial or religious group based on their membership of that group</a:t>
          </a:r>
        </a:p>
      </dgm:t>
    </dgm:pt>
    <dgm:pt modelId="{77BD5CF8-65B4-462C-A1C8-D22BC8DA28F0}" type="parTrans" cxnId="{6D01DEAB-59D8-47E3-BAE2-5BF5C5C2341C}">
      <dgm:prSet/>
      <dgm:spPr/>
      <dgm:t>
        <a:bodyPr/>
        <a:lstStyle/>
        <a:p>
          <a:endParaRPr lang="en-GB"/>
        </a:p>
      </dgm:t>
    </dgm:pt>
    <dgm:pt modelId="{2A3E1C73-4CB6-4CFA-9791-9FD03CC2DE67}" type="sibTrans" cxnId="{6D01DEAB-59D8-47E3-BAE2-5BF5C5C2341C}">
      <dgm:prSet/>
      <dgm:spPr/>
      <dgm:t>
        <a:bodyPr/>
        <a:lstStyle/>
        <a:p>
          <a:endParaRPr lang="en-GB"/>
        </a:p>
      </dgm:t>
    </dgm:pt>
    <dgm:pt modelId="{98860098-53EF-4DEB-81D2-A5A369999BC3}" type="pres">
      <dgm:prSet presAssocID="{AFFF811B-7724-4053-AC01-879A57DEC6D6}" presName="diagram" presStyleCnt="0">
        <dgm:presLayoutVars>
          <dgm:dir/>
          <dgm:resizeHandles val="exact"/>
        </dgm:presLayoutVars>
      </dgm:prSet>
      <dgm:spPr/>
    </dgm:pt>
    <dgm:pt modelId="{7073648C-3C01-4E16-865B-B7245FB751E3}" type="pres">
      <dgm:prSet presAssocID="{145AD059-4010-42DA-8CA9-AD7E3ED20ABD}" presName="node" presStyleLbl="node1" presStyleIdx="0" presStyleCnt="4">
        <dgm:presLayoutVars>
          <dgm:bulletEnabled val="1"/>
        </dgm:presLayoutVars>
      </dgm:prSet>
      <dgm:spPr/>
    </dgm:pt>
    <dgm:pt modelId="{5B3E3F53-7B72-4C9C-A112-9A9810908F0A}" type="pres">
      <dgm:prSet presAssocID="{0E2ED333-4EB2-44F1-880B-8AE1D5ACFDAE}" presName="sibTrans" presStyleCnt="0"/>
      <dgm:spPr/>
    </dgm:pt>
    <dgm:pt modelId="{C6074FA2-FCF2-41F5-A256-9BFF710EB7A5}" type="pres">
      <dgm:prSet presAssocID="{1309705F-7C9F-4707-8103-D339A4506A83}" presName="node" presStyleLbl="node1" presStyleIdx="1" presStyleCnt="4" custLinFactNeighborY="-8970">
        <dgm:presLayoutVars>
          <dgm:bulletEnabled val="1"/>
        </dgm:presLayoutVars>
      </dgm:prSet>
      <dgm:spPr/>
    </dgm:pt>
    <dgm:pt modelId="{D6E2C578-A3FB-440D-A4E2-B33A7F5BAD74}" type="pres">
      <dgm:prSet presAssocID="{9740F860-D7D8-42F0-AEC1-893BA0668EDA}" presName="sibTrans" presStyleCnt="0"/>
      <dgm:spPr/>
    </dgm:pt>
    <dgm:pt modelId="{F30EB0CB-04D8-4D46-8C8E-6F84B340019E}" type="pres">
      <dgm:prSet presAssocID="{E98749B0-42B9-49C4-9900-57289D330DF3}" presName="node" presStyleLbl="node1" presStyleIdx="2" presStyleCnt="4">
        <dgm:presLayoutVars>
          <dgm:bulletEnabled val="1"/>
        </dgm:presLayoutVars>
      </dgm:prSet>
      <dgm:spPr/>
    </dgm:pt>
    <dgm:pt modelId="{985B2A6F-142F-4022-B0E1-54B729392D64}" type="pres">
      <dgm:prSet presAssocID="{4A6804A0-F8E4-45C7-A76C-898C4013BD7C}" presName="sibTrans" presStyleCnt="0"/>
      <dgm:spPr/>
    </dgm:pt>
    <dgm:pt modelId="{4D5E2496-175D-4C79-AECE-E5834B5ABB95}" type="pres">
      <dgm:prSet presAssocID="{8C9734F2-7272-4897-9AE1-E41D19253C3F}" presName="node" presStyleLbl="node1" presStyleIdx="3" presStyleCnt="4">
        <dgm:presLayoutVars>
          <dgm:bulletEnabled val="1"/>
        </dgm:presLayoutVars>
      </dgm:prSet>
      <dgm:spPr/>
    </dgm:pt>
  </dgm:ptLst>
  <dgm:cxnLst>
    <dgm:cxn modelId="{40D23849-00F5-4F6A-85B1-21B4B512845D}" type="presOf" srcId="{E98749B0-42B9-49C4-9900-57289D330DF3}" destId="{F30EB0CB-04D8-4D46-8C8E-6F84B340019E}" srcOrd="0" destOrd="0" presId="urn:microsoft.com/office/officeart/2005/8/layout/default"/>
    <dgm:cxn modelId="{F01C0671-BAEE-4F61-8EDF-CA15180E2269}" type="presOf" srcId="{AFFF811B-7724-4053-AC01-879A57DEC6D6}" destId="{98860098-53EF-4DEB-81D2-A5A369999BC3}" srcOrd="0" destOrd="0" presId="urn:microsoft.com/office/officeart/2005/8/layout/default"/>
    <dgm:cxn modelId="{6FD5298B-2F6D-4678-B3E7-7F97E789D79D}" type="presOf" srcId="{1309705F-7C9F-4707-8103-D339A4506A83}" destId="{C6074FA2-FCF2-41F5-A256-9BFF710EB7A5}" srcOrd="0" destOrd="0" presId="urn:microsoft.com/office/officeart/2005/8/layout/default"/>
    <dgm:cxn modelId="{830BDB99-B897-40FE-B808-E3DCA94762D3}" srcId="{AFFF811B-7724-4053-AC01-879A57DEC6D6}" destId="{145AD059-4010-42DA-8CA9-AD7E3ED20ABD}" srcOrd="0" destOrd="0" parTransId="{C0595FA2-94E3-4FDD-ACE8-41859677C8AD}" sibTransId="{0E2ED333-4EB2-44F1-880B-8AE1D5ACFDAE}"/>
    <dgm:cxn modelId="{6538D7A6-6D5C-4170-B0BF-91B44CAC4E0D}" type="presOf" srcId="{8C9734F2-7272-4897-9AE1-E41D19253C3F}" destId="{4D5E2496-175D-4C79-AECE-E5834B5ABB95}" srcOrd="0" destOrd="0" presId="urn:microsoft.com/office/officeart/2005/8/layout/default"/>
    <dgm:cxn modelId="{59A5A0A7-5004-44C2-80E8-3046BB522387}" srcId="{AFFF811B-7724-4053-AC01-879A57DEC6D6}" destId="{1309705F-7C9F-4707-8103-D339A4506A83}" srcOrd="1" destOrd="0" parTransId="{A7277C94-BF40-421F-BBA8-F665874A6A6F}" sibTransId="{9740F860-D7D8-42F0-AEC1-893BA0668EDA}"/>
    <dgm:cxn modelId="{6D01DEAB-59D8-47E3-BAE2-5BF5C5C2341C}" srcId="{AFFF811B-7724-4053-AC01-879A57DEC6D6}" destId="{8C9734F2-7272-4897-9AE1-E41D19253C3F}" srcOrd="3" destOrd="0" parTransId="{77BD5CF8-65B4-462C-A1C8-D22BC8DA28F0}" sibTransId="{2A3E1C73-4CB6-4CFA-9791-9FD03CC2DE67}"/>
    <dgm:cxn modelId="{95F852B3-5627-422D-89CE-B40C74AC639E}" srcId="{AFFF811B-7724-4053-AC01-879A57DEC6D6}" destId="{E98749B0-42B9-49C4-9900-57289D330DF3}" srcOrd="2" destOrd="0" parTransId="{1C1D7CE1-5D60-4D96-8531-4B076FB98886}" sibTransId="{4A6804A0-F8E4-45C7-A76C-898C4013BD7C}"/>
    <dgm:cxn modelId="{156096F0-DB72-498A-A444-214A127C7BE5}" type="presOf" srcId="{145AD059-4010-42DA-8CA9-AD7E3ED20ABD}" destId="{7073648C-3C01-4E16-865B-B7245FB751E3}" srcOrd="0" destOrd="0" presId="urn:microsoft.com/office/officeart/2005/8/layout/default"/>
    <dgm:cxn modelId="{D6324061-DEC6-42F6-A8B9-12D9D372F0DD}" type="presParOf" srcId="{98860098-53EF-4DEB-81D2-A5A369999BC3}" destId="{7073648C-3C01-4E16-865B-B7245FB751E3}" srcOrd="0" destOrd="0" presId="urn:microsoft.com/office/officeart/2005/8/layout/default"/>
    <dgm:cxn modelId="{FB5BE13B-2D69-4F3D-927E-7225AB36A9C4}" type="presParOf" srcId="{98860098-53EF-4DEB-81D2-A5A369999BC3}" destId="{5B3E3F53-7B72-4C9C-A112-9A9810908F0A}" srcOrd="1" destOrd="0" presId="urn:microsoft.com/office/officeart/2005/8/layout/default"/>
    <dgm:cxn modelId="{0D82469D-F532-4D51-9941-EC6620287DC7}" type="presParOf" srcId="{98860098-53EF-4DEB-81D2-A5A369999BC3}" destId="{C6074FA2-FCF2-41F5-A256-9BFF710EB7A5}" srcOrd="2" destOrd="0" presId="urn:microsoft.com/office/officeart/2005/8/layout/default"/>
    <dgm:cxn modelId="{94DE6F66-490F-442A-A4B1-F4EAFECDE590}" type="presParOf" srcId="{98860098-53EF-4DEB-81D2-A5A369999BC3}" destId="{D6E2C578-A3FB-440D-A4E2-B33A7F5BAD74}" srcOrd="3" destOrd="0" presId="urn:microsoft.com/office/officeart/2005/8/layout/default"/>
    <dgm:cxn modelId="{38401FEF-CB42-46F1-8D99-2D3848FB29AA}" type="presParOf" srcId="{98860098-53EF-4DEB-81D2-A5A369999BC3}" destId="{F30EB0CB-04D8-4D46-8C8E-6F84B340019E}" srcOrd="4" destOrd="0" presId="urn:microsoft.com/office/officeart/2005/8/layout/default"/>
    <dgm:cxn modelId="{6DBF73B9-9710-4214-A36A-E1D500E5C305}" type="presParOf" srcId="{98860098-53EF-4DEB-81D2-A5A369999BC3}" destId="{985B2A6F-142F-4022-B0E1-54B729392D64}" srcOrd="5" destOrd="0" presId="urn:microsoft.com/office/officeart/2005/8/layout/default"/>
    <dgm:cxn modelId="{9A45BF90-D1FC-4858-A33D-0443E5CD3A08}" type="presParOf" srcId="{98860098-53EF-4DEB-81D2-A5A369999BC3}" destId="{4D5E2496-175D-4C79-AECE-E5834B5ABB95}" srcOrd="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E4D315-640F-4D1E-B58E-119069BB1ED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0121920-958D-4DBA-BD7E-55F08F7C8028}">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Assaults</a:t>
          </a:r>
        </a:p>
        <a:p>
          <a:r>
            <a:rPr lang="en-GB" sz="2000" b="0" dirty="0">
              <a:solidFill>
                <a:schemeClr val="tx1"/>
              </a:solidFill>
            </a:rPr>
            <a:t>Common Assault</a:t>
          </a:r>
        </a:p>
        <a:p>
          <a:r>
            <a:rPr lang="en-GB" sz="2000" b="0" dirty="0">
              <a:solidFill>
                <a:schemeClr val="tx1"/>
              </a:solidFill>
            </a:rPr>
            <a:t>Actual Bodily Harm</a:t>
          </a:r>
        </a:p>
        <a:p>
          <a:r>
            <a:rPr lang="en-GB" sz="2000" b="0" dirty="0">
              <a:solidFill>
                <a:schemeClr val="tx1"/>
              </a:solidFill>
            </a:rPr>
            <a:t>Wounding or Grievous Bodily Harm</a:t>
          </a:r>
        </a:p>
      </dgm:t>
    </dgm:pt>
    <dgm:pt modelId="{E1D5AD23-D641-4FB8-88B6-004250849513}" type="parTrans" cxnId="{27987CC1-5B93-4124-921E-2D49AC9A3EB7}">
      <dgm:prSet/>
      <dgm:spPr/>
      <dgm:t>
        <a:bodyPr/>
        <a:lstStyle/>
        <a:p>
          <a:endParaRPr lang="en-GB"/>
        </a:p>
      </dgm:t>
    </dgm:pt>
    <dgm:pt modelId="{83364F89-34E1-4EFE-A80B-091CF25A4329}" type="sibTrans" cxnId="{27987CC1-5B93-4124-921E-2D49AC9A3EB7}">
      <dgm:prSet/>
      <dgm:spPr/>
      <dgm:t>
        <a:bodyPr/>
        <a:lstStyle/>
        <a:p>
          <a:endParaRPr lang="en-GB"/>
        </a:p>
      </dgm:t>
    </dgm:pt>
    <dgm:pt modelId="{4A70F449-A96E-4CFA-9D5D-D7525441EDA8}">
      <dgm:prSet phldrT="[Text]" custT="1"/>
      <dgm:spPr>
        <a:solidFill>
          <a:schemeClr val="accent5">
            <a:lumMod val="5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bg1"/>
              </a:solidFill>
            </a:rPr>
            <a:t>Criminal Damage</a:t>
          </a:r>
        </a:p>
        <a:p>
          <a:r>
            <a:rPr lang="en-GB" sz="2000" dirty="0">
              <a:solidFill>
                <a:schemeClr val="bg1"/>
              </a:solidFill>
            </a:rPr>
            <a:t>‘Simple’ Criminal Damage</a:t>
          </a:r>
        </a:p>
      </dgm:t>
    </dgm:pt>
    <dgm:pt modelId="{BE6588F1-1D9C-47F8-B175-EF063A75E555}" type="parTrans" cxnId="{1D6CBE00-E7FE-4AB1-BDD4-70AD84A31433}">
      <dgm:prSet/>
      <dgm:spPr/>
      <dgm:t>
        <a:bodyPr/>
        <a:lstStyle/>
        <a:p>
          <a:endParaRPr lang="en-GB"/>
        </a:p>
      </dgm:t>
    </dgm:pt>
    <dgm:pt modelId="{57A3FC1F-AF35-4C17-A9A6-5556C0CAD7C5}" type="sibTrans" cxnId="{1D6CBE00-E7FE-4AB1-BDD4-70AD84A31433}">
      <dgm:prSet/>
      <dgm:spPr/>
      <dgm:t>
        <a:bodyPr/>
        <a:lstStyle/>
        <a:p>
          <a:endParaRPr lang="en-GB"/>
        </a:p>
      </dgm:t>
    </dgm:pt>
    <dgm:pt modelId="{7E3F81B2-F3B0-490A-A59B-092D4B95A4F3}">
      <dgm:prSet phldrT="[Text]" custT="1"/>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bg1"/>
              </a:solidFill>
            </a:rPr>
            <a:t>Public Order</a:t>
          </a:r>
        </a:p>
        <a:p>
          <a:r>
            <a:rPr lang="en-GB" sz="2000" dirty="0">
              <a:solidFill>
                <a:schemeClr val="bg1"/>
              </a:solidFill>
            </a:rPr>
            <a:t>Causing Harassment, Alarm or Distress</a:t>
          </a:r>
        </a:p>
        <a:p>
          <a:r>
            <a:rPr lang="en-GB" sz="2000" dirty="0">
              <a:solidFill>
                <a:schemeClr val="bg1"/>
              </a:solidFill>
            </a:rPr>
            <a:t>Causing Fear or Provocation of Violence</a:t>
          </a:r>
        </a:p>
        <a:p>
          <a:r>
            <a:rPr lang="en-GB" sz="2000" dirty="0">
              <a:solidFill>
                <a:schemeClr val="bg1"/>
              </a:solidFill>
            </a:rPr>
            <a:t>Intentional Harassment, Alarm or Distress</a:t>
          </a:r>
        </a:p>
      </dgm:t>
    </dgm:pt>
    <dgm:pt modelId="{BF58B625-F9A9-47B6-9F87-86D857786875}" type="parTrans" cxnId="{D8C7749E-53B6-4FA4-97E9-18F9ADABFA23}">
      <dgm:prSet/>
      <dgm:spPr/>
      <dgm:t>
        <a:bodyPr/>
        <a:lstStyle/>
        <a:p>
          <a:endParaRPr lang="en-GB"/>
        </a:p>
      </dgm:t>
    </dgm:pt>
    <dgm:pt modelId="{4B6F580F-0880-4CF3-A2FA-2CD92A39C14D}" type="sibTrans" cxnId="{D8C7749E-53B6-4FA4-97E9-18F9ADABFA23}">
      <dgm:prSet/>
      <dgm:spPr/>
      <dgm:t>
        <a:bodyPr/>
        <a:lstStyle/>
        <a:p>
          <a:endParaRPr lang="en-GB"/>
        </a:p>
      </dgm:t>
    </dgm:pt>
    <dgm:pt modelId="{04681F17-3B73-47FB-A73B-16DCCA0CD712}">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Stalking &amp; Harassment</a:t>
          </a:r>
        </a:p>
        <a:p>
          <a:r>
            <a:rPr lang="en-GB" sz="2000" dirty="0">
              <a:solidFill>
                <a:schemeClr val="tx1"/>
              </a:solidFill>
            </a:rPr>
            <a:t>Stalking &amp; Harassment</a:t>
          </a:r>
        </a:p>
        <a:p>
          <a:r>
            <a:rPr lang="en-GB" sz="2000" dirty="0">
              <a:solidFill>
                <a:schemeClr val="tx1"/>
              </a:solidFill>
            </a:rPr>
            <a:t>Putting People in Fear of Violence</a:t>
          </a:r>
        </a:p>
      </dgm:t>
    </dgm:pt>
    <dgm:pt modelId="{A1850578-9D4D-44F7-9043-75831955E105}" type="parTrans" cxnId="{4C6D95C3-6A13-41D1-BF14-448A479C893D}">
      <dgm:prSet/>
      <dgm:spPr/>
      <dgm:t>
        <a:bodyPr/>
        <a:lstStyle/>
        <a:p>
          <a:endParaRPr lang="en-GB"/>
        </a:p>
      </dgm:t>
    </dgm:pt>
    <dgm:pt modelId="{2764B6D4-870D-4E9E-95BF-EEDA951DB9ED}" type="sibTrans" cxnId="{4C6D95C3-6A13-41D1-BF14-448A479C893D}">
      <dgm:prSet/>
      <dgm:spPr/>
      <dgm:t>
        <a:bodyPr/>
        <a:lstStyle/>
        <a:p>
          <a:endParaRPr lang="en-GB"/>
        </a:p>
      </dgm:t>
    </dgm:pt>
    <dgm:pt modelId="{865BFB96-E74F-42CE-9887-5F4051D8DBFD}" type="pres">
      <dgm:prSet presAssocID="{65E4D315-640F-4D1E-B58E-119069BB1EDC}" presName="diagram" presStyleCnt="0">
        <dgm:presLayoutVars>
          <dgm:dir/>
          <dgm:resizeHandles val="exact"/>
        </dgm:presLayoutVars>
      </dgm:prSet>
      <dgm:spPr/>
    </dgm:pt>
    <dgm:pt modelId="{651E6A31-869B-4431-9B30-1F60AA19F758}" type="pres">
      <dgm:prSet presAssocID="{80121920-958D-4DBA-BD7E-55F08F7C8028}" presName="node" presStyleLbl="node1" presStyleIdx="0" presStyleCnt="4" custScaleX="94347" custScaleY="83853" custLinFactNeighborX="-823" custLinFactNeighborY="2099">
        <dgm:presLayoutVars>
          <dgm:bulletEnabled val="1"/>
        </dgm:presLayoutVars>
      </dgm:prSet>
      <dgm:spPr/>
    </dgm:pt>
    <dgm:pt modelId="{33F09FC1-3DA8-4803-A87B-15EE81763C84}" type="pres">
      <dgm:prSet presAssocID="{83364F89-34E1-4EFE-A80B-091CF25A4329}" presName="sibTrans" presStyleCnt="0"/>
      <dgm:spPr/>
    </dgm:pt>
    <dgm:pt modelId="{8A6CA893-EB48-42FD-B70C-6D97E4177BA7}" type="pres">
      <dgm:prSet presAssocID="{4A70F449-A96E-4CFA-9D5D-D7525441EDA8}" presName="node" presStyleLbl="node1" presStyleIdx="1" presStyleCnt="4" custScaleX="67596" custScaleY="83853" custLinFactNeighborX="5223" custLinFactNeighborY="2099">
        <dgm:presLayoutVars>
          <dgm:bulletEnabled val="1"/>
        </dgm:presLayoutVars>
      </dgm:prSet>
      <dgm:spPr/>
    </dgm:pt>
    <dgm:pt modelId="{53593329-96D1-4B3B-AD2D-1EF6708FA2D7}" type="pres">
      <dgm:prSet presAssocID="{57A3FC1F-AF35-4C17-A9A6-5556C0CAD7C5}" presName="sibTrans" presStyleCnt="0"/>
      <dgm:spPr/>
    </dgm:pt>
    <dgm:pt modelId="{733ED8E6-96D4-4F11-8102-A4439E326FA8}" type="pres">
      <dgm:prSet presAssocID="{7E3F81B2-F3B0-490A-A59B-092D4B95A4F3}" presName="node" presStyleLbl="node1" presStyleIdx="2" presStyleCnt="4" custScaleX="94235" custLinFactNeighborX="136" custLinFactNeighborY="-7237">
        <dgm:presLayoutVars>
          <dgm:bulletEnabled val="1"/>
        </dgm:presLayoutVars>
      </dgm:prSet>
      <dgm:spPr/>
    </dgm:pt>
    <dgm:pt modelId="{16B6C4B9-B879-47E5-AA3D-EB40B0181937}" type="pres">
      <dgm:prSet presAssocID="{4B6F580F-0880-4CF3-A2FA-2CD92A39C14D}" presName="sibTrans" presStyleCnt="0"/>
      <dgm:spPr/>
    </dgm:pt>
    <dgm:pt modelId="{CD50E3EA-BB3D-4F08-9014-580837CA6DB0}" type="pres">
      <dgm:prSet presAssocID="{04681F17-3B73-47FB-A73B-16DCCA0CD712}" presName="node" presStyleLbl="node1" presStyleIdx="3" presStyleCnt="4" custScaleX="68702" custScaleY="97538" custLinFactNeighborX="4904" custLinFactNeighborY="-7237">
        <dgm:presLayoutVars>
          <dgm:bulletEnabled val="1"/>
        </dgm:presLayoutVars>
      </dgm:prSet>
      <dgm:spPr/>
    </dgm:pt>
  </dgm:ptLst>
  <dgm:cxnLst>
    <dgm:cxn modelId="{1D6CBE00-E7FE-4AB1-BDD4-70AD84A31433}" srcId="{65E4D315-640F-4D1E-B58E-119069BB1EDC}" destId="{4A70F449-A96E-4CFA-9D5D-D7525441EDA8}" srcOrd="1" destOrd="0" parTransId="{BE6588F1-1D9C-47F8-B175-EF063A75E555}" sibTransId="{57A3FC1F-AF35-4C17-A9A6-5556C0CAD7C5}"/>
    <dgm:cxn modelId="{75A6C62F-3FBD-4458-8EAD-B8789F17D59D}" type="presOf" srcId="{04681F17-3B73-47FB-A73B-16DCCA0CD712}" destId="{CD50E3EA-BB3D-4F08-9014-580837CA6DB0}" srcOrd="0" destOrd="0" presId="urn:microsoft.com/office/officeart/2005/8/layout/default"/>
    <dgm:cxn modelId="{0E238A47-7AAB-4F30-878B-87D7BFAA7B5A}" type="presOf" srcId="{7E3F81B2-F3B0-490A-A59B-092D4B95A4F3}" destId="{733ED8E6-96D4-4F11-8102-A4439E326FA8}" srcOrd="0" destOrd="0" presId="urn:microsoft.com/office/officeart/2005/8/layout/default"/>
    <dgm:cxn modelId="{1D8A6670-F458-4510-897B-633F46A7A62D}" type="presOf" srcId="{65E4D315-640F-4D1E-B58E-119069BB1EDC}" destId="{865BFB96-E74F-42CE-9887-5F4051D8DBFD}" srcOrd="0" destOrd="0" presId="urn:microsoft.com/office/officeart/2005/8/layout/default"/>
    <dgm:cxn modelId="{1999507E-73AC-42DA-A06F-BF650596A7A0}" type="presOf" srcId="{4A70F449-A96E-4CFA-9D5D-D7525441EDA8}" destId="{8A6CA893-EB48-42FD-B70C-6D97E4177BA7}" srcOrd="0" destOrd="0" presId="urn:microsoft.com/office/officeart/2005/8/layout/default"/>
    <dgm:cxn modelId="{C5014C9E-552B-40AE-8F3C-51C947DB65CF}" type="presOf" srcId="{80121920-958D-4DBA-BD7E-55F08F7C8028}" destId="{651E6A31-869B-4431-9B30-1F60AA19F758}" srcOrd="0" destOrd="0" presId="urn:microsoft.com/office/officeart/2005/8/layout/default"/>
    <dgm:cxn modelId="{D8C7749E-53B6-4FA4-97E9-18F9ADABFA23}" srcId="{65E4D315-640F-4D1E-B58E-119069BB1EDC}" destId="{7E3F81B2-F3B0-490A-A59B-092D4B95A4F3}" srcOrd="2" destOrd="0" parTransId="{BF58B625-F9A9-47B6-9F87-86D857786875}" sibTransId="{4B6F580F-0880-4CF3-A2FA-2CD92A39C14D}"/>
    <dgm:cxn modelId="{27987CC1-5B93-4124-921E-2D49AC9A3EB7}" srcId="{65E4D315-640F-4D1E-B58E-119069BB1EDC}" destId="{80121920-958D-4DBA-BD7E-55F08F7C8028}" srcOrd="0" destOrd="0" parTransId="{E1D5AD23-D641-4FB8-88B6-004250849513}" sibTransId="{83364F89-34E1-4EFE-A80B-091CF25A4329}"/>
    <dgm:cxn modelId="{4C6D95C3-6A13-41D1-BF14-448A479C893D}" srcId="{65E4D315-640F-4D1E-B58E-119069BB1EDC}" destId="{04681F17-3B73-47FB-A73B-16DCCA0CD712}" srcOrd="3" destOrd="0" parTransId="{A1850578-9D4D-44F7-9043-75831955E105}" sibTransId="{2764B6D4-870D-4E9E-95BF-EEDA951DB9ED}"/>
    <dgm:cxn modelId="{87C0DCD0-33CC-422E-B06B-AF5DB8A76773}" type="presParOf" srcId="{865BFB96-E74F-42CE-9887-5F4051D8DBFD}" destId="{651E6A31-869B-4431-9B30-1F60AA19F758}" srcOrd="0" destOrd="0" presId="urn:microsoft.com/office/officeart/2005/8/layout/default"/>
    <dgm:cxn modelId="{192F8326-93B7-4E06-9322-8FE0CDCF96C5}" type="presParOf" srcId="{865BFB96-E74F-42CE-9887-5F4051D8DBFD}" destId="{33F09FC1-3DA8-4803-A87B-15EE81763C84}" srcOrd="1" destOrd="0" presId="urn:microsoft.com/office/officeart/2005/8/layout/default"/>
    <dgm:cxn modelId="{ED259337-6831-4D79-B2D5-BAE8E900B9BA}" type="presParOf" srcId="{865BFB96-E74F-42CE-9887-5F4051D8DBFD}" destId="{8A6CA893-EB48-42FD-B70C-6D97E4177BA7}" srcOrd="2" destOrd="0" presId="urn:microsoft.com/office/officeart/2005/8/layout/default"/>
    <dgm:cxn modelId="{E2C3FC79-DBE7-4541-8F7A-BE18A6E95E02}" type="presParOf" srcId="{865BFB96-E74F-42CE-9887-5F4051D8DBFD}" destId="{53593329-96D1-4B3B-AD2D-1EF6708FA2D7}" srcOrd="3" destOrd="0" presId="urn:microsoft.com/office/officeart/2005/8/layout/default"/>
    <dgm:cxn modelId="{574C1BAE-701B-416A-A936-4E99E48BD7DC}" type="presParOf" srcId="{865BFB96-E74F-42CE-9887-5F4051D8DBFD}" destId="{733ED8E6-96D4-4F11-8102-A4439E326FA8}" srcOrd="4" destOrd="0" presId="urn:microsoft.com/office/officeart/2005/8/layout/default"/>
    <dgm:cxn modelId="{F5776843-8AFA-43C9-9576-78BB31584928}" type="presParOf" srcId="{865BFB96-E74F-42CE-9887-5F4051D8DBFD}" destId="{16B6C4B9-B879-47E5-AA3D-EB40B0181937}" srcOrd="5" destOrd="0" presId="urn:microsoft.com/office/officeart/2005/8/layout/default"/>
    <dgm:cxn modelId="{1C1DA6AA-22BF-480C-B6F0-9629E401E02B}" type="presParOf" srcId="{865BFB96-E74F-42CE-9887-5F4051D8DBFD}" destId="{CD50E3EA-BB3D-4F08-9014-580837CA6DB0}"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99867E-C2EA-4F08-87C5-E874260C01D0}" type="doc">
      <dgm:prSet loTypeId="urn:microsoft.com/office/officeart/2005/8/layout/hProcess9" loCatId="process" qsTypeId="urn:microsoft.com/office/officeart/2005/8/quickstyle/simple1" qsCatId="simple" csTypeId="urn:microsoft.com/office/officeart/2005/8/colors/accent1_2" csCatId="accent1" phldr="1"/>
      <dgm:spPr/>
    </dgm:pt>
    <dgm:pt modelId="{41A32D0E-2DC7-4E52-A31C-EB2158C9005D}">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Common Assault</a:t>
          </a:r>
        </a:p>
        <a:p>
          <a:r>
            <a:rPr lang="en-GB" sz="2000" dirty="0">
              <a:solidFill>
                <a:schemeClr val="tx1"/>
              </a:solidFill>
            </a:rPr>
            <a:t>Summary 6 months imprisonment or fine. Indictment 2yrs</a:t>
          </a:r>
        </a:p>
      </dgm:t>
    </dgm:pt>
    <dgm:pt modelId="{3836389D-0594-4773-8D69-799D3D3B4FC6}" type="parTrans" cxnId="{0DB886FE-0572-420B-8520-87519F60A364}">
      <dgm:prSet/>
      <dgm:spPr/>
      <dgm:t>
        <a:bodyPr/>
        <a:lstStyle/>
        <a:p>
          <a:endParaRPr lang="en-GB"/>
        </a:p>
      </dgm:t>
    </dgm:pt>
    <dgm:pt modelId="{B71187A5-4A4D-46F8-B915-2B29FC26AA09}" type="sibTrans" cxnId="{0DB886FE-0572-420B-8520-87519F60A364}">
      <dgm:prSet/>
      <dgm:spPr/>
      <dgm:t>
        <a:bodyPr/>
        <a:lstStyle/>
        <a:p>
          <a:endParaRPr lang="en-GB"/>
        </a:p>
      </dgm:t>
    </dgm:pt>
    <dgm:pt modelId="{179C11FA-B53E-4ED8-8B1E-4B414F718860}">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b="1" i="1" dirty="0">
              <a:solidFill>
                <a:schemeClr val="tx1"/>
              </a:solidFill>
            </a:rPr>
            <a:t>S47 – ABH</a:t>
          </a:r>
        </a:p>
        <a:p>
          <a:r>
            <a:rPr lang="en-GB" sz="2000" dirty="0">
              <a:solidFill>
                <a:schemeClr val="tx1"/>
              </a:solidFill>
            </a:rPr>
            <a:t>Summary 6 months imprisonment or fine. Indictment 7yrs</a:t>
          </a:r>
        </a:p>
      </dgm:t>
    </dgm:pt>
    <dgm:pt modelId="{DF418D11-CB45-43CC-97A3-CA685DAB71FD}" type="parTrans" cxnId="{51DF30D8-A137-4906-B060-567DBE9F3A31}">
      <dgm:prSet/>
      <dgm:spPr/>
      <dgm:t>
        <a:bodyPr/>
        <a:lstStyle/>
        <a:p>
          <a:endParaRPr lang="en-GB"/>
        </a:p>
      </dgm:t>
    </dgm:pt>
    <dgm:pt modelId="{A9CAFE92-DF48-4A99-A629-5497595DA047}" type="sibTrans" cxnId="{51DF30D8-A137-4906-B060-567DBE9F3A31}">
      <dgm:prSet/>
      <dgm:spPr/>
      <dgm:t>
        <a:bodyPr/>
        <a:lstStyle/>
        <a:p>
          <a:endParaRPr lang="en-GB"/>
        </a:p>
      </dgm:t>
    </dgm:pt>
    <dgm:pt modelId="{B9D380AB-47D0-4D21-89FD-7826BC28D3A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S20- Malicious Wounding or GBH</a:t>
          </a:r>
        </a:p>
        <a:p>
          <a:r>
            <a:rPr lang="en-GB" sz="2000" dirty="0">
              <a:solidFill>
                <a:schemeClr val="tx1"/>
              </a:solidFill>
            </a:rPr>
            <a:t>Summary 6 months imprisonment or fine. Indictment 7yrs</a:t>
          </a:r>
        </a:p>
      </dgm:t>
    </dgm:pt>
    <dgm:pt modelId="{E6AB3740-3740-499D-A915-2AC2837BCDA5}" type="parTrans" cxnId="{AF549051-9F5C-4A0E-8B28-5F097F1D289E}">
      <dgm:prSet/>
      <dgm:spPr/>
      <dgm:t>
        <a:bodyPr/>
        <a:lstStyle/>
        <a:p>
          <a:endParaRPr lang="en-GB"/>
        </a:p>
      </dgm:t>
    </dgm:pt>
    <dgm:pt modelId="{4E0B99F2-5D03-4F16-9D9C-A43AFCFD896C}" type="sibTrans" cxnId="{AF549051-9F5C-4A0E-8B28-5F097F1D289E}">
      <dgm:prSet/>
      <dgm:spPr/>
      <dgm:t>
        <a:bodyPr/>
        <a:lstStyle/>
        <a:p>
          <a:endParaRPr lang="en-GB"/>
        </a:p>
      </dgm:t>
    </dgm:pt>
    <dgm:pt modelId="{56FD0933-2D9D-45B8-98BC-B1B5AB4185F3}" type="pres">
      <dgm:prSet presAssocID="{3699867E-C2EA-4F08-87C5-E874260C01D0}" presName="CompostProcess" presStyleCnt="0">
        <dgm:presLayoutVars>
          <dgm:dir/>
          <dgm:resizeHandles val="exact"/>
        </dgm:presLayoutVars>
      </dgm:prSet>
      <dgm:spPr/>
    </dgm:pt>
    <dgm:pt modelId="{8B4DD9D7-9749-49B3-807F-FD8EB721A2AC}" type="pres">
      <dgm:prSet presAssocID="{3699867E-C2EA-4F08-87C5-E874260C01D0}" presName="arrow" presStyleLbl="bgShp" presStyleIdx="0" presStyleCnt="1" custLinFactNeighborX="-1022" custLinFactNeighborY="234"/>
      <dgm:spPr>
        <a:solidFill>
          <a:schemeClr val="accent5">
            <a:lumMod val="5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pt>
    <dgm:pt modelId="{E4E82F60-CCD5-4314-B687-384E1DBD0791}" type="pres">
      <dgm:prSet presAssocID="{3699867E-C2EA-4F08-87C5-E874260C01D0}" presName="linearProcess" presStyleCnt="0"/>
      <dgm:spPr/>
    </dgm:pt>
    <dgm:pt modelId="{81E11157-2D73-49C5-8FB6-B75D9413A2C7}" type="pres">
      <dgm:prSet presAssocID="{41A32D0E-2DC7-4E52-A31C-EB2158C9005D}" presName="textNode" presStyleLbl="node1" presStyleIdx="0" presStyleCnt="3">
        <dgm:presLayoutVars>
          <dgm:bulletEnabled val="1"/>
        </dgm:presLayoutVars>
      </dgm:prSet>
      <dgm:spPr/>
    </dgm:pt>
    <dgm:pt modelId="{BA7F0B4A-FFFA-4E30-844B-BB31FBFFD9A9}" type="pres">
      <dgm:prSet presAssocID="{B71187A5-4A4D-46F8-B915-2B29FC26AA09}" presName="sibTrans" presStyleCnt="0"/>
      <dgm:spPr/>
    </dgm:pt>
    <dgm:pt modelId="{BA80960C-7810-4565-BECA-D307CD232C00}" type="pres">
      <dgm:prSet presAssocID="{179C11FA-B53E-4ED8-8B1E-4B414F718860}" presName="textNode" presStyleLbl="node1" presStyleIdx="1" presStyleCnt="3">
        <dgm:presLayoutVars>
          <dgm:bulletEnabled val="1"/>
        </dgm:presLayoutVars>
      </dgm:prSet>
      <dgm:spPr/>
    </dgm:pt>
    <dgm:pt modelId="{39230471-974B-4F21-B3C9-BB111A427B7D}" type="pres">
      <dgm:prSet presAssocID="{A9CAFE92-DF48-4A99-A629-5497595DA047}" presName="sibTrans" presStyleCnt="0"/>
      <dgm:spPr/>
    </dgm:pt>
    <dgm:pt modelId="{9BA29CDA-F946-4125-940D-F8EE697155B2}" type="pres">
      <dgm:prSet presAssocID="{B9D380AB-47D0-4D21-89FD-7826BC28D3AC}" presName="textNode" presStyleLbl="node1" presStyleIdx="2" presStyleCnt="3">
        <dgm:presLayoutVars>
          <dgm:bulletEnabled val="1"/>
        </dgm:presLayoutVars>
      </dgm:prSet>
      <dgm:spPr/>
    </dgm:pt>
  </dgm:ptLst>
  <dgm:cxnLst>
    <dgm:cxn modelId="{DF54A907-81A3-495B-9D88-CCC8D3C2E42C}" type="presOf" srcId="{3699867E-C2EA-4F08-87C5-E874260C01D0}" destId="{56FD0933-2D9D-45B8-98BC-B1B5AB4185F3}" srcOrd="0" destOrd="0" presId="urn:microsoft.com/office/officeart/2005/8/layout/hProcess9"/>
    <dgm:cxn modelId="{D9260B26-3814-4257-B47C-5A56738D104B}" type="presOf" srcId="{41A32D0E-2DC7-4E52-A31C-EB2158C9005D}" destId="{81E11157-2D73-49C5-8FB6-B75D9413A2C7}" srcOrd="0" destOrd="0" presId="urn:microsoft.com/office/officeart/2005/8/layout/hProcess9"/>
    <dgm:cxn modelId="{AF549051-9F5C-4A0E-8B28-5F097F1D289E}" srcId="{3699867E-C2EA-4F08-87C5-E874260C01D0}" destId="{B9D380AB-47D0-4D21-89FD-7826BC28D3AC}" srcOrd="2" destOrd="0" parTransId="{E6AB3740-3740-499D-A915-2AC2837BCDA5}" sibTransId="{4E0B99F2-5D03-4F16-9D9C-A43AFCFD896C}"/>
    <dgm:cxn modelId="{47864756-D308-4EB0-BCD4-A3A87A2493A7}" type="presOf" srcId="{179C11FA-B53E-4ED8-8B1E-4B414F718860}" destId="{BA80960C-7810-4565-BECA-D307CD232C00}" srcOrd="0" destOrd="0" presId="urn:microsoft.com/office/officeart/2005/8/layout/hProcess9"/>
    <dgm:cxn modelId="{EB9BC8D4-58B2-47A4-85BB-C49CC721C03C}" type="presOf" srcId="{B9D380AB-47D0-4D21-89FD-7826BC28D3AC}" destId="{9BA29CDA-F946-4125-940D-F8EE697155B2}" srcOrd="0" destOrd="0" presId="urn:microsoft.com/office/officeart/2005/8/layout/hProcess9"/>
    <dgm:cxn modelId="{51DF30D8-A137-4906-B060-567DBE9F3A31}" srcId="{3699867E-C2EA-4F08-87C5-E874260C01D0}" destId="{179C11FA-B53E-4ED8-8B1E-4B414F718860}" srcOrd="1" destOrd="0" parTransId="{DF418D11-CB45-43CC-97A3-CA685DAB71FD}" sibTransId="{A9CAFE92-DF48-4A99-A629-5497595DA047}"/>
    <dgm:cxn modelId="{0DB886FE-0572-420B-8520-87519F60A364}" srcId="{3699867E-C2EA-4F08-87C5-E874260C01D0}" destId="{41A32D0E-2DC7-4E52-A31C-EB2158C9005D}" srcOrd="0" destOrd="0" parTransId="{3836389D-0594-4773-8D69-799D3D3B4FC6}" sibTransId="{B71187A5-4A4D-46F8-B915-2B29FC26AA09}"/>
    <dgm:cxn modelId="{414F251A-83F2-49B0-8642-35D77485A616}" type="presParOf" srcId="{56FD0933-2D9D-45B8-98BC-B1B5AB4185F3}" destId="{8B4DD9D7-9749-49B3-807F-FD8EB721A2AC}" srcOrd="0" destOrd="0" presId="urn:microsoft.com/office/officeart/2005/8/layout/hProcess9"/>
    <dgm:cxn modelId="{78B1ECAE-FBD4-4FB7-BD79-257E7243A554}" type="presParOf" srcId="{56FD0933-2D9D-45B8-98BC-B1B5AB4185F3}" destId="{E4E82F60-CCD5-4314-B687-384E1DBD0791}" srcOrd="1" destOrd="0" presId="urn:microsoft.com/office/officeart/2005/8/layout/hProcess9"/>
    <dgm:cxn modelId="{3F5F59E4-9CC3-4BA2-A4FE-57429B6B0508}" type="presParOf" srcId="{E4E82F60-CCD5-4314-B687-384E1DBD0791}" destId="{81E11157-2D73-49C5-8FB6-B75D9413A2C7}" srcOrd="0" destOrd="0" presId="urn:microsoft.com/office/officeart/2005/8/layout/hProcess9"/>
    <dgm:cxn modelId="{A733A3FA-A303-40CA-AB59-CCF197F65BA2}" type="presParOf" srcId="{E4E82F60-CCD5-4314-B687-384E1DBD0791}" destId="{BA7F0B4A-FFFA-4E30-844B-BB31FBFFD9A9}" srcOrd="1" destOrd="0" presId="urn:microsoft.com/office/officeart/2005/8/layout/hProcess9"/>
    <dgm:cxn modelId="{F3DF77D7-9756-4C8D-812B-92EAD46DFD40}" type="presParOf" srcId="{E4E82F60-CCD5-4314-B687-384E1DBD0791}" destId="{BA80960C-7810-4565-BECA-D307CD232C00}" srcOrd="2" destOrd="0" presId="urn:microsoft.com/office/officeart/2005/8/layout/hProcess9"/>
    <dgm:cxn modelId="{CDE6D68F-B78B-4C39-B273-9009F2A0553E}" type="presParOf" srcId="{E4E82F60-CCD5-4314-B687-384E1DBD0791}" destId="{39230471-974B-4F21-B3C9-BB111A427B7D}" srcOrd="3" destOrd="0" presId="urn:microsoft.com/office/officeart/2005/8/layout/hProcess9"/>
    <dgm:cxn modelId="{CC53DD67-9B23-4D02-A8A8-E51813638B96}" type="presParOf" srcId="{E4E82F60-CCD5-4314-B687-384E1DBD0791}" destId="{9BA29CDA-F946-4125-940D-F8EE697155B2}"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BAF10F-971C-4359-8CFC-62251864028A}"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B4A405D5-76A0-4F63-871B-3293CAD570B0}">
      <dgm:prSet phldrT="[Text]" custT="1"/>
      <dgm:spPr>
        <a:solidFill>
          <a:schemeClr val="tx2"/>
        </a:solidFill>
        <a:ln>
          <a:solidFill>
            <a:schemeClr val="tx1"/>
          </a:solidFill>
        </a:ln>
      </dgm:spPr>
      <dgm:t>
        <a:bodyPr/>
        <a:lstStyle/>
        <a:p>
          <a:r>
            <a:rPr lang="en-GB" sz="2400" b="1" i="1" dirty="0">
              <a:solidFill>
                <a:schemeClr val="bg1"/>
              </a:solidFill>
            </a:rPr>
            <a:t>Criminal Damage</a:t>
          </a:r>
        </a:p>
      </dgm:t>
    </dgm:pt>
    <dgm:pt modelId="{26CA3C29-D221-4E48-A4C8-CE6165ED1D2D}" type="parTrans" cxnId="{808421B8-95EB-41F3-AF75-70970FABA792}">
      <dgm:prSet/>
      <dgm:spPr/>
      <dgm:t>
        <a:bodyPr/>
        <a:lstStyle/>
        <a:p>
          <a:endParaRPr lang="en-GB"/>
        </a:p>
      </dgm:t>
    </dgm:pt>
    <dgm:pt modelId="{F91ECD98-ED77-4E85-8A64-899D62EF3F54}" type="sibTrans" cxnId="{808421B8-95EB-41F3-AF75-70970FABA792}">
      <dgm:prSet/>
      <dgm:spPr/>
      <dgm:t>
        <a:bodyPr/>
        <a:lstStyle/>
        <a:p>
          <a:endParaRPr lang="en-GB"/>
        </a:p>
      </dgm:t>
    </dgm:pt>
    <dgm:pt modelId="{DCA33B89-F859-403A-B8E1-EAC7A30CD3DE}">
      <dgm:prSet phldrT="[Text]" custT="1"/>
      <dgm:spPr>
        <a:solidFill>
          <a:schemeClr val="tx2">
            <a:lumMod val="20000"/>
            <a:lumOff val="80000"/>
            <a:alpha val="90000"/>
          </a:schemeClr>
        </a:solidFill>
        <a:ln>
          <a:solidFill>
            <a:schemeClr val="tx1">
              <a:alpha val="90000"/>
            </a:schemeClr>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t>Summary 6 months imprisonment +/or fine. Indictment 14 </a:t>
          </a:r>
          <a:r>
            <a:rPr lang="en-GB" sz="2000" dirty="0" err="1"/>
            <a:t>yrs</a:t>
          </a:r>
          <a:endParaRPr lang="en-GB" sz="2000" dirty="0"/>
        </a:p>
      </dgm:t>
    </dgm:pt>
    <dgm:pt modelId="{B9B58170-8EE4-4436-9711-723882AEC886}" type="parTrans" cxnId="{0990A510-2F60-4380-BCEE-5447D1521487}">
      <dgm:prSet/>
      <dgm:spPr/>
      <dgm:t>
        <a:bodyPr/>
        <a:lstStyle/>
        <a:p>
          <a:endParaRPr lang="en-GB"/>
        </a:p>
      </dgm:t>
    </dgm:pt>
    <dgm:pt modelId="{7E6E6BB4-3957-4955-8FDC-2A11214541C5}" type="sibTrans" cxnId="{0990A510-2F60-4380-BCEE-5447D1521487}">
      <dgm:prSet/>
      <dgm:spPr/>
      <dgm:t>
        <a:bodyPr/>
        <a:lstStyle/>
        <a:p>
          <a:endParaRPr lang="en-GB"/>
        </a:p>
      </dgm:t>
    </dgm:pt>
    <dgm:pt modelId="{2262043F-497A-4AC9-887D-2F8CF0493831}" type="pres">
      <dgm:prSet presAssocID="{E6BAF10F-971C-4359-8CFC-62251864028A}" presName="Name0" presStyleCnt="0">
        <dgm:presLayoutVars>
          <dgm:dir/>
          <dgm:animLvl val="lvl"/>
          <dgm:resizeHandles val="exact"/>
        </dgm:presLayoutVars>
      </dgm:prSet>
      <dgm:spPr/>
    </dgm:pt>
    <dgm:pt modelId="{54CD4CD1-44C8-4897-9057-64C13F397F06}" type="pres">
      <dgm:prSet presAssocID="{B4A405D5-76A0-4F63-871B-3293CAD570B0}" presName="boxAndChildren" presStyleCnt="0"/>
      <dgm:spPr/>
    </dgm:pt>
    <dgm:pt modelId="{BABCF803-3941-4D47-8EEB-7CA54B9F1A87}" type="pres">
      <dgm:prSet presAssocID="{B4A405D5-76A0-4F63-871B-3293CAD570B0}" presName="parentTextBox" presStyleLbl="node1" presStyleIdx="0" presStyleCnt="1"/>
      <dgm:spPr/>
    </dgm:pt>
    <dgm:pt modelId="{64CFF4C6-E6A5-4124-8C45-94A2C252DD9A}" type="pres">
      <dgm:prSet presAssocID="{B4A405D5-76A0-4F63-871B-3293CAD570B0}" presName="entireBox" presStyleLbl="node1" presStyleIdx="0" presStyleCnt="1"/>
      <dgm:spPr/>
    </dgm:pt>
    <dgm:pt modelId="{D1FAE354-41B7-4E91-9B9C-45646AC1B1E6}" type="pres">
      <dgm:prSet presAssocID="{B4A405D5-76A0-4F63-871B-3293CAD570B0}" presName="descendantBox" presStyleCnt="0"/>
      <dgm:spPr/>
    </dgm:pt>
    <dgm:pt modelId="{0E63F951-21C8-43D6-8FD3-AE0A60B31C4F}" type="pres">
      <dgm:prSet presAssocID="{DCA33B89-F859-403A-B8E1-EAC7A30CD3DE}" presName="childTextBox" presStyleLbl="fgAccFollowNode1" presStyleIdx="0" presStyleCnt="1" custScaleY="108695">
        <dgm:presLayoutVars>
          <dgm:bulletEnabled val="1"/>
        </dgm:presLayoutVars>
      </dgm:prSet>
      <dgm:spPr/>
    </dgm:pt>
  </dgm:ptLst>
  <dgm:cxnLst>
    <dgm:cxn modelId="{0990A510-2F60-4380-BCEE-5447D1521487}" srcId="{B4A405D5-76A0-4F63-871B-3293CAD570B0}" destId="{DCA33B89-F859-403A-B8E1-EAC7A30CD3DE}" srcOrd="0" destOrd="0" parTransId="{B9B58170-8EE4-4436-9711-723882AEC886}" sibTransId="{7E6E6BB4-3957-4955-8FDC-2A11214541C5}"/>
    <dgm:cxn modelId="{83019C49-183C-4DE2-8437-7273E3D10CEB}" type="presOf" srcId="{E6BAF10F-971C-4359-8CFC-62251864028A}" destId="{2262043F-497A-4AC9-887D-2F8CF0493831}" srcOrd="0" destOrd="0" presId="urn:microsoft.com/office/officeart/2005/8/layout/process4"/>
    <dgm:cxn modelId="{A4EA966A-D43B-45D2-82AD-6A73BA6C49F5}" type="presOf" srcId="{DCA33B89-F859-403A-B8E1-EAC7A30CD3DE}" destId="{0E63F951-21C8-43D6-8FD3-AE0A60B31C4F}" srcOrd="0" destOrd="0" presId="urn:microsoft.com/office/officeart/2005/8/layout/process4"/>
    <dgm:cxn modelId="{F0A17EA3-7B43-45E1-AE06-D02828DBEC3D}" type="presOf" srcId="{B4A405D5-76A0-4F63-871B-3293CAD570B0}" destId="{64CFF4C6-E6A5-4124-8C45-94A2C252DD9A}" srcOrd="1" destOrd="0" presId="urn:microsoft.com/office/officeart/2005/8/layout/process4"/>
    <dgm:cxn modelId="{808421B8-95EB-41F3-AF75-70970FABA792}" srcId="{E6BAF10F-971C-4359-8CFC-62251864028A}" destId="{B4A405D5-76A0-4F63-871B-3293CAD570B0}" srcOrd="0" destOrd="0" parTransId="{26CA3C29-D221-4E48-A4C8-CE6165ED1D2D}" sibTransId="{F91ECD98-ED77-4E85-8A64-899D62EF3F54}"/>
    <dgm:cxn modelId="{5FE571EE-C875-4025-9073-1F1B3D070F49}" type="presOf" srcId="{B4A405D5-76A0-4F63-871B-3293CAD570B0}" destId="{BABCF803-3941-4D47-8EEB-7CA54B9F1A87}" srcOrd="0" destOrd="0" presId="urn:microsoft.com/office/officeart/2005/8/layout/process4"/>
    <dgm:cxn modelId="{B6454737-B00E-43B0-9FF4-AF1E001999F6}" type="presParOf" srcId="{2262043F-497A-4AC9-887D-2F8CF0493831}" destId="{54CD4CD1-44C8-4897-9057-64C13F397F06}" srcOrd="0" destOrd="0" presId="urn:microsoft.com/office/officeart/2005/8/layout/process4"/>
    <dgm:cxn modelId="{DEB5B4C1-2904-4C3F-AEE6-4F9BC3BA6C33}" type="presParOf" srcId="{54CD4CD1-44C8-4897-9057-64C13F397F06}" destId="{BABCF803-3941-4D47-8EEB-7CA54B9F1A87}" srcOrd="0" destOrd="0" presId="urn:microsoft.com/office/officeart/2005/8/layout/process4"/>
    <dgm:cxn modelId="{3D29C3D2-CCC8-4C99-80A9-D623CF94C976}" type="presParOf" srcId="{54CD4CD1-44C8-4897-9057-64C13F397F06}" destId="{64CFF4C6-E6A5-4124-8C45-94A2C252DD9A}" srcOrd="1" destOrd="0" presId="urn:microsoft.com/office/officeart/2005/8/layout/process4"/>
    <dgm:cxn modelId="{895D920A-F85D-4CEA-9B3B-71008E6042BE}" type="presParOf" srcId="{54CD4CD1-44C8-4897-9057-64C13F397F06}" destId="{D1FAE354-41B7-4E91-9B9C-45646AC1B1E6}" srcOrd="2" destOrd="0" presId="urn:microsoft.com/office/officeart/2005/8/layout/process4"/>
    <dgm:cxn modelId="{C29913A0-BFBD-4CF6-A82E-F5A170EC28A3}" type="presParOf" srcId="{D1FAE354-41B7-4E91-9B9C-45646AC1B1E6}" destId="{0E63F951-21C8-43D6-8FD3-AE0A60B31C4F}" srcOrd="0" destOrd="0" presId="urn:microsoft.com/office/officeart/2005/8/layout/process4"/>
  </dgm:cxnLst>
  <dgm:bg/>
  <dgm:whole>
    <a:ln>
      <a:extLst>
        <a:ext uri="{C807C97D-BFC1-408E-A445-0C87EB9F89A2}">
          <ask:lineSketchStyleProps xmlns:ask="http://schemas.microsoft.com/office/drawing/2018/sketchyshapes">
            <ask:type>
              <ask:lineSketchFreehand/>
            </ask:type>
          </ask:lineSketchStyleProps>
        </a:ext>
      </a:extLst>
    </a:ln>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EC0E426-13E9-41D7-B715-48360E1D2ED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F0EBD03-119C-433D-B0F7-6C237F143705}">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S4 Fear or Provocation of Violence</a:t>
          </a:r>
        </a:p>
        <a:p>
          <a:r>
            <a:rPr lang="en-GB" sz="2000" dirty="0">
              <a:solidFill>
                <a:schemeClr val="tx1"/>
              </a:solidFill>
            </a:rPr>
            <a:t>Summary 6 months imprisonment +/or fine. Indictment 2yrs</a:t>
          </a:r>
        </a:p>
      </dgm:t>
    </dgm:pt>
    <dgm:pt modelId="{6F075AC7-1B08-4A1A-B3DD-12AEF7A619BF}" type="parTrans" cxnId="{9EE13ED3-98E7-4042-A52B-022B2869B9B0}">
      <dgm:prSet/>
      <dgm:spPr/>
      <dgm:t>
        <a:bodyPr/>
        <a:lstStyle/>
        <a:p>
          <a:endParaRPr lang="en-GB"/>
        </a:p>
      </dgm:t>
    </dgm:pt>
    <dgm:pt modelId="{17DD232F-BB45-4AC3-8B6C-0E3BC2056059}" type="sibTrans" cxnId="{9EE13ED3-98E7-4042-A52B-022B2869B9B0}">
      <dgm:prSet/>
      <dgm:spPr/>
      <dgm:t>
        <a:bodyPr/>
        <a:lstStyle/>
        <a:p>
          <a:endParaRPr lang="en-GB"/>
        </a:p>
      </dgm:t>
    </dgm:pt>
    <dgm:pt modelId="{35CEF4F7-8274-4A23-A6A7-FA806C90BD6E}">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S4A Intentional  Harassment, Alarm or Distress</a:t>
          </a:r>
        </a:p>
        <a:p>
          <a:r>
            <a:rPr lang="en-GB" sz="2000" dirty="0">
              <a:solidFill>
                <a:schemeClr val="tx1"/>
              </a:solidFill>
            </a:rPr>
            <a:t>Summary 6 months imprisonment +/or fine. Indictment 2yrs</a:t>
          </a:r>
        </a:p>
      </dgm:t>
    </dgm:pt>
    <dgm:pt modelId="{7164D366-2579-411B-900A-17B35ECFC3F9}" type="parTrans" cxnId="{9BB76D2C-7016-4222-8096-B2754CEFFC54}">
      <dgm:prSet/>
      <dgm:spPr/>
      <dgm:t>
        <a:bodyPr/>
        <a:lstStyle/>
        <a:p>
          <a:endParaRPr lang="en-GB"/>
        </a:p>
      </dgm:t>
    </dgm:pt>
    <dgm:pt modelId="{CFB5129A-DC2F-41C2-9679-CDB01F26033A}" type="sibTrans" cxnId="{9BB76D2C-7016-4222-8096-B2754CEFFC54}">
      <dgm:prSet/>
      <dgm:spPr/>
      <dgm:t>
        <a:bodyPr/>
        <a:lstStyle/>
        <a:p>
          <a:endParaRPr lang="en-GB"/>
        </a:p>
      </dgm:t>
    </dgm:pt>
    <dgm:pt modelId="{D14336EE-292A-4726-9F13-29F1DC81A2DD}">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S5 Harassment. Alarm or Distress</a:t>
          </a:r>
        </a:p>
        <a:p>
          <a:r>
            <a:rPr lang="en-GB" sz="2000" dirty="0">
              <a:solidFill>
                <a:schemeClr val="tx1"/>
              </a:solidFill>
            </a:rPr>
            <a:t>Summary 6 months imprisonment +/or fine</a:t>
          </a:r>
        </a:p>
      </dgm:t>
    </dgm:pt>
    <dgm:pt modelId="{3B4DD68D-9B70-4D7B-B4EA-7027A8DC5299}" type="parTrans" cxnId="{BA95E7E1-A8B6-4A17-9626-11215318DB7A}">
      <dgm:prSet/>
      <dgm:spPr/>
      <dgm:t>
        <a:bodyPr/>
        <a:lstStyle/>
        <a:p>
          <a:endParaRPr lang="en-GB"/>
        </a:p>
      </dgm:t>
    </dgm:pt>
    <dgm:pt modelId="{E3059E31-66A2-4E57-B96F-56FFACEDDBB4}" type="sibTrans" cxnId="{BA95E7E1-A8B6-4A17-9626-11215318DB7A}">
      <dgm:prSet/>
      <dgm:spPr/>
      <dgm:t>
        <a:bodyPr/>
        <a:lstStyle/>
        <a:p>
          <a:endParaRPr lang="en-GB"/>
        </a:p>
      </dgm:t>
    </dgm:pt>
    <dgm:pt modelId="{3D124FB1-C9D4-4B1F-ADEC-C79D2EA07039}" type="pres">
      <dgm:prSet presAssocID="{5EC0E426-13E9-41D7-B715-48360E1D2EDA}" presName="diagram" presStyleCnt="0">
        <dgm:presLayoutVars>
          <dgm:dir/>
          <dgm:resizeHandles val="exact"/>
        </dgm:presLayoutVars>
      </dgm:prSet>
      <dgm:spPr/>
    </dgm:pt>
    <dgm:pt modelId="{5428E4E6-82AC-4C7D-A2A4-5488C04DF146}" type="pres">
      <dgm:prSet presAssocID="{BF0EBD03-119C-433D-B0F7-6C237F143705}" presName="node" presStyleLbl="node1" presStyleIdx="0" presStyleCnt="3">
        <dgm:presLayoutVars>
          <dgm:bulletEnabled val="1"/>
        </dgm:presLayoutVars>
      </dgm:prSet>
      <dgm:spPr/>
    </dgm:pt>
    <dgm:pt modelId="{F3A175CC-E87F-4F90-8A00-18E0AE4FD785}" type="pres">
      <dgm:prSet presAssocID="{17DD232F-BB45-4AC3-8B6C-0E3BC2056059}" presName="sibTrans" presStyleCnt="0"/>
      <dgm:spPr/>
    </dgm:pt>
    <dgm:pt modelId="{EBB8660C-3E28-4363-BCCE-429535C0DCEC}" type="pres">
      <dgm:prSet presAssocID="{35CEF4F7-8274-4A23-A6A7-FA806C90BD6E}" presName="node" presStyleLbl="node1" presStyleIdx="1" presStyleCnt="3" custScaleY="128545">
        <dgm:presLayoutVars>
          <dgm:bulletEnabled val="1"/>
        </dgm:presLayoutVars>
      </dgm:prSet>
      <dgm:spPr/>
    </dgm:pt>
    <dgm:pt modelId="{6C532E07-1292-4976-8229-2398F304230B}" type="pres">
      <dgm:prSet presAssocID="{CFB5129A-DC2F-41C2-9679-CDB01F26033A}" presName="sibTrans" presStyleCnt="0"/>
      <dgm:spPr/>
    </dgm:pt>
    <dgm:pt modelId="{931CE51B-D3F4-4EEB-8F58-9DE9F5CB4DEF}" type="pres">
      <dgm:prSet presAssocID="{D14336EE-292A-4726-9F13-29F1DC81A2DD}" presName="node" presStyleLbl="node1" presStyleIdx="2" presStyleCnt="3">
        <dgm:presLayoutVars>
          <dgm:bulletEnabled val="1"/>
        </dgm:presLayoutVars>
      </dgm:prSet>
      <dgm:spPr/>
    </dgm:pt>
  </dgm:ptLst>
  <dgm:cxnLst>
    <dgm:cxn modelId="{9BB76D2C-7016-4222-8096-B2754CEFFC54}" srcId="{5EC0E426-13E9-41D7-B715-48360E1D2EDA}" destId="{35CEF4F7-8274-4A23-A6A7-FA806C90BD6E}" srcOrd="1" destOrd="0" parTransId="{7164D366-2579-411B-900A-17B35ECFC3F9}" sibTransId="{CFB5129A-DC2F-41C2-9679-CDB01F26033A}"/>
    <dgm:cxn modelId="{7E714A6F-4B38-405C-86BB-3333880CED2C}" type="presOf" srcId="{5EC0E426-13E9-41D7-B715-48360E1D2EDA}" destId="{3D124FB1-C9D4-4B1F-ADEC-C79D2EA07039}" srcOrd="0" destOrd="0" presId="urn:microsoft.com/office/officeart/2005/8/layout/default"/>
    <dgm:cxn modelId="{C8DB2984-F617-48EC-BD6E-983DE1E95E94}" type="presOf" srcId="{D14336EE-292A-4726-9F13-29F1DC81A2DD}" destId="{931CE51B-D3F4-4EEB-8F58-9DE9F5CB4DEF}" srcOrd="0" destOrd="0" presId="urn:microsoft.com/office/officeart/2005/8/layout/default"/>
    <dgm:cxn modelId="{AA74F6A3-B2E7-4C9F-9134-7F917030E762}" type="presOf" srcId="{BF0EBD03-119C-433D-B0F7-6C237F143705}" destId="{5428E4E6-82AC-4C7D-A2A4-5488C04DF146}" srcOrd="0" destOrd="0" presId="urn:microsoft.com/office/officeart/2005/8/layout/default"/>
    <dgm:cxn modelId="{9EE13ED3-98E7-4042-A52B-022B2869B9B0}" srcId="{5EC0E426-13E9-41D7-B715-48360E1D2EDA}" destId="{BF0EBD03-119C-433D-B0F7-6C237F143705}" srcOrd="0" destOrd="0" parTransId="{6F075AC7-1B08-4A1A-B3DD-12AEF7A619BF}" sibTransId="{17DD232F-BB45-4AC3-8B6C-0E3BC2056059}"/>
    <dgm:cxn modelId="{BA95E7E1-A8B6-4A17-9626-11215318DB7A}" srcId="{5EC0E426-13E9-41D7-B715-48360E1D2EDA}" destId="{D14336EE-292A-4726-9F13-29F1DC81A2DD}" srcOrd="2" destOrd="0" parTransId="{3B4DD68D-9B70-4D7B-B4EA-7027A8DC5299}" sibTransId="{E3059E31-66A2-4E57-B96F-56FFACEDDBB4}"/>
    <dgm:cxn modelId="{2E2193F9-8439-4F25-9110-A5312FDFB9D3}" type="presOf" srcId="{35CEF4F7-8274-4A23-A6A7-FA806C90BD6E}" destId="{EBB8660C-3E28-4363-BCCE-429535C0DCEC}" srcOrd="0" destOrd="0" presId="urn:microsoft.com/office/officeart/2005/8/layout/default"/>
    <dgm:cxn modelId="{1C68536E-213D-4F6E-A78F-F22C85B8886B}" type="presParOf" srcId="{3D124FB1-C9D4-4B1F-ADEC-C79D2EA07039}" destId="{5428E4E6-82AC-4C7D-A2A4-5488C04DF146}" srcOrd="0" destOrd="0" presId="urn:microsoft.com/office/officeart/2005/8/layout/default"/>
    <dgm:cxn modelId="{8BB13E02-BF55-448D-963F-0F688957D9F6}" type="presParOf" srcId="{3D124FB1-C9D4-4B1F-ADEC-C79D2EA07039}" destId="{F3A175CC-E87F-4F90-8A00-18E0AE4FD785}" srcOrd="1" destOrd="0" presId="urn:microsoft.com/office/officeart/2005/8/layout/default"/>
    <dgm:cxn modelId="{DFF901BF-22FF-4AC8-897D-AE085C94BE09}" type="presParOf" srcId="{3D124FB1-C9D4-4B1F-ADEC-C79D2EA07039}" destId="{EBB8660C-3E28-4363-BCCE-429535C0DCEC}" srcOrd="2" destOrd="0" presId="urn:microsoft.com/office/officeart/2005/8/layout/default"/>
    <dgm:cxn modelId="{566142B6-61B7-4786-B0BC-0808CFDB6E36}" type="presParOf" srcId="{3D124FB1-C9D4-4B1F-ADEC-C79D2EA07039}" destId="{6C532E07-1292-4976-8229-2398F304230B}" srcOrd="3" destOrd="0" presId="urn:microsoft.com/office/officeart/2005/8/layout/default"/>
    <dgm:cxn modelId="{63CAF0B6-2E85-4E55-8AD7-665EF0E8CAC5}" type="presParOf" srcId="{3D124FB1-C9D4-4B1F-ADEC-C79D2EA07039}" destId="{931CE51B-D3F4-4EEB-8F58-9DE9F5CB4DEF}" srcOrd="4"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36FFC7B-4BE2-4486-B7AD-CDAF1F092574}"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2C600DDE-BEC9-4BE2-A252-BE4A0FFB0D4F}">
      <dgm:prSet phldrT="[Text]" custT="1"/>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bg1"/>
              </a:solidFill>
            </a:rPr>
            <a:t>Harassment S32(1) Crime &amp; Disorder Act 1998</a:t>
          </a:r>
        </a:p>
      </dgm:t>
    </dgm:pt>
    <dgm:pt modelId="{268253ED-700E-4AA0-BBBB-BEF2E7B81628}" type="parTrans" cxnId="{71CEF69F-0BCD-4C3E-B3A6-B277CA65D21E}">
      <dgm:prSet/>
      <dgm:spPr/>
      <dgm:t>
        <a:bodyPr/>
        <a:lstStyle/>
        <a:p>
          <a:endParaRPr lang="en-GB"/>
        </a:p>
      </dgm:t>
    </dgm:pt>
    <dgm:pt modelId="{CAB486C2-4BDF-459C-A4E4-F35FD4A8BBA5}" type="sibTrans" cxnId="{71CEF69F-0BCD-4C3E-B3A6-B277CA65D21E}">
      <dgm:prSet/>
      <dgm:spPr/>
      <dgm:t>
        <a:bodyPr/>
        <a:lstStyle/>
        <a:p>
          <a:endParaRPr lang="en-GB"/>
        </a:p>
      </dgm:t>
    </dgm:pt>
    <dgm:pt modelId="{2D3D1D3A-E9A4-452F-B74D-14479EFE9689}">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S2 or 2A Offences of Harassment &amp; Stalking</a:t>
          </a:r>
        </a:p>
        <a:p>
          <a:r>
            <a:rPr lang="en-GB" sz="2000" dirty="0">
              <a:solidFill>
                <a:schemeClr val="tx1"/>
              </a:solidFill>
            </a:rPr>
            <a:t>Summary 6 months imprisonment +/or fine. Indictment 2yrs</a:t>
          </a:r>
        </a:p>
      </dgm:t>
    </dgm:pt>
    <dgm:pt modelId="{F195FAA4-1FAE-450B-BB18-827D2EA5B7E9}" type="parTrans" cxnId="{3055D358-1966-4011-B775-854526B2A45A}">
      <dgm:prSet/>
      <dgm:spPr/>
      <dgm:t>
        <a:bodyPr/>
        <a:lstStyle/>
        <a:p>
          <a:endParaRPr lang="en-GB"/>
        </a:p>
      </dgm:t>
    </dgm:pt>
    <dgm:pt modelId="{DD2DB1E5-90C1-4AE8-8214-B32CC18550AB}" type="sibTrans" cxnId="{3055D358-1966-4011-B775-854526B2A45A}">
      <dgm:prSet/>
      <dgm:spPr/>
      <dgm:t>
        <a:bodyPr/>
        <a:lstStyle/>
        <a:p>
          <a:endParaRPr lang="en-GB"/>
        </a:p>
      </dgm:t>
    </dgm:pt>
    <dgm:pt modelId="{DAA2B640-A347-4D5E-B5C0-D6E838632B3D}">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b="1" i="1" dirty="0">
              <a:solidFill>
                <a:schemeClr val="tx1"/>
              </a:solidFill>
            </a:rPr>
            <a:t>S4 or 4A Harassment with Fear of Violence &amp; Stalking involving Fear of Violence or serious alarm or distress</a:t>
          </a:r>
        </a:p>
        <a:p>
          <a:r>
            <a:rPr lang="en-GB" sz="2000" dirty="0">
              <a:solidFill>
                <a:schemeClr val="tx1"/>
              </a:solidFill>
            </a:rPr>
            <a:t>Summary 6 months imprisonment +/or fine. Indictment 7yrs</a:t>
          </a:r>
        </a:p>
        <a:p>
          <a:endParaRPr lang="en-GB" sz="2400" dirty="0"/>
        </a:p>
      </dgm:t>
    </dgm:pt>
    <dgm:pt modelId="{EDB1BF31-A5AB-4210-8D99-F09F4E4E4BEF}" type="parTrans" cxnId="{C9DCEBA0-ECA0-4618-B615-CFC272C31BB9}">
      <dgm:prSet/>
      <dgm:spPr/>
      <dgm:t>
        <a:bodyPr/>
        <a:lstStyle/>
        <a:p>
          <a:endParaRPr lang="en-GB"/>
        </a:p>
      </dgm:t>
    </dgm:pt>
    <dgm:pt modelId="{94D96E4C-EBA0-400D-961C-F524F25AFA80}" type="sibTrans" cxnId="{C9DCEBA0-ECA0-4618-B615-CFC272C31BB9}">
      <dgm:prSet/>
      <dgm:spPr/>
      <dgm:t>
        <a:bodyPr/>
        <a:lstStyle/>
        <a:p>
          <a:endParaRPr lang="en-GB"/>
        </a:p>
      </dgm:t>
    </dgm:pt>
    <dgm:pt modelId="{CC15F7DE-FDFC-41B2-B699-25D68FC69956}" type="pres">
      <dgm:prSet presAssocID="{136FFC7B-4BE2-4486-B7AD-CDAF1F092574}" presName="composite" presStyleCnt="0">
        <dgm:presLayoutVars>
          <dgm:chMax val="1"/>
          <dgm:dir/>
          <dgm:resizeHandles val="exact"/>
        </dgm:presLayoutVars>
      </dgm:prSet>
      <dgm:spPr/>
    </dgm:pt>
    <dgm:pt modelId="{F1FE7106-F719-40DB-BAC4-3B0341E78735}" type="pres">
      <dgm:prSet presAssocID="{2C600DDE-BEC9-4BE2-A252-BE4A0FFB0D4F}" presName="roof" presStyleLbl="dkBgShp" presStyleIdx="0" presStyleCnt="2" custLinFactNeighborX="5540" custLinFactNeighborY="1535"/>
      <dgm:spPr/>
    </dgm:pt>
    <dgm:pt modelId="{6ECC8B88-53A4-4668-A2E9-D4580657B136}" type="pres">
      <dgm:prSet presAssocID="{2C600DDE-BEC9-4BE2-A252-BE4A0FFB0D4F}" presName="pillars" presStyleCnt="0"/>
      <dgm:spPr/>
    </dgm:pt>
    <dgm:pt modelId="{BED609AD-13C3-47EC-AF5A-42CEF93AB56E}" type="pres">
      <dgm:prSet presAssocID="{2C600DDE-BEC9-4BE2-A252-BE4A0FFB0D4F}" presName="pillar1" presStyleLbl="node1" presStyleIdx="0" presStyleCnt="2">
        <dgm:presLayoutVars>
          <dgm:bulletEnabled val="1"/>
        </dgm:presLayoutVars>
      </dgm:prSet>
      <dgm:spPr/>
    </dgm:pt>
    <dgm:pt modelId="{5B555BB1-58FB-4872-ADF4-3CB69BED0F36}" type="pres">
      <dgm:prSet presAssocID="{DAA2B640-A347-4D5E-B5C0-D6E838632B3D}" presName="pillarX" presStyleLbl="node1" presStyleIdx="1" presStyleCnt="2">
        <dgm:presLayoutVars>
          <dgm:bulletEnabled val="1"/>
        </dgm:presLayoutVars>
      </dgm:prSet>
      <dgm:spPr/>
    </dgm:pt>
    <dgm:pt modelId="{DA29FBEA-6976-4A05-9970-7817A425CC8A}" type="pres">
      <dgm:prSet presAssocID="{2C600DDE-BEC9-4BE2-A252-BE4A0FFB0D4F}" presName="base" presStyleLbl="dkBgShp" presStyleIdx="1" presStyleCnt="2"/>
      <dgm:spPr>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pt>
  </dgm:ptLst>
  <dgm:cxnLst>
    <dgm:cxn modelId="{19E32A2C-6BBA-4605-BE67-E0F8FA98E8A8}" type="presOf" srcId="{2D3D1D3A-E9A4-452F-B74D-14479EFE9689}" destId="{BED609AD-13C3-47EC-AF5A-42CEF93AB56E}" srcOrd="0" destOrd="0" presId="urn:microsoft.com/office/officeart/2005/8/layout/hList3"/>
    <dgm:cxn modelId="{BC52B146-FE4C-44D3-AEDD-3BB8B2FF328C}" type="presOf" srcId="{DAA2B640-A347-4D5E-B5C0-D6E838632B3D}" destId="{5B555BB1-58FB-4872-ADF4-3CB69BED0F36}" srcOrd="0" destOrd="0" presId="urn:microsoft.com/office/officeart/2005/8/layout/hList3"/>
    <dgm:cxn modelId="{3055D358-1966-4011-B775-854526B2A45A}" srcId="{2C600DDE-BEC9-4BE2-A252-BE4A0FFB0D4F}" destId="{2D3D1D3A-E9A4-452F-B74D-14479EFE9689}" srcOrd="0" destOrd="0" parTransId="{F195FAA4-1FAE-450B-BB18-827D2EA5B7E9}" sibTransId="{DD2DB1E5-90C1-4AE8-8214-B32CC18550AB}"/>
    <dgm:cxn modelId="{49283D86-BB7D-4416-B07B-2FEBDCCF4B9D}" type="presOf" srcId="{2C600DDE-BEC9-4BE2-A252-BE4A0FFB0D4F}" destId="{F1FE7106-F719-40DB-BAC4-3B0341E78735}" srcOrd="0" destOrd="0" presId="urn:microsoft.com/office/officeart/2005/8/layout/hList3"/>
    <dgm:cxn modelId="{71CEF69F-0BCD-4C3E-B3A6-B277CA65D21E}" srcId="{136FFC7B-4BE2-4486-B7AD-CDAF1F092574}" destId="{2C600DDE-BEC9-4BE2-A252-BE4A0FFB0D4F}" srcOrd="0" destOrd="0" parTransId="{268253ED-700E-4AA0-BBBB-BEF2E7B81628}" sibTransId="{CAB486C2-4BDF-459C-A4E4-F35FD4A8BBA5}"/>
    <dgm:cxn modelId="{C9DCEBA0-ECA0-4618-B615-CFC272C31BB9}" srcId="{2C600DDE-BEC9-4BE2-A252-BE4A0FFB0D4F}" destId="{DAA2B640-A347-4D5E-B5C0-D6E838632B3D}" srcOrd="1" destOrd="0" parTransId="{EDB1BF31-A5AB-4210-8D99-F09F4E4E4BEF}" sibTransId="{94D96E4C-EBA0-400D-961C-F524F25AFA80}"/>
    <dgm:cxn modelId="{5853ABCE-21EB-4301-A086-6337A5C4AD51}" type="presOf" srcId="{136FFC7B-4BE2-4486-B7AD-CDAF1F092574}" destId="{CC15F7DE-FDFC-41B2-B699-25D68FC69956}" srcOrd="0" destOrd="0" presId="urn:microsoft.com/office/officeart/2005/8/layout/hList3"/>
    <dgm:cxn modelId="{1A26165B-5C56-46E1-B70A-71FB11E9FB1F}" type="presParOf" srcId="{CC15F7DE-FDFC-41B2-B699-25D68FC69956}" destId="{F1FE7106-F719-40DB-BAC4-3B0341E78735}" srcOrd="0" destOrd="0" presId="urn:microsoft.com/office/officeart/2005/8/layout/hList3"/>
    <dgm:cxn modelId="{818FE8BA-E75B-4F60-9170-4E378E4F0263}" type="presParOf" srcId="{CC15F7DE-FDFC-41B2-B699-25D68FC69956}" destId="{6ECC8B88-53A4-4668-A2E9-D4580657B136}" srcOrd="1" destOrd="0" presId="urn:microsoft.com/office/officeart/2005/8/layout/hList3"/>
    <dgm:cxn modelId="{6EFAEDC0-EB06-4EB7-9DA9-10744ABD1453}" type="presParOf" srcId="{6ECC8B88-53A4-4668-A2E9-D4580657B136}" destId="{BED609AD-13C3-47EC-AF5A-42CEF93AB56E}" srcOrd="0" destOrd="0" presId="urn:microsoft.com/office/officeart/2005/8/layout/hList3"/>
    <dgm:cxn modelId="{A5B0F477-E2B3-40DB-96BE-DD6CE42F0D5A}" type="presParOf" srcId="{6ECC8B88-53A4-4668-A2E9-D4580657B136}" destId="{5B555BB1-58FB-4872-ADF4-3CB69BED0F36}" srcOrd="1" destOrd="0" presId="urn:microsoft.com/office/officeart/2005/8/layout/hList3"/>
    <dgm:cxn modelId="{FBAF0BDA-9C51-49B0-B2C7-71ECA1A961A4}" type="presParOf" srcId="{CC15F7DE-FDFC-41B2-B699-25D68FC69956}" destId="{DA29FBEA-6976-4A05-9970-7817A425CC8A}"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75DFF51-D567-49F4-8B65-A6E54D1858A2}" type="doc">
      <dgm:prSet loTypeId="urn:microsoft.com/office/officeart/2005/8/layout/process2" loCatId="process" qsTypeId="urn:microsoft.com/office/officeart/2005/8/quickstyle/simple1" qsCatId="simple" csTypeId="urn:microsoft.com/office/officeart/2005/8/colors/accent1_2" csCatId="accent1" phldr="1"/>
      <dgm:spPr/>
    </dgm:pt>
    <dgm:pt modelId="{9D879300-EC5F-4B40-B429-2BD7CF0E386E}">
      <dgm:prSet phldrT="[Text]" custT="1"/>
      <dgm:spPr>
        <a:solidFill>
          <a:schemeClr val="accent5">
            <a:lumMod val="75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A person who:</a:t>
          </a:r>
        </a:p>
        <a:p>
          <a:r>
            <a:rPr lang="en-GB" sz="2000" dirty="0">
              <a:solidFill>
                <a:schemeClr val="bg1"/>
              </a:solidFill>
            </a:rPr>
            <a:t>Uses </a:t>
          </a:r>
          <a:r>
            <a:rPr lang="en-GB" sz="2000" b="1" i="1" dirty="0">
              <a:solidFill>
                <a:schemeClr val="bg1"/>
              </a:solidFill>
            </a:rPr>
            <a:t>threatening, abusive or insulting words or behaviour </a:t>
          </a:r>
          <a:r>
            <a:rPr lang="en-GB" sz="2000" b="1" u="sng" dirty="0">
              <a:solidFill>
                <a:schemeClr val="bg1"/>
              </a:solidFill>
            </a:rPr>
            <a:t>or</a:t>
          </a:r>
          <a:r>
            <a:rPr lang="en-GB" sz="2000" dirty="0">
              <a:solidFill>
                <a:schemeClr val="bg1"/>
              </a:solidFill>
            </a:rPr>
            <a:t> </a:t>
          </a:r>
          <a:r>
            <a:rPr lang="en-GB" sz="2000" b="1" i="1" dirty="0">
              <a:solidFill>
                <a:schemeClr val="bg1"/>
              </a:solidFill>
            </a:rPr>
            <a:t>displays</a:t>
          </a:r>
          <a:r>
            <a:rPr lang="en-GB" sz="2000" dirty="0">
              <a:solidFill>
                <a:schemeClr val="bg1"/>
              </a:solidFill>
            </a:rPr>
            <a:t> any </a:t>
          </a:r>
          <a:r>
            <a:rPr lang="en-GB" sz="2000" b="1" i="1" dirty="0">
              <a:solidFill>
                <a:schemeClr val="bg1"/>
              </a:solidFill>
            </a:rPr>
            <a:t>written material </a:t>
          </a:r>
          <a:r>
            <a:rPr lang="en-GB" sz="2000" dirty="0">
              <a:solidFill>
                <a:schemeClr val="bg1"/>
              </a:solidFill>
            </a:rPr>
            <a:t>which is threatening, abusive or insulting</a:t>
          </a:r>
        </a:p>
      </dgm:t>
    </dgm:pt>
    <dgm:pt modelId="{41F489F8-F2A6-4711-937D-CD9D5B3ACA3B}" type="parTrans" cxnId="{864DFA75-DE6E-4D6C-AA4F-4DBEA6616595}">
      <dgm:prSet/>
      <dgm:spPr/>
      <dgm:t>
        <a:bodyPr/>
        <a:lstStyle/>
        <a:p>
          <a:endParaRPr lang="en-GB"/>
        </a:p>
      </dgm:t>
    </dgm:pt>
    <dgm:pt modelId="{448071C8-669A-47E4-81F8-00204C8A03BE}" type="sibTrans" cxnId="{864DFA75-DE6E-4D6C-AA4F-4DBEA6616595}">
      <dgm:prSet/>
      <dgm:spPr>
        <a:solidFill>
          <a:srgbClr val="002060"/>
        </a:solidFill>
        <a:ln>
          <a:solidFill>
            <a:schemeClr val="tx1"/>
          </a:solidFill>
        </a:ln>
      </dgm:spPr>
      <dgm:t>
        <a:bodyPr/>
        <a:lstStyle/>
        <a:p>
          <a:endParaRPr lang="en-GB"/>
        </a:p>
      </dgm:t>
    </dgm:pt>
    <dgm:pt modelId="{135FD5F2-E360-4F74-B8D8-CFDA5E358948}">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is guilty of an offence if</a:t>
          </a:r>
        </a:p>
      </dgm:t>
    </dgm:pt>
    <dgm:pt modelId="{19DC7965-4276-49E0-BA0D-2326CF0BBAF2}" type="parTrans" cxnId="{6AEA021F-248C-4062-B0CE-97F014DB86B0}">
      <dgm:prSet/>
      <dgm:spPr/>
      <dgm:t>
        <a:bodyPr/>
        <a:lstStyle/>
        <a:p>
          <a:endParaRPr lang="en-GB"/>
        </a:p>
      </dgm:t>
    </dgm:pt>
    <dgm:pt modelId="{1817FEFC-74E2-4400-BF7D-CAFB85838738}" type="sibTrans" cxnId="{6AEA021F-248C-4062-B0CE-97F014DB86B0}">
      <dgm:prSet/>
      <dgm:spPr>
        <a:solidFill>
          <a:srgbClr val="002060"/>
        </a:solidFill>
        <a:ln>
          <a:solidFill>
            <a:schemeClr val="tx1"/>
          </a:solidFill>
        </a:ln>
      </dgm:spPr>
      <dgm:t>
        <a:bodyPr/>
        <a:lstStyle/>
        <a:p>
          <a:endParaRPr lang="en-GB"/>
        </a:p>
      </dgm:t>
    </dgm:pt>
    <dgm:pt modelId="{C8708999-46CE-408A-A825-A580FC7017E0}">
      <dgm:prSet phldrT="[Text]" custT="1"/>
      <dgm:spPr>
        <a:solidFill>
          <a:schemeClr val="accent5">
            <a:lumMod val="75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he </a:t>
          </a:r>
          <a:r>
            <a:rPr lang="en-GB" sz="2000" b="1" i="1" dirty="0">
              <a:solidFill>
                <a:schemeClr val="bg1"/>
              </a:solidFill>
            </a:rPr>
            <a:t>intends</a:t>
          </a:r>
          <a:r>
            <a:rPr lang="en-GB" sz="2000" dirty="0">
              <a:solidFill>
                <a:schemeClr val="bg1"/>
              </a:solidFill>
            </a:rPr>
            <a:t> thereby to stir up </a:t>
          </a:r>
          <a:r>
            <a:rPr lang="en-GB" sz="2000" b="1" i="1" dirty="0">
              <a:solidFill>
                <a:schemeClr val="bg1"/>
              </a:solidFill>
            </a:rPr>
            <a:t>racial hatred </a:t>
          </a:r>
          <a:r>
            <a:rPr lang="en-GB" sz="2000" b="1" u="sng" dirty="0">
              <a:solidFill>
                <a:schemeClr val="bg1"/>
              </a:solidFill>
            </a:rPr>
            <a:t>or</a:t>
          </a:r>
          <a:r>
            <a:rPr lang="en-GB" sz="2000" dirty="0">
              <a:solidFill>
                <a:schemeClr val="bg1"/>
              </a:solidFill>
            </a:rPr>
            <a:t> having regard to all the circumstances racial hatred is likely to be stirred up</a:t>
          </a:r>
        </a:p>
      </dgm:t>
    </dgm:pt>
    <dgm:pt modelId="{AB8AE5B6-30BF-467F-942A-163E5B007F8D}" type="parTrans" cxnId="{CE884E73-5851-4000-9AD2-31F071CDB674}">
      <dgm:prSet/>
      <dgm:spPr/>
      <dgm:t>
        <a:bodyPr/>
        <a:lstStyle/>
        <a:p>
          <a:endParaRPr lang="en-GB"/>
        </a:p>
      </dgm:t>
    </dgm:pt>
    <dgm:pt modelId="{CE22D5E4-427C-4624-AC07-BD8F4F450B42}" type="sibTrans" cxnId="{CE884E73-5851-4000-9AD2-31F071CDB674}">
      <dgm:prSet/>
      <dgm:spPr/>
      <dgm:t>
        <a:bodyPr/>
        <a:lstStyle/>
        <a:p>
          <a:endParaRPr lang="en-GB"/>
        </a:p>
      </dgm:t>
    </dgm:pt>
    <dgm:pt modelId="{50EB26D0-836D-4968-BE8F-E63E87BCD022}" type="pres">
      <dgm:prSet presAssocID="{375DFF51-D567-49F4-8B65-A6E54D1858A2}" presName="linearFlow" presStyleCnt="0">
        <dgm:presLayoutVars>
          <dgm:resizeHandles val="exact"/>
        </dgm:presLayoutVars>
      </dgm:prSet>
      <dgm:spPr/>
    </dgm:pt>
    <dgm:pt modelId="{DF402E89-9505-4A03-9A67-619D5EADE624}" type="pres">
      <dgm:prSet presAssocID="{9D879300-EC5F-4B40-B429-2BD7CF0E386E}" presName="node" presStyleLbl="node1" presStyleIdx="0" presStyleCnt="3" custScaleX="161818" custScaleY="123101">
        <dgm:presLayoutVars>
          <dgm:bulletEnabled val="1"/>
        </dgm:presLayoutVars>
      </dgm:prSet>
      <dgm:spPr/>
    </dgm:pt>
    <dgm:pt modelId="{171A52AB-2A44-4668-9DC7-655AB3C62102}" type="pres">
      <dgm:prSet presAssocID="{448071C8-669A-47E4-81F8-00204C8A03BE}" presName="sibTrans" presStyleLbl="sibTrans2D1" presStyleIdx="0" presStyleCnt="2"/>
      <dgm:spPr/>
    </dgm:pt>
    <dgm:pt modelId="{F8820B67-38E8-4BF0-A734-AD2298FF4A8E}" type="pres">
      <dgm:prSet presAssocID="{448071C8-669A-47E4-81F8-00204C8A03BE}" presName="connectorText" presStyleLbl="sibTrans2D1" presStyleIdx="0" presStyleCnt="2"/>
      <dgm:spPr/>
    </dgm:pt>
    <dgm:pt modelId="{926C865D-7C1C-4C7F-8808-B1D97C175DCE}" type="pres">
      <dgm:prSet presAssocID="{135FD5F2-E360-4F74-B8D8-CFDA5E358948}" presName="node" presStyleLbl="node1" presStyleIdx="1" presStyleCnt="3" custScaleY="33775">
        <dgm:presLayoutVars>
          <dgm:bulletEnabled val="1"/>
        </dgm:presLayoutVars>
      </dgm:prSet>
      <dgm:spPr/>
    </dgm:pt>
    <dgm:pt modelId="{1168B1CC-AB84-41CA-987D-357F877D23A4}" type="pres">
      <dgm:prSet presAssocID="{1817FEFC-74E2-4400-BF7D-CAFB85838738}" presName="sibTrans" presStyleLbl="sibTrans2D1" presStyleIdx="1" presStyleCnt="2"/>
      <dgm:spPr/>
    </dgm:pt>
    <dgm:pt modelId="{321232F8-A7F2-47B7-B695-9A7A66F0E1DB}" type="pres">
      <dgm:prSet presAssocID="{1817FEFC-74E2-4400-BF7D-CAFB85838738}" presName="connectorText" presStyleLbl="sibTrans2D1" presStyleIdx="1" presStyleCnt="2"/>
      <dgm:spPr/>
    </dgm:pt>
    <dgm:pt modelId="{8F39987F-ED76-4FBF-9CFC-7A6E59B203EE}" type="pres">
      <dgm:prSet presAssocID="{C8708999-46CE-408A-A825-A580FC7017E0}" presName="node" presStyleLbl="node1" presStyleIdx="2" presStyleCnt="3" custScaleX="148499" custScaleY="125278">
        <dgm:presLayoutVars>
          <dgm:bulletEnabled val="1"/>
        </dgm:presLayoutVars>
      </dgm:prSet>
      <dgm:spPr/>
    </dgm:pt>
  </dgm:ptLst>
  <dgm:cxnLst>
    <dgm:cxn modelId="{6AEA021F-248C-4062-B0CE-97F014DB86B0}" srcId="{375DFF51-D567-49F4-8B65-A6E54D1858A2}" destId="{135FD5F2-E360-4F74-B8D8-CFDA5E358948}" srcOrd="1" destOrd="0" parTransId="{19DC7965-4276-49E0-BA0D-2326CF0BBAF2}" sibTransId="{1817FEFC-74E2-4400-BF7D-CAFB85838738}"/>
    <dgm:cxn modelId="{37D23635-E66B-474F-A0A8-2CB858EAB2A0}" type="presOf" srcId="{C8708999-46CE-408A-A825-A580FC7017E0}" destId="{8F39987F-ED76-4FBF-9CFC-7A6E59B203EE}" srcOrd="0" destOrd="0" presId="urn:microsoft.com/office/officeart/2005/8/layout/process2"/>
    <dgm:cxn modelId="{3008123E-C524-477B-BD7F-2B2E587AD42F}" type="presOf" srcId="{375DFF51-D567-49F4-8B65-A6E54D1858A2}" destId="{50EB26D0-836D-4968-BE8F-E63E87BCD022}" srcOrd="0" destOrd="0" presId="urn:microsoft.com/office/officeart/2005/8/layout/process2"/>
    <dgm:cxn modelId="{CE884E73-5851-4000-9AD2-31F071CDB674}" srcId="{375DFF51-D567-49F4-8B65-A6E54D1858A2}" destId="{C8708999-46CE-408A-A825-A580FC7017E0}" srcOrd="2" destOrd="0" parTransId="{AB8AE5B6-30BF-467F-942A-163E5B007F8D}" sibTransId="{CE22D5E4-427C-4624-AC07-BD8F4F450B42}"/>
    <dgm:cxn modelId="{B9674D54-D55C-4027-85F0-C9224E299A39}" type="presOf" srcId="{135FD5F2-E360-4F74-B8D8-CFDA5E358948}" destId="{926C865D-7C1C-4C7F-8808-B1D97C175DCE}" srcOrd="0" destOrd="0" presId="urn:microsoft.com/office/officeart/2005/8/layout/process2"/>
    <dgm:cxn modelId="{864DFA75-DE6E-4D6C-AA4F-4DBEA6616595}" srcId="{375DFF51-D567-49F4-8B65-A6E54D1858A2}" destId="{9D879300-EC5F-4B40-B429-2BD7CF0E386E}" srcOrd="0" destOrd="0" parTransId="{41F489F8-F2A6-4711-937D-CD9D5B3ACA3B}" sibTransId="{448071C8-669A-47E4-81F8-00204C8A03BE}"/>
    <dgm:cxn modelId="{5320CD85-BAB1-4306-9C28-75A9C8B44D92}" type="presOf" srcId="{1817FEFC-74E2-4400-BF7D-CAFB85838738}" destId="{321232F8-A7F2-47B7-B695-9A7A66F0E1DB}" srcOrd="1" destOrd="0" presId="urn:microsoft.com/office/officeart/2005/8/layout/process2"/>
    <dgm:cxn modelId="{A2C371AB-A9F5-4C19-8608-5874DA40D3C5}" type="presOf" srcId="{9D879300-EC5F-4B40-B429-2BD7CF0E386E}" destId="{DF402E89-9505-4A03-9A67-619D5EADE624}" srcOrd="0" destOrd="0" presId="urn:microsoft.com/office/officeart/2005/8/layout/process2"/>
    <dgm:cxn modelId="{1B4FB3C3-99E7-437C-8A4C-6EF30E0780CC}" type="presOf" srcId="{448071C8-669A-47E4-81F8-00204C8A03BE}" destId="{171A52AB-2A44-4668-9DC7-655AB3C62102}" srcOrd="0" destOrd="0" presId="urn:microsoft.com/office/officeart/2005/8/layout/process2"/>
    <dgm:cxn modelId="{60B562CA-5926-4442-8237-DA8EAAF65416}" type="presOf" srcId="{448071C8-669A-47E4-81F8-00204C8A03BE}" destId="{F8820B67-38E8-4BF0-A734-AD2298FF4A8E}" srcOrd="1" destOrd="0" presId="urn:microsoft.com/office/officeart/2005/8/layout/process2"/>
    <dgm:cxn modelId="{DCC638ED-38B4-4015-90DD-144F21E0D473}" type="presOf" srcId="{1817FEFC-74E2-4400-BF7D-CAFB85838738}" destId="{1168B1CC-AB84-41CA-987D-357F877D23A4}" srcOrd="0" destOrd="0" presId="urn:microsoft.com/office/officeart/2005/8/layout/process2"/>
    <dgm:cxn modelId="{F0A1D984-9033-498D-8069-2C24C049F9AD}" type="presParOf" srcId="{50EB26D0-836D-4968-BE8F-E63E87BCD022}" destId="{DF402E89-9505-4A03-9A67-619D5EADE624}" srcOrd="0" destOrd="0" presId="urn:microsoft.com/office/officeart/2005/8/layout/process2"/>
    <dgm:cxn modelId="{610FD1D3-ADEA-49ED-8B30-FD1186891243}" type="presParOf" srcId="{50EB26D0-836D-4968-BE8F-E63E87BCD022}" destId="{171A52AB-2A44-4668-9DC7-655AB3C62102}" srcOrd="1" destOrd="0" presId="urn:microsoft.com/office/officeart/2005/8/layout/process2"/>
    <dgm:cxn modelId="{FBA4E02C-E75E-4FBB-8D0C-27FB24DF8F17}" type="presParOf" srcId="{171A52AB-2A44-4668-9DC7-655AB3C62102}" destId="{F8820B67-38E8-4BF0-A734-AD2298FF4A8E}" srcOrd="0" destOrd="0" presId="urn:microsoft.com/office/officeart/2005/8/layout/process2"/>
    <dgm:cxn modelId="{8758A742-5A57-474C-8EAA-B59F915C98BE}" type="presParOf" srcId="{50EB26D0-836D-4968-BE8F-E63E87BCD022}" destId="{926C865D-7C1C-4C7F-8808-B1D97C175DCE}" srcOrd="2" destOrd="0" presId="urn:microsoft.com/office/officeart/2005/8/layout/process2"/>
    <dgm:cxn modelId="{12C15940-9674-474B-8ACD-734D090A137C}" type="presParOf" srcId="{50EB26D0-836D-4968-BE8F-E63E87BCD022}" destId="{1168B1CC-AB84-41CA-987D-357F877D23A4}" srcOrd="3" destOrd="0" presId="urn:microsoft.com/office/officeart/2005/8/layout/process2"/>
    <dgm:cxn modelId="{226318E9-1C16-44F7-8857-921A545B572D}" type="presParOf" srcId="{1168B1CC-AB84-41CA-987D-357F877D23A4}" destId="{321232F8-A7F2-47B7-B695-9A7A66F0E1DB}" srcOrd="0" destOrd="0" presId="urn:microsoft.com/office/officeart/2005/8/layout/process2"/>
    <dgm:cxn modelId="{600991A6-7DE9-410B-AEB9-DA03398A22BB}" type="presParOf" srcId="{50EB26D0-836D-4968-BE8F-E63E87BCD022}" destId="{8F39987F-ED76-4FBF-9CFC-7A6E59B203E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4C8CAE6-F13C-44DA-9AEA-70ED7E3C9630}" type="doc">
      <dgm:prSet loTypeId="urn:microsoft.com/office/officeart/2005/8/layout/process2" loCatId="process" qsTypeId="urn:microsoft.com/office/officeart/2005/8/quickstyle/simple1" qsCatId="simple" csTypeId="urn:microsoft.com/office/officeart/2005/8/colors/accent1_2" csCatId="accent1" phldr="1"/>
      <dgm:spPr/>
    </dgm:pt>
    <dgm:pt modelId="{DAD1234D-9BCC-461A-A099-7503CB74EA6D}">
      <dgm:prSet phldrT="[Text]" custT="1"/>
      <dgm:spPr>
        <a:solidFill>
          <a:schemeClr val="accent5">
            <a:lumMod val="75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A person who:</a:t>
          </a:r>
        </a:p>
        <a:p>
          <a:r>
            <a:rPr lang="en-GB" sz="2000" dirty="0">
              <a:solidFill>
                <a:schemeClr val="bg1"/>
              </a:solidFill>
            </a:rPr>
            <a:t>Publishes or distributes any </a:t>
          </a:r>
          <a:r>
            <a:rPr lang="en-GB" sz="2000" b="1" i="1" dirty="0">
              <a:solidFill>
                <a:schemeClr val="bg1"/>
              </a:solidFill>
            </a:rPr>
            <a:t>written material </a:t>
          </a:r>
          <a:r>
            <a:rPr lang="en-GB" sz="2000" dirty="0">
              <a:solidFill>
                <a:schemeClr val="bg1"/>
              </a:solidFill>
            </a:rPr>
            <a:t>which is threatening, abusive or insulting</a:t>
          </a:r>
        </a:p>
      </dgm:t>
    </dgm:pt>
    <dgm:pt modelId="{DB7CDA9C-EB53-4A54-85AD-AC082D6C90AA}" type="parTrans" cxnId="{60565CEA-A83C-4895-85CB-BE4085752DB8}">
      <dgm:prSet/>
      <dgm:spPr/>
      <dgm:t>
        <a:bodyPr/>
        <a:lstStyle/>
        <a:p>
          <a:endParaRPr lang="en-GB"/>
        </a:p>
      </dgm:t>
    </dgm:pt>
    <dgm:pt modelId="{689478A0-D8C1-4BF9-8593-31BB516FC80A}" type="sibTrans" cxnId="{60565CEA-A83C-4895-85CB-BE4085752DB8}">
      <dgm:prSet/>
      <dgm:spPr>
        <a:solidFill>
          <a:srgbClr val="002060"/>
        </a:solidFill>
        <a:ln>
          <a:solidFill>
            <a:schemeClr val="tx1"/>
          </a:solidFill>
        </a:ln>
      </dgm:spPr>
      <dgm:t>
        <a:bodyPr/>
        <a:lstStyle/>
        <a:p>
          <a:endParaRPr lang="en-GB"/>
        </a:p>
      </dgm:t>
    </dgm:pt>
    <dgm:pt modelId="{91E20632-4027-4EEA-B3CF-5F4FD5EFAC3D}">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is guilty of an offence if</a:t>
          </a:r>
        </a:p>
      </dgm:t>
    </dgm:pt>
    <dgm:pt modelId="{462EB996-690B-411E-95A0-28B90BF5FEF8}" type="parTrans" cxnId="{35E9EA8D-217F-4F39-A7B5-70C0485699FA}">
      <dgm:prSet/>
      <dgm:spPr/>
      <dgm:t>
        <a:bodyPr/>
        <a:lstStyle/>
        <a:p>
          <a:endParaRPr lang="en-GB"/>
        </a:p>
      </dgm:t>
    </dgm:pt>
    <dgm:pt modelId="{B77C7418-28D1-4BC2-9F4D-BD61CD5195BD}" type="sibTrans" cxnId="{35E9EA8D-217F-4F39-A7B5-70C0485699FA}">
      <dgm:prSet/>
      <dgm:spPr>
        <a:solidFill>
          <a:srgbClr val="002060"/>
        </a:solidFill>
        <a:ln>
          <a:solidFill>
            <a:schemeClr val="tx1"/>
          </a:solidFill>
        </a:ln>
      </dgm:spPr>
      <dgm:t>
        <a:bodyPr/>
        <a:lstStyle/>
        <a:p>
          <a:endParaRPr lang="en-GB"/>
        </a:p>
      </dgm:t>
    </dgm:pt>
    <dgm:pt modelId="{9377F7D8-A10A-4E2A-BB39-68C932C65435}">
      <dgm:prSet phldrT="[Text]" custT="1"/>
      <dgm:spPr>
        <a:solidFill>
          <a:schemeClr val="accent5">
            <a:lumMod val="75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bg1"/>
              </a:solidFill>
            </a:rPr>
            <a:t>he </a:t>
          </a:r>
          <a:r>
            <a:rPr lang="en-GB" sz="2000" b="1" i="1" dirty="0">
              <a:solidFill>
                <a:schemeClr val="bg1"/>
              </a:solidFill>
            </a:rPr>
            <a:t>intends</a:t>
          </a:r>
          <a:r>
            <a:rPr lang="en-GB" sz="2000" dirty="0">
              <a:solidFill>
                <a:schemeClr val="bg1"/>
              </a:solidFill>
            </a:rPr>
            <a:t> thereby to stir up </a:t>
          </a:r>
          <a:r>
            <a:rPr lang="en-GB" sz="2000" b="1" i="1" dirty="0">
              <a:solidFill>
                <a:schemeClr val="bg1"/>
              </a:solidFill>
            </a:rPr>
            <a:t>racial hatred </a:t>
          </a:r>
          <a:r>
            <a:rPr lang="en-GB" sz="2000" b="1" u="sng" dirty="0">
              <a:solidFill>
                <a:schemeClr val="bg1"/>
              </a:solidFill>
            </a:rPr>
            <a:t>or </a:t>
          </a:r>
          <a:r>
            <a:rPr lang="en-GB" sz="2000" dirty="0">
              <a:solidFill>
                <a:schemeClr val="bg1"/>
              </a:solidFill>
            </a:rPr>
            <a:t>having regard to all the circumstances racial hatred is likely to be stirred up</a:t>
          </a:r>
        </a:p>
      </dgm:t>
    </dgm:pt>
    <dgm:pt modelId="{B0667EE0-19F5-497A-8466-1639AC61EB48}" type="parTrans" cxnId="{930CF5FE-7C76-4886-A9E7-BED434E680AF}">
      <dgm:prSet/>
      <dgm:spPr/>
      <dgm:t>
        <a:bodyPr/>
        <a:lstStyle/>
        <a:p>
          <a:endParaRPr lang="en-GB"/>
        </a:p>
      </dgm:t>
    </dgm:pt>
    <dgm:pt modelId="{05BF84E9-DE2B-4EA9-B23B-B9FADD64B642}" type="sibTrans" cxnId="{930CF5FE-7C76-4886-A9E7-BED434E680AF}">
      <dgm:prSet/>
      <dgm:spPr/>
      <dgm:t>
        <a:bodyPr/>
        <a:lstStyle/>
        <a:p>
          <a:endParaRPr lang="en-GB"/>
        </a:p>
      </dgm:t>
    </dgm:pt>
    <dgm:pt modelId="{A64BB67A-098C-4057-AFCA-BD4F561A2B1F}" type="pres">
      <dgm:prSet presAssocID="{B4C8CAE6-F13C-44DA-9AEA-70ED7E3C9630}" presName="linearFlow" presStyleCnt="0">
        <dgm:presLayoutVars>
          <dgm:resizeHandles val="exact"/>
        </dgm:presLayoutVars>
      </dgm:prSet>
      <dgm:spPr/>
    </dgm:pt>
    <dgm:pt modelId="{6AAB240E-D158-4AD6-88F8-3334B78B645C}" type="pres">
      <dgm:prSet presAssocID="{DAD1234D-9BCC-461A-A099-7503CB74EA6D}" presName="node" presStyleLbl="node1" presStyleIdx="0" presStyleCnt="3" custScaleX="157095">
        <dgm:presLayoutVars>
          <dgm:bulletEnabled val="1"/>
        </dgm:presLayoutVars>
      </dgm:prSet>
      <dgm:spPr/>
    </dgm:pt>
    <dgm:pt modelId="{9BE9DFB0-7E2A-463C-9F74-7090595037DC}" type="pres">
      <dgm:prSet presAssocID="{689478A0-D8C1-4BF9-8593-31BB516FC80A}" presName="sibTrans" presStyleLbl="sibTrans2D1" presStyleIdx="0" presStyleCnt="2"/>
      <dgm:spPr/>
    </dgm:pt>
    <dgm:pt modelId="{89D45E36-1BD2-46E5-9D7F-FE0F080BC95F}" type="pres">
      <dgm:prSet presAssocID="{689478A0-D8C1-4BF9-8593-31BB516FC80A}" presName="connectorText" presStyleLbl="sibTrans2D1" presStyleIdx="0" presStyleCnt="2"/>
      <dgm:spPr/>
    </dgm:pt>
    <dgm:pt modelId="{41237D27-31B5-4864-90B5-77F4E4211DB6}" type="pres">
      <dgm:prSet presAssocID="{91E20632-4027-4EEA-B3CF-5F4FD5EFAC3D}" presName="node" presStyleLbl="node1" presStyleIdx="1" presStyleCnt="3" custScaleY="62367">
        <dgm:presLayoutVars>
          <dgm:bulletEnabled val="1"/>
        </dgm:presLayoutVars>
      </dgm:prSet>
      <dgm:spPr/>
    </dgm:pt>
    <dgm:pt modelId="{DFE70774-C857-4E5A-A84F-87EA1F93641A}" type="pres">
      <dgm:prSet presAssocID="{B77C7418-28D1-4BC2-9F4D-BD61CD5195BD}" presName="sibTrans" presStyleLbl="sibTrans2D1" presStyleIdx="1" presStyleCnt="2"/>
      <dgm:spPr/>
    </dgm:pt>
    <dgm:pt modelId="{8D6B32D0-BF64-427E-94CB-89BC4B2DFA10}" type="pres">
      <dgm:prSet presAssocID="{B77C7418-28D1-4BC2-9F4D-BD61CD5195BD}" presName="connectorText" presStyleLbl="sibTrans2D1" presStyleIdx="1" presStyleCnt="2"/>
      <dgm:spPr/>
    </dgm:pt>
    <dgm:pt modelId="{7B8790DF-6791-400F-B5E5-36498B3F5361}" type="pres">
      <dgm:prSet presAssocID="{9377F7D8-A10A-4E2A-BB39-68C932C65435}" presName="node" presStyleLbl="node1" presStyleIdx="2" presStyleCnt="3" custScaleX="132438">
        <dgm:presLayoutVars>
          <dgm:bulletEnabled val="1"/>
        </dgm:presLayoutVars>
      </dgm:prSet>
      <dgm:spPr/>
    </dgm:pt>
  </dgm:ptLst>
  <dgm:cxnLst>
    <dgm:cxn modelId="{00780229-3036-46D1-968F-15E386C0476E}" type="presOf" srcId="{B77C7418-28D1-4BC2-9F4D-BD61CD5195BD}" destId="{8D6B32D0-BF64-427E-94CB-89BC4B2DFA10}" srcOrd="1" destOrd="0" presId="urn:microsoft.com/office/officeart/2005/8/layout/process2"/>
    <dgm:cxn modelId="{C10D5782-5ABF-4A1E-A976-FE734316B9D7}" type="presOf" srcId="{689478A0-D8C1-4BF9-8593-31BB516FC80A}" destId="{9BE9DFB0-7E2A-463C-9F74-7090595037DC}" srcOrd="0" destOrd="0" presId="urn:microsoft.com/office/officeart/2005/8/layout/process2"/>
    <dgm:cxn modelId="{BE15398A-0EB0-4DB3-B4D1-9829B9DCB11A}" type="presOf" srcId="{689478A0-D8C1-4BF9-8593-31BB516FC80A}" destId="{89D45E36-1BD2-46E5-9D7F-FE0F080BC95F}" srcOrd="1" destOrd="0" presId="urn:microsoft.com/office/officeart/2005/8/layout/process2"/>
    <dgm:cxn modelId="{EC08AD8D-0AA8-4FEC-A3A5-BC2CCE3458DD}" type="presOf" srcId="{DAD1234D-9BCC-461A-A099-7503CB74EA6D}" destId="{6AAB240E-D158-4AD6-88F8-3334B78B645C}" srcOrd="0" destOrd="0" presId="urn:microsoft.com/office/officeart/2005/8/layout/process2"/>
    <dgm:cxn modelId="{2480BB8D-3B93-4D7A-804D-78D35ACC1C9E}" type="presOf" srcId="{B77C7418-28D1-4BC2-9F4D-BD61CD5195BD}" destId="{DFE70774-C857-4E5A-A84F-87EA1F93641A}" srcOrd="0" destOrd="0" presId="urn:microsoft.com/office/officeart/2005/8/layout/process2"/>
    <dgm:cxn modelId="{35E9EA8D-217F-4F39-A7B5-70C0485699FA}" srcId="{B4C8CAE6-F13C-44DA-9AEA-70ED7E3C9630}" destId="{91E20632-4027-4EEA-B3CF-5F4FD5EFAC3D}" srcOrd="1" destOrd="0" parTransId="{462EB996-690B-411E-95A0-28B90BF5FEF8}" sibTransId="{B77C7418-28D1-4BC2-9F4D-BD61CD5195BD}"/>
    <dgm:cxn modelId="{089DE0D3-1043-457D-BDB5-1503AD17FC1B}" type="presOf" srcId="{91E20632-4027-4EEA-B3CF-5F4FD5EFAC3D}" destId="{41237D27-31B5-4864-90B5-77F4E4211DB6}" srcOrd="0" destOrd="0" presId="urn:microsoft.com/office/officeart/2005/8/layout/process2"/>
    <dgm:cxn modelId="{7CF36FE5-49E3-474F-A476-3AF95FE82223}" type="presOf" srcId="{9377F7D8-A10A-4E2A-BB39-68C932C65435}" destId="{7B8790DF-6791-400F-B5E5-36498B3F5361}" srcOrd="0" destOrd="0" presId="urn:microsoft.com/office/officeart/2005/8/layout/process2"/>
    <dgm:cxn modelId="{B7F757E7-0FA8-44CB-B9D2-70E33F0AE864}" type="presOf" srcId="{B4C8CAE6-F13C-44DA-9AEA-70ED7E3C9630}" destId="{A64BB67A-098C-4057-AFCA-BD4F561A2B1F}" srcOrd="0" destOrd="0" presId="urn:microsoft.com/office/officeart/2005/8/layout/process2"/>
    <dgm:cxn modelId="{60565CEA-A83C-4895-85CB-BE4085752DB8}" srcId="{B4C8CAE6-F13C-44DA-9AEA-70ED7E3C9630}" destId="{DAD1234D-9BCC-461A-A099-7503CB74EA6D}" srcOrd="0" destOrd="0" parTransId="{DB7CDA9C-EB53-4A54-85AD-AC082D6C90AA}" sibTransId="{689478A0-D8C1-4BF9-8593-31BB516FC80A}"/>
    <dgm:cxn modelId="{930CF5FE-7C76-4886-A9E7-BED434E680AF}" srcId="{B4C8CAE6-F13C-44DA-9AEA-70ED7E3C9630}" destId="{9377F7D8-A10A-4E2A-BB39-68C932C65435}" srcOrd="2" destOrd="0" parTransId="{B0667EE0-19F5-497A-8466-1639AC61EB48}" sibTransId="{05BF84E9-DE2B-4EA9-B23B-B9FADD64B642}"/>
    <dgm:cxn modelId="{C89BDAF0-75B1-4BBC-B0F1-97403880C656}" type="presParOf" srcId="{A64BB67A-098C-4057-AFCA-BD4F561A2B1F}" destId="{6AAB240E-D158-4AD6-88F8-3334B78B645C}" srcOrd="0" destOrd="0" presId="urn:microsoft.com/office/officeart/2005/8/layout/process2"/>
    <dgm:cxn modelId="{0C464275-A7A2-4C23-967F-73354B4B67B5}" type="presParOf" srcId="{A64BB67A-098C-4057-AFCA-BD4F561A2B1F}" destId="{9BE9DFB0-7E2A-463C-9F74-7090595037DC}" srcOrd="1" destOrd="0" presId="urn:microsoft.com/office/officeart/2005/8/layout/process2"/>
    <dgm:cxn modelId="{6B831FB9-51B3-42B8-AFD4-781B080CA1CC}" type="presParOf" srcId="{9BE9DFB0-7E2A-463C-9F74-7090595037DC}" destId="{89D45E36-1BD2-46E5-9D7F-FE0F080BC95F}" srcOrd="0" destOrd="0" presId="urn:microsoft.com/office/officeart/2005/8/layout/process2"/>
    <dgm:cxn modelId="{5374FA27-2025-40F0-9900-578B8A0B252F}" type="presParOf" srcId="{A64BB67A-098C-4057-AFCA-BD4F561A2B1F}" destId="{41237D27-31B5-4864-90B5-77F4E4211DB6}" srcOrd="2" destOrd="0" presId="urn:microsoft.com/office/officeart/2005/8/layout/process2"/>
    <dgm:cxn modelId="{3C4F1023-39D4-4C0F-9846-63767BC9108B}" type="presParOf" srcId="{A64BB67A-098C-4057-AFCA-BD4F561A2B1F}" destId="{DFE70774-C857-4E5A-A84F-87EA1F93641A}" srcOrd="3" destOrd="0" presId="urn:microsoft.com/office/officeart/2005/8/layout/process2"/>
    <dgm:cxn modelId="{6B913E3F-974F-480A-85CC-BCFA2846E71D}" type="presParOf" srcId="{DFE70774-C857-4E5A-A84F-87EA1F93641A}" destId="{8D6B32D0-BF64-427E-94CB-89BC4B2DFA10}" srcOrd="0" destOrd="0" presId="urn:microsoft.com/office/officeart/2005/8/layout/process2"/>
    <dgm:cxn modelId="{D7792B56-B217-432F-AF7D-56F1BD05F5F1}" type="presParOf" srcId="{A64BB67A-098C-4057-AFCA-BD4F561A2B1F}" destId="{7B8790DF-6791-400F-B5E5-36498B3F536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C976F-1D34-40A3-9BF6-54F036E3B553}">
      <dsp:nvSpPr>
        <dsp:cNvPr id="0" name=""/>
        <dsp:cNvSpPr/>
      </dsp:nvSpPr>
      <dsp:spPr>
        <a:xfrm>
          <a:off x="0" y="0"/>
          <a:ext cx="8061872" cy="3224990"/>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Hate crimes &amp; incidents are taken to mean any crime or incident where the perpetrator’s hostility toward or prejudice against an identifiable group of people is a factor in determining who is victimised</a:t>
          </a:r>
        </a:p>
      </dsp:txBody>
      <dsp:txXfrm>
        <a:off x="1934873" y="0"/>
        <a:ext cx="6126998" cy="3224990"/>
      </dsp:txXfrm>
    </dsp:sp>
    <dsp:sp modelId="{05BA5E50-EC51-4C19-9A3C-607735B3B9FF}">
      <dsp:nvSpPr>
        <dsp:cNvPr id="0" name=""/>
        <dsp:cNvSpPr/>
      </dsp:nvSpPr>
      <dsp:spPr>
        <a:xfrm>
          <a:off x="275441" y="322499"/>
          <a:ext cx="1706488" cy="2579992"/>
        </a:xfrm>
        <a:prstGeom prst="roundRect">
          <a:avLst>
            <a:gd name="adj" fmla="val 10000"/>
          </a:avLst>
        </a:prstGeom>
        <a:blipFill rotWithShape="1">
          <a:blip xmlns:r="http://schemas.openxmlformats.org/officeDocument/2006/relationships" r:embed="rId1"/>
          <a:srcRect/>
          <a:stretch>
            <a:fillRect t="-1000" b="-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FD76E-4143-4920-AEE2-E114C2DF98FE}">
      <dsp:nvSpPr>
        <dsp:cNvPr id="0" name=""/>
        <dsp:cNvSpPr/>
      </dsp:nvSpPr>
      <dsp:spPr>
        <a:xfrm>
          <a:off x="7625" y="826990"/>
          <a:ext cx="2279162" cy="1367497"/>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Sexual Orientation or perceived sexual orientation</a:t>
          </a:r>
        </a:p>
      </dsp:txBody>
      <dsp:txXfrm>
        <a:off x="47678" y="867043"/>
        <a:ext cx="2199056" cy="1287391"/>
      </dsp:txXfrm>
    </dsp:sp>
    <dsp:sp modelId="{2EB967BD-F8FD-42C5-8FA0-16F159F3B032}">
      <dsp:nvSpPr>
        <dsp:cNvPr id="0" name=""/>
        <dsp:cNvSpPr/>
      </dsp:nvSpPr>
      <dsp:spPr>
        <a:xfrm>
          <a:off x="2487353" y="1228122"/>
          <a:ext cx="483182" cy="56523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487353" y="1341168"/>
        <a:ext cx="338227" cy="339140"/>
      </dsp:txXfrm>
    </dsp:sp>
    <dsp:sp modelId="{DC465776-16DB-4034-AE1E-3BD011FE03BE}">
      <dsp:nvSpPr>
        <dsp:cNvPr id="0" name=""/>
        <dsp:cNvSpPr/>
      </dsp:nvSpPr>
      <dsp:spPr>
        <a:xfrm>
          <a:off x="3198452" y="826990"/>
          <a:ext cx="2279162" cy="1367497"/>
        </a:xfrm>
        <a:prstGeom prst="roundRect">
          <a:avLst>
            <a:gd name="adj" fmla="val 10000"/>
          </a:avLst>
        </a:prstGeom>
        <a:solidFill>
          <a:schemeClr val="tx2"/>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Transgender or perceived Transgender</a:t>
          </a:r>
        </a:p>
      </dsp:txBody>
      <dsp:txXfrm>
        <a:off x="3238505" y="867043"/>
        <a:ext cx="2199056" cy="1287391"/>
      </dsp:txXfrm>
    </dsp:sp>
    <dsp:sp modelId="{256E9B30-8B20-488A-AF3B-EFD9AF6AAC43}">
      <dsp:nvSpPr>
        <dsp:cNvPr id="0" name=""/>
        <dsp:cNvSpPr/>
      </dsp:nvSpPr>
      <dsp:spPr>
        <a:xfrm>
          <a:off x="5678180" y="1228122"/>
          <a:ext cx="483182" cy="56523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dirty="0"/>
        </a:p>
      </dsp:txBody>
      <dsp:txXfrm>
        <a:off x="5678180" y="1341168"/>
        <a:ext cx="338227" cy="339140"/>
      </dsp:txXfrm>
    </dsp:sp>
    <dsp:sp modelId="{B1C19C69-EFD0-413A-80BD-46BF95F303F0}">
      <dsp:nvSpPr>
        <dsp:cNvPr id="0" name=""/>
        <dsp:cNvSpPr/>
      </dsp:nvSpPr>
      <dsp:spPr>
        <a:xfrm>
          <a:off x="6389279" y="826990"/>
          <a:ext cx="2279162" cy="1367497"/>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Ethnicity or perceived Ethnicity</a:t>
          </a:r>
        </a:p>
      </dsp:txBody>
      <dsp:txXfrm>
        <a:off x="6429332" y="867043"/>
        <a:ext cx="2199056" cy="1287391"/>
      </dsp:txXfrm>
    </dsp:sp>
    <dsp:sp modelId="{7B2270C1-3B65-4EBA-8AF8-D5C80979A360}">
      <dsp:nvSpPr>
        <dsp:cNvPr id="0" name=""/>
        <dsp:cNvSpPr/>
      </dsp:nvSpPr>
      <dsp:spPr>
        <a:xfrm rot="5400000">
          <a:off x="7287269" y="2354028"/>
          <a:ext cx="483182" cy="56523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7359291" y="2395053"/>
        <a:ext cx="339140" cy="338227"/>
      </dsp:txXfrm>
    </dsp:sp>
    <dsp:sp modelId="{A31BA596-D63B-4F48-AD59-BA16FE7600B0}">
      <dsp:nvSpPr>
        <dsp:cNvPr id="0" name=""/>
        <dsp:cNvSpPr/>
      </dsp:nvSpPr>
      <dsp:spPr>
        <a:xfrm>
          <a:off x="6389279" y="3106152"/>
          <a:ext cx="2279162" cy="1367497"/>
        </a:xfrm>
        <a:prstGeom prst="roundRect">
          <a:avLst>
            <a:gd name="adj" fmla="val 10000"/>
          </a:avLst>
        </a:prstGeom>
        <a:solidFill>
          <a:schemeClr val="accent5"/>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Religion or perceived Religion</a:t>
          </a:r>
        </a:p>
      </dsp:txBody>
      <dsp:txXfrm>
        <a:off x="6429332" y="3146205"/>
        <a:ext cx="2199056" cy="1287391"/>
      </dsp:txXfrm>
    </dsp:sp>
    <dsp:sp modelId="{11B28C95-7408-4CCD-BB62-ED0E76A12F46}">
      <dsp:nvSpPr>
        <dsp:cNvPr id="0" name=""/>
        <dsp:cNvSpPr/>
      </dsp:nvSpPr>
      <dsp:spPr>
        <a:xfrm rot="10800000">
          <a:off x="5705530" y="3507284"/>
          <a:ext cx="483182" cy="56523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5850485" y="3620330"/>
        <a:ext cx="338227" cy="339140"/>
      </dsp:txXfrm>
    </dsp:sp>
    <dsp:sp modelId="{18972C30-4006-4AAC-99D0-F61BCB2F03F2}">
      <dsp:nvSpPr>
        <dsp:cNvPr id="0" name=""/>
        <dsp:cNvSpPr/>
      </dsp:nvSpPr>
      <dsp:spPr>
        <a:xfrm>
          <a:off x="3198452" y="3106152"/>
          <a:ext cx="2279162" cy="1367497"/>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Disability or perceived Disability</a:t>
          </a:r>
        </a:p>
      </dsp:txBody>
      <dsp:txXfrm>
        <a:off x="3238505" y="3146205"/>
        <a:ext cx="2199056" cy="12873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EBD530-B883-4CFA-BCB0-65344823EA27}">
      <dsp:nvSpPr>
        <dsp:cNvPr id="0" name=""/>
        <dsp:cNvSpPr/>
      </dsp:nvSpPr>
      <dsp:spPr>
        <a:xfrm>
          <a:off x="8329" y="673367"/>
          <a:ext cx="2489537" cy="1493722"/>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Isolation</a:t>
          </a:r>
        </a:p>
      </dsp:txBody>
      <dsp:txXfrm>
        <a:off x="52079" y="717117"/>
        <a:ext cx="2402037" cy="1406222"/>
      </dsp:txXfrm>
    </dsp:sp>
    <dsp:sp modelId="{8AC8B293-017C-4147-B3D0-76972DDFEBB5}">
      <dsp:nvSpPr>
        <dsp:cNvPr id="0" name=""/>
        <dsp:cNvSpPr/>
      </dsp:nvSpPr>
      <dsp:spPr>
        <a:xfrm>
          <a:off x="2716946" y="1111525"/>
          <a:ext cx="527781" cy="61740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716946" y="1235006"/>
        <a:ext cx="369447" cy="370443"/>
      </dsp:txXfrm>
    </dsp:sp>
    <dsp:sp modelId="{F28FEC27-F989-43D3-A650-511CDD487FEA}">
      <dsp:nvSpPr>
        <dsp:cNvPr id="0" name=""/>
        <dsp:cNvSpPr/>
      </dsp:nvSpPr>
      <dsp:spPr>
        <a:xfrm>
          <a:off x="3493682" y="673367"/>
          <a:ext cx="2489537" cy="1493722"/>
        </a:xfrm>
        <a:prstGeom prst="roundRect">
          <a:avLst>
            <a:gd name="adj" fmla="val 10000"/>
          </a:avLst>
        </a:prstGeom>
        <a:solidFill>
          <a:schemeClr val="tx2"/>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Feeling of difference</a:t>
          </a:r>
        </a:p>
      </dsp:txBody>
      <dsp:txXfrm>
        <a:off x="3537432" y="717117"/>
        <a:ext cx="2402037" cy="1406222"/>
      </dsp:txXfrm>
    </dsp:sp>
    <dsp:sp modelId="{581F9D2C-F23E-436B-A42C-E9CCD3E0EE18}">
      <dsp:nvSpPr>
        <dsp:cNvPr id="0" name=""/>
        <dsp:cNvSpPr/>
      </dsp:nvSpPr>
      <dsp:spPr>
        <a:xfrm>
          <a:off x="6202299" y="1111525"/>
          <a:ext cx="527781" cy="61740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202299" y="1235006"/>
        <a:ext cx="369447" cy="370443"/>
      </dsp:txXfrm>
    </dsp:sp>
    <dsp:sp modelId="{E128A9F6-A15D-41FA-A407-DB867DEDE0E6}">
      <dsp:nvSpPr>
        <dsp:cNvPr id="0" name=""/>
        <dsp:cNvSpPr/>
      </dsp:nvSpPr>
      <dsp:spPr>
        <a:xfrm>
          <a:off x="6979034" y="673367"/>
          <a:ext cx="2489537" cy="1493722"/>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Fear</a:t>
          </a:r>
        </a:p>
      </dsp:txBody>
      <dsp:txXfrm>
        <a:off x="7022784" y="717117"/>
        <a:ext cx="2402037" cy="1406222"/>
      </dsp:txXfrm>
    </dsp:sp>
    <dsp:sp modelId="{FD9C52F6-525A-44D6-BFB2-98E9F6E3C3A2}">
      <dsp:nvSpPr>
        <dsp:cNvPr id="0" name=""/>
        <dsp:cNvSpPr/>
      </dsp:nvSpPr>
      <dsp:spPr>
        <a:xfrm rot="5400000">
          <a:off x="7959912" y="2341357"/>
          <a:ext cx="527781" cy="61740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8038581" y="2386169"/>
        <a:ext cx="370443" cy="369447"/>
      </dsp:txXfrm>
    </dsp:sp>
    <dsp:sp modelId="{D1585091-58B6-4CDA-81C7-57647D3FF0C4}">
      <dsp:nvSpPr>
        <dsp:cNvPr id="0" name=""/>
        <dsp:cNvSpPr/>
      </dsp:nvSpPr>
      <dsp:spPr>
        <a:xfrm>
          <a:off x="6979034" y="3162905"/>
          <a:ext cx="2489537" cy="1493722"/>
        </a:xfrm>
        <a:prstGeom prst="roundRect">
          <a:avLst>
            <a:gd name="adj" fmla="val 10000"/>
          </a:avLst>
        </a:prstGeom>
        <a:solidFill>
          <a:schemeClr val="tx2"/>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Shock</a:t>
          </a:r>
        </a:p>
      </dsp:txBody>
      <dsp:txXfrm>
        <a:off x="7022784" y="3206655"/>
        <a:ext cx="2402037" cy="1406222"/>
      </dsp:txXfrm>
    </dsp:sp>
    <dsp:sp modelId="{1D90653C-6374-49C0-9E28-34E626B88936}">
      <dsp:nvSpPr>
        <dsp:cNvPr id="0" name=""/>
        <dsp:cNvSpPr/>
      </dsp:nvSpPr>
      <dsp:spPr>
        <a:xfrm rot="10800000">
          <a:off x="6232173" y="3601063"/>
          <a:ext cx="527781" cy="61740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6390507" y="3724544"/>
        <a:ext cx="369447" cy="370443"/>
      </dsp:txXfrm>
    </dsp:sp>
    <dsp:sp modelId="{246694A2-986F-4952-8AD0-52324869BBD5}">
      <dsp:nvSpPr>
        <dsp:cNvPr id="0" name=""/>
        <dsp:cNvSpPr/>
      </dsp:nvSpPr>
      <dsp:spPr>
        <a:xfrm>
          <a:off x="3493682" y="3162905"/>
          <a:ext cx="2489537" cy="1493722"/>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Mistrust</a:t>
          </a:r>
        </a:p>
      </dsp:txBody>
      <dsp:txXfrm>
        <a:off x="3537432" y="3206655"/>
        <a:ext cx="2402037" cy="1406222"/>
      </dsp:txXfrm>
    </dsp:sp>
    <dsp:sp modelId="{57B31F06-5472-4334-A10C-C2C5B80551A3}">
      <dsp:nvSpPr>
        <dsp:cNvPr id="0" name=""/>
        <dsp:cNvSpPr/>
      </dsp:nvSpPr>
      <dsp:spPr>
        <a:xfrm rot="10800000">
          <a:off x="2746820" y="3601063"/>
          <a:ext cx="527781" cy="61740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2905154" y="3724544"/>
        <a:ext cx="369447" cy="370443"/>
      </dsp:txXfrm>
    </dsp:sp>
    <dsp:sp modelId="{0BA8195B-94A8-4C2B-BE32-643567828D62}">
      <dsp:nvSpPr>
        <dsp:cNvPr id="0" name=""/>
        <dsp:cNvSpPr/>
      </dsp:nvSpPr>
      <dsp:spPr>
        <a:xfrm>
          <a:off x="8329" y="3162905"/>
          <a:ext cx="2489537" cy="1493722"/>
        </a:xfrm>
        <a:prstGeom prst="roundRect">
          <a:avLst>
            <a:gd name="adj" fmla="val 10000"/>
          </a:avLst>
        </a:prstGeom>
        <a:solidFill>
          <a:schemeClr val="tx2"/>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Bewilderment</a:t>
          </a:r>
        </a:p>
      </dsp:txBody>
      <dsp:txXfrm>
        <a:off x="52079" y="3206655"/>
        <a:ext cx="2402037" cy="14062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07D7E-1937-4241-94CD-5BD615C68306}">
      <dsp:nvSpPr>
        <dsp:cNvPr id="0" name=""/>
        <dsp:cNvSpPr/>
      </dsp:nvSpPr>
      <dsp:spPr>
        <a:xfrm>
          <a:off x="0" y="0"/>
          <a:ext cx="6861527" cy="1929393"/>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The notion of ‘treating everyone the same’ is not appropriate</a:t>
          </a:r>
        </a:p>
      </dsp:txBody>
      <dsp:txXfrm>
        <a:off x="56510" y="56510"/>
        <a:ext cx="4867348" cy="1816373"/>
      </dsp:txXfrm>
    </dsp:sp>
    <dsp:sp modelId="{ED33096E-3C44-42E3-8EC4-1D74A0C55C9A}">
      <dsp:nvSpPr>
        <dsp:cNvPr id="0" name=""/>
        <dsp:cNvSpPr/>
      </dsp:nvSpPr>
      <dsp:spPr>
        <a:xfrm>
          <a:off x="1210857" y="2358147"/>
          <a:ext cx="6861527" cy="1929393"/>
        </a:xfrm>
        <a:prstGeom prst="roundRect">
          <a:avLst>
            <a:gd name="adj" fmla="val 10000"/>
          </a:avLst>
        </a:prstGeom>
        <a:solidFill>
          <a:schemeClr val="tx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bg1"/>
              </a:solidFill>
            </a:rPr>
            <a:t>As Police Officers it is our duty to recognise the vulnerable groups within our communities who are likely to be victimised</a:t>
          </a:r>
        </a:p>
      </dsp:txBody>
      <dsp:txXfrm>
        <a:off x="1267367" y="2414657"/>
        <a:ext cx="4283543" cy="1816373"/>
      </dsp:txXfrm>
    </dsp:sp>
    <dsp:sp modelId="{99DB510F-B769-438C-9211-6BD27903E770}">
      <dsp:nvSpPr>
        <dsp:cNvPr id="0" name=""/>
        <dsp:cNvSpPr/>
      </dsp:nvSpPr>
      <dsp:spPr>
        <a:xfrm>
          <a:off x="5607421" y="1516717"/>
          <a:ext cx="1254105" cy="1254105"/>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889595" y="1516717"/>
        <a:ext cx="689757" cy="9437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87644-A130-4686-B234-16BD2AB24FD3}">
      <dsp:nvSpPr>
        <dsp:cNvPr id="0" name=""/>
        <dsp:cNvSpPr/>
      </dsp:nvSpPr>
      <dsp:spPr>
        <a:xfrm>
          <a:off x="0" y="186749"/>
          <a:ext cx="1944843" cy="1166905"/>
        </a:xfrm>
        <a:prstGeom prst="rect">
          <a:avLst/>
        </a:prstGeom>
        <a:solidFill>
          <a:schemeClr val="tx2"/>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Victim Support</a:t>
          </a:r>
        </a:p>
      </dsp:txBody>
      <dsp:txXfrm>
        <a:off x="0" y="186749"/>
        <a:ext cx="1944843" cy="1166905"/>
      </dsp:txXfrm>
    </dsp:sp>
    <dsp:sp modelId="{A5AB0F9E-788C-44AD-9CD2-BC1D74F9517B}">
      <dsp:nvSpPr>
        <dsp:cNvPr id="0" name=""/>
        <dsp:cNvSpPr/>
      </dsp:nvSpPr>
      <dsp:spPr>
        <a:xfrm>
          <a:off x="2142919" y="668051"/>
          <a:ext cx="1944843" cy="1166905"/>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Local Authority Probation Service</a:t>
          </a:r>
        </a:p>
      </dsp:txBody>
      <dsp:txXfrm>
        <a:off x="2142919" y="668051"/>
        <a:ext cx="1944843" cy="1166905"/>
      </dsp:txXfrm>
    </dsp:sp>
    <dsp:sp modelId="{28A4F073-0EAD-4E45-B48D-F28D5276E6C4}">
      <dsp:nvSpPr>
        <dsp:cNvPr id="0" name=""/>
        <dsp:cNvSpPr/>
      </dsp:nvSpPr>
      <dsp:spPr>
        <a:xfrm>
          <a:off x="4391313" y="204125"/>
          <a:ext cx="1944843" cy="1166905"/>
        </a:xfrm>
        <a:prstGeom prst="rect">
          <a:avLst/>
        </a:prstGeom>
        <a:solidFill>
          <a:schemeClr val="accent5">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Housing Department</a:t>
          </a:r>
        </a:p>
      </dsp:txBody>
      <dsp:txXfrm>
        <a:off x="4391313" y="204125"/>
        <a:ext cx="1944843" cy="1166905"/>
      </dsp:txXfrm>
    </dsp:sp>
    <dsp:sp modelId="{88AECA00-058F-4912-B0EA-E1E11F1CB0DC}">
      <dsp:nvSpPr>
        <dsp:cNvPr id="0" name=""/>
        <dsp:cNvSpPr/>
      </dsp:nvSpPr>
      <dsp:spPr>
        <a:xfrm>
          <a:off x="6421574" y="668051"/>
          <a:ext cx="1944843" cy="1166905"/>
        </a:xfrm>
        <a:prstGeom prst="rect">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Local Education Authority</a:t>
          </a:r>
        </a:p>
      </dsp:txBody>
      <dsp:txXfrm>
        <a:off x="6421574" y="668051"/>
        <a:ext cx="1944843" cy="1166905"/>
      </dsp:txXfrm>
    </dsp:sp>
    <dsp:sp modelId="{8E1ACF33-F3BF-4B45-8BCE-7BC15E1529E0}">
      <dsp:nvSpPr>
        <dsp:cNvPr id="0" name=""/>
        <dsp:cNvSpPr/>
      </dsp:nvSpPr>
      <dsp:spPr>
        <a:xfrm>
          <a:off x="8519340" y="225479"/>
          <a:ext cx="1944843" cy="1166905"/>
        </a:xfrm>
        <a:prstGeom prst="rect">
          <a:avLst/>
        </a:prstGeom>
        <a:solidFill>
          <a:schemeClr val="accent1">
            <a:lumMod val="5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Social Services</a:t>
          </a:r>
        </a:p>
      </dsp:txBody>
      <dsp:txXfrm>
        <a:off x="8519340" y="225479"/>
        <a:ext cx="1944843" cy="1166905"/>
      </dsp:txXfrm>
    </dsp:sp>
    <dsp:sp modelId="{6E54FFB0-80D4-4FEE-A64F-8CE943D82488}">
      <dsp:nvSpPr>
        <dsp:cNvPr id="0" name=""/>
        <dsp:cNvSpPr/>
      </dsp:nvSpPr>
      <dsp:spPr>
        <a:xfrm>
          <a:off x="3592" y="2029442"/>
          <a:ext cx="1944843" cy="1166905"/>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Safeguarding Children Board</a:t>
          </a:r>
        </a:p>
      </dsp:txBody>
      <dsp:txXfrm>
        <a:off x="3592" y="2029442"/>
        <a:ext cx="1944843" cy="1166905"/>
      </dsp:txXfrm>
    </dsp:sp>
    <dsp:sp modelId="{3B509727-4C69-4288-9E6E-C8957B4C8999}">
      <dsp:nvSpPr>
        <dsp:cNvPr id="0" name=""/>
        <dsp:cNvSpPr/>
      </dsp:nvSpPr>
      <dsp:spPr>
        <a:xfrm>
          <a:off x="2142919" y="2361951"/>
          <a:ext cx="1944843" cy="1166905"/>
        </a:xfrm>
        <a:prstGeom prst="rect">
          <a:avLst/>
        </a:prstGeom>
        <a:solidFill>
          <a:schemeClr val="accent5">
            <a:lumMod val="5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Crown Prosecution Service</a:t>
          </a:r>
        </a:p>
      </dsp:txBody>
      <dsp:txXfrm>
        <a:off x="2142919" y="2361951"/>
        <a:ext cx="1944843" cy="1166905"/>
      </dsp:txXfrm>
    </dsp:sp>
    <dsp:sp modelId="{20828772-ECC7-43C9-BB34-92DB57BB5460}">
      <dsp:nvSpPr>
        <dsp:cNvPr id="0" name=""/>
        <dsp:cNvSpPr/>
      </dsp:nvSpPr>
      <dsp:spPr>
        <a:xfrm>
          <a:off x="4282246" y="2029442"/>
          <a:ext cx="1944843" cy="1166905"/>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Primary Care Trusts</a:t>
          </a:r>
        </a:p>
      </dsp:txBody>
      <dsp:txXfrm>
        <a:off x="4282246" y="2029442"/>
        <a:ext cx="1944843" cy="1166905"/>
      </dsp:txXfrm>
    </dsp:sp>
    <dsp:sp modelId="{9663068C-E165-4A2D-BD38-C275A8219266}">
      <dsp:nvSpPr>
        <dsp:cNvPr id="0" name=""/>
        <dsp:cNvSpPr/>
      </dsp:nvSpPr>
      <dsp:spPr>
        <a:xfrm>
          <a:off x="6435421" y="2285379"/>
          <a:ext cx="1944843" cy="1166905"/>
        </a:xfrm>
        <a:prstGeom prst="rect">
          <a:avLst/>
        </a:prstGeom>
        <a:solidFill>
          <a:schemeClr val="accent5"/>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Voluntary Community Groups</a:t>
          </a:r>
        </a:p>
      </dsp:txBody>
      <dsp:txXfrm>
        <a:off x="6435421" y="2285379"/>
        <a:ext cx="1944843" cy="1166905"/>
      </dsp:txXfrm>
    </dsp:sp>
    <dsp:sp modelId="{A91185B1-28E7-4BA6-9FE8-BD033858EF14}">
      <dsp:nvSpPr>
        <dsp:cNvPr id="0" name=""/>
        <dsp:cNvSpPr/>
      </dsp:nvSpPr>
      <dsp:spPr>
        <a:xfrm>
          <a:off x="8560901" y="2029442"/>
          <a:ext cx="1944843" cy="1166905"/>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Race Equality Councils (R.E.Cs)</a:t>
          </a:r>
        </a:p>
      </dsp:txBody>
      <dsp:txXfrm>
        <a:off x="8560901" y="2029442"/>
        <a:ext cx="1944843" cy="11669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3648C-3C01-4E16-865B-B7245FB751E3}">
      <dsp:nvSpPr>
        <dsp:cNvPr id="0" name=""/>
        <dsp:cNvSpPr/>
      </dsp:nvSpPr>
      <dsp:spPr>
        <a:xfrm>
          <a:off x="284091" y="2549"/>
          <a:ext cx="3653756" cy="2192253"/>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offence is racially or religiously aggravated if, at the time of committing, or immediately before or after doing so,</a:t>
          </a:r>
        </a:p>
      </dsp:txBody>
      <dsp:txXfrm>
        <a:off x="284091" y="2549"/>
        <a:ext cx="3653756" cy="2192253"/>
      </dsp:txXfrm>
    </dsp:sp>
    <dsp:sp modelId="{C6074FA2-FCF2-41F5-A256-9BFF710EB7A5}">
      <dsp:nvSpPr>
        <dsp:cNvPr id="0" name=""/>
        <dsp:cNvSpPr/>
      </dsp:nvSpPr>
      <dsp:spPr>
        <a:xfrm>
          <a:off x="4303223" y="0"/>
          <a:ext cx="3653756" cy="2192253"/>
        </a:xfrm>
        <a:prstGeom prst="rect">
          <a:avLst/>
        </a:prstGeom>
        <a:solidFill>
          <a:schemeClr val="accent5">
            <a:lumMod val="5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the offender demonstrates towards the victim hostility</a:t>
          </a:r>
        </a:p>
      </dsp:txBody>
      <dsp:txXfrm>
        <a:off x="4303223" y="0"/>
        <a:ext cx="3653756" cy="2192253"/>
      </dsp:txXfrm>
    </dsp:sp>
    <dsp:sp modelId="{F30EB0CB-04D8-4D46-8C8E-6F84B340019E}">
      <dsp:nvSpPr>
        <dsp:cNvPr id="0" name=""/>
        <dsp:cNvSpPr/>
      </dsp:nvSpPr>
      <dsp:spPr>
        <a:xfrm>
          <a:off x="284091" y="2560178"/>
          <a:ext cx="3653756" cy="2192253"/>
        </a:xfrm>
        <a:prstGeom prst="rect">
          <a:avLst/>
        </a:prstGeom>
        <a:solidFill>
          <a:schemeClr val="accent5">
            <a:lumMod val="5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based on the victim’s membership or presumed membership of a racial or religious group </a:t>
          </a:r>
          <a:r>
            <a:rPr lang="en-GB" sz="2400" b="1" i="1" kern="1200" dirty="0">
              <a:solidFill>
                <a:schemeClr val="bg1"/>
              </a:solidFill>
            </a:rPr>
            <a:t>or</a:t>
          </a:r>
        </a:p>
      </dsp:txBody>
      <dsp:txXfrm>
        <a:off x="284091" y="2560178"/>
        <a:ext cx="3653756" cy="2192253"/>
      </dsp:txXfrm>
    </dsp:sp>
    <dsp:sp modelId="{4D5E2496-175D-4C79-AECE-E5834B5ABB95}">
      <dsp:nvSpPr>
        <dsp:cNvPr id="0" name=""/>
        <dsp:cNvSpPr/>
      </dsp:nvSpPr>
      <dsp:spPr>
        <a:xfrm>
          <a:off x="4303223" y="2560178"/>
          <a:ext cx="3653756" cy="2192253"/>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offence is motivated (wholly or partly) by hostility towards members of a racial or religious group based on their membership of that group</a:t>
          </a:r>
        </a:p>
      </dsp:txBody>
      <dsp:txXfrm>
        <a:off x="4303223" y="2560178"/>
        <a:ext cx="3653756" cy="21922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E6A31-869B-4431-9B30-1F60AA19F758}">
      <dsp:nvSpPr>
        <dsp:cNvPr id="0" name=""/>
        <dsp:cNvSpPr/>
      </dsp:nvSpPr>
      <dsp:spPr>
        <a:xfrm>
          <a:off x="1294628" y="53843"/>
          <a:ext cx="4004444" cy="2135423"/>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Assaults</a:t>
          </a:r>
        </a:p>
        <a:p>
          <a:pPr marL="0" lvl="0" indent="0" algn="ctr" defTabSz="889000">
            <a:lnSpc>
              <a:spcPct val="90000"/>
            </a:lnSpc>
            <a:spcBef>
              <a:spcPct val="0"/>
            </a:spcBef>
            <a:spcAft>
              <a:spcPct val="35000"/>
            </a:spcAft>
            <a:buNone/>
          </a:pPr>
          <a:r>
            <a:rPr lang="en-GB" sz="2000" b="0" kern="1200" dirty="0">
              <a:solidFill>
                <a:schemeClr val="tx1"/>
              </a:solidFill>
            </a:rPr>
            <a:t>Common Assault</a:t>
          </a:r>
        </a:p>
        <a:p>
          <a:pPr marL="0" lvl="0" indent="0" algn="ctr" defTabSz="889000">
            <a:lnSpc>
              <a:spcPct val="90000"/>
            </a:lnSpc>
            <a:spcBef>
              <a:spcPct val="0"/>
            </a:spcBef>
            <a:spcAft>
              <a:spcPct val="35000"/>
            </a:spcAft>
            <a:buNone/>
          </a:pPr>
          <a:r>
            <a:rPr lang="en-GB" sz="2000" b="0" kern="1200" dirty="0">
              <a:solidFill>
                <a:schemeClr val="tx1"/>
              </a:solidFill>
            </a:rPr>
            <a:t>Actual Bodily Harm</a:t>
          </a:r>
        </a:p>
        <a:p>
          <a:pPr marL="0" lvl="0" indent="0" algn="ctr" defTabSz="889000">
            <a:lnSpc>
              <a:spcPct val="90000"/>
            </a:lnSpc>
            <a:spcBef>
              <a:spcPct val="0"/>
            </a:spcBef>
            <a:spcAft>
              <a:spcPct val="35000"/>
            </a:spcAft>
            <a:buNone/>
          </a:pPr>
          <a:r>
            <a:rPr lang="en-GB" sz="2000" b="0" kern="1200" dirty="0">
              <a:solidFill>
                <a:schemeClr val="tx1"/>
              </a:solidFill>
            </a:rPr>
            <a:t>Wounding or Grievous Bodily Harm</a:t>
          </a:r>
        </a:p>
      </dsp:txBody>
      <dsp:txXfrm>
        <a:off x="1294628" y="53843"/>
        <a:ext cx="4004444" cy="2135423"/>
      </dsp:txXfrm>
    </dsp:sp>
    <dsp:sp modelId="{8A6CA893-EB48-42FD-B70C-6D97E4177BA7}">
      <dsp:nvSpPr>
        <dsp:cNvPr id="0" name=""/>
        <dsp:cNvSpPr/>
      </dsp:nvSpPr>
      <dsp:spPr>
        <a:xfrm>
          <a:off x="5980125" y="53843"/>
          <a:ext cx="2869030" cy="2135423"/>
        </a:xfrm>
        <a:prstGeom prst="rect">
          <a:avLst/>
        </a:prstGeom>
        <a:solidFill>
          <a:schemeClr val="accent5">
            <a:lumMod val="5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bg1"/>
              </a:solidFill>
            </a:rPr>
            <a:t>Criminal Damage</a:t>
          </a:r>
        </a:p>
        <a:p>
          <a:pPr marL="0" lvl="0" indent="0" algn="ctr" defTabSz="889000">
            <a:lnSpc>
              <a:spcPct val="90000"/>
            </a:lnSpc>
            <a:spcBef>
              <a:spcPct val="0"/>
            </a:spcBef>
            <a:spcAft>
              <a:spcPct val="35000"/>
            </a:spcAft>
            <a:buNone/>
          </a:pPr>
          <a:r>
            <a:rPr lang="en-GB" sz="2000" kern="1200" dirty="0">
              <a:solidFill>
                <a:schemeClr val="bg1"/>
              </a:solidFill>
            </a:rPr>
            <a:t>‘Simple’ Criminal Damage</a:t>
          </a:r>
        </a:p>
      </dsp:txBody>
      <dsp:txXfrm>
        <a:off x="5980125" y="53843"/>
        <a:ext cx="2869030" cy="2135423"/>
      </dsp:txXfrm>
    </dsp:sp>
    <dsp:sp modelId="{733ED8E6-96D4-4F11-8102-A4439E326FA8}">
      <dsp:nvSpPr>
        <dsp:cNvPr id="0" name=""/>
        <dsp:cNvSpPr/>
      </dsp:nvSpPr>
      <dsp:spPr>
        <a:xfrm>
          <a:off x="1314237" y="2375951"/>
          <a:ext cx="3999690" cy="2546627"/>
        </a:xfrm>
        <a:prstGeom prst="rect">
          <a:avLst/>
        </a:prstGeom>
        <a:solidFill>
          <a:schemeClr val="tx2"/>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bg1"/>
              </a:solidFill>
            </a:rPr>
            <a:t>Public Order</a:t>
          </a:r>
        </a:p>
        <a:p>
          <a:pPr marL="0" lvl="0" indent="0" algn="ctr" defTabSz="889000">
            <a:lnSpc>
              <a:spcPct val="90000"/>
            </a:lnSpc>
            <a:spcBef>
              <a:spcPct val="0"/>
            </a:spcBef>
            <a:spcAft>
              <a:spcPct val="35000"/>
            </a:spcAft>
            <a:buNone/>
          </a:pPr>
          <a:r>
            <a:rPr lang="en-GB" sz="2000" kern="1200" dirty="0">
              <a:solidFill>
                <a:schemeClr val="bg1"/>
              </a:solidFill>
            </a:rPr>
            <a:t>Causing Harassment, Alarm or Distress</a:t>
          </a:r>
        </a:p>
        <a:p>
          <a:pPr marL="0" lvl="0" indent="0" algn="ctr" defTabSz="889000">
            <a:lnSpc>
              <a:spcPct val="90000"/>
            </a:lnSpc>
            <a:spcBef>
              <a:spcPct val="0"/>
            </a:spcBef>
            <a:spcAft>
              <a:spcPct val="35000"/>
            </a:spcAft>
            <a:buNone/>
          </a:pPr>
          <a:r>
            <a:rPr lang="en-GB" sz="2000" kern="1200" dirty="0">
              <a:solidFill>
                <a:schemeClr val="bg1"/>
              </a:solidFill>
            </a:rPr>
            <a:t>Causing Fear or Provocation of Violence</a:t>
          </a:r>
        </a:p>
        <a:p>
          <a:pPr marL="0" lvl="0" indent="0" algn="ctr" defTabSz="889000">
            <a:lnSpc>
              <a:spcPct val="90000"/>
            </a:lnSpc>
            <a:spcBef>
              <a:spcPct val="0"/>
            </a:spcBef>
            <a:spcAft>
              <a:spcPct val="35000"/>
            </a:spcAft>
            <a:buNone/>
          </a:pPr>
          <a:r>
            <a:rPr lang="en-GB" sz="2000" kern="1200" dirty="0">
              <a:solidFill>
                <a:schemeClr val="bg1"/>
              </a:solidFill>
            </a:rPr>
            <a:t>Intentional Harassment, Alarm or Distress</a:t>
          </a:r>
        </a:p>
      </dsp:txBody>
      <dsp:txXfrm>
        <a:off x="1314237" y="2375951"/>
        <a:ext cx="3999690" cy="2546627"/>
      </dsp:txXfrm>
    </dsp:sp>
    <dsp:sp modelId="{CD50E3EA-BB3D-4F08-9014-580837CA6DB0}">
      <dsp:nvSpPr>
        <dsp:cNvPr id="0" name=""/>
        <dsp:cNvSpPr/>
      </dsp:nvSpPr>
      <dsp:spPr>
        <a:xfrm>
          <a:off x="5940737" y="2407300"/>
          <a:ext cx="2915973" cy="2483929"/>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Stalking &amp; Harassment</a:t>
          </a:r>
        </a:p>
        <a:p>
          <a:pPr marL="0" lvl="0" indent="0" algn="ctr" defTabSz="889000">
            <a:lnSpc>
              <a:spcPct val="90000"/>
            </a:lnSpc>
            <a:spcBef>
              <a:spcPct val="0"/>
            </a:spcBef>
            <a:spcAft>
              <a:spcPct val="35000"/>
            </a:spcAft>
            <a:buNone/>
          </a:pPr>
          <a:r>
            <a:rPr lang="en-GB" sz="2000" kern="1200" dirty="0">
              <a:solidFill>
                <a:schemeClr val="tx1"/>
              </a:solidFill>
            </a:rPr>
            <a:t>Stalking &amp; Harassment</a:t>
          </a:r>
        </a:p>
        <a:p>
          <a:pPr marL="0" lvl="0" indent="0" algn="ctr" defTabSz="889000">
            <a:lnSpc>
              <a:spcPct val="90000"/>
            </a:lnSpc>
            <a:spcBef>
              <a:spcPct val="0"/>
            </a:spcBef>
            <a:spcAft>
              <a:spcPct val="35000"/>
            </a:spcAft>
            <a:buNone/>
          </a:pPr>
          <a:r>
            <a:rPr lang="en-GB" sz="2000" kern="1200" dirty="0">
              <a:solidFill>
                <a:schemeClr val="tx1"/>
              </a:solidFill>
            </a:rPr>
            <a:t>Putting People in Fear of Violence</a:t>
          </a:r>
        </a:p>
      </dsp:txBody>
      <dsp:txXfrm>
        <a:off x="5940737" y="2407300"/>
        <a:ext cx="2915973" cy="24839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DD9D7-9749-49B3-807F-FD8EB721A2AC}">
      <dsp:nvSpPr>
        <dsp:cNvPr id="0" name=""/>
        <dsp:cNvSpPr/>
      </dsp:nvSpPr>
      <dsp:spPr>
        <a:xfrm>
          <a:off x="563970" y="0"/>
          <a:ext cx="7228968" cy="4103837"/>
        </a:xfrm>
        <a:prstGeom prst="rightArrow">
          <a:avLst/>
        </a:prstGeom>
        <a:solidFill>
          <a:schemeClr val="accent5">
            <a:lumMod val="5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a:effectLst/>
      </dsp:spPr>
      <dsp:style>
        <a:lnRef idx="0">
          <a:scrgbClr r="0" g="0" b="0"/>
        </a:lnRef>
        <a:fillRef idx="1">
          <a:scrgbClr r="0" g="0" b="0"/>
        </a:fillRef>
        <a:effectRef idx="0">
          <a:scrgbClr r="0" g="0" b="0"/>
        </a:effectRef>
        <a:fontRef idx="minor"/>
      </dsp:style>
    </dsp:sp>
    <dsp:sp modelId="{81E11157-2D73-49C5-8FB6-B75D9413A2C7}">
      <dsp:nvSpPr>
        <dsp:cNvPr id="0" name=""/>
        <dsp:cNvSpPr/>
      </dsp:nvSpPr>
      <dsp:spPr>
        <a:xfrm>
          <a:off x="4061" y="1231151"/>
          <a:ext cx="2638113" cy="1641534"/>
        </a:xfrm>
        <a:prstGeom prst="round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Common Assault</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 Indictment 2yrs</a:t>
          </a:r>
        </a:p>
      </dsp:txBody>
      <dsp:txXfrm>
        <a:off x="84194" y="1311284"/>
        <a:ext cx="2477847" cy="1481268"/>
      </dsp:txXfrm>
    </dsp:sp>
    <dsp:sp modelId="{BA80960C-7810-4565-BECA-D307CD232C00}">
      <dsp:nvSpPr>
        <dsp:cNvPr id="0" name=""/>
        <dsp:cNvSpPr/>
      </dsp:nvSpPr>
      <dsp:spPr>
        <a:xfrm>
          <a:off x="2933277" y="1231151"/>
          <a:ext cx="2638113" cy="1641534"/>
        </a:xfrm>
        <a:prstGeom prst="roundRect">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S47 – ABH</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 Indictment 7yrs</a:t>
          </a:r>
        </a:p>
      </dsp:txBody>
      <dsp:txXfrm>
        <a:off x="3013410" y="1311284"/>
        <a:ext cx="2477847" cy="1481268"/>
      </dsp:txXfrm>
    </dsp:sp>
    <dsp:sp modelId="{9BA29CDA-F946-4125-940D-F8EE697155B2}">
      <dsp:nvSpPr>
        <dsp:cNvPr id="0" name=""/>
        <dsp:cNvSpPr/>
      </dsp:nvSpPr>
      <dsp:spPr>
        <a:xfrm>
          <a:off x="5862493" y="1231151"/>
          <a:ext cx="2638113" cy="1641534"/>
        </a:xfrm>
        <a:prstGeom prst="round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S20- Malicious Wounding or GBH</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 Indictment 7yrs</a:t>
          </a:r>
        </a:p>
      </dsp:txBody>
      <dsp:txXfrm>
        <a:off x="5942626" y="1311284"/>
        <a:ext cx="2477847" cy="14812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FF4C6-E6A5-4124-8C45-94A2C252DD9A}">
      <dsp:nvSpPr>
        <dsp:cNvPr id="0" name=""/>
        <dsp:cNvSpPr/>
      </dsp:nvSpPr>
      <dsp:spPr>
        <a:xfrm>
          <a:off x="0" y="608"/>
          <a:ext cx="9601200" cy="1245691"/>
        </a:xfrm>
        <a:prstGeom prst="rect">
          <a:avLst/>
        </a:prstGeom>
        <a:solidFill>
          <a:schemeClr val="tx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bg1"/>
              </a:solidFill>
            </a:rPr>
            <a:t>Criminal Damage</a:t>
          </a:r>
        </a:p>
      </dsp:txBody>
      <dsp:txXfrm>
        <a:off x="0" y="608"/>
        <a:ext cx="9601200" cy="672673"/>
      </dsp:txXfrm>
    </dsp:sp>
    <dsp:sp modelId="{0E63F951-21C8-43D6-8FD3-AE0A60B31C4F}">
      <dsp:nvSpPr>
        <dsp:cNvPr id="0" name=""/>
        <dsp:cNvSpPr/>
      </dsp:nvSpPr>
      <dsp:spPr>
        <a:xfrm>
          <a:off x="0" y="623456"/>
          <a:ext cx="9601200" cy="622841"/>
        </a:xfrm>
        <a:prstGeom prst="rect">
          <a:avLst/>
        </a:prstGeom>
        <a:solidFill>
          <a:schemeClr val="tx2">
            <a:lumMod val="20000"/>
            <a:lumOff val="8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Summary 6 months imprisonment +/or fine. Indictment 14 </a:t>
          </a:r>
          <a:r>
            <a:rPr lang="en-GB" sz="2000" kern="1200" dirty="0" err="1"/>
            <a:t>yrs</a:t>
          </a:r>
          <a:endParaRPr lang="en-GB" sz="2000" kern="1200" dirty="0"/>
        </a:p>
      </dsp:txBody>
      <dsp:txXfrm>
        <a:off x="0" y="623456"/>
        <a:ext cx="9601200" cy="6228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8E4E6-82AC-4C7D-A2A4-5488C04DF146}">
      <dsp:nvSpPr>
        <dsp:cNvPr id="0" name=""/>
        <dsp:cNvSpPr/>
      </dsp:nvSpPr>
      <dsp:spPr>
        <a:xfrm>
          <a:off x="0" y="793665"/>
          <a:ext cx="3373548" cy="2024129"/>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S4 Fear or Provocation of Violence</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 Indictment 2yrs</a:t>
          </a:r>
        </a:p>
      </dsp:txBody>
      <dsp:txXfrm>
        <a:off x="0" y="793665"/>
        <a:ext cx="3373548" cy="2024129"/>
      </dsp:txXfrm>
    </dsp:sp>
    <dsp:sp modelId="{EBB8660C-3E28-4363-BCCE-429535C0DCEC}">
      <dsp:nvSpPr>
        <dsp:cNvPr id="0" name=""/>
        <dsp:cNvSpPr/>
      </dsp:nvSpPr>
      <dsp:spPr>
        <a:xfrm>
          <a:off x="3710903" y="504772"/>
          <a:ext cx="3373548" cy="2601916"/>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S4A Intentional  Harassment, Alarm or Distress</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 Indictment 2yrs</a:t>
          </a:r>
        </a:p>
      </dsp:txBody>
      <dsp:txXfrm>
        <a:off x="3710903" y="504772"/>
        <a:ext cx="3373548" cy="2601916"/>
      </dsp:txXfrm>
    </dsp:sp>
    <dsp:sp modelId="{931CE51B-D3F4-4EEB-8F58-9DE9F5CB4DEF}">
      <dsp:nvSpPr>
        <dsp:cNvPr id="0" name=""/>
        <dsp:cNvSpPr/>
      </dsp:nvSpPr>
      <dsp:spPr>
        <a:xfrm>
          <a:off x="7421806" y="793665"/>
          <a:ext cx="3373548" cy="2024129"/>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S5 Harassment. Alarm or Distress</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a:t>
          </a:r>
        </a:p>
      </dsp:txBody>
      <dsp:txXfrm>
        <a:off x="7421806" y="793665"/>
        <a:ext cx="3373548" cy="202412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E7106-F719-40DB-BAC4-3B0341E78735}">
      <dsp:nvSpPr>
        <dsp:cNvPr id="0" name=""/>
        <dsp:cNvSpPr/>
      </dsp:nvSpPr>
      <dsp:spPr>
        <a:xfrm>
          <a:off x="0" y="17825"/>
          <a:ext cx="7435274" cy="1161241"/>
        </a:xfrm>
        <a:prstGeom prst="rect">
          <a:avLst/>
        </a:prstGeom>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rPr>
            <a:t>Harassment S32(1) Crime &amp; Disorder Act 1998</a:t>
          </a:r>
        </a:p>
      </dsp:txBody>
      <dsp:txXfrm>
        <a:off x="0" y="17825"/>
        <a:ext cx="7435274" cy="1161241"/>
      </dsp:txXfrm>
    </dsp:sp>
    <dsp:sp modelId="{BED609AD-13C3-47EC-AF5A-42CEF93AB56E}">
      <dsp:nvSpPr>
        <dsp:cNvPr id="0" name=""/>
        <dsp:cNvSpPr/>
      </dsp:nvSpPr>
      <dsp:spPr>
        <a:xfrm>
          <a:off x="0" y="1161241"/>
          <a:ext cx="3717637" cy="2438607"/>
        </a:xfrm>
        <a:prstGeom prst="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S2 or 2A Offences of Harassment &amp; Stalking</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 Indictment 2yrs</a:t>
          </a:r>
        </a:p>
      </dsp:txBody>
      <dsp:txXfrm>
        <a:off x="0" y="1161241"/>
        <a:ext cx="3717637" cy="2438607"/>
      </dsp:txXfrm>
    </dsp:sp>
    <dsp:sp modelId="{5B555BB1-58FB-4872-ADF4-3CB69BED0F36}">
      <dsp:nvSpPr>
        <dsp:cNvPr id="0" name=""/>
        <dsp:cNvSpPr/>
      </dsp:nvSpPr>
      <dsp:spPr>
        <a:xfrm>
          <a:off x="3717637" y="1161241"/>
          <a:ext cx="3717637" cy="2438607"/>
        </a:xfrm>
        <a:prstGeom prst="rect">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1" kern="1200" dirty="0">
              <a:solidFill>
                <a:schemeClr val="tx1"/>
              </a:solidFill>
            </a:rPr>
            <a:t>S4 or 4A Harassment with Fear of Violence &amp; Stalking involving Fear of Violence or serious alarm or distress</a:t>
          </a:r>
        </a:p>
        <a:p>
          <a:pPr marL="0" lvl="0" indent="0" algn="ctr" defTabSz="889000">
            <a:lnSpc>
              <a:spcPct val="90000"/>
            </a:lnSpc>
            <a:spcBef>
              <a:spcPct val="0"/>
            </a:spcBef>
            <a:spcAft>
              <a:spcPct val="35000"/>
            </a:spcAft>
            <a:buNone/>
          </a:pPr>
          <a:r>
            <a:rPr lang="en-GB" sz="2000" kern="1200" dirty="0">
              <a:solidFill>
                <a:schemeClr val="tx1"/>
              </a:solidFill>
            </a:rPr>
            <a:t>Summary 6 months imprisonment +/or fine. Indictment 7yrs</a:t>
          </a:r>
        </a:p>
        <a:p>
          <a:pPr marL="0" lvl="0" indent="0" algn="ctr" defTabSz="889000">
            <a:lnSpc>
              <a:spcPct val="90000"/>
            </a:lnSpc>
            <a:spcBef>
              <a:spcPct val="0"/>
            </a:spcBef>
            <a:spcAft>
              <a:spcPct val="35000"/>
            </a:spcAft>
            <a:buNone/>
          </a:pPr>
          <a:endParaRPr lang="en-GB" sz="2400" kern="1200" dirty="0"/>
        </a:p>
      </dsp:txBody>
      <dsp:txXfrm>
        <a:off x="3717637" y="1161241"/>
        <a:ext cx="3717637" cy="2438607"/>
      </dsp:txXfrm>
    </dsp:sp>
    <dsp:sp modelId="{DA29FBEA-6976-4A05-9970-7817A425CC8A}">
      <dsp:nvSpPr>
        <dsp:cNvPr id="0" name=""/>
        <dsp:cNvSpPr/>
      </dsp:nvSpPr>
      <dsp:spPr>
        <a:xfrm>
          <a:off x="0" y="3599849"/>
          <a:ext cx="7435274" cy="270956"/>
        </a:xfrm>
        <a:prstGeom prst="rect">
          <a:avLst/>
        </a:prstGeom>
        <a:solidFill>
          <a:schemeClr val="tx2"/>
        </a:solidFill>
        <a:ln>
          <a:solidFill>
            <a:schemeClr val="tx1"/>
          </a:solidFill>
          <a:extLst>
            <a:ext uri="{C807C97D-BFC1-408E-A445-0C87EB9F89A2}">
              <ask:lineSketchStyleProps xmlns:ask="http://schemas.microsoft.com/office/drawing/2018/sketchyshapes">
                <ask:type>
                  <ask:lineSketchFreehand/>
                </ask:type>
              </ask:lineSketchStyleProps>
            </a:ext>
          </a:extLst>
        </a:ln>
        <a:effectLst/>
      </dsp:spPr>
      <dsp:style>
        <a:lnRef idx="0">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02E89-9505-4A03-9A67-619D5EADE624}">
      <dsp:nvSpPr>
        <dsp:cNvPr id="0" name=""/>
        <dsp:cNvSpPr/>
      </dsp:nvSpPr>
      <dsp:spPr>
        <a:xfrm>
          <a:off x="565720" y="5647"/>
          <a:ext cx="7139527" cy="1357826"/>
        </a:xfrm>
        <a:prstGeom prst="roundRect">
          <a:avLst>
            <a:gd name="adj" fmla="val 10000"/>
          </a:avLst>
        </a:prstGeom>
        <a:solidFill>
          <a:schemeClr val="accent5">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A person who:</a:t>
          </a:r>
        </a:p>
        <a:p>
          <a:pPr marL="0" lvl="0" indent="0" algn="ctr" defTabSz="889000">
            <a:lnSpc>
              <a:spcPct val="90000"/>
            </a:lnSpc>
            <a:spcBef>
              <a:spcPct val="0"/>
            </a:spcBef>
            <a:spcAft>
              <a:spcPct val="35000"/>
            </a:spcAft>
            <a:buNone/>
          </a:pPr>
          <a:r>
            <a:rPr lang="en-GB" sz="2000" kern="1200" dirty="0">
              <a:solidFill>
                <a:schemeClr val="bg1"/>
              </a:solidFill>
            </a:rPr>
            <a:t>Uses </a:t>
          </a:r>
          <a:r>
            <a:rPr lang="en-GB" sz="2000" b="1" i="1" kern="1200" dirty="0">
              <a:solidFill>
                <a:schemeClr val="bg1"/>
              </a:solidFill>
            </a:rPr>
            <a:t>threatening, abusive or insulting words or behaviour </a:t>
          </a:r>
          <a:r>
            <a:rPr lang="en-GB" sz="2000" b="1" u="sng" kern="1200" dirty="0">
              <a:solidFill>
                <a:schemeClr val="bg1"/>
              </a:solidFill>
            </a:rPr>
            <a:t>or</a:t>
          </a:r>
          <a:r>
            <a:rPr lang="en-GB" sz="2000" kern="1200" dirty="0">
              <a:solidFill>
                <a:schemeClr val="bg1"/>
              </a:solidFill>
            </a:rPr>
            <a:t> </a:t>
          </a:r>
          <a:r>
            <a:rPr lang="en-GB" sz="2000" b="1" i="1" kern="1200" dirty="0">
              <a:solidFill>
                <a:schemeClr val="bg1"/>
              </a:solidFill>
            </a:rPr>
            <a:t>displays</a:t>
          </a:r>
          <a:r>
            <a:rPr lang="en-GB" sz="2000" kern="1200" dirty="0">
              <a:solidFill>
                <a:schemeClr val="bg1"/>
              </a:solidFill>
            </a:rPr>
            <a:t> any </a:t>
          </a:r>
          <a:r>
            <a:rPr lang="en-GB" sz="2000" b="1" i="1" kern="1200" dirty="0">
              <a:solidFill>
                <a:schemeClr val="bg1"/>
              </a:solidFill>
            </a:rPr>
            <a:t>written material </a:t>
          </a:r>
          <a:r>
            <a:rPr lang="en-GB" sz="2000" kern="1200" dirty="0">
              <a:solidFill>
                <a:schemeClr val="bg1"/>
              </a:solidFill>
            </a:rPr>
            <a:t>which is threatening, abusive or insulting</a:t>
          </a:r>
        </a:p>
      </dsp:txBody>
      <dsp:txXfrm>
        <a:off x="605489" y="45416"/>
        <a:ext cx="7059989" cy="1278288"/>
      </dsp:txXfrm>
    </dsp:sp>
    <dsp:sp modelId="{171A52AB-2A44-4668-9DC7-655AB3C62102}">
      <dsp:nvSpPr>
        <dsp:cNvPr id="0" name=""/>
        <dsp:cNvSpPr/>
      </dsp:nvSpPr>
      <dsp:spPr>
        <a:xfrm rot="5400000">
          <a:off x="3928668" y="1391048"/>
          <a:ext cx="413631" cy="49635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3986577" y="1432412"/>
        <a:ext cx="297814" cy="289542"/>
      </dsp:txXfrm>
    </dsp:sp>
    <dsp:sp modelId="{926C865D-7C1C-4C7F-8808-B1D97C175DCE}">
      <dsp:nvSpPr>
        <dsp:cNvPr id="0" name=""/>
        <dsp:cNvSpPr/>
      </dsp:nvSpPr>
      <dsp:spPr>
        <a:xfrm>
          <a:off x="1929448" y="1914982"/>
          <a:ext cx="4412072" cy="372544"/>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is guilty of an offence if</a:t>
          </a:r>
        </a:p>
      </dsp:txBody>
      <dsp:txXfrm>
        <a:off x="1940359" y="1925893"/>
        <a:ext cx="4390250" cy="350722"/>
      </dsp:txXfrm>
    </dsp:sp>
    <dsp:sp modelId="{1168B1CC-AB84-41CA-987D-357F877D23A4}">
      <dsp:nvSpPr>
        <dsp:cNvPr id="0" name=""/>
        <dsp:cNvSpPr/>
      </dsp:nvSpPr>
      <dsp:spPr>
        <a:xfrm rot="5400000">
          <a:off x="3928668" y="2315102"/>
          <a:ext cx="413631" cy="49635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3986577" y="2356466"/>
        <a:ext cx="297814" cy="289542"/>
      </dsp:txXfrm>
    </dsp:sp>
    <dsp:sp modelId="{8F39987F-ED76-4FBF-9CFC-7A6E59B203EE}">
      <dsp:nvSpPr>
        <dsp:cNvPr id="0" name=""/>
        <dsp:cNvSpPr/>
      </dsp:nvSpPr>
      <dsp:spPr>
        <a:xfrm>
          <a:off x="859542" y="2839035"/>
          <a:ext cx="6551883" cy="1381839"/>
        </a:xfrm>
        <a:prstGeom prst="roundRect">
          <a:avLst>
            <a:gd name="adj" fmla="val 10000"/>
          </a:avLst>
        </a:prstGeom>
        <a:solidFill>
          <a:schemeClr val="accent5">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he </a:t>
          </a:r>
          <a:r>
            <a:rPr lang="en-GB" sz="2000" b="1" i="1" kern="1200" dirty="0">
              <a:solidFill>
                <a:schemeClr val="bg1"/>
              </a:solidFill>
            </a:rPr>
            <a:t>intends</a:t>
          </a:r>
          <a:r>
            <a:rPr lang="en-GB" sz="2000" kern="1200" dirty="0">
              <a:solidFill>
                <a:schemeClr val="bg1"/>
              </a:solidFill>
            </a:rPr>
            <a:t> thereby to stir up </a:t>
          </a:r>
          <a:r>
            <a:rPr lang="en-GB" sz="2000" b="1" i="1" kern="1200" dirty="0">
              <a:solidFill>
                <a:schemeClr val="bg1"/>
              </a:solidFill>
            </a:rPr>
            <a:t>racial hatred </a:t>
          </a:r>
          <a:r>
            <a:rPr lang="en-GB" sz="2000" b="1" u="sng" kern="1200" dirty="0">
              <a:solidFill>
                <a:schemeClr val="bg1"/>
              </a:solidFill>
            </a:rPr>
            <a:t>or</a:t>
          </a:r>
          <a:r>
            <a:rPr lang="en-GB" sz="2000" kern="1200" dirty="0">
              <a:solidFill>
                <a:schemeClr val="bg1"/>
              </a:solidFill>
            </a:rPr>
            <a:t> having regard to all the circumstances racial hatred is likely to be stirred up</a:t>
          </a:r>
        </a:p>
      </dsp:txBody>
      <dsp:txXfrm>
        <a:off x="900015" y="2879508"/>
        <a:ext cx="6470937" cy="13008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B240E-D158-4AD6-88F8-3334B78B645C}">
      <dsp:nvSpPr>
        <dsp:cNvPr id="0" name=""/>
        <dsp:cNvSpPr/>
      </dsp:nvSpPr>
      <dsp:spPr>
        <a:xfrm>
          <a:off x="0" y="675"/>
          <a:ext cx="7159556" cy="1218786"/>
        </a:xfrm>
        <a:prstGeom prst="roundRect">
          <a:avLst>
            <a:gd name="adj" fmla="val 10000"/>
          </a:avLst>
        </a:prstGeom>
        <a:solidFill>
          <a:schemeClr val="accent5">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A person who:</a:t>
          </a:r>
        </a:p>
        <a:p>
          <a:pPr marL="0" lvl="0" indent="0" algn="ctr" defTabSz="889000">
            <a:lnSpc>
              <a:spcPct val="90000"/>
            </a:lnSpc>
            <a:spcBef>
              <a:spcPct val="0"/>
            </a:spcBef>
            <a:spcAft>
              <a:spcPct val="35000"/>
            </a:spcAft>
            <a:buNone/>
          </a:pPr>
          <a:r>
            <a:rPr lang="en-GB" sz="2000" kern="1200" dirty="0">
              <a:solidFill>
                <a:schemeClr val="bg1"/>
              </a:solidFill>
            </a:rPr>
            <a:t>Publishes or distributes any </a:t>
          </a:r>
          <a:r>
            <a:rPr lang="en-GB" sz="2000" b="1" i="1" kern="1200" dirty="0">
              <a:solidFill>
                <a:schemeClr val="bg1"/>
              </a:solidFill>
            </a:rPr>
            <a:t>written material </a:t>
          </a:r>
          <a:r>
            <a:rPr lang="en-GB" sz="2000" kern="1200" dirty="0">
              <a:solidFill>
                <a:schemeClr val="bg1"/>
              </a:solidFill>
            </a:rPr>
            <a:t>which is threatening, abusive or insulting</a:t>
          </a:r>
        </a:p>
      </dsp:txBody>
      <dsp:txXfrm>
        <a:off x="35697" y="36372"/>
        <a:ext cx="7088162" cy="1147392"/>
      </dsp:txXfrm>
    </dsp:sp>
    <dsp:sp modelId="{9BE9DFB0-7E2A-463C-9F74-7090595037DC}">
      <dsp:nvSpPr>
        <dsp:cNvPr id="0" name=""/>
        <dsp:cNvSpPr/>
      </dsp:nvSpPr>
      <dsp:spPr>
        <a:xfrm rot="5400000">
          <a:off x="3351255" y="1249931"/>
          <a:ext cx="457044" cy="5484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415242" y="1295636"/>
        <a:ext cx="329071" cy="319931"/>
      </dsp:txXfrm>
    </dsp:sp>
    <dsp:sp modelId="{41237D27-31B5-4864-90B5-77F4E4211DB6}">
      <dsp:nvSpPr>
        <dsp:cNvPr id="0" name=""/>
        <dsp:cNvSpPr/>
      </dsp:nvSpPr>
      <dsp:spPr>
        <a:xfrm>
          <a:off x="1301043" y="1828855"/>
          <a:ext cx="4557469" cy="760120"/>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is guilty of an offence if</a:t>
          </a:r>
        </a:p>
      </dsp:txBody>
      <dsp:txXfrm>
        <a:off x="1323306" y="1851118"/>
        <a:ext cx="4512943" cy="715594"/>
      </dsp:txXfrm>
    </dsp:sp>
    <dsp:sp modelId="{DFE70774-C857-4E5A-A84F-87EA1F93641A}">
      <dsp:nvSpPr>
        <dsp:cNvPr id="0" name=""/>
        <dsp:cNvSpPr/>
      </dsp:nvSpPr>
      <dsp:spPr>
        <a:xfrm rot="5400000">
          <a:off x="3351255" y="2619445"/>
          <a:ext cx="457044" cy="54845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415242" y="2665150"/>
        <a:ext cx="329071" cy="319931"/>
      </dsp:txXfrm>
    </dsp:sp>
    <dsp:sp modelId="{7B8790DF-6791-400F-B5E5-36498B3F5361}">
      <dsp:nvSpPr>
        <dsp:cNvPr id="0" name=""/>
        <dsp:cNvSpPr/>
      </dsp:nvSpPr>
      <dsp:spPr>
        <a:xfrm>
          <a:off x="561867" y="3198368"/>
          <a:ext cx="6035820" cy="1218786"/>
        </a:xfrm>
        <a:prstGeom prst="roundRect">
          <a:avLst>
            <a:gd name="adj" fmla="val 10000"/>
          </a:avLst>
        </a:prstGeom>
        <a:solidFill>
          <a:schemeClr val="accent5">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he </a:t>
          </a:r>
          <a:r>
            <a:rPr lang="en-GB" sz="2000" b="1" i="1" kern="1200" dirty="0">
              <a:solidFill>
                <a:schemeClr val="bg1"/>
              </a:solidFill>
            </a:rPr>
            <a:t>intends</a:t>
          </a:r>
          <a:r>
            <a:rPr lang="en-GB" sz="2000" kern="1200" dirty="0">
              <a:solidFill>
                <a:schemeClr val="bg1"/>
              </a:solidFill>
            </a:rPr>
            <a:t> thereby to stir up </a:t>
          </a:r>
          <a:r>
            <a:rPr lang="en-GB" sz="2000" b="1" i="1" kern="1200" dirty="0">
              <a:solidFill>
                <a:schemeClr val="bg1"/>
              </a:solidFill>
            </a:rPr>
            <a:t>racial hatred </a:t>
          </a:r>
          <a:r>
            <a:rPr lang="en-GB" sz="2000" b="1" u="sng" kern="1200" dirty="0">
              <a:solidFill>
                <a:schemeClr val="bg1"/>
              </a:solidFill>
            </a:rPr>
            <a:t>or </a:t>
          </a:r>
          <a:r>
            <a:rPr lang="en-GB" sz="2000" kern="1200" dirty="0">
              <a:solidFill>
                <a:schemeClr val="bg1"/>
              </a:solidFill>
            </a:rPr>
            <a:t>having regard to all the circumstances racial hatred is likely to be stirred up</a:t>
          </a:r>
        </a:p>
      </dsp:txBody>
      <dsp:txXfrm>
        <a:off x="597564" y="3234065"/>
        <a:ext cx="5964426" cy="1147392"/>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20/07/2023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20/07/2023</a:t>
            </a:fld>
            <a:endParaRPr lang="en-GB"/>
          </a:p>
        </p:txBody>
      </p:sp>
      <p:sp>
        <p:nvSpPr>
          <p:cNvPr id="4" name="Slide Image Placeholder 3"/>
          <p:cNvSpPr>
            <a:spLocks noGrp="1" noRot="1" noChangeAspect="1"/>
          </p:cNvSpPr>
          <p:nvPr>
            <p:ph type="sldImg" idx="2"/>
          </p:nvPr>
        </p:nvSpPr>
        <p:spPr>
          <a:xfrm>
            <a:off x="685800" y="59436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3806190"/>
            <a:ext cx="5486400" cy="4743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mn-lt"/>
                <a:ea typeface="ＭＳ Ｐゴシック" panose="020B0600070205080204" pitchFamily="34" charset="-128"/>
                <a:cs typeface="Arial" panose="020B0604020202020204" pitchFamily="34" charset="0"/>
              </a:rPr>
              <a:t>**** Health warning *** Some of the content discussed may be emotive for some of the students. Trainers to give a health warning, which is appropriate for their forces.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State</a:t>
            </a: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the differences between a Hate Crime &amp; Hate incident.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why particular members of society might be subject to hate/prejudice.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Describe</a:t>
            </a: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the impact Hate Crime/Hate Incidents might have on victims</a:t>
            </a:r>
            <a:r>
              <a:rPr kumimoji="0" lang="en-GB" sz="11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a:t>
            </a:r>
            <a:endPar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Outline</a:t>
            </a: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the initial police response to Hate Crime/Hate Incidents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Discuss</a:t>
            </a:r>
            <a:r>
              <a:rPr kumimoji="0" lang="en-GB" sz="11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key definitions and legislation associated with Hate Crime, Hate Incidents and Racial/Religious aggravated offences.</a:t>
            </a:r>
            <a:endPar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557242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85813" y="282575"/>
            <a:ext cx="5067300" cy="2849563"/>
          </a:xfrm>
        </p:spPr>
      </p:sp>
      <p:sp>
        <p:nvSpPr>
          <p:cNvPr id="3" name="Notes Placeholder 2"/>
          <p:cNvSpPr>
            <a:spLocks noGrp="1"/>
          </p:cNvSpPr>
          <p:nvPr>
            <p:ph type="body" idx="1"/>
          </p:nvPr>
        </p:nvSpPr>
        <p:spPr>
          <a:xfrm>
            <a:off x="660400" y="3223260"/>
            <a:ext cx="5486400" cy="5187950"/>
          </a:xfrm>
        </p:spPr>
        <p:txBody>
          <a:bodyPr/>
          <a:lstStyle/>
          <a:p>
            <a:pPr>
              <a:lnSpc>
                <a:spcPct val="100000"/>
              </a:lnSpc>
            </a:pPr>
            <a:r>
              <a:rPr lang="en-GB" altLang="en-US" sz="1100" b="1" dirty="0">
                <a:latin typeface="+mn-lt"/>
                <a:cs typeface="Arial" panose="020B0604020202020204" pitchFamily="34" charset="0"/>
              </a:rPr>
              <a:t>Trainer to write ‘Hate Incident’ and ‘Hate Crime’ on the whiteboard</a:t>
            </a:r>
          </a:p>
          <a:p>
            <a:pPr>
              <a:lnSpc>
                <a:spcPct val="100000"/>
              </a:lnSpc>
            </a:pPr>
            <a:endParaRPr lang="en-GB" altLang="en-US" sz="1100" b="1" dirty="0">
              <a:latin typeface="+mn-lt"/>
              <a:cs typeface="Arial" panose="020B0604020202020204" pitchFamily="34" charset="0"/>
            </a:endParaRPr>
          </a:p>
          <a:p>
            <a:pPr>
              <a:lnSpc>
                <a:spcPct val="100000"/>
              </a:lnSpc>
            </a:pPr>
            <a:r>
              <a:rPr lang="en-GB" altLang="en-US" sz="1100" b="1" dirty="0">
                <a:latin typeface="+mn-lt"/>
                <a:cs typeface="Arial" panose="020B0604020202020204" pitchFamily="34" charset="0"/>
              </a:rPr>
              <a:t>QTS – What do the headings ‘Hate Crime’ &amp; ‘Hate Incident’ mean?</a:t>
            </a:r>
          </a:p>
          <a:p>
            <a:pPr>
              <a:lnSpc>
                <a:spcPct val="100000"/>
              </a:lnSpc>
            </a:pPr>
            <a:endParaRPr lang="en-GB" altLang="en-US" sz="1100" b="1" dirty="0">
              <a:latin typeface="+mn-lt"/>
              <a:cs typeface="Arial" panose="020B0604020202020204" pitchFamily="34" charset="0"/>
            </a:endParaRPr>
          </a:p>
          <a:p>
            <a:pPr>
              <a:lnSpc>
                <a:spcPct val="100000"/>
              </a:lnSpc>
            </a:pPr>
            <a:r>
              <a:rPr lang="en-GB" altLang="en-US" sz="1100" b="1" dirty="0">
                <a:latin typeface="+mn-lt"/>
                <a:cs typeface="Arial" panose="020B0604020202020204" pitchFamily="34" charset="0"/>
              </a:rPr>
              <a:t>State:</a:t>
            </a:r>
          </a:p>
          <a:p>
            <a:pPr>
              <a:lnSpc>
                <a:spcPct val="100000"/>
              </a:lnSpc>
            </a:pPr>
            <a:r>
              <a:rPr lang="en-GB" altLang="en-US" sz="1100" dirty="0">
                <a:latin typeface="+mn-lt"/>
                <a:cs typeface="Arial" panose="020B0604020202020204" pitchFamily="34" charset="0"/>
              </a:rPr>
              <a:t>The police and Crown Prosecution Service have agreed a common definition of hate incidents. </a:t>
            </a:r>
            <a:r>
              <a:rPr lang="en-GB" altLang="en-US" sz="1100" b="1" dirty="0">
                <a:latin typeface="+mn-lt"/>
                <a:cs typeface="Arial" panose="020B0604020202020204" pitchFamily="34" charset="0"/>
              </a:rPr>
              <a:t>(Click)</a:t>
            </a:r>
          </a:p>
          <a:p>
            <a:pPr>
              <a:lnSpc>
                <a:spcPct val="100000"/>
              </a:lnSpc>
            </a:pPr>
            <a:r>
              <a:rPr lang="en-GB" altLang="en-US" sz="1100" dirty="0">
                <a:latin typeface="+mn-lt"/>
                <a:cs typeface="Arial" panose="020B0604020202020204" pitchFamily="34" charset="0"/>
              </a:rPr>
              <a:t> </a:t>
            </a:r>
          </a:p>
          <a:p>
            <a:pPr>
              <a:lnSpc>
                <a:spcPct val="100000"/>
              </a:lnSpc>
            </a:pPr>
            <a:r>
              <a:rPr lang="en-GB" altLang="en-US" sz="1100" dirty="0">
                <a:latin typeface="+mn-lt"/>
                <a:cs typeface="Arial" panose="020B0604020202020204" pitchFamily="34" charset="0"/>
              </a:rPr>
              <a:t>This means that if someone believes something is a hate incident it should be recorded as such.  It is possible that the reporting officer may be the only person that perceives such a motivation.</a:t>
            </a:r>
          </a:p>
          <a:p>
            <a:pPr>
              <a:lnSpc>
                <a:spcPct val="100000"/>
              </a:lnSpc>
            </a:pPr>
            <a:r>
              <a:rPr lang="en-GB" altLang="en-US" sz="1100" dirty="0">
                <a:latin typeface="+mn-lt"/>
                <a:cs typeface="Arial" panose="020B0604020202020204" pitchFamily="34" charset="0"/>
              </a:rPr>
              <a:t> </a:t>
            </a:r>
          </a:p>
          <a:p>
            <a:pPr>
              <a:lnSpc>
                <a:spcPct val="100000"/>
              </a:lnSpc>
            </a:pPr>
            <a:r>
              <a:rPr lang="en-GB" altLang="en-US" sz="1100" dirty="0">
                <a:latin typeface="+mn-lt"/>
                <a:cs typeface="Arial" panose="020B0604020202020204" pitchFamily="34" charset="0"/>
              </a:rPr>
              <a:t>All police forces record hate incidents based on these five personal characteristics.   </a:t>
            </a:r>
          </a:p>
          <a:p>
            <a:pPr marL="171450" indent="-171450">
              <a:lnSpc>
                <a:spcPct val="100000"/>
              </a:lnSpc>
              <a:buFont typeface="Arial" panose="020B0604020202020204" pitchFamily="34" charset="0"/>
              <a:buChar char="•"/>
            </a:pPr>
            <a:r>
              <a:rPr lang="en-GB" altLang="en-US" sz="1100" dirty="0">
                <a:latin typeface="+mn-lt"/>
                <a:cs typeface="Arial" panose="020B0604020202020204" pitchFamily="34" charset="0"/>
              </a:rPr>
              <a:t>Sexual orientation/perceived sexual orientation</a:t>
            </a:r>
          </a:p>
          <a:p>
            <a:pPr marL="171450" indent="-171450">
              <a:lnSpc>
                <a:spcPct val="100000"/>
              </a:lnSpc>
              <a:buFont typeface="Arial" panose="020B0604020202020204" pitchFamily="34" charset="0"/>
              <a:buChar char="•"/>
            </a:pPr>
            <a:r>
              <a:rPr lang="en-GB" altLang="en-US" sz="1100" dirty="0">
                <a:latin typeface="+mn-lt"/>
                <a:cs typeface="Arial" panose="020B0604020202020204" pitchFamily="34" charset="0"/>
              </a:rPr>
              <a:t>Transgender/perceived transgender</a:t>
            </a:r>
          </a:p>
          <a:p>
            <a:pPr marL="171450" indent="-171450">
              <a:lnSpc>
                <a:spcPct val="100000"/>
              </a:lnSpc>
              <a:buFont typeface="Arial" panose="020B0604020202020204" pitchFamily="34" charset="0"/>
              <a:buChar char="•"/>
            </a:pPr>
            <a:r>
              <a:rPr lang="en-GB" altLang="en-US" sz="1100" dirty="0">
                <a:latin typeface="+mn-lt"/>
                <a:cs typeface="Arial" panose="020B0604020202020204" pitchFamily="34" charset="0"/>
              </a:rPr>
              <a:t>Race/perceived race</a:t>
            </a:r>
          </a:p>
          <a:p>
            <a:pPr marL="171450" indent="-171450">
              <a:lnSpc>
                <a:spcPct val="100000"/>
              </a:lnSpc>
              <a:buFont typeface="Arial" panose="020B0604020202020204" pitchFamily="34" charset="0"/>
              <a:buChar char="•"/>
            </a:pPr>
            <a:r>
              <a:rPr lang="en-GB" altLang="en-US" sz="1100" dirty="0">
                <a:latin typeface="+mn-lt"/>
                <a:cs typeface="Arial" panose="020B0604020202020204" pitchFamily="34" charset="0"/>
              </a:rPr>
              <a:t>Religion/perceived religion</a:t>
            </a:r>
          </a:p>
          <a:p>
            <a:pPr marL="171450" indent="-171450">
              <a:lnSpc>
                <a:spcPct val="100000"/>
              </a:lnSpc>
              <a:buFont typeface="Arial" panose="020B0604020202020204" pitchFamily="34" charset="0"/>
              <a:buChar char="•"/>
            </a:pPr>
            <a:r>
              <a:rPr lang="en-GB" altLang="en-US" sz="1100" dirty="0">
                <a:latin typeface="+mn-lt"/>
                <a:cs typeface="Arial" panose="020B0604020202020204" pitchFamily="34" charset="0"/>
              </a:rPr>
              <a:t>Disability/perceived disability</a:t>
            </a:r>
          </a:p>
          <a:p>
            <a:pPr>
              <a:lnSpc>
                <a:spcPct val="100000"/>
              </a:lnSpc>
            </a:pPr>
            <a:endParaRPr lang="en-GB" altLang="en-US" sz="1100" dirty="0">
              <a:latin typeface="+mn-lt"/>
              <a:cs typeface="Arial" panose="020B0604020202020204" pitchFamily="34" charset="0"/>
            </a:endParaRPr>
          </a:p>
          <a:p>
            <a:pPr>
              <a:lnSpc>
                <a:spcPct val="100000"/>
              </a:lnSpc>
            </a:pPr>
            <a:r>
              <a:rPr lang="en-GB" altLang="en-US" sz="1100" dirty="0">
                <a:latin typeface="+mn-lt"/>
                <a:cs typeface="Arial" panose="020B0604020202020204" pitchFamily="34" charset="0"/>
              </a:rPr>
              <a:t>Some police forces also record hate incidents based on other personal characteristics such as age.  </a:t>
            </a:r>
          </a:p>
          <a:p>
            <a:pPr>
              <a:lnSpc>
                <a:spcPct val="100000"/>
              </a:lnSpc>
            </a:pPr>
            <a:endParaRPr lang="en-GB" altLang="en-US" sz="1100" dirty="0">
              <a:latin typeface="+mn-lt"/>
              <a:cs typeface="Arial" panose="020B0604020202020204" pitchFamily="34" charset="0"/>
            </a:endParaRPr>
          </a:p>
          <a:p>
            <a:pPr>
              <a:lnSpc>
                <a:spcPct val="100000"/>
              </a:lnSpc>
            </a:pPr>
            <a:r>
              <a:rPr lang="en-GB" altLang="en-US" sz="1100" dirty="0">
                <a:latin typeface="+mn-lt"/>
                <a:ea typeface="ＭＳ Ｐゴシック" panose="020B0600070205080204" pitchFamily="34" charset="-128"/>
                <a:cs typeface="Arial" panose="020B0604020202020204" pitchFamily="34" charset="0"/>
              </a:rPr>
              <a:t>It is important to note that prejudicial behaviour towards a social group can be based on a wide range of identifying factors, not exclusively those mentioned above.</a:t>
            </a:r>
          </a:p>
          <a:p>
            <a:pPr>
              <a:lnSpc>
                <a:spcPct val="100000"/>
              </a:lnSpc>
            </a:pPr>
            <a:endParaRPr lang="en-GB" altLang="en-US" sz="1100" dirty="0">
              <a:latin typeface="+mn-lt"/>
              <a:cs typeface="Arial" panose="020B0604020202020204" pitchFamily="34" charset="0"/>
            </a:endParaRPr>
          </a:p>
          <a:p>
            <a:pPr>
              <a:lnSpc>
                <a:spcPct val="100000"/>
              </a:lnSpc>
            </a:pPr>
            <a:endParaRPr lang="en-GB" altLang="en-US" sz="1100" dirty="0">
              <a:latin typeface="+mn-lt"/>
              <a:cs typeface="Arial" panose="020B0604020202020204" pitchFamily="34" charset="0"/>
            </a:endParaRPr>
          </a:p>
          <a:p>
            <a:pPr>
              <a:lnSpc>
                <a:spcPct val="100000"/>
              </a:lnSpc>
            </a:pPr>
            <a:r>
              <a:rPr lang="en-GB" altLang="en-US" sz="1100" dirty="0">
                <a:latin typeface="+mn-lt"/>
                <a:ea typeface="ＭＳ Ｐゴシック" panose="020B0600070205080204" pitchFamily="34" charset="-128"/>
                <a:cs typeface="Arial" panose="020B0604020202020204" pitchFamily="34" charset="0"/>
              </a:rPr>
              <a:t>Examples – ASB (throwing fireworks) throwing mud against someone’s house wall, posting litter through letterbox, persistent knock door run etc.</a:t>
            </a:r>
          </a:p>
          <a:p>
            <a:pPr>
              <a:lnSpc>
                <a:spcPct val="100000"/>
              </a:lnSpc>
            </a:pPr>
            <a:endParaRPr lang="en-GB" altLang="en-US" sz="1100" dirty="0">
              <a:latin typeface="+mn-lt"/>
              <a:ea typeface="ＭＳ Ｐゴシック" panose="020B0600070205080204" pitchFamily="34" charset="-128"/>
              <a:cs typeface="Arial" panose="020B0604020202020204" pitchFamily="34" charset="0"/>
            </a:endParaRPr>
          </a:p>
          <a:p>
            <a:pPr>
              <a:lnSpc>
                <a:spcPct val="100000"/>
              </a:lnSpc>
            </a:pPr>
            <a:r>
              <a:rPr lang="en-US" altLang="en-US" sz="1100" b="1" dirty="0">
                <a:latin typeface="+mn-lt"/>
                <a:ea typeface="ＭＳ Ｐゴシック" panose="020B0600070205080204" pitchFamily="34" charset="-128"/>
                <a:cs typeface="Arial" panose="020B0604020202020204" pitchFamily="34" charset="0"/>
              </a:rPr>
              <a:t>What must be made clear is that evidence of an offence is not required in order for an allegation of a hate incident to be recorded. THE PERCEPTION THAT A HATE INCIDENT HAS OCCURRED ON THE PART OF ANYONE IS ALL THAT IS REQUIRED.</a:t>
            </a:r>
          </a:p>
          <a:p>
            <a:endParaRPr lang="en-US" altLang="en-US" b="1" dirty="0">
              <a:latin typeface="+mj-lt"/>
              <a:ea typeface="ＭＳ Ｐゴシック" panose="020B0600070205080204" pitchFamily="34" charset="-128"/>
            </a:endParaRPr>
          </a:p>
          <a:p>
            <a:pPr marL="750888" lvl="1" indent="-288925">
              <a:lnSpc>
                <a:spcPct val="80000"/>
              </a:lnSpc>
              <a:buFontTx/>
              <a:buChar char="•"/>
            </a:pPr>
            <a:endParaRPr lang="en-GB" altLang="en-US" dirty="0">
              <a:latin typeface="+mj-lt"/>
            </a:endParaRPr>
          </a:p>
          <a:p>
            <a:endParaRPr lang="en-GB" dirty="0">
              <a:latin typeface="+mj-lt"/>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407042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sz="1100" dirty="0"/>
              <a:t>The definition of ‘Hate Crime’ is defined by NPCC and the CPS and is given on the CPS website as:</a:t>
            </a:r>
          </a:p>
          <a:p>
            <a:endParaRPr lang="en-GB" sz="1100" dirty="0"/>
          </a:p>
          <a:p>
            <a:r>
              <a:rPr lang="en-GB" sz="1100" dirty="0"/>
              <a:t>‘any criminal offence which is perceived by the victim</a:t>
            </a:r>
            <a:r>
              <a:rPr lang="en-GB" sz="1100" baseline="0" dirty="0"/>
              <a:t> or any other person,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be transgender.’</a:t>
            </a:r>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870529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altLang="en-US" sz="1100" b="1" dirty="0">
                <a:latin typeface="+mn-lt"/>
                <a:cs typeface="Arial" panose="020B0604020202020204" pitchFamily="34" charset="0"/>
              </a:rPr>
              <a:t>QTS – what is prejudice?</a:t>
            </a:r>
          </a:p>
          <a:p>
            <a:r>
              <a:rPr lang="en-GB" altLang="en-US" sz="1100" b="1" dirty="0">
                <a:latin typeface="+mn-lt"/>
                <a:cs typeface="Arial" panose="020B0604020202020204" pitchFamily="34" charset="0"/>
              </a:rPr>
              <a:t>QTS – what is hate?</a:t>
            </a:r>
          </a:p>
          <a:p>
            <a:endParaRPr lang="en-GB" altLang="en-US" sz="1100" dirty="0">
              <a:latin typeface="+mn-lt"/>
              <a:cs typeface="Arial" panose="020B0604020202020204" pitchFamily="34" charset="0"/>
            </a:endParaRPr>
          </a:p>
          <a:p>
            <a:r>
              <a:rPr lang="en-GB" altLang="en-US" sz="1100" dirty="0">
                <a:latin typeface="+mn-lt"/>
                <a:cs typeface="Arial" panose="020B0604020202020204" pitchFamily="34" charset="0"/>
              </a:rPr>
              <a:t>This is a broad and inclusive definition. </a:t>
            </a:r>
          </a:p>
          <a:p>
            <a:r>
              <a:rPr lang="en-GB" altLang="en-US" sz="1100" dirty="0">
                <a:latin typeface="+mn-lt"/>
                <a:cs typeface="Arial" panose="020B0604020202020204" pitchFamily="34" charset="0"/>
              </a:rPr>
              <a:t>A victim does not </a:t>
            </a:r>
            <a:r>
              <a:rPr lang="en-GB" altLang="en-US" sz="1100" b="1" dirty="0">
                <a:latin typeface="+mn-lt"/>
                <a:cs typeface="Arial" panose="020B0604020202020204" pitchFamily="34" charset="0"/>
              </a:rPr>
              <a:t>have </a:t>
            </a:r>
            <a:r>
              <a:rPr lang="en-GB" altLang="en-US" sz="1100" dirty="0">
                <a:latin typeface="+mn-lt"/>
                <a:cs typeface="Arial" panose="020B0604020202020204" pitchFamily="34" charset="0"/>
              </a:rPr>
              <a:t>to be a member of the group it is the offender’s perception that will make someone ‘part of a group’.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650390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496482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539637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pPr rtl="0"/>
            <a:r>
              <a:rPr lang="en-GB" sz="1100" b="1" baseline="0" dirty="0">
                <a:latin typeface="+mn-lt"/>
                <a:cs typeface="Arial" panose="020B0604020202020204" pitchFamily="34" charset="0"/>
              </a:rPr>
              <a:t>Trainer to link in </a:t>
            </a:r>
            <a:r>
              <a:rPr lang="en-GB" sz="1100" b="1" baseline="0" dirty="0" err="1">
                <a:latin typeface="+mn-lt"/>
                <a:cs typeface="Arial" panose="020B0604020202020204" pitchFamily="34" charset="0"/>
              </a:rPr>
              <a:t>Allport’s</a:t>
            </a:r>
            <a:r>
              <a:rPr lang="en-GB" sz="1100" b="1" baseline="0" dirty="0">
                <a:latin typeface="+mn-lt"/>
                <a:cs typeface="Arial" panose="020B0604020202020204" pitchFamily="34" charset="0"/>
              </a:rPr>
              <a:t> scale and the impact hate crime can have on communities.</a:t>
            </a:r>
          </a:p>
          <a:p>
            <a:pPr rtl="0"/>
            <a:endParaRPr lang="en-GB" sz="1100" b="1" dirty="0">
              <a:latin typeface="+mn-lt"/>
              <a:cs typeface="Arial" panose="020B0604020202020204" pitchFamily="34" charset="0"/>
            </a:endParaRPr>
          </a:p>
          <a:p>
            <a:pPr rtl="0"/>
            <a:r>
              <a:rPr lang="en-GB" sz="1100" b="1" dirty="0" err="1">
                <a:latin typeface="+mn-lt"/>
                <a:cs typeface="Arial" panose="020B0604020202020204" pitchFamily="34" charset="0"/>
              </a:rPr>
              <a:t>Allport's</a:t>
            </a:r>
            <a:r>
              <a:rPr lang="en-GB" sz="1100" b="1" dirty="0">
                <a:latin typeface="+mn-lt"/>
                <a:cs typeface="Arial" panose="020B0604020202020204" pitchFamily="34" charset="0"/>
              </a:rPr>
              <a:t> Scale</a:t>
            </a:r>
            <a:r>
              <a:rPr lang="en-GB" sz="1100" dirty="0">
                <a:latin typeface="+mn-lt"/>
                <a:cs typeface="Arial" panose="020B0604020202020204" pitchFamily="34" charset="0"/>
              </a:rPr>
              <a:t> is a measure of the manifestation of prejudice in a society</a:t>
            </a:r>
            <a:r>
              <a:rPr lang="en-GB" sz="1100" baseline="0" dirty="0">
                <a:latin typeface="+mn-lt"/>
                <a:cs typeface="Arial" panose="020B0604020202020204" pitchFamily="34" charset="0"/>
              </a:rPr>
              <a:t>. </a:t>
            </a:r>
            <a:r>
              <a:rPr lang="en-GB" sz="1100" dirty="0">
                <a:latin typeface="+mn-lt"/>
                <a:cs typeface="Arial" panose="020B0604020202020204" pitchFamily="34" charset="0"/>
              </a:rPr>
              <a:t> It is also referred to as </a:t>
            </a:r>
            <a:r>
              <a:rPr lang="en-GB" sz="1100" b="1" dirty="0" err="1">
                <a:latin typeface="+mn-lt"/>
                <a:cs typeface="Arial" panose="020B0604020202020204" pitchFamily="34" charset="0"/>
              </a:rPr>
              <a:t>Allport's</a:t>
            </a:r>
            <a:r>
              <a:rPr lang="en-GB" sz="1100" b="1" dirty="0">
                <a:latin typeface="+mn-lt"/>
                <a:cs typeface="Arial" panose="020B0604020202020204" pitchFamily="34" charset="0"/>
              </a:rPr>
              <a:t> Scale of Prejudice</a:t>
            </a:r>
            <a:r>
              <a:rPr lang="en-GB" sz="1100" dirty="0">
                <a:latin typeface="+mn-lt"/>
                <a:cs typeface="Arial" panose="020B0604020202020204" pitchFamily="34" charset="0"/>
              </a:rPr>
              <a:t>. It was devised by psychologist Gordon </a:t>
            </a:r>
            <a:r>
              <a:rPr lang="en-GB" sz="1100" dirty="0" err="1">
                <a:latin typeface="+mn-lt"/>
                <a:cs typeface="Arial" panose="020B0604020202020204" pitchFamily="34" charset="0"/>
              </a:rPr>
              <a:t>Allport</a:t>
            </a:r>
            <a:r>
              <a:rPr lang="en-GB" sz="1100" dirty="0">
                <a:latin typeface="+mn-lt"/>
                <a:cs typeface="Arial" panose="020B0604020202020204" pitchFamily="34" charset="0"/>
              </a:rPr>
              <a:t> in 1954.</a:t>
            </a:r>
          </a:p>
          <a:p>
            <a:pPr rtl="0"/>
            <a:endParaRPr lang="en-GB" sz="1100" i="0" dirty="0">
              <a:latin typeface="+mn-lt"/>
              <a:cs typeface="Arial" panose="020B0604020202020204" pitchFamily="34" charset="0"/>
            </a:endParaRPr>
          </a:p>
          <a:p>
            <a:pPr rtl="0"/>
            <a:r>
              <a:rPr lang="en-GB" sz="1100" b="0" i="0" dirty="0" err="1">
                <a:latin typeface="+mn-lt"/>
                <a:cs typeface="Arial" panose="020B0604020202020204" pitchFamily="34" charset="0"/>
              </a:rPr>
              <a:t>Allport's</a:t>
            </a:r>
            <a:r>
              <a:rPr lang="en-GB" sz="1100" b="0" i="0" dirty="0">
                <a:latin typeface="+mn-lt"/>
                <a:cs typeface="Arial" panose="020B0604020202020204" pitchFamily="34" charset="0"/>
              </a:rPr>
              <a:t> Scale of Prejudice goes from 1 to 5. </a:t>
            </a:r>
          </a:p>
          <a:p>
            <a:pPr rtl="0"/>
            <a:endParaRPr lang="en-GB" sz="1100" i="0" dirty="0">
              <a:latin typeface="+mn-lt"/>
              <a:cs typeface="Arial" panose="020B0604020202020204" pitchFamily="34" charset="0"/>
            </a:endParaRPr>
          </a:p>
          <a:p>
            <a:pPr marL="228600" indent="-228600" rtl="0">
              <a:buAutoNum type="arabicPeriod"/>
            </a:pPr>
            <a:r>
              <a:rPr lang="en-GB" sz="1100" b="1" i="0" dirty="0" err="1">
                <a:latin typeface="+mn-lt"/>
                <a:cs typeface="Arial" panose="020B0604020202020204" pitchFamily="34" charset="0"/>
              </a:rPr>
              <a:t>Antilocution</a:t>
            </a:r>
            <a:r>
              <a:rPr lang="en-GB" sz="1100" b="1" i="0" baseline="0" dirty="0">
                <a:latin typeface="+mn-lt"/>
                <a:cs typeface="Arial" panose="020B0604020202020204" pitchFamily="34" charset="0"/>
              </a:rPr>
              <a:t> </a:t>
            </a:r>
            <a:endParaRPr lang="en-GB" sz="1100" b="1" i="0" dirty="0">
              <a:latin typeface="+mn-lt"/>
              <a:cs typeface="Arial" panose="020B0604020202020204" pitchFamily="34" charset="0"/>
            </a:endParaRPr>
          </a:p>
          <a:p>
            <a:pPr rtl="0"/>
            <a:r>
              <a:rPr lang="en-GB" sz="1100" i="0" dirty="0" err="1">
                <a:latin typeface="+mn-lt"/>
                <a:cs typeface="Arial" panose="020B0604020202020204" pitchFamily="34" charset="0"/>
              </a:rPr>
              <a:t>Antilocution</a:t>
            </a:r>
            <a:r>
              <a:rPr lang="en-GB" sz="1100" i="0" dirty="0">
                <a:latin typeface="+mn-lt"/>
                <a:cs typeface="Arial" panose="020B0604020202020204" pitchFamily="34" charset="0"/>
              </a:rPr>
              <a:t> occurs when an in-group freely purports negative images of an out-group.</a:t>
            </a:r>
            <a:r>
              <a:rPr lang="en-GB" sz="1100" i="0" baseline="30000" dirty="0">
                <a:latin typeface="+mn-lt"/>
                <a:cs typeface="Arial" panose="020B0604020202020204" pitchFamily="34" charset="0"/>
              </a:rPr>
              <a:t> </a:t>
            </a:r>
            <a:r>
              <a:rPr lang="en-GB" sz="1100" i="0" dirty="0">
                <a:latin typeface="+mn-lt"/>
                <a:cs typeface="Arial" panose="020B0604020202020204" pitchFamily="34" charset="0"/>
              </a:rPr>
              <a:t>Hate speech is included in this stage.</a:t>
            </a:r>
            <a:r>
              <a:rPr lang="en-GB" sz="1100" i="0" baseline="30000" dirty="0">
                <a:latin typeface="+mn-lt"/>
                <a:cs typeface="Arial" panose="020B0604020202020204" pitchFamily="34" charset="0"/>
              </a:rPr>
              <a:t> </a:t>
            </a:r>
            <a:r>
              <a:rPr lang="en-GB" sz="1100" i="0" dirty="0">
                <a:latin typeface="+mn-lt"/>
                <a:cs typeface="Arial" panose="020B0604020202020204" pitchFamily="34" charset="0"/>
              </a:rPr>
              <a:t>Although </a:t>
            </a:r>
            <a:r>
              <a:rPr lang="en-GB" sz="1100" i="0" dirty="0" err="1">
                <a:latin typeface="+mn-lt"/>
                <a:cs typeface="Arial" panose="020B0604020202020204" pitchFamily="34" charset="0"/>
              </a:rPr>
              <a:t>antilocution</a:t>
            </a:r>
            <a:r>
              <a:rPr lang="en-GB" sz="1100" i="0" dirty="0">
                <a:latin typeface="+mn-lt"/>
                <a:cs typeface="Arial" panose="020B0604020202020204" pitchFamily="34" charset="0"/>
              </a:rPr>
              <a:t> itself may not be harmful, it could set the stage for more severe outlets for prejudice</a:t>
            </a:r>
          </a:p>
          <a:p>
            <a:pPr rtl="0"/>
            <a:endParaRPr lang="en-GB" sz="1100" b="1" i="0" dirty="0">
              <a:latin typeface="+mn-lt"/>
              <a:cs typeface="Arial" panose="020B0604020202020204" pitchFamily="34" charset="0"/>
            </a:endParaRPr>
          </a:p>
          <a:p>
            <a:pPr rtl="0"/>
            <a:r>
              <a:rPr lang="en-GB" sz="1100" b="1" i="0" dirty="0">
                <a:latin typeface="+mn-lt"/>
                <a:cs typeface="Arial" panose="020B0604020202020204" pitchFamily="34" charset="0"/>
              </a:rPr>
              <a:t>2. Avoidance: </a:t>
            </a:r>
          </a:p>
          <a:p>
            <a:pPr rtl="0"/>
            <a:r>
              <a:rPr lang="en-GB" sz="1100" i="0" dirty="0">
                <a:latin typeface="+mn-lt"/>
                <a:cs typeface="Arial" panose="020B0604020202020204" pitchFamily="34" charset="0"/>
              </a:rPr>
              <a:t>Members of the in-group actively avoid people in the out-group. No direct harm may be intended, but psychological harm often results through isolation</a:t>
            </a:r>
            <a:r>
              <a:rPr lang="en-GB" sz="1100" i="0" baseline="0" dirty="0">
                <a:latin typeface="+mn-lt"/>
                <a:cs typeface="Arial" panose="020B0604020202020204" pitchFamily="34" charset="0"/>
              </a:rPr>
              <a:t> </a:t>
            </a:r>
          </a:p>
          <a:p>
            <a:pPr rtl="0"/>
            <a:endParaRPr lang="en-GB" sz="1100" i="0" dirty="0">
              <a:latin typeface="+mn-lt"/>
              <a:cs typeface="Arial" panose="020B0604020202020204" pitchFamily="34" charset="0"/>
            </a:endParaRPr>
          </a:p>
          <a:p>
            <a:pPr rtl="0"/>
            <a:r>
              <a:rPr lang="en-GB" sz="1100" b="1" i="0" dirty="0">
                <a:latin typeface="+mn-lt"/>
                <a:cs typeface="Arial" panose="020B0604020202020204" pitchFamily="34" charset="0"/>
              </a:rPr>
              <a:t>3. Discrimination</a:t>
            </a:r>
          </a:p>
          <a:p>
            <a:pPr rtl="0"/>
            <a:r>
              <a:rPr lang="en-GB" sz="1100" i="0" dirty="0">
                <a:latin typeface="+mn-lt"/>
                <a:cs typeface="Arial" panose="020B0604020202020204" pitchFamily="34" charset="0"/>
              </a:rPr>
              <a:t>The out-group is discriminated against by denying them opportunities and services, putting prejudice into action.</a:t>
            </a:r>
            <a:r>
              <a:rPr lang="en-GB" sz="1100" i="0" baseline="30000" dirty="0">
                <a:latin typeface="+mn-lt"/>
                <a:cs typeface="Arial" panose="020B0604020202020204" pitchFamily="34" charset="0"/>
              </a:rPr>
              <a:t> </a:t>
            </a:r>
            <a:r>
              <a:rPr lang="en-GB" sz="1100" i="0" baseline="0" dirty="0">
                <a:latin typeface="+mn-lt"/>
                <a:cs typeface="Arial" panose="020B0604020202020204" pitchFamily="34" charset="0"/>
              </a:rPr>
              <a:t> </a:t>
            </a:r>
            <a:r>
              <a:rPr lang="en-GB" sz="1100" i="0" dirty="0" err="1">
                <a:latin typeface="+mn-lt"/>
                <a:cs typeface="Arial" panose="020B0604020202020204" pitchFamily="34" charset="0"/>
              </a:rPr>
              <a:t>Behaviors</a:t>
            </a:r>
            <a:r>
              <a:rPr lang="en-GB" sz="1100" i="0" dirty="0">
                <a:latin typeface="+mn-lt"/>
                <a:cs typeface="Arial" panose="020B0604020202020204" pitchFamily="34" charset="0"/>
              </a:rPr>
              <a:t> have the intention of disadvantaging the out-group by preventing them from achieving goals, getting education or jobs, etc. Examples include Jim Crow laws in the US, the Statute of Kilkenny in British Ireland, Apartheid in South Africa, the Nuremberg Laws in 1930's Germany and </a:t>
            </a:r>
            <a:r>
              <a:rPr lang="en-GB" sz="1100" i="0" dirty="0" err="1">
                <a:latin typeface="+mn-lt"/>
                <a:cs typeface="Arial" panose="020B0604020202020204" pitchFamily="34" charset="0"/>
              </a:rPr>
              <a:t>antisemitic</a:t>
            </a:r>
            <a:r>
              <a:rPr lang="en-GB" sz="1100" i="0" dirty="0">
                <a:latin typeface="+mn-lt"/>
                <a:cs typeface="Arial" panose="020B0604020202020204" pitchFamily="34" charset="0"/>
              </a:rPr>
              <a:t> laws in the Middle East.</a:t>
            </a:r>
          </a:p>
          <a:p>
            <a:pPr rtl="0"/>
            <a:endParaRPr lang="en-GB" sz="1100" i="0" dirty="0">
              <a:latin typeface="+mn-lt"/>
              <a:cs typeface="Arial" panose="020B0604020202020204" pitchFamily="34" charset="0"/>
            </a:endParaRPr>
          </a:p>
          <a:p>
            <a:pPr rtl="0"/>
            <a:r>
              <a:rPr lang="en-GB" sz="1100" b="1" i="0" dirty="0">
                <a:latin typeface="+mn-lt"/>
                <a:cs typeface="Arial" panose="020B0604020202020204" pitchFamily="34" charset="0"/>
              </a:rPr>
              <a:t>4. Physical Attack </a:t>
            </a:r>
          </a:p>
          <a:p>
            <a:pPr rtl="0"/>
            <a:r>
              <a:rPr lang="en-GB" sz="1100" i="0" dirty="0">
                <a:latin typeface="+mn-lt"/>
                <a:cs typeface="Arial" panose="020B0604020202020204" pitchFamily="34" charset="0"/>
              </a:rPr>
              <a:t>The in-group vandalizes, burns, or otherwise destroys out-group property and carries out violent attacks on individuals or groups. Physical harm is done to members of the out-group. Examples include pogroms against Jews in Europe, the </a:t>
            </a:r>
            <a:r>
              <a:rPr lang="en-GB" sz="1100" i="0" dirty="0" err="1">
                <a:latin typeface="+mn-lt"/>
                <a:cs typeface="Arial" panose="020B0604020202020204" pitchFamily="34" charset="0"/>
              </a:rPr>
              <a:t>lynchings</a:t>
            </a:r>
            <a:r>
              <a:rPr lang="en-GB" sz="1100" i="0" dirty="0">
                <a:latin typeface="+mn-lt"/>
                <a:cs typeface="Arial" panose="020B0604020202020204" pitchFamily="34" charset="0"/>
              </a:rPr>
              <a:t> of blacks and Italians in the US, and ongoing violence against Hindus in Pakistan</a:t>
            </a:r>
          </a:p>
          <a:p>
            <a:pPr rtl="0"/>
            <a:endParaRPr lang="en-GB" sz="1100" i="0" dirty="0">
              <a:latin typeface="+mn-lt"/>
              <a:cs typeface="Arial" panose="020B0604020202020204" pitchFamily="34" charset="0"/>
            </a:endParaRPr>
          </a:p>
          <a:p>
            <a:pPr rtl="0"/>
            <a:r>
              <a:rPr lang="en-GB" sz="1100" b="1" i="0" dirty="0">
                <a:latin typeface="+mn-lt"/>
                <a:cs typeface="Arial" panose="020B0604020202020204" pitchFamily="34" charset="0"/>
              </a:rPr>
              <a:t>5. Extermination </a:t>
            </a:r>
          </a:p>
          <a:p>
            <a:pPr rtl="0"/>
            <a:r>
              <a:rPr lang="en-GB" sz="1100" i="0" dirty="0">
                <a:latin typeface="+mn-lt"/>
                <a:cs typeface="Arial" panose="020B0604020202020204" pitchFamily="34" charset="0"/>
              </a:rPr>
              <a:t>The in-group seeks extermination or removal of the out-group.</a:t>
            </a:r>
            <a:r>
              <a:rPr lang="en-GB" sz="1100" i="0" baseline="30000" dirty="0">
                <a:latin typeface="+mn-lt"/>
                <a:cs typeface="Arial" panose="020B0604020202020204" pitchFamily="34" charset="0"/>
              </a:rPr>
              <a:t> </a:t>
            </a:r>
            <a:r>
              <a:rPr lang="en-GB" sz="1100" i="0" dirty="0">
                <a:latin typeface="+mn-lt"/>
                <a:cs typeface="Arial" panose="020B0604020202020204" pitchFamily="34" charset="0"/>
              </a:rPr>
              <a:t>They attempt to eliminate either the entirety or a large fraction of the undesired group of people. Examples include the Cambodian genocide, the Final Solution in Nazi Germany, the Rwandan genocide, the Armenian Genocide, the Genocide of the Hellenes and ethnic cleansing in the Bosnian War</a:t>
            </a:r>
          </a:p>
          <a:p>
            <a:pPr rtl="0"/>
            <a:endParaRPr lang="en-GB" sz="1100" i="0" dirty="0">
              <a:latin typeface="+mn-lt"/>
              <a:cs typeface="Arial" panose="020B0604020202020204" pitchFamily="34" charset="0"/>
            </a:endParaRPr>
          </a:p>
          <a:p>
            <a:pPr rtl="0"/>
            <a:r>
              <a:rPr lang="en-GB" sz="1100" b="1" i="0" dirty="0">
                <a:latin typeface="+mn-lt"/>
                <a:cs typeface="Arial" panose="020B0604020202020204" pitchFamily="34" charset="0"/>
              </a:rPr>
              <a:t>Activities 2 &amp; 3 to follow this slide as per lesson plan</a:t>
            </a:r>
          </a:p>
          <a:p>
            <a:pPr rtl="0"/>
            <a:endParaRPr lang="en-GB" sz="1100" dirty="0">
              <a:latin typeface="+mn-lt"/>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114109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Trainer to pose question to students and record answers on wipe board</a:t>
            </a: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100145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Trainer to pose question to students and record answers on wipe board</a:t>
            </a: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841463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sz="1100" b="1" dirty="0">
                <a:latin typeface="+mn-lt"/>
                <a:cs typeface="Arial" panose="020B0604020202020204" pitchFamily="34" charset="0"/>
              </a:rPr>
              <a:t>QTS – Should we treat everyone the same?</a:t>
            </a:r>
          </a:p>
          <a:p>
            <a:endParaRPr lang="en-GB" sz="1100" dirty="0">
              <a:latin typeface="+mn-lt"/>
              <a:cs typeface="Arial" panose="020B0604020202020204" pitchFamily="34" charset="0"/>
            </a:endParaRPr>
          </a:p>
          <a:p>
            <a:r>
              <a:rPr lang="en-GB" sz="1100" dirty="0">
                <a:latin typeface="+mn-lt"/>
                <a:cs typeface="Arial" panose="020B0604020202020204" pitchFamily="34" charset="0"/>
              </a:rPr>
              <a:t>Trainer to pose question to students and discuss answers provided.</a:t>
            </a:r>
          </a:p>
          <a:p>
            <a:endParaRPr lang="en-GB" sz="1100" dirty="0">
              <a:latin typeface="+mn-lt"/>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Trainer to discuss the idea of treating everyone the same. </a:t>
            </a:r>
          </a:p>
          <a:p>
            <a:endParaRPr lang="en-US" altLang="en-US" sz="1100" dirty="0">
              <a:latin typeface="+mn-lt"/>
              <a:ea typeface="ＭＳ Ｐゴシック" panose="020B0600070205080204" pitchFamily="34" charset="-128"/>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Is this always appropriate or should we treat people according to their needs?</a:t>
            </a:r>
          </a:p>
          <a:p>
            <a:endParaRPr lang="en-US" altLang="en-US" sz="1100" dirty="0">
              <a:latin typeface="+mn-lt"/>
              <a:ea typeface="ＭＳ Ｐゴシック" panose="020B0600070205080204" pitchFamily="34" charset="-128"/>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What about the public perception? </a:t>
            </a:r>
          </a:p>
          <a:p>
            <a:endParaRPr lang="en-US" altLang="en-US" sz="1100" dirty="0">
              <a:latin typeface="+mn-lt"/>
              <a:ea typeface="ＭＳ Ｐゴシック" panose="020B0600070205080204" pitchFamily="34" charset="-128"/>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What would they expect?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239009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altLang="en-US" sz="1100" dirty="0">
                <a:latin typeface="+mn-lt"/>
                <a:ea typeface="ＭＳ Ｐゴシック" panose="020B0600070205080204" pitchFamily="34" charset="-128"/>
              </a:rPr>
              <a:t>The notion of ‘treating everyone the same’ is not appropriate:</a:t>
            </a:r>
          </a:p>
          <a:p>
            <a:endParaRPr lang="en-GB" altLang="en-US" sz="1100" dirty="0">
              <a:latin typeface="+mn-lt"/>
              <a:ea typeface="ＭＳ Ｐゴシック" panose="020B0600070205080204" pitchFamily="34" charset="-128"/>
            </a:endParaRPr>
          </a:p>
          <a:p>
            <a:r>
              <a:rPr lang="en-GB" altLang="en-US" sz="1100" dirty="0">
                <a:latin typeface="+mn-lt"/>
                <a:ea typeface="ＭＳ Ｐゴシック" panose="020B0600070205080204" pitchFamily="34" charset="-128"/>
              </a:rPr>
              <a:t>As Police Officers it is our duty to recognise the vulnerable groups within our communities who are likely to be victimised.  </a:t>
            </a:r>
          </a:p>
          <a:p>
            <a:endParaRPr lang="en-GB" altLang="en-US" sz="1100" dirty="0">
              <a:latin typeface="+mn-lt"/>
              <a:ea typeface="ＭＳ Ｐゴシック" panose="020B0600070205080204" pitchFamily="34" charset="-128"/>
            </a:endParaRPr>
          </a:p>
          <a:p>
            <a:r>
              <a:rPr lang="en-GB" altLang="en-US" sz="1100" dirty="0">
                <a:latin typeface="+mn-lt"/>
                <a:ea typeface="ＭＳ Ｐゴシック" panose="020B0600070205080204" pitchFamily="34" charset="-128"/>
              </a:rPr>
              <a:t>We must ensure they receive the standard of policing that is appropriate to their particular circumstances.  </a:t>
            </a:r>
          </a:p>
          <a:p>
            <a:endParaRPr lang="en-GB" altLang="en-US" sz="1100" dirty="0">
              <a:latin typeface="+mn-lt"/>
              <a:ea typeface="ＭＳ Ｐゴシック" panose="020B0600070205080204" pitchFamily="34" charset="-128"/>
            </a:endParaRPr>
          </a:p>
          <a:p>
            <a:r>
              <a:rPr lang="en-GB" altLang="en-US" sz="1100" dirty="0">
                <a:latin typeface="+mn-lt"/>
                <a:ea typeface="ＭＳ Ｐゴシック" panose="020B0600070205080204" pitchFamily="34" charset="-128"/>
              </a:rPr>
              <a:t>This may involve extra protection, extra preventative measures, additional support for victims or careful liaison to ensure that all sections of the relevant group are consulted.</a:t>
            </a:r>
            <a:endParaRPr lang="en-US" altLang="en-US" sz="1100" dirty="0">
              <a:latin typeface="+mn-lt"/>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395685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sz="1100" b="0" i="0" dirty="0">
                <a:solidFill>
                  <a:srgbClr val="000000"/>
                </a:solidFill>
                <a:effectLst/>
                <a:latin typeface="Arial" panose="020B0604020202020204" pitchFamily="34" charset="0"/>
                <a:cs typeface="Arial" panose="020B0604020202020204" pitchFamily="34" charset="0"/>
              </a:rPr>
              <a:t>Police forces should always ensure that neutral, non-criminal terminology is used when making enquiries about an incident or when recording an NCHI.</a:t>
            </a:r>
          </a:p>
          <a:p>
            <a:endParaRPr lang="en-GB" sz="1100" b="0" i="0" dirty="0">
              <a:solidFill>
                <a:srgbClr val="000000"/>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A </a:t>
            </a:r>
            <a:r>
              <a:rPr lang="en-GB" sz="1100" b="1" i="0" dirty="0">
                <a:solidFill>
                  <a:srgbClr val="000000"/>
                </a:solidFill>
                <a:effectLst/>
                <a:latin typeface="Arial" panose="020B0604020202020204" pitchFamily="34" charset="0"/>
                <a:cs typeface="Arial" panose="020B0604020202020204" pitchFamily="34" charset="0"/>
              </a:rPr>
              <a:t>complainant </a:t>
            </a:r>
            <a:r>
              <a:rPr lang="en-GB" sz="1100" b="0" i="0" dirty="0">
                <a:solidFill>
                  <a:srgbClr val="000000"/>
                </a:solidFill>
                <a:effectLst/>
                <a:latin typeface="Arial" panose="020B0604020202020204" pitchFamily="34" charset="0"/>
                <a:cs typeface="Arial" panose="020B0604020202020204" pitchFamily="34" charset="0"/>
              </a:rPr>
              <a:t>may be the individual who has experienced the incident, or alleged incident, &amp; reported it to the police, or any other person who has first-hand knowledge of the incident (for instance, someone who has witnessed the incident or alleged incident). For the avoidance of doubt, where an individual is making, or has made, a complaint about another person, they are referred to as the ‘complainant’.</a:t>
            </a:r>
          </a:p>
          <a:p>
            <a:pPr algn="l" fontAlgn="base">
              <a:buFont typeface="Arial" panose="020B0604020202020204" pitchFamily="34" charset="0"/>
              <a:buChar char="•"/>
            </a:pPr>
            <a:r>
              <a:rPr lang="en-GB" sz="1100" b="0" i="0" dirty="0">
                <a:solidFill>
                  <a:srgbClr val="000000"/>
                </a:solidFill>
                <a:effectLst/>
                <a:latin typeface="Arial" panose="020B0604020202020204" pitchFamily="34" charset="0"/>
                <a:cs typeface="Arial" panose="020B0604020202020204" pitchFamily="34" charset="0"/>
              </a:rPr>
              <a:t>The person being complained about is referred to as the </a:t>
            </a:r>
            <a:r>
              <a:rPr lang="en-GB" sz="1100" b="1" i="0" dirty="0">
                <a:solidFill>
                  <a:srgbClr val="000000"/>
                </a:solidFill>
                <a:effectLst/>
                <a:latin typeface="Arial" panose="020B0604020202020204" pitchFamily="34" charset="0"/>
                <a:cs typeface="Arial" panose="020B0604020202020204" pitchFamily="34" charset="0"/>
              </a:rPr>
              <a:t>subject</a:t>
            </a:r>
            <a:r>
              <a:rPr lang="en-GB" sz="1100" b="0" i="0" dirty="0">
                <a:solidFill>
                  <a:srgbClr val="000000"/>
                </a:solidFill>
                <a:effectLst/>
                <a:latin typeface="Arial" panose="020B0604020202020204" pitchFamily="34" charset="0"/>
                <a:cs typeface="Arial" panose="020B0604020202020204" pitchFamily="34" charset="0"/>
              </a:rPr>
              <a:t>.</a:t>
            </a:r>
          </a:p>
          <a:p>
            <a:endParaRPr lang="en-GB" sz="1100" b="0" i="0" dirty="0">
              <a:solidFill>
                <a:srgbClr val="000000"/>
              </a:solidFill>
              <a:effectLst/>
              <a:latin typeface="Arial" panose="020B0604020202020204" pitchFamily="34" charset="0"/>
              <a:cs typeface="Arial" panose="020B0604020202020204" pitchFamily="34" charset="0"/>
            </a:endParaRPr>
          </a:p>
          <a:p>
            <a:endParaRPr lang="en-GB" sz="1100" b="0" i="0" dirty="0">
              <a:solidFill>
                <a:srgbClr val="000000"/>
              </a:solidFill>
              <a:effectLst/>
              <a:latin typeface="Arial" panose="020B0604020202020204" pitchFamily="34" charset="0"/>
              <a:cs typeface="Arial" panose="020B0604020202020204" pitchFamily="34" charset="0"/>
            </a:endParaRPr>
          </a:p>
          <a:p>
            <a:r>
              <a:rPr lang="en-GB" sz="1100" b="0" i="0" dirty="0">
                <a:solidFill>
                  <a:srgbClr val="000000"/>
                </a:solidFill>
                <a:effectLst/>
                <a:latin typeface="Arial" panose="020B0604020202020204" pitchFamily="34" charset="0"/>
                <a:cs typeface="Arial" panose="020B0604020202020204" pitchFamily="34" charset="0"/>
              </a:rPr>
              <a:t>Hostility &amp; prejudice have no specific legal definition. </a:t>
            </a:r>
            <a:r>
              <a:rPr lang="en-GB" sz="1100" b="1" i="0" dirty="0">
                <a:solidFill>
                  <a:srgbClr val="000000"/>
                </a:solidFill>
                <a:effectLst/>
                <a:latin typeface="Arial" panose="020B0604020202020204" pitchFamily="34" charset="0"/>
                <a:cs typeface="Arial" panose="020B0604020202020204" pitchFamily="34" charset="0"/>
              </a:rPr>
              <a:t>Hostility </a:t>
            </a:r>
            <a:r>
              <a:rPr lang="en-GB" sz="1100" b="0" i="0" dirty="0">
                <a:solidFill>
                  <a:srgbClr val="000000"/>
                </a:solidFill>
                <a:effectLst/>
                <a:latin typeface="Arial" panose="020B0604020202020204" pitchFamily="34" charset="0"/>
                <a:cs typeface="Arial" panose="020B0604020202020204" pitchFamily="34" charset="0"/>
              </a:rPr>
              <a:t>represents the legal threshold for prosecuting hate crimes in law, whereas </a:t>
            </a:r>
            <a:r>
              <a:rPr lang="en-GB" sz="1100" b="1" i="0" dirty="0">
                <a:solidFill>
                  <a:srgbClr val="000000"/>
                </a:solidFill>
                <a:effectLst/>
                <a:latin typeface="Arial" panose="020B0604020202020204" pitchFamily="34" charset="0"/>
                <a:cs typeface="Arial" panose="020B0604020202020204" pitchFamily="34" charset="0"/>
              </a:rPr>
              <a:t>prejudice </a:t>
            </a:r>
            <a:r>
              <a:rPr lang="en-GB" sz="1100" b="0" i="0" dirty="0">
                <a:solidFill>
                  <a:srgbClr val="000000"/>
                </a:solidFill>
                <a:effectLst/>
                <a:latin typeface="Arial" panose="020B0604020202020204" pitchFamily="34" charset="0"/>
                <a:cs typeface="Arial" panose="020B0604020202020204" pitchFamily="34" charset="0"/>
              </a:rPr>
              <a:t>only features in NCHI recording. For the purposes of NCHI recording, either factor may be present, in line with the ordinarily understood meaning of these terms.  </a:t>
            </a:r>
          </a:p>
          <a:p>
            <a:endParaRPr lang="en-GB" sz="1100" b="0" i="0" dirty="0">
              <a:solidFill>
                <a:srgbClr val="000000"/>
              </a:solidFill>
              <a:effectLst/>
              <a:latin typeface="Arial" panose="020B0604020202020204" pitchFamily="34" charset="0"/>
              <a:cs typeface="Arial" panose="020B0604020202020204" pitchFamily="34" charset="0"/>
            </a:endParaRPr>
          </a:p>
          <a:p>
            <a:r>
              <a:rPr lang="en-GB" sz="1100" b="0" i="0" dirty="0">
                <a:solidFill>
                  <a:srgbClr val="000000"/>
                </a:solidFill>
                <a:effectLst/>
                <a:latin typeface="Arial" panose="020B0604020202020204" pitchFamily="34" charset="0"/>
                <a:cs typeface="Arial" panose="020B0604020202020204" pitchFamily="34" charset="0"/>
              </a:rPr>
              <a:t>Applying a proportionate, lawful, accountable, necessary &amp; ethical (PLANE) approach to decision making will support common sense and judgement.</a:t>
            </a:r>
          </a:p>
          <a:p>
            <a:endParaRPr lang="en-GB" sz="1100" b="0" i="0" dirty="0">
              <a:solidFill>
                <a:srgbClr val="000000"/>
              </a:solidFill>
              <a:effectLst/>
              <a:latin typeface="Arial" panose="020B0604020202020204" pitchFamily="34" charset="0"/>
              <a:cs typeface="Arial" panose="020B0604020202020204" pitchFamily="34" charset="0"/>
            </a:endParaRPr>
          </a:p>
          <a:p>
            <a:pPr algn="l" fontAlgn="base"/>
            <a:r>
              <a:rPr lang="en-GB" sz="1100" b="0" i="0" dirty="0">
                <a:solidFill>
                  <a:srgbClr val="000000"/>
                </a:solidFill>
                <a:effectLst/>
                <a:latin typeface="Arial" panose="020B0604020202020204" pitchFamily="34" charset="0"/>
                <a:cs typeface="Arial" panose="020B0604020202020204" pitchFamily="34" charset="0"/>
              </a:rPr>
              <a:t>Chief officers must ensure that when it is necessary &amp; proportionate to record NCHIs – &amp; where personal data is recorded and retained – this is done by the least intrusive method &amp; achieves a policing purpose.</a:t>
            </a:r>
          </a:p>
          <a:p>
            <a:pPr algn="l" fontAlgn="base"/>
            <a:br>
              <a:rPr lang="en-GB" sz="1100" b="0" i="0" dirty="0">
                <a:solidFill>
                  <a:srgbClr val="000000"/>
                </a:solidFill>
                <a:effectLst/>
                <a:latin typeface="Arial" panose="020B0604020202020204" pitchFamily="34" charset="0"/>
                <a:cs typeface="Arial" panose="020B0604020202020204" pitchFamily="34" charset="0"/>
              </a:rPr>
            </a:br>
            <a:endParaRPr lang="en-GB" sz="1100" b="0" i="0" dirty="0">
              <a:solidFill>
                <a:srgbClr val="000000"/>
              </a:solidFill>
              <a:effectLst/>
              <a:latin typeface="Arial" panose="020B0604020202020204" pitchFamily="34" charset="0"/>
              <a:cs typeface="Arial" panose="020B0604020202020204" pitchFamily="34" charset="0"/>
            </a:endParaRPr>
          </a:p>
          <a:p>
            <a:pPr algn="l" fontAlgn="base"/>
            <a:r>
              <a:rPr lang="en-GB" sz="1100" b="0" i="0" dirty="0">
                <a:solidFill>
                  <a:srgbClr val="000000"/>
                </a:solidFill>
                <a:effectLst/>
                <a:latin typeface="Arial" panose="020B0604020202020204" pitchFamily="34" charset="0"/>
                <a:cs typeface="Arial" panose="020B0604020202020204" pitchFamily="34" charset="0"/>
              </a:rPr>
              <a:t>Police should always use the least intrusive method of contact for achieving their legitimate aims – for example, a telephone call or letter rather than a visit to the subject's place of work.</a:t>
            </a:r>
          </a:p>
          <a:p>
            <a:endParaRPr lang="en-GB" sz="1100" dirty="0">
              <a:latin typeface="Arial" panose="020B0604020202020204" pitchFamily="34" charset="0"/>
              <a:cs typeface="Arial" panose="020B0604020202020204" pitchFamily="34" charset="0"/>
            </a:endParaRPr>
          </a:p>
          <a:p>
            <a:r>
              <a:rPr lang="en-GB" sz="1100" b="0" i="0" dirty="0">
                <a:solidFill>
                  <a:srgbClr val="000000"/>
                </a:solidFill>
                <a:effectLst/>
                <a:latin typeface="Arial" panose="020B0604020202020204" pitchFamily="34" charset="0"/>
                <a:cs typeface="Arial" panose="020B0604020202020204" pitchFamily="34" charset="0"/>
              </a:rPr>
              <a:t>When making decisions about reported incidents, police officers &amp; staff must apply the Code’s provisions using common sense &amp; professional judgement based on the available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dirty="0">
                <a:solidFill>
                  <a:srgbClr val="000000"/>
                </a:solidFill>
                <a:effectLst/>
                <a:latin typeface="Arial" panose="020B0604020202020204" pitchFamily="34" charset="0"/>
                <a:cs typeface="Arial" panose="020B0604020202020204" pitchFamily="34" charset="0"/>
              </a:rPr>
              <a:t>A particular characteristic, for the purposes of an NCHI recording, means a characteristic that is protected under hate crime legislation – race or perceived race, religion or perceived religion, transgender identity or perceived transgender identity, sexual orientation or perceived sexual orientation, disability or perceived disability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dirty="0">
              <a:solidFill>
                <a:srgbClr val="000000"/>
              </a:solidFill>
              <a:effectLst/>
              <a:latin typeface="Arial" panose="020B0604020202020204" pitchFamily="34" charset="0"/>
              <a:cs typeface="Arial" panose="020B0604020202020204" pitchFamily="34" charset="0"/>
            </a:endParaRPr>
          </a:p>
          <a:p>
            <a:pPr algn="l" fontAlgn="base"/>
            <a:r>
              <a:rPr lang="en-GB" sz="1100" b="0" i="0" dirty="0">
                <a:solidFill>
                  <a:srgbClr val="000000"/>
                </a:solidFill>
                <a:effectLst/>
                <a:latin typeface="Arial" panose="020B0604020202020204" pitchFamily="34" charset="0"/>
                <a:cs typeface="Arial" panose="020B0604020202020204" pitchFamily="34" charset="0"/>
              </a:rPr>
              <a:t>While the Code applies specifically to incidents involving particular characteristics, there may be cases where a force considers it necessary to record incidents involving protected or other characteristics not covered by hate crime legislation, for example, incidents that target homeless people. </a:t>
            </a:r>
          </a:p>
          <a:p>
            <a:pPr algn="l" fontAlgn="base"/>
            <a:r>
              <a:rPr lang="en-GB" sz="1100" b="0" i="0" dirty="0">
                <a:solidFill>
                  <a:srgbClr val="000000"/>
                </a:solidFill>
                <a:effectLst/>
                <a:latin typeface="Arial" panose="020B0604020202020204" pitchFamily="34" charset="0"/>
                <a:cs typeface="Arial" panose="020B0604020202020204" pitchFamily="34" charset="0"/>
              </a:rPr>
              <a:t>Although outside the scope of the Code, police officers &amp; staff should apply the same decision making, particularly in the context of the need to protect the right to freedom of expression &amp; when considering whether to record the personal data of the subject.</a:t>
            </a:r>
          </a:p>
          <a:p>
            <a:pPr algn="l" fontAlgn="base"/>
            <a:endParaRPr lang="en-GB" sz="1100" b="1" i="0" dirty="0">
              <a:solidFill>
                <a:srgbClr val="000000"/>
              </a:solidFill>
              <a:effectLst/>
              <a:latin typeface="Arial" panose="020B0604020202020204" pitchFamily="34" charset="0"/>
              <a:cs typeface="Arial" panose="020B0604020202020204" pitchFamily="34" charset="0"/>
            </a:endParaRPr>
          </a:p>
          <a:p>
            <a:pPr algn="l" fontAlgn="base"/>
            <a:r>
              <a:rPr lang="en-GB" sz="1100" b="1" i="0" dirty="0">
                <a:solidFill>
                  <a:srgbClr val="000000"/>
                </a:solidFill>
                <a:effectLst/>
                <a:latin typeface="Arial" panose="020B0604020202020204" pitchFamily="34" charset="0"/>
                <a:cs typeface="Arial" panose="020B0604020202020204" pitchFamily="34" charset="0"/>
              </a:rPr>
              <a:t>Trainer to distribute/ direct students to the handout ‘process flowchart for recording Non-Crime Hate Incidents’ on Moodle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latin typeface="Arial" panose="020B0604020202020204" pitchFamily="34" charset="0"/>
              <a:cs typeface="Arial" panose="020B0604020202020204" pitchFamily="34" charset="0"/>
            </a:endParaRPr>
          </a:p>
          <a:p>
            <a:endParaRPr lang="en-GB" sz="1100" b="0" i="0" dirty="0">
              <a:solidFill>
                <a:srgbClr val="000000"/>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10210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altLang="en-US" sz="1100" b="1" dirty="0">
                <a:latin typeface="+mn-lt"/>
                <a:ea typeface="ＭＳ Ｐゴシック" panose="020B0600070205080204" pitchFamily="34" charset="-128"/>
              </a:rPr>
              <a:t>QTS – What else can we do to help victims of Hate Crime &amp; incidents?</a:t>
            </a:r>
          </a:p>
          <a:p>
            <a:endParaRPr lang="en-GB" altLang="en-US" sz="1100" dirty="0">
              <a:latin typeface="+mn-lt"/>
              <a:ea typeface="ＭＳ Ｐゴシック" panose="020B0600070205080204" pitchFamily="34" charset="-128"/>
            </a:endParaRPr>
          </a:p>
          <a:p>
            <a:r>
              <a:rPr lang="en-GB" altLang="en-US" sz="1100" dirty="0">
                <a:latin typeface="+mn-lt"/>
                <a:ea typeface="ＭＳ Ｐゴシック" panose="020B0600070205080204" pitchFamily="34" charset="-128"/>
              </a:rPr>
              <a:t>The notion of ‘treating everyone the same’ is not appropriate:</a:t>
            </a:r>
          </a:p>
          <a:p>
            <a:endParaRPr lang="en-GB" altLang="en-US" sz="1100" dirty="0">
              <a:latin typeface="+mn-lt"/>
              <a:ea typeface="ＭＳ Ｐゴシック" panose="020B0600070205080204" pitchFamily="34" charset="-128"/>
            </a:endParaRPr>
          </a:p>
          <a:p>
            <a:r>
              <a:rPr lang="en-GB" altLang="en-US" sz="1100" dirty="0">
                <a:latin typeface="+mn-lt"/>
                <a:ea typeface="ＭＳ Ｐゴシック" panose="020B0600070205080204" pitchFamily="34" charset="-128"/>
              </a:rPr>
              <a:t>As Police Officers it is our duty to recognise the vulnerable groups within our communities who are likely to be victimised.  </a:t>
            </a:r>
          </a:p>
          <a:p>
            <a:endParaRPr lang="en-GB" altLang="en-US" sz="1100" dirty="0">
              <a:latin typeface="+mn-lt"/>
              <a:ea typeface="ＭＳ Ｐゴシック" panose="020B0600070205080204" pitchFamily="34" charset="-128"/>
            </a:endParaRPr>
          </a:p>
          <a:p>
            <a:r>
              <a:rPr lang="en-GB" altLang="en-US" sz="1100" dirty="0">
                <a:latin typeface="+mn-lt"/>
                <a:ea typeface="ＭＳ Ｐゴシック" panose="020B0600070205080204" pitchFamily="34" charset="-128"/>
              </a:rPr>
              <a:t>We must ensure they receive the standard of policing that is appropriate to their particular circumstances.  </a:t>
            </a:r>
          </a:p>
          <a:p>
            <a:endParaRPr lang="en-GB" altLang="en-US" sz="1100" dirty="0">
              <a:latin typeface="+mn-lt"/>
              <a:ea typeface="ＭＳ Ｐゴシック" panose="020B0600070205080204" pitchFamily="34" charset="-128"/>
            </a:endParaRPr>
          </a:p>
          <a:p>
            <a:r>
              <a:rPr lang="en-GB" altLang="en-US" sz="1100" dirty="0">
                <a:latin typeface="+mn-lt"/>
                <a:ea typeface="ＭＳ Ｐゴシック" panose="020B0600070205080204" pitchFamily="34" charset="-128"/>
              </a:rPr>
              <a:t>This may involve extra protection, extra preventative measures, additional support for victims or careful liaison to ensure that all sections of the relevant group are consulted.</a:t>
            </a:r>
            <a:endParaRPr lang="en-US" altLang="en-US" sz="1100" dirty="0">
              <a:latin typeface="+mn-lt"/>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485203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mn-lt"/>
                <a:cs typeface="Arial" panose="020B0604020202020204" pitchFamily="34" charset="0"/>
              </a:rPr>
              <a:t>The definition of these aggravated offences was enacted under the Crime and Disorder Act 1998 which created a number of specific offences of racially aggravated crime, based on offences of Wounding, Assault, Criminal Damage, Public Order (harassment and threatening/abusive behaviour). </a:t>
            </a:r>
          </a:p>
          <a:p>
            <a:endParaRPr lang="en-US" altLang="en-US" sz="1100" dirty="0">
              <a:latin typeface="+mn-lt"/>
              <a:ea typeface="ＭＳ Ｐゴシック" panose="020B0600070205080204" pitchFamily="34" charset="-128"/>
            </a:endParaRPr>
          </a:p>
          <a:p>
            <a:endParaRPr lang="en-US" altLang="en-US" sz="1100" dirty="0">
              <a:solidFill>
                <a:srgbClr val="0000FF"/>
              </a:solidFill>
              <a:latin typeface="+mn-lt"/>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615660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endParaRPr lang="en-US" altLang="en-US" dirty="0">
              <a:latin typeface="Arial" panose="020B0604020202020204" pitchFamily="34" charset="0"/>
              <a:ea typeface="ＭＳ Ｐゴシック" panose="020B0600070205080204" pitchFamily="34" charset="-128"/>
            </a:endParaRPr>
          </a:p>
          <a:p>
            <a:r>
              <a:rPr lang="en-GB" altLang="en-US" sz="1100" dirty="0">
                <a:latin typeface="+mn-lt"/>
                <a:cs typeface="Arial" panose="020B0604020202020204" pitchFamily="34" charset="0"/>
              </a:rPr>
              <a:t>The definition of these aggravated offences was enacted under the Crime and Disorder Act 1998 which created a number of specific offences of racially aggravated crime, based on offences of Wounding, Assault, Criminal Damage, Public Order (harassment and threatening/abusive behaviour). </a:t>
            </a:r>
          </a:p>
          <a:p>
            <a:endParaRPr lang="en-GB" sz="1100" dirty="0">
              <a:latin typeface="+mn-lt"/>
              <a:cs typeface="Arial" panose="020B0604020202020204" pitchFamily="34" charset="0"/>
            </a:endParaRPr>
          </a:p>
          <a:p>
            <a:pPr>
              <a:spcAft>
                <a:spcPts val="2425"/>
              </a:spcAft>
            </a:pPr>
            <a:r>
              <a:rPr lang="en-GB" altLang="en-US" sz="1100" dirty="0">
                <a:latin typeface="+mn-lt"/>
                <a:cs typeface="Arial" panose="020B0604020202020204" pitchFamily="34" charset="0"/>
              </a:rPr>
              <a:t>Monitoring had indicated that these types of crime were those most commonly experienced by victims of racial violence or harassment. </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dirty="0">
                <a:latin typeface="+mn-lt"/>
                <a:cs typeface="Arial" panose="020B0604020202020204" pitchFamily="34" charset="0"/>
              </a:rPr>
              <a:t>The Act was amended by the Anti-Terrorism Crime and Security Act 2001. It extended the scope of the Crime and Disorder Act by creating a new specific religiously aggravated offence – Harassment, and applying the same sentencing duty to all other offences where there is evidence of religious aggravation. </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dirty="0">
                <a:latin typeface="+mn-lt"/>
                <a:cs typeface="Arial" panose="020B0604020202020204" pitchFamily="34" charset="0"/>
              </a:rPr>
              <a:t>The Act was amended further by the Protection of Freedoms Act 2012, which created a new specific offence of stalking and it also created racially and religiously aggravated versions of these offences.</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b="1" dirty="0">
                <a:latin typeface="+mn-lt"/>
                <a:cs typeface="Arial" panose="020B0604020202020204" pitchFamily="34" charset="0"/>
              </a:rPr>
              <a:t>Membership</a:t>
            </a:r>
            <a:r>
              <a:rPr lang="en-GB" altLang="en-US" sz="1100" dirty="0">
                <a:latin typeface="+mn-lt"/>
                <a:cs typeface="Arial" panose="020B0604020202020204" pitchFamily="34" charset="0"/>
              </a:rPr>
              <a:t> – in relation to a racial or religious group, includes association with members of that group</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b="1" dirty="0">
                <a:latin typeface="+mn-lt"/>
                <a:cs typeface="Arial" panose="020B0604020202020204" pitchFamily="34" charset="0"/>
              </a:rPr>
              <a:t>Presumed</a:t>
            </a:r>
            <a:r>
              <a:rPr lang="en-GB" altLang="en-US" sz="1100" dirty="0">
                <a:latin typeface="+mn-lt"/>
                <a:cs typeface="Arial" panose="020B0604020202020204" pitchFamily="34" charset="0"/>
              </a:rPr>
              <a:t> – means presumed by the offender</a:t>
            </a:r>
          </a:p>
          <a:p>
            <a:endParaRPr lang="en-US" altLang="en-US" sz="1100" dirty="0">
              <a:solidFill>
                <a:srgbClr val="0000FF"/>
              </a:solidFill>
              <a:latin typeface="+mn-lt"/>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2474643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altLang="en-US" sz="1100" dirty="0">
                <a:latin typeface="+mn-lt"/>
                <a:cs typeface="Arial" panose="020B0604020202020204" pitchFamily="34" charset="0"/>
              </a:rPr>
              <a:t>The definition of these aggravated offences was enacted under the Crime and Disorder Act 1998 which created a number of specific offences of racially aggravated crime, based on offences of Wounding, Assault, Criminal Damage, Public Order (harassment and threatening/abusive behaviour).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12498099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79450" y="388938"/>
            <a:ext cx="5486400" cy="3087687"/>
          </a:xfrm>
        </p:spPr>
      </p:sp>
      <p:sp>
        <p:nvSpPr>
          <p:cNvPr id="3" name="Notes Placeholder 2"/>
          <p:cNvSpPr>
            <a:spLocks noGrp="1"/>
          </p:cNvSpPr>
          <p:nvPr>
            <p:ph type="body" idx="1"/>
          </p:nvPr>
        </p:nvSpPr>
        <p:spPr>
          <a:xfrm>
            <a:off x="679450" y="3605530"/>
            <a:ext cx="5486400" cy="3972560"/>
          </a:xfrm>
        </p:spPr>
        <p:txBody>
          <a:bodyPr/>
          <a:lstStyle/>
          <a:p>
            <a:pPr>
              <a:lnSpc>
                <a:spcPct val="100000"/>
              </a:lnSpc>
              <a:spcBef>
                <a:spcPct val="0"/>
              </a:spcBef>
              <a:spcAft>
                <a:spcPts val="2425"/>
              </a:spcAft>
            </a:pPr>
            <a:r>
              <a:rPr lang="en-GB" altLang="en-US" sz="1100" dirty="0">
                <a:latin typeface="+mn-lt"/>
                <a:cs typeface="Arial" panose="020B0604020202020204" pitchFamily="34" charset="0"/>
              </a:rPr>
              <a:t>The offences you can see are defined as being racially aggravated under Sections 28 to 32 of the Crime and Disorder Act 1998 and should be charged as the aggravated offences created by the Crime &amp; Disorder Act,  If found guilty  the offender will automatically receive higher sentencing.</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dirty="0">
                <a:latin typeface="+mn-lt"/>
                <a:cs typeface="Arial" panose="020B0604020202020204" pitchFamily="34" charset="0"/>
              </a:rPr>
              <a:t>All other offences should be charged as the offence committed for example the Theft Act 1968, and any racially or religious aggravation added to the file so that sentence can be increased if the courts feel this is appropriate.</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dirty="0">
                <a:latin typeface="+mn-lt"/>
                <a:cs typeface="Arial" panose="020B0604020202020204" pitchFamily="34" charset="0"/>
              </a:rPr>
              <a:t>The pictures you can see are from an incident in Birmingham, where a female Lidl store assistant abused a customer because she thought he was Muslim.</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dirty="0">
                <a:latin typeface="+mn-lt"/>
                <a:cs typeface="Arial" panose="020B0604020202020204" pitchFamily="34" charset="0"/>
              </a:rPr>
              <a:t>Witnesses said the man got into an argument with the cashier in front of other customers because he did not know that carrier bags in the supermarket had to be </a:t>
            </a:r>
            <a:r>
              <a:rPr lang="en-GB" altLang="en-US" sz="1100" dirty="0" err="1">
                <a:latin typeface="+mn-lt"/>
                <a:cs typeface="Arial" panose="020B0604020202020204" pitchFamily="34" charset="0"/>
              </a:rPr>
              <a:t>be</a:t>
            </a:r>
            <a:r>
              <a:rPr lang="en-GB" altLang="en-US" sz="1100" dirty="0">
                <a:latin typeface="+mn-lt"/>
                <a:cs typeface="Arial" panose="020B0604020202020204" pitchFamily="34" charset="0"/>
              </a:rPr>
              <a:t> paid for. </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dirty="0">
                <a:latin typeface="+mn-lt"/>
                <a:cs typeface="Arial" panose="020B0604020202020204" pitchFamily="34" charset="0"/>
              </a:rPr>
              <a:t>The cashier repeatedly swore at the man while customers watched, and she described him as an ‘arrogant Muslim’. She even addressed him as ‘Mohammed’.  </a:t>
            </a:r>
            <a:br>
              <a:rPr lang="en-GB" altLang="en-US" sz="1100" dirty="0">
                <a:latin typeface="+mn-lt"/>
                <a:cs typeface="Arial" panose="020B0604020202020204" pitchFamily="34" charset="0"/>
              </a:rPr>
            </a:br>
            <a:br>
              <a:rPr lang="en-GB" altLang="en-US" sz="1100" dirty="0">
                <a:latin typeface="+mn-lt"/>
                <a:cs typeface="Arial" panose="020B0604020202020204" pitchFamily="34" charset="0"/>
              </a:rPr>
            </a:br>
            <a:r>
              <a:rPr lang="en-GB" altLang="en-US" sz="1100" dirty="0">
                <a:latin typeface="+mn-lt"/>
                <a:cs typeface="Arial" panose="020B0604020202020204" pitchFamily="34" charset="0"/>
              </a:rPr>
              <a:t>He made a comment about the way she was speaking to him and she just exploded  shouting  ‘I was having a good day until I saw your f***</a:t>
            </a:r>
            <a:r>
              <a:rPr lang="en-GB" altLang="en-US" sz="1100" dirty="0" err="1">
                <a:latin typeface="+mn-lt"/>
                <a:cs typeface="Arial" panose="020B0604020202020204" pitchFamily="34" charset="0"/>
              </a:rPr>
              <a:t>ing</a:t>
            </a:r>
            <a:r>
              <a:rPr lang="en-GB" altLang="en-US" sz="1100" dirty="0">
                <a:latin typeface="+mn-lt"/>
                <a:cs typeface="Arial" panose="020B0604020202020204" pitchFamily="34" charset="0"/>
              </a:rPr>
              <a:t> face.’   Shoppers heard her screeching:  ‘Go on, you Muslim, die.’</a:t>
            </a:r>
            <a:endParaRPr lang="en-GB" sz="1100" dirty="0">
              <a:latin typeface="+mn-lt"/>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41166551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altLang="en-US" sz="1100" dirty="0">
                <a:latin typeface="+mn-lt"/>
                <a:cs typeface="Arial" panose="020B0604020202020204" pitchFamily="34" charset="0"/>
              </a:rPr>
              <a:t>The definition of these aggravated offences was enacted under the Crime and Disorder Act 1998 which created a number of specific offences of racially aggravated crime, based on offences of Wounding, Assault, Criminal Damage, Public Order (harassment and threatening/abusive behaviour). </a:t>
            </a:r>
          </a:p>
          <a:p>
            <a:endParaRPr lang="en-GB" sz="1100" dirty="0">
              <a:latin typeface="+mn-lt"/>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Section 29 of the Crime and Disorder Act 1998 provides three racially or religiously aggravated assault offences committed where an assault meets the racial or religious aggravation test in section 28.</a:t>
            </a:r>
          </a:p>
          <a:p>
            <a:endParaRPr lang="en-US" altLang="en-US" sz="1100" dirty="0">
              <a:latin typeface="+mn-lt"/>
              <a:ea typeface="ＭＳ Ｐゴシック" panose="020B0600070205080204" pitchFamily="34" charset="-128"/>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29(1) A person is guilty of an offence under this section if he commits - </a:t>
            </a:r>
          </a:p>
          <a:p>
            <a:endParaRPr lang="en-US" altLang="en-US" sz="1100" dirty="0">
              <a:latin typeface="+mn-lt"/>
              <a:ea typeface="ＭＳ Ｐゴシック" panose="020B0600070205080204" pitchFamily="34" charset="-128"/>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(a) an offence under section 20 of the Offences Against the Person Act 1861 (malicious wounding or grievous bodily harm);</a:t>
            </a:r>
          </a:p>
          <a:p>
            <a:r>
              <a:rPr lang="en-US" altLang="en-US" sz="1100" dirty="0">
                <a:latin typeface="+mn-lt"/>
                <a:ea typeface="ＭＳ Ｐゴシック" panose="020B0600070205080204" pitchFamily="34" charset="-128"/>
                <a:cs typeface="Arial" panose="020B0604020202020204" pitchFamily="34" charset="0"/>
              </a:rPr>
              <a:t>(b) an offence under section 47 of that Act (actual bodily harm); or</a:t>
            </a:r>
          </a:p>
          <a:p>
            <a:r>
              <a:rPr lang="en-US" altLang="en-US" sz="1100" dirty="0">
                <a:latin typeface="+mn-lt"/>
                <a:ea typeface="ＭＳ Ｐゴシック" panose="020B0600070205080204" pitchFamily="34" charset="-128"/>
                <a:cs typeface="Arial" panose="020B0604020202020204" pitchFamily="34" charset="0"/>
              </a:rPr>
              <a:t>(c) common assault,</a:t>
            </a:r>
          </a:p>
          <a:p>
            <a:endParaRPr lang="en-US" altLang="en-US" sz="1100" dirty="0">
              <a:latin typeface="+mn-lt"/>
              <a:ea typeface="ＭＳ Ｐゴシック" panose="020B0600070205080204" pitchFamily="34" charset="-128"/>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which is racially or religiously aggravated for the purposes of this section.</a:t>
            </a:r>
          </a:p>
          <a:p>
            <a:endParaRPr lang="en-US" altLang="en-US" sz="1100" dirty="0">
              <a:latin typeface="+mn-lt"/>
              <a:ea typeface="ＭＳ Ｐゴシック" panose="020B0600070205080204" pitchFamily="34" charset="-128"/>
              <a:cs typeface="Arial" panose="020B0604020202020204" pitchFamily="34" charset="0"/>
            </a:endParaRPr>
          </a:p>
          <a:p>
            <a:r>
              <a:rPr lang="en-US" altLang="en-US" sz="1100" dirty="0">
                <a:latin typeface="+mn-lt"/>
                <a:ea typeface="ＭＳ Ｐゴシック" panose="020B0600070205080204" pitchFamily="34" charset="-128"/>
                <a:cs typeface="Arial" panose="020B0604020202020204" pitchFamily="34" charset="0"/>
              </a:rPr>
              <a:t>- Did this happen </a:t>
            </a:r>
            <a:r>
              <a:rPr lang="en-US" altLang="en-US" sz="1100" dirty="0" err="1">
                <a:latin typeface="+mn-lt"/>
                <a:ea typeface="ＭＳ Ｐゴシック" panose="020B0600070205080204" pitchFamily="34" charset="-128"/>
                <a:cs typeface="Arial" panose="020B0604020202020204" pitchFamily="34" charset="0"/>
              </a:rPr>
              <a:t>Kamil</a:t>
            </a:r>
            <a:r>
              <a:rPr lang="en-US" altLang="en-US" sz="1100" dirty="0">
                <a:latin typeface="+mn-lt"/>
                <a:ea typeface="ＭＳ Ｐゴシック" panose="020B0600070205080204" pitchFamily="34" charset="-128"/>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947356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8082954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5578366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848305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Racial &amp; Religious Hatred Act 2006</a:t>
            </a:r>
          </a:p>
          <a:p>
            <a:r>
              <a:rPr lang="en-GB" sz="1100" dirty="0">
                <a:latin typeface="+mn-lt"/>
                <a:cs typeface="Arial" panose="020B0604020202020204" pitchFamily="34" charset="0"/>
              </a:rPr>
              <a:t>An Act to make provision about offences involving stirring up hatred against persons on racial or religious grounds.</a:t>
            </a:r>
          </a:p>
          <a:p>
            <a:endParaRPr lang="en-GB" sz="1100" dirty="0">
              <a:latin typeface="+mn-lt"/>
              <a:cs typeface="Arial" panose="020B0604020202020204" pitchFamily="34" charset="0"/>
            </a:endParaRPr>
          </a:p>
          <a:p>
            <a:r>
              <a:rPr lang="en-GB" sz="1100" dirty="0">
                <a:latin typeface="+mn-lt"/>
                <a:cs typeface="Arial" panose="020B0604020202020204" pitchFamily="34" charset="0"/>
              </a:rPr>
              <a:t>The Public Order Act 1986  is amended in accordance with the Schedule to this Act, which creates offences involving stirring up hatred against persons on racial and religious grounds</a:t>
            </a:r>
            <a:r>
              <a:rPr lang="en-GB" sz="1100"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23126882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15950" y="384175"/>
            <a:ext cx="5486400" cy="3086100"/>
          </a:xfrm>
        </p:spPr>
      </p:sp>
      <p:sp>
        <p:nvSpPr>
          <p:cNvPr id="3" name="Notes Placeholder 2"/>
          <p:cNvSpPr>
            <a:spLocks noGrp="1"/>
          </p:cNvSpPr>
          <p:nvPr>
            <p:ph type="body" idx="1"/>
          </p:nvPr>
        </p:nvSpPr>
        <p:spPr>
          <a:xfrm>
            <a:off x="615950" y="3641090"/>
            <a:ext cx="5486400" cy="7524750"/>
          </a:xfrm>
        </p:spPr>
        <p:txBody>
          <a:bodyPr/>
          <a:lstStyle/>
          <a:p>
            <a:r>
              <a:rPr lang="en-GB" sz="1100" b="1" i="1" dirty="0">
                <a:latin typeface="+mn-lt"/>
                <a:cs typeface="Arial" panose="020B0604020202020204" pitchFamily="34" charset="0"/>
              </a:rPr>
              <a:t>Threatening</a:t>
            </a:r>
            <a:r>
              <a:rPr lang="en-GB" sz="1100" i="1" dirty="0">
                <a:latin typeface="+mn-lt"/>
                <a:cs typeface="Arial" panose="020B0604020202020204" pitchFamily="34" charset="0"/>
              </a:rPr>
              <a:t>" includes verbal and physical threats, and also violent conduct; "</a:t>
            </a:r>
            <a:r>
              <a:rPr lang="en-GB" sz="1100" b="1" i="1" dirty="0">
                <a:latin typeface="+mn-lt"/>
                <a:cs typeface="Arial" panose="020B0604020202020204" pitchFamily="34" charset="0"/>
              </a:rPr>
              <a:t>abusive</a:t>
            </a:r>
            <a:r>
              <a:rPr lang="en-GB" sz="1100" i="1" dirty="0">
                <a:latin typeface="+mn-lt"/>
                <a:cs typeface="Arial" panose="020B0604020202020204" pitchFamily="34" charset="0"/>
              </a:rPr>
              <a:t>" means using degrading or reviling language; "</a:t>
            </a:r>
            <a:r>
              <a:rPr lang="en-GB" sz="1100" b="1" i="1" dirty="0">
                <a:latin typeface="+mn-lt"/>
                <a:cs typeface="Arial" panose="020B0604020202020204" pitchFamily="34" charset="0"/>
              </a:rPr>
              <a:t>insulting</a:t>
            </a:r>
            <a:r>
              <a:rPr lang="en-GB" sz="1100" i="1" dirty="0">
                <a:latin typeface="+mn-lt"/>
                <a:cs typeface="Arial" panose="020B0604020202020204" pitchFamily="34" charset="0"/>
              </a:rPr>
              <a:t>" has been held to mean scorning, especially if insolent or contemptuous. It does not mean behaviour which might give rise to irritation or resentment (e.g. running onto a tennis court at Wimbledon blowing a whistle and stopping the game </a:t>
            </a:r>
          </a:p>
          <a:p>
            <a:endParaRPr lang="en-GB" sz="1100" i="1" dirty="0">
              <a:latin typeface="+mn-lt"/>
              <a:cs typeface="Arial" panose="020B0604020202020204" pitchFamily="34" charset="0"/>
            </a:endParaRPr>
          </a:p>
          <a:p>
            <a:r>
              <a:rPr lang="en-GB" sz="1100" i="1" dirty="0">
                <a:latin typeface="+mn-lt"/>
                <a:cs typeface="Arial" panose="020B0604020202020204" pitchFamily="34" charset="0"/>
              </a:rPr>
              <a:t>The term </a:t>
            </a:r>
            <a:r>
              <a:rPr lang="en-GB" sz="1100" b="1" i="1" dirty="0">
                <a:latin typeface="+mn-lt"/>
                <a:cs typeface="Arial" panose="020B0604020202020204" pitchFamily="34" charset="0"/>
              </a:rPr>
              <a:t>‘displays</a:t>
            </a:r>
            <a:r>
              <a:rPr lang="en-GB" sz="1100" i="1" dirty="0">
                <a:latin typeface="+mn-lt"/>
                <a:cs typeface="Arial" panose="020B0604020202020204" pitchFamily="34" charset="0"/>
              </a:rPr>
              <a:t>' is not defined by the Act itself. The word should therefore be given its natural meaning as defined by the Oxford dictionary - </a:t>
            </a:r>
            <a:r>
              <a:rPr lang="en-GB" sz="1100" b="1" i="1" dirty="0">
                <a:latin typeface="+mn-lt"/>
                <a:cs typeface="Arial" panose="020B0604020202020204" pitchFamily="34" charset="0"/>
              </a:rPr>
              <a:t>display</a:t>
            </a:r>
            <a:r>
              <a:rPr lang="en-GB" sz="1100" i="1" dirty="0">
                <a:latin typeface="+mn-lt"/>
                <a:cs typeface="Arial" panose="020B0604020202020204" pitchFamily="34" charset="0"/>
              </a:rPr>
              <a:t> means a visual presentation, the </a:t>
            </a:r>
            <a:r>
              <a:rPr lang="en-GB" sz="1100" i="1" dirty="0" err="1">
                <a:latin typeface="+mn-lt"/>
                <a:cs typeface="Arial" panose="020B0604020202020204" pitchFamily="34" charset="0"/>
              </a:rPr>
              <a:t>action,or</a:t>
            </a:r>
            <a:r>
              <a:rPr lang="en-GB" sz="1100" i="1" dirty="0">
                <a:latin typeface="+mn-lt"/>
                <a:cs typeface="Arial" panose="020B0604020202020204" pitchFamily="34" charset="0"/>
              </a:rPr>
              <a:t> act of displaying or exhibiting to view or the presentation of printed matter in such a way as to make it visually prominent.</a:t>
            </a:r>
          </a:p>
          <a:p>
            <a:endParaRPr lang="en-GB" sz="1100" i="1" dirty="0">
              <a:latin typeface="+mn-lt"/>
              <a:cs typeface="Arial" panose="020B0604020202020204" pitchFamily="34" charset="0"/>
            </a:endParaRPr>
          </a:p>
          <a:p>
            <a:r>
              <a:rPr lang="en-GB" sz="1100" b="1" dirty="0">
                <a:latin typeface="+mn-lt"/>
                <a:cs typeface="Arial" panose="020B0604020202020204" pitchFamily="34" charset="0"/>
              </a:rPr>
              <a:t>written material</a:t>
            </a:r>
            <a:br>
              <a:rPr lang="en-GB" sz="1100" dirty="0">
                <a:latin typeface="+mn-lt"/>
                <a:cs typeface="Arial" panose="020B0604020202020204" pitchFamily="34" charset="0"/>
              </a:rPr>
            </a:br>
            <a:r>
              <a:rPr lang="en-GB" sz="1100" dirty="0">
                <a:latin typeface="+mn-lt"/>
                <a:cs typeface="Arial" panose="020B0604020202020204" pitchFamily="34" charset="0"/>
              </a:rPr>
              <a:t>includes any sign or other visible representation. </a:t>
            </a:r>
            <a:r>
              <a:rPr lang="en-GB" sz="1100" i="1" dirty="0">
                <a:latin typeface="+mn-lt"/>
                <a:cs typeface="Arial" panose="020B0604020202020204" pitchFamily="34" charset="0"/>
              </a:rPr>
              <a:t>(see note below).</a:t>
            </a:r>
            <a:endParaRPr lang="en-GB" sz="1100" dirty="0">
              <a:latin typeface="+mn-lt"/>
              <a:cs typeface="Arial" panose="020B0604020202020204" pitchFamily="34" charset="0"/>
            </a:endParaRPr>
          </a:p>
          <a:p>
            <a:r>
              <a:rPr lang="en-GB" sz="1100" b="1" dirty="0">
                <a:latin typeface="+mn-lt"/>
                <a:cs typeface="Arial" panose="020B0604020202020204" pitchFamily="34" charset="0"/>
              </a:rPr>
              <a:t>Note</a:t>
            </a:r>
            <a:br>
              <a:rPr lang="en-GB" sz="1100" b="1" dirty="0">
                <a:latin typeface="+mn-lt"/>
                <a:cs typeface="Arial" panose="020B0604020202020204" pitchFamily="34" charset="0"/>
              </a:rPr>
            </a:br>
            <a:r>
              <a:rPr lang="en-GB" sz="1100" i="1" dirty="0">
                <a:latin typeface="+mn-lt"/>
                <a:cs typeface="Arial" panose="020B0604020202020204" pitchFamily="34" charset="0"/>
              </a:rPr>
              <a:t>Common sense dictates that the words be given their natural meanings. 'Visible representation' is defined by the Oxford Dictionary as a reproduced image or likeness, visible to the eye. This should include electronic forms of representation such as television displays and computer monitor images, as well as the more permanent forms such as photographs etc. </a:t>
            </a:r>
            <a:br>
              <a:rPr lang="en-GB" sz="1100" dirty="0">
                <a:latin typeface="+mn-lt"/>
                <a:cs typeface="Arial" panose="020B0604020202020204" pitchFamily="34" charset="0"/>
              </a:rPr>
            </a:br>
            <a:endParaRPr lang="en-GB" sz="1100" dirty="0">
              <a:latin typeface="+mn-lt"/>
              <a:cs typeface="Arial" panose="020B0604020202020204" pitchFamily="34" charset="0"/>
            </a:endParaRPr>
          </a:p>
          <a:p>
            <a:r>
              <a:rPr lang="en-GB" sz="1100" dirty="0">
                <a:latin typeface="+mn-lt"/>
                <a:cs typeface="Arial" panose="020B0604020202020204" pitchFamily="34" charset="0"/>
              </a:rPr>
              <a:t>In criminal law </a:t>
            </a:r>
            <a:r>
              <a:rPr lang="en-GB" sz="1100" b="1" dirty="0">
                <a:latin typeface="+mn-lt"/>
                <a:cs typeface="Arial" panose="020B0604020202020204" pitchFamily="34" charset="0"/>
              </a:rPr>
              <a:t>'intent' </a:t>
            </a:r>
            <a:r>
              <a:rPr lang="en-GB" sz="1100" dirty="0">
                <a:latin typeface="+mn-lt"/>
                <a:cs typeface="Arial" panose="020B0604020202020204" pitchFamily="34" charset="0"/>
              </a:rPr>
              <a:t>is often an element of the offence. It is known in law as '</a:t>
            </a:r>
            <a:r>
              <a:rPr lang="en-GB" sz="1100" dirty="0" err="1">
                <a:latin typeface="+mn-lt"/>
                <a:cs typeface="Arial" panose="020B0604020202020204" pitchFamily="34" charset="0"/>
              </a:rPr>
              <a:t>mens</a:t>
            </a:r>
            <a:r>
              <a:rPr lang="en-GB" sz="1100" dirty="0">
                <a:latin typeface="+mn-lt"/>
                <a:cs typeface="Arial" panose="020B0604020202020204" pitchFamily="34" charset="0"/>
              </a:rPr>
              <a:t> rea', which is Latin for 'guilty mind'. Intention is not defined but has to be proved. It can be proved by drawing on two sources of information or by a combination of both: </a:t>
            </a:r>
          </a:p>
          <a:p>
            <a:endParaRPr lang="en-GB" sz="1100" dirty="0">
              <a:latin typeface="+mn-lt"/>
              <a:cs typeface="Arial" panose="020B0604020202020204" pitchFamily="34" charset="0"/>
            </a:endParaRPr>
          </a:p>
          <a:p>
            <a:r>
              <a:rPr lang="en-GB" sz="1100" dirty="0">
                <a:latin typeface="+mn-lt"/>
                <a:cs typeface="Arial" panose="020B0604020202020204" pitchFamily="34" charset="0"/>
              </a:rPr>
              <a:t>1) By admissions made by the defendant in interview with reference to his state of mind at the time of commission of the offence and his answers to questions with regard to his actions and intentions at the time of the offence. </a:t>
            </a:r>
          </a:p>
          <a:p>
            <a:r>
              <a:rPr lang="en-GB" sz="1100" dirty="0">
                <a:latin typeface="+mn-lt"/>
                <a:cs typeface="Arial" panose="020B0604020202020204" pitchFamily="34" charset="0"/>
              </a:rPr>
              <a:t>2) By inference from the circumstances the offence, any evidence from witnesses, the defendant's actions and property found on him or in his control, such as a motor vehicle for transporting property. </a:t>
            </a:r>
          </a:p>
          <a:p>
            <a:endParaRPr lang="en-GB" sz="1100" dirty="0">
              <a:latin typeface="+mn-lt"/>
              <a:cs typeface="Arial" panose="020B0604020202020204" pitchFamily="34" charset="0"/>
            </a:endParaRPr>
          </a:p>
          <a:p>
            <a:r>
              <a:rPr lang="en-GB" sz="1100" dirty="0">
                <a:latin typeface="+mn-lt"/>
                <a:cs typeface="Arial" panose="020B0604020202020204" pitchFamily="34" charset="0"/>
              </a:rPr>
              <a:t>To prove intent, an officer needs to take all this into account, the important thing is that he has to prove the defendant's state of mind at the time. </a:t>
            </a:r>
          </a:p>
          <a:p>
            <a:r>
              <a:rPr lang="en-GB" sz="1100" dirty="0">
                <a:latin typeface="+mn-lt"/>
                <a:cs typeface="Arial" panose="020B0604020202020204" pitchFamily="34" charset="0"/>
              </a:rPr>
              <a:t>When looking at these facts, a jury must look at the circumstances and decide whether the defendant would have intended or foreseen the results which occurred, which is a subjective test.</a:t>
            </a:r>
          </a:p>
          <a:p>
            <a:endParaRPr lang="en-GB" sz="1100" dirty="0">
              <a:latin typeface="+mn-lt"/>
              <a:cs typeface="Arial" panose="020B0604020202020204" pitchFamily="34" charset="0"/>
            </a:endParaRPr>
          </a:p>
          <a:p>
            <a:r>
              <a:rPr lang="en-GB" sz="1100" dirty="0">
                <a:latin typeface="+mn-lt"/>
                <a:cs typeface="Arial" panose="020B0604020202020204" pitchFamily="34" charset="0"/>
              </a:rPr>
              <a:t>Section 17 of the Public Order Act 1986 defines </a:t>
            </a:r>
            <a:r>
              <a:rPr lang="en-GB" sz="1100" b="1" dirty="0">
                <a:latin typeface="+mn-lt"/>
                <a:cs typeface="Arial" panose="020B0604020202020204" pitchFamily="34" charset="0"/>
              </a:rPr>
              <a:t>'racial hatred' </a:t>
            </a:r>
            <a:r>
              <a:rPr lang="en-GB" sz="1100" dirty="0">
                <a:latin typeface="+mn-lt"/>
                <a:cs typeface="Arial" panose="020B0604020202020204" pitchFamily="34" charset="0"/>
              </a:rPr>
              <a:t>for the purposes of Part III of the Act (sections 17 to 29). 17 In this Part </a:t>
            </a:r>
            <a:r>
              <a:rPr lang="en-GB" sz="1100" b="1" dirty="0">
                <a:latin typeface="+mn-lt"/>
                <a:cs typeface="Arial" panose="020B0604020202020204" pitchFamily="34" charset="0"/>
              </a:rPr>
              <a:t>racial hatred </a:t>
            </a:r>
            <a:r>
              <a:rPr lang="en-GB" sz="1100" dirty="0">
                <a:latin typeface="+mn-lt"/>
                <a:cs typeface="Arial" panose="020B0604020202020204" pitchFamily="34" charset="0"/>
              </a:rPr>
              <a:t>means hatred against a group of persons defined by reference to colour, race, nationality (including citizenship) or ethnic or national origins.</a:t>
            </a:r>
          </a:p>
          <a:p>
            <a:r>
              <a:rPr lang="en-GB" sz="1100" b="1" dirty="0">
                <a:latin typeface="+mn-lt"/>
                <a:cs typeface="Arial" panose="020B0604020202020204" pitchFamily="34" charset="0"/>
              </a:rPr>
              <a:t>Notes</a:t>
            </a:r>
            <a:br>
              <a:rPr lang="en-GB" sz="1100" dirty="0">
                <a:latin typeface="+mn-lt"/>
                <a:cs typeface="Arial" panose="020B0604020202020204" pitchFamily="34" charset="0"/>
              </a:rPr>
            </a:br>
            <a:r>
              <a:rPr lang="en-GB" sz="1100" i="1" dirty="0">
                <a:latin typeface="+mn-lt"/>
                <a:cs typeface="Arial" panose="020B0604020202020204" pitchFamily="34" charset="0"/>
              </a:rPr>
              <a:t>(</a:t>
            </a:r>
            <a:r>
              <a:rPr lang="en-GB" sz="1100" i="1" dirty="0" err="1">
                <a:latin typeface="+mn-lt"/>
                <a:cs typeface="Arial" panose="020B0604020202020204" pitchFamily="34" charset="0"/>
              </a:rPr>
              <a:t>i</a:t>
            </a:r>
            <a:r>
              <a:rPr lang="en-GB" sz="1100" i="1" dirty="0">
                <a:latin typeface="+mn-lt"/>
                <a:cs typeface="Arial" panose="020B0604020202020204" pitchFamily="34" charset="0"/>
              </a:rPr>
              <a:t>) 'Racial hatred' in Part III of the Public Order Act 1986 includes hatred manifested in Great Britain but directed against a racial or religious group outside Great Britain.</a:t>
            </a:r>
            <a:endParaRPr lang="en-GB" sz="1100" dirty="0">
              <a:latin typeface="+mn-lt"/>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22571343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8500" y="200025"/>
            <a:ext cx="5486400" cy="3086100"/>
          </a:xfrm>
        </p:spPr>
      </p:sp>
      <p:sp>
        <p:nvSpPr>
          <p:cNvPr id="3" name="Notes Placeholder 2"/>
          <p:cNvSpPr>
            <a:spLocks noGrp="1"/>
          </p:cNvSpPr>
          <p:nvPr>
            <p:ph type="body" idx="1"/>
          </p:nvPr>
        </p:nvSpPr>
        <p:spPr>
          <a:xfrm>
            <a:off x="698500" y="3542030"/>
            <a:ext cx="5486400" cy="4362450"/>
          </a:xfrm>
        </p:spPr>
        <p:txBody>
          <a:bodyPr/>
          <a:lstStyle/>
          <a:p>
            <a:r>
              <a:rPr lang="en-GB" sz="1100" dirty="0">
                <a:latin typeface="+mn-lt"/>
                <a:cs typeface="Arial" panose="020B0604020202020204" pitchFamily="34" charset="0"/>
              </a:rPr>
              <a:t>Either Way</a:t>
            </a:r>
            <a:br>
              <a:rPr lang="en-GB" sz="1100" dirty="0">
                <a:latin typeface="+mn-lt"/>
                <a:cs typeface="Arial" panose="020B0604020202020204" pitchFamily="34" charset="0"/>
              </a:rPr>
            </a:br>
            <a:r>
              <a:rPr lang="en-GB" sz="1100" dirty="0">
                <a:latin typeface="+mn-lt"/>
                <a:cs typeface="Arial" panose="020B0604020202020204" pitchFamily="34" charset="0"/>
              </a:rPr>
              <a:t>SUMMARY: Six months imprisonment and / or a fine.</a:t>
            </a:r>
            <a:br>
              <a:rPr lang="en-GB" sz="1100" dirty="0">
                <a:latin typeface="+mn-lt"/>
                <a:cs typeface="Arial" panose="020B0604020202020204" pitchFamily="34" charset="0"/>
              </a:rPr>
            </a:br>
            <a:r>
              <a:rPr lang="en-GB" sz="1100" dirty="0">
                <a:latin typeface="+mn-lt"/>
                <a:cs typeface="Arial" panose="020B0604020202020204" pitchFamily="34" charset="0"/>
              </a:rPr>
              <a:t>INDICTMENT: Seven years imprisonment and / or a fine.</a:t>
            </a:r>
            <a:br>
              <a:rPr lang="en-GB" sz="1100" dirty="0">
                <a:latin typeface="+mn-lt"/>
                <a:cs typeface="Arial" panose="020B0604020202020204" pitchFamily="34" charset="0"/>
              </a:rPr>
            </a:br>
            <a:endParaRPr lang="en-GB" sz="1100" dirty="0">
              <a:latin typeface="+mn-lt"/>
              <a:cs typeface="Arial" panose="020B0604020202020204" pitchFamily="34" charset="0"/>
            </a:endParaRPr>
          </a:p>
          <a:p>
            <a:r>
              <a:rPr lang="en-GB" sz="1100" dirty="0">
                <a:latin typeface="+mn-lt"/>
                <a:cs typeface="Arial" panose="020B0604020202020204" pitchFamily="34" charset="0"/>
              </a:rPr>
              <a:t>Consent of Attorney-General required for prosecution</a:t>
            </a:r>
          </a:p>
          <a:p>
            <a:endParaRPr lang="en-GB" sz="1100" dirty="0">
              <a:latin typeface="+mn-lt"/>
              <a:cs typeface="Arial" panose="020B0604020202020204" pitchFamily="34" charset="0"/>
            </a:endParaRPr>
          </a:p>
          <a:p>
            <a:r>
              <a:rPr lang="en-GB" sz="1100" dirty="0">
                <a:latin typeface="+mn-lt"/>
                <a:cs typeface="Arial" panose="020B0604020202020204" pitchFamily="34" charset="0"/>
              </a:rPr>
              <a:t>Note that the points to prove are exactly the same as those in the Sec 18 offence covered previously.</a:t>
            </a:r>
          </a:p>
          <a:p>
            <a:endParaRPr lang="en-GB" sz="1100" dirty="0">
              <a:latin typeface="+mn-lt"/>
              <a:cs typeface="Arial" panose="020B0604020202020204" pitchFamily="34" charset="0"/>
            </a:endParaRPr>
          </a:p>
          <a:p>
            <a:r>
              <a:rPr lang="en-GB" sz="1100" dirty="0">
                <a:latin typeface="+mn-lt"/>
                <a:cs typeface="Arial" panose="020B0604020202020204" pitchFamily="34" charset="0"/>
              </a:rPr>
              <a:t>In proceedings for an offence under this section it is a defence for an accused who is not shown to have intended to stir up racial hatred to prove that he was not aware of the content of the material and did not suspect, and had no reason to suspect, that it was threatening, abusive or insulting.</a:t>
            </a:r>
          </a:p>
          <a:p>
            <a:endParaRPr lang="en-GB" sz="1100" dirty="0">
              <a:latin typeface="+mn-lt"/>
              <a:cs typeface="Arial" panose="020B0604020202020204" pitchFamily="34" charset="0"/>
            </a:endParaRPr>
          </a:p>
          <a:p>
            <a:r>
              <a:rPr lang="en-GB" sz="1100" dirty="0">
                <a:latin typeface="+mn-lt"/>
                <a:cs typeface="Arial" panose="020B0604020202020204" pitchFamily="34" charset="0"/>
              </a:rPr>
              <a:t>References in this part to the </a:t>
            </a:r>
            <a:r>
              <a:rPr lang="en-GB" sz="1100" b="1" dirty="0">
                <a:latin typeface="+mn-lt"/>
                <a:cs typeface="Arial" panose="020B0604020202020204" pitchFamily="34" charset="0"/>
              </a:rPr>
              <a:t>publication and distribution </a:t>
            </a:r>
            <a:r>
              <a:rPr lang="en-GB" sz="1100" dirty="0">
                <a:latin typeface="+mn-lt"/>
                <a:cs typeface="Arial" panose="020B0604020202020204" pitchFamily="34" charset="0"/>
              </a:rPr>
              <a:t>of written material are to its publication or distribution to the public or a section of the public.</a:t>
            </a:r>
          </a:p>
          <a:p>
            <a:r>
              <a:rPr lang="en-GB" sz="1100" b="1" dirty="0">
                <a:latin typeface="+mn-lt"/>
                <a:cs typeface="Arial" panose="020B0604020202020204" pitchFamily="34" charset="0"/>
              </a:rPr>
              <a:t>Note</a:t>
            </a:r>
            <a:endParaRPr lang="en-GB" sz="1100" dirty="0">
              <a:latin typeface="+mn-lt"/>
              <a:cs typeface="Arial" panose="020B0604020202020204" pitchFamily="34" charset="0"/>
            </a:endParaRPr>
          </a:p>
          <a:p>
            <a:r>
              <a:rPr lang="en-GB" sz="1100" dirty="0">
                <a:latin typeface="+mn-lt"/>
                <a:cs typeface="Arial" panose="020B0604020202020204" pitchFamily="34" charset="0"/>
              </a:rPr>
              <a:t>It </a:t>
            </a:r>
            <a:r>
              <a:rPr lang="en-GB" sz="1100" b="1" dirty="0">
                <a:solidFill>
                  <a:srgbClr val="FF0000"/>
                </a:solidFill>
                <a:latin typeface="+mn-lt"/>
                <a:cs typeface="Arial" panose="020B0604020202020204" pitchFamily="34" charset="0"/>
              </a:rPr>
              <a:t>must</a:t>
            </a:r>
            <a:r>
              <a:rPr lang="en-GB" sz="1100" dirty="0">
                <a:latin typeface="+mn-lt"/>
                <a:cs typeface="Arial" panose="020B0604020202020204" pitchFamily="34" charset="0"/>
              </a:rPr>
              <a:t> be proved that there was a publication or distribution to the public or to a section of the public.</a:t>
            </a: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37840579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93725"/>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mn-lt"/>
                <a:cs typeface="Arial" panose="020B0604020202020204" pitchFamily="34" charset="0"/>
              </a:rPr>
              <a:t>QTS – Now that we’ve explored legislation around this area, what offences, if any can you identify from the video?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mn-lt"/>
                <a:cs typeface="Arial" panose="020B0604020202020204" pitchFamily="34" charset="0"/>
              </a:rPr>
              <a:t>The definition of these aggravated offences was enacted under the Crime and Disorder Act 1998 which created a number of specific offences of racially aggravated crime, based on offences of Wounding, Assault, Criminal Damage, Public Order (harassment and threatening/abusive behaviour). </a:t>
            </a:r>
          </a:p>
          <a:p>
            <a:pPr>
              <a:lnSpc>
                <a:spcPct val="100000"/>
              </a:lnSpc>
            </a:pPr>
            <a:endParaRPr lang="en-US" altLang="en-US" sz="1100" dirty="0">
              <a:latin typeface="+mn-lt"/>
              <a:ea typeface="ＭＳ Ｐゴシック" panose="020B0600070205080204" pitchFamily="34" charset="-128"/>
              <a:cs typeface="Arial" panose="020B0604020202020204" pitchFamily="34" charset="0"/>
            </a:endParaRPr>
          </a:p>
          <a:p>
            <a:pPr>
              <a:lnSpc>
                <a:spcPct val="100000"/>
              </a:lnSpc>
            </a:pPr>
            <a:r>
              <a:rPr lang="en-US" altLang="en-US" sz="1100" dirty="0">
                <a:latin typeface="+mn-lt"/>
                <a:ea typeface="ＭＳ Ｐゴシック" panose="020B0600070205080204" pitchFamily="34" charset="-128"/>
                <a:cs typeface="Arial" panose="020B0604020202020204" pitchFamily="34" charset="0"/>
              </a:rPr>
              <a:t>The number of hate crimes in England and Wales has increased by 29%, according to Home Office statistics.</a:t>
            </a:r>
          </a:p>
          <a:p>
            <a:pPr>
              <a:lnSpc>
                <a:spcPct val="100000"/>
              </a:lnSpc>
            </a:pPr>
            <a:r>
              <a:rPr lang="en-US" altLang="en-US" sz="1100" dirty="0">
                <a:latin typeface="+mn-lt"/>
                <a:ea typeface="ＭＳ Ｐゴシック" panose="020B0600070205080204" pitchFamily="34" charset="-128"/>
                <a:cs typeface="Arial" panose="020B0604020202020204" pitchFamily="34" charset="0"/>
              </a:rPr>
              <a:t>There were 80,393 offences in 2016-17, compared with 62,518 in 2015-16,  the largest increase since the Home Office began recording figures in 2011-12.</a:t>
            </a:r>
          </a:p>
          <a:p>
            <a:pPr>
              <a:lnSpc>
                <a:spcPct val="100000"/>
              </a:lnSpc>
            </a:pPr>
            <a:endParaRPr lang="en-US" altLang="en-US" sz="1100" dirty="0">
              <a:latin typeface="+mn-lt"/>
              <a:ea typeface="ＭＳ Ｐゴシック" panose="020B0600070205080204" pitchFamily="34" charset="-128"/>
              <a:cs typeface="Arial" panose="020B0604020202020204" pitchFamily="34" charset="0"/>
            </a:endParaRPr>
          </a:p>
          <a:p>
            <a:pPr>
              <a:lnSpc>
                <a:spcPct val="100000"/>
              </a:lnSpc>
            </a:pPr>
            <a:r>
              <a:rPr lang="en-US" altLang="en-US" sz="1100" dirty="0">
                <a:solidFill>
                  <a:srgbClr val="0000FF"/>
                </a:solidFill>
                <a:latin typeface="+mn-lt"/>
                <a:ea typeface="ＭＳ Ｐゴシック" panose="020B0600070205080204" pitchFamily="34" charset="-128"/>
                <a:cs typeface="Arial" panose="020B0604020202020204" pitchFamily="34" charset="0"/>
              </a:rPr>
              <a:t>https://www.youtube.com/watch?v=kYqJ_zuMhEc</a:t>
            </a:r>
          </a:p>
          <a:p>
            <a:endParaRPr lang="en-US" altLang="en-US" dirty="0">
              <a:solidFill>
                <a:srgbClr val="0000FF"/>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1854873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Racial &amp; Religious Hatred Act 2006</a:t>
            </a:r>
          </a:p>
          <a:p>
            <a:r>
              <a:rPr lang="en-GB" sz="1100" dirty="0"/>
              <a:t>An Act to make provision about offences involving stirring up hatred against persons on racial or religious grounds.</a:t>
            </a:r>
          </a:p>
          <a:p>
            <a:endParaRPr lang="en-GB" sz="1100" dirty="0"/>
          </a:p>
          <a:p>
            <a:r>
              <a:rPr lang="en-GB" sz="1100" dirty="0"/>
              <a:t>he Public Order Act 1986  is amended in accordance with the Schedule to this Act, which creates offences involving stirring up hatred against persons on racial and religious grounds. </a:t>
            </a: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531240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notesSlide" Target="../notesSlides/notesSlide3.xml"/><Relationship Id="rId7"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1.jpeg"/><Relationship Id="rId5" Type="http://schemas.openxmlformats.org/officeDocument/2006/relationships/image" Target="../media/image10.png"/><Relationship Id="rId10" Type="http://schemas.openxmlformats.org/officeDocument/2006/relationships/image" Target="../media/image8.png"/><Relationship Id="rId4" Type="http://schemas.openxmlformats.org/officeDocument/2006/relationships/image" Target="../media/image9.png"/><Relationship Id="rId9"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8.png"/><Relationship Id="rId5" Type="http://schemas.openxmlformats.org/officeDocument/2006/relationships/diagramQuickStyle" Target="../diagrams/quickStyle1.xml"/><Relationship Id="rId10" Type="http://schemas.openxmlformats.org/officeDocument/2006/relationships/image" Target="../media/image7.jpg"/><Relationship Id="rId4" Type="http://schemas.openxmlformats.org/officeDocument/2006/relationships/diagramLayout" Target="../diagrams/layout1.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13" Type="http://schemas.openxmlformats.org/officeDocument/2006/relationships/image" Target="../media/image8.png"/><Relationship Id="rId3" Type="http://schemas.openxmlformats.org/officeDocument/2006/relationships/notesSlide" Target="../notesSlides/notesSlide5.xml"/><Relationship Id="rId7" Type="http://schemas.openxmlformats.org/officeDocument/2006/relationships/diagramQuickStyle" Target="../diagrams/quickStyle2.xml"/><Relationship Id="rId12"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diagramLayout" Target="../diagrams/layout2.xml"/><Relationship Id="rId11" Type="http://schemas.openxmlformats.org/officeDocument/2006/relationships/image" Target="../media/image6.png"/><Relationship Id="rId5" Type="http://schemas.openxmlformats.org/officeDocument/2006/relationships/diagramData" Target="../diagrams/data2.xml"/><Relationship Id="rId10" Type="http://schemas.openxmlformats.org/officeDocument/2006/relationships/image" Target="../media/image5.png"/><Relationship Id="rId4" Type="http://schemas.openxmlformats.org/officeDocument/2006/relationships/image" Target="../media/image13.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6.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5.png"/><Relationship Id="rId7"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image" Target="../media/image8.png"/><Relationship Id="rId5" Type="http://schemas.openxmlformats.org/officeDocument/2006/relationships/diagramQuickStyle" Target="../diagrams/quickStyle3.xml"/><Relationship Id="rId10" Type="http://schemas.openxmlformats.org/officeDocument/2006/relationships/image" Target="../media/image7.jpg"/><Relationship Id="rId4" Type="http://schemas.openxmlformats.org/officeDocument/2006/relationships/diagramLayout" Target="../diagrams/layout3.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image" Target="../media/image8.png"/><Relationship Id="rId5" Type="http://schemas.openxmlformats.org/officeDocument/2006/relationships/diagramQuickStyle" Target="../diagrams/quickStyle4.xml"/><Relationship Id="rId10" Type="http://schemas.openxmlformats.org/officeDocument/2006/relationships/image" Target="../media/image7.jpg"/><Relationship Id="rId4" Type="http://schemas.openxmlformats.org/officeDocument/2006/relationships/diagramLayout" Target="../diagrams/layout4.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image" Target="../media/image8.png"/><Relationship Id="rId5" Type="http://schemas.openxmlformats.org/officeDocument/2006/relationships/diagramQuickStyle" Target="../diagrams/quickStyle5.xml"/><Relationship Id="rId10" Type="http://schemas.openxmlformats.org/officeDocument/2006/relationships/image" Target="../media/image7.jpg"/><Relationship Id="rId4" Type="http://schemas.openxmlformats.org/officeDocument/2006/relationships/diagramLayout" Target="../diagrams/layout5.xml"/><Relationship Id="rId9"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6.png"/><Relationship Id="rId7"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image" Target="../media/image7.jpg"/><Relationship Id="rId3" Type="http://schemas.openxmlformats.org/officeDocument/2006/relationships/notesSlide" Target="../notesSlides/notesSlide15.xml"/><Relationship Id="rId7" Type="http://schemas.openxmlformats.org/officeDocument/2006/relationships/diagramLayout" Target="../diagrams/layout6.xml"/><Relationship Id="rId12"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diagramData" Target="../diagrams/data6.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6.xml"/><Relationship Id="rId4" Type="http://schemas.openxmlformats.org/officeDocument/2006/relationships/image" Target="../media/image18.png"/><Relationship Id="rId9" Type="http://schemas.openxmlformats.org/officeDocument/2006/relationships/diagramColors" Target="../diagrams/colors6.xml"/><Relationship Id="rId14"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9.png"/><Relationship Id="rId7"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image" Target="../media/image23.png"/><Relationship Id="rId5" Type="http://schemas.openxmlformats.org/officeDocument/2006/relationships/image" Target="../media/image6.png"/><Relationship Id="rId10" Type="http://schemas.openxmlformats.org/officeDocument/2006/relationships/image" Target="../media/image22.png"/><Relationship Id="rId4" Type="http://schemas.openxmlformats.org/officeDocument/2006/relationships/image" Target="../media/image5.png"/><Relationship Id="rId9" Type="http://schemas.openxmlformats.org/officeDocument/2006/relationships/image" Target="../media/image21.wmf"/></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diagramData" Target="../diagrams/data7.xml"/><Relationship Id="rId12" Type="http://schemas.openxmlformats.org/officeDocument/2006/relationships/image" Target="../media/image5.pn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25.jpeg"/><Relationship Id="rId11" Type="http://schemas.microsoft.com/office/2007/relationships/diagramDrawing" Target="../diagrams/drawing7.xml"/><Relationship Id="rId5" Type="http://schemas.openxmlformats.org/officeDocument/2006/relationships/image" Target="../media/image24.jpeg"/><Relationship Id="rId15" Type="http://schemas.openxmlformats.org/officeDocument/2006/relationships/image" Target="../media/image8.png"/><Relationship Id="rId10" Type="http://schemas.openxmlformats.org/officeDocument/2006/relationships/diagramColors" Target="../diagrams/colors7.xml"/><Relationship Id="rId4" Type="http://schemas.openxmlformats.org/officeDocument/2006/relationships/notesSlide" Target="../notesSlides/notesSlide17.xml"/><Relationship Id="rId9" Type="http://schemas.openxmlformats.org/officeDocument/2006/relationships/diagramQuickStyle" Target="../diagrams/quickStyle7.xml"/><Relationship Id="rId14" Type="http://schemas.openxmlformats.org/officeDocument/2006/relationships/image" Target="../media/image7.jpg"/></Relationships>
</file>

<file path=ppt/slides/_rels/slide1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image" Target="../media/image8.png"/><Relationship Id="rId5" Type="http://schemas.openxmlformats.org/officeDocument/2006/relationships/diagramQuickStyle" Target="../diagrams/quickStyle8.xml"/><Relationship Id="rId10" Type="http://schemas.openxmlformats.org/officeDocument/2006/relationships/image" Target="../media/image7.jpg"/><Relationship Id="rId4" Type="http://schemas.openxmlformats.org/officeDocument/2006/relationships/diagramLayout" Target="../diagrams/layout8.xml"/><Relationship Id="rId9"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image" Target="../media/image5.png"/><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20.xml"/><Relationship Id="rId16"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image" Target="../media/image7.jpg"/><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image" Target="../media/image6.png"/></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8.png"/><Relationship Id="rId5" Type="http://schemas.openxmlformats.org/officeDocument/2006/relationships/diagramQuickStyle" Target="../diagrams/quickStyle11.xml"/><Relationship Id="rId10" Type="http://schemas.openxmlformats.org/officeDocument/2006/relationships/image" Target="../media/image7.jpg"/><Relationship Id="rId4" Type="http://schemas.openxmlformats.org/officeDocument/2006/relationships/diagramLayout" Target="../diagrams/layout11.xml"/><Relationship Id="rId9"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image" Target="../media/image8.png"/><Relationship Id="rId5" Type="http://schemas.openxmlformats.org/officeDocument/2006/relationships/diagramQuickStyle" Target="../diagrams/quickStyle12.xml"/><Relationship Id="rId10" Type="http://schemas.openxmlformats.org/officeDocument/2006/relationships/image" Target="../media/image7.jpg"/><Relationship Id="rId4" Type="http://schemas.openxmlformats.org/officeDocument/2006/relationships/diagramLayout" Target="../diagrams/layout12.xml"/><Relationship Id="rId9" Type="http://schemas.openxmlformats.org/officeDocument/2006/relationships/image" Target="../media/image6.png"/></Relationships>
</file>

<file path=ppt/slides/_rels/slide2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image" Target="../media/image8.png"/><Relationship Id="rId5" Type="http://schemas.openxmlformats.org/officeDocument/2006/relationships/diagramQuickStyle" Target="../diagrams/quickStyle13.xml"/><Relationship Id="rId10" Type="http://schemas.openxmlformats.org/officeDocument/2006/relationships/image" Target="../media/image7.jpg"/><Relationship Id="rId4" Type="http://schemas.openxmlformats.org/officeDocument/2006/relationships/diagramLayout" Target="../diagrams/layout13.xml"/><Relationship Id="rId9"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6.png"/><Relationship Id="rId7"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hyperlink" Target="https://youtu.be/kYqJ_zuMhEc" TargetMode="External"/><Relationship Id="rId10" Type="http://schemas.openxmlformats.org/officeDocument/2006/relationships/image" Target="../media/image8.png"/><Relationship Id="rId4" Type="http://schemas.openxmlformats.org/officeDocument/2006/relationships/image" Target="../media/image17.png"/><Relationship Id="rId9" Type="http://schemas.openxmlformats.org/officeDocument/2006/relationships/image" Target="../media/image7.jpg"/></Relationships>
</file>

<file path=ppt/slides/_rels/slide26.xml.rels><?xml version="1.0" encoding="UTF-8" standalone="yes"?>
<Relationships xmlns="http://schemas.openxmlformats.org/package/2006/relationships"><Relationship Id="rId3" Type="http://schemas.openxmlformats.org/officeDocument/2006/relationships/image" Target="../media/image27.jpg"/><Relationship Id="rId7"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7B00C3-7971-2792-E0B5-7F462F2DBA41}"/>
              </a:ext>
            </a:extLst>
          </p:cNvPr>
          <p:cNvSpPr txBox="1"/>
          <p:nvPr/>
        </p:nvSpPr>
        <p:spPr>
          <a:xfrm>
            <a:off x="435690" y="4488120"/>
            <a:ext cx="7287298" cy="2369880"/>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Hate Crime </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&amp; Racially/Religiously </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Aggravated Offences</a:t>
            </a:r>
          </a:p>
          <a:p>
            <a:r>
              <a:rPr lang="en-GB" sz="2000" b="1" dirty="0">
                <a:latin typeface="Arial Nova" panose="020B0504020202020204" pitchFamily="34" charset="0"/>
                <a:ea typeface="Tahoma" panose="020B0604030504040204" pitchFamily="34" charset="0"/>
                <a:cs typeface="Tahoma" panose="020B0604030504040204" pitchFamily="34" charset="0"/>
              </a:rPr>
              <a:t>- Vulnerability and Risk</a:t>
            </a:r>
            <a:endParaRPr lang="en-GB" sz="14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3" name="TextBox 2">
            <a:extLst>
              <a:ext uri="{FF2B5EF4-FFF2-40B4-BE49-F238E27FC236}">
                <a16:creationId xmlns:a16="http://schemas.microsoft.com/office/drawing/2014/main" id="{B029B76D-3EF5-DDCC-8E42-97FE51A124C7}"/>
              </a:ext>
            </a:extLst>
          </p:cNvPr>
          <p:cNvSpPr txBox="1"/>
          <p:nvPr/>
        </p:nvSpPr>
        <p:spPr>
          <a:xfrm>
            <a:off x="11747648" y="6596390"/>
            <a:ext cx="444352" cy="261610"/>
          </a:xfrm>
          <a:prstGeom prst="rect">
            <a:avLst/>
          </a:prstGeom>
          <a:noFill/>
        </p:spPr>
        <p:txBody>
          <a:bodyPr wrap="none" rtlCol="0">
            <a:spAutoFit/>
          </a:bodyPr>
          <a:lstStyle/>
          <a:p>
            <a:r>
              <a:rPr lang="en-GB" sz="1100" dirty="0">
                <a:solidFill>
                  <a:schemeClr val="bg1"/>
                </a:solidFill>
              </a:rPr>
              <a:t>V6.0</a:t>
            </a:r>
            <a:endParaRPr lang="en-GB" dirty="0">
              <a:solidFill>
                <a:schemeClr val="bg1"/>
              </a:solidFill>
            </a:endParaRPr>
          </a:p>
        </p:txBody>
      </p:sp>
      <p:pic>
        <p:nvPicPr>
          <p:cNvPr id="5" name="Picture 4" descr="A picture containing person, sky, outdoor, yellow&#10;&#10;Description automatically generated">
            <a:extLst>
              <a:ext uri="{FF2B5EF4-FFF2-40B4-BE49-F238E27FC236}">
                <a16:creationId xmlns:a16="http://schemas.microsoft.com/office/drawing/2014/main" id="{4606791E-27E3-7E83-E7FF-F018D11D0FFA}"/>
              </a:ext>
            </a:extLst>
          </p:cNvPr>
          <p:cNvPicPr>
            <a:picLocks noChangeAspect="1"/>
          </p:cNvPicPr>
          <p:nvPr/>
        </p:nvPicPr>
        <p:blipFill rotWithShape="1">
          <a:blip r:embed="rId4" cstate="print">
            <a:duotone>
              <a:prstClr val="black"/>
              <a:schemeClr val="accent1">
                <a:tint val="45000"/>
                <a:satMod val="400000"/>
              </a:schemeClr>
            </a:duotone>
            <a:extLst>
              <a:ext uri="{28A0092B-C50C-407E-A947-70E740481C1C}">
                <a14:useLocalDpi xmlns:a14="http://schemas.microsoft.com/office/drawing/2010/main" val="0"/>
              </a:ext>
            </a:extLst>
          </a:blip>
          <a:srcRect l="32903" t="-1277" r="19110" b="1277"/>
          <a:stretch/>
        </p:blipFill>
        <p:spPr>
          <a:xfrm>
            <a:off x="1289154" y="1700149"/>
            <a:ext cx="2353456" cy="2107353"/>
          </a:xfrm>
          <a:prstGeom prst="parallelogram">
            <a:avLst>
              <a:gd name="adj" fmla="val 18286"/>
            </a:avLst>
          </a:prstGeom>
        </p:spPr>
      </p:pic>
      <p:pic>
        <p:nvPicPr>
          <p:cNvPr id="10" name="Picture 9" descr="A group of police cars&#10;&#10;Description automatically generated with low confidence">
            <a:extLst>
              <a:ext uri="{FF2B5EF4-FFF2-40B4-BE49-F238E27FC236}">
                <a16:creationId xmlns:a16="http://schemas.microsoft.com/office/drawing/2014/main" id="{64DC5DAC-F5AB-FADA-9B7F-E50B06AF79A4}"/>
              </a:ext>
            </a:extLst>
          </p:cNvPr>
          <p:cNvPicPr>
            <a:picLocks noChangeAspect="1"/>
          </p:cNvPicPr>
          <p:nvPr/>
        </p:nvPicPr>
        <p:blipFill rotWithShape="1">
          <a:blip r:embed="rId5">
            <a:duotone>
              <a:prstClr val="black"/>
              <a:schemeClr val="accent5">
                <a:tint val="45000"/>
                <a:satMod val="400000"/>
              </a:schemeClr>
            </a:duotone>
            <a:extLst>
              <a:ext uri="{28A0092B-C50C-407E-A947-70E740481C1C}">
                <a14:useLocalDpi xmlns:a14="http://schemas.microsoft.com/office/drawing/2010/main" val="0"/>
              </a:ext>
            </a:extLst>
          </a:blip>
          <a:srcRect l="6498" t="827" r="29069" b="9802"/>
          <a:stretch/>
        </p:blipFill>
        <p:spPr>
          <a:xfrm>
            <a:off x="3955955" y="594624"/>
            <a:ext cx="4593438" cy="4318402"/>
          </a:xfrm>
          <a:prstGeom prst="parallelogram">
            <a:avLst>
              <a:gd name="adj" fmla="val 19195"/>
            </a:avLst>
          </a:prstGeom>
        </p:spPr>
      </p:pic>
    </p:spTree>
    <p:extLst>
      <p:ext uri="{BB962C8B-B14F-4D97-AF65-F5344CB8AC3E}">
        <p14:creationId xmlns:p14="http://schemas.microsoft.com/office/powerpoint/2010/main" val="2868426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34291" y="352836"/>
            <a:ext cx="10737273" cy="584775"/>
          </a:xfrm>
          <a:prstGeom prst="rect">
            <a:avLst/>
          </a:prstGeom>
          <a:solidFill>
            <a:srgbClr val="002060"/>
          </a:solidFill>
        </p:spPr>
        <p:txBody>
          <a:bodyPr wrap="square" rtlCol="0">
            <a:spAutoFit/>
          </a:bodyPr>
          <a:lstStyle/>
          <a:p>
            <a:pPr algn="ctr"/>
            <a:r>
              <a:rPr lang="en-GB" sz="3200" b="1" dirty="0">
                <a:solidFill>
                  <a:schemeClr val="bg1"/>
                </a:solidFill>
              </a:rPr>
              <a:t>Hate Incident</a:t>
            </a:r>
          </a:p>
        </p:txBody>
      </p:sp>
      <p:sp>
        <p:nvSpPr>
          <p:cNvPr id="4" name="Freeform: Shape 3">
            <a:extLst>
              <a:ext uri="{FF2B5EF4-FFF2-40B4-BE49-F238E27FC236}">
                <a16:creationId xmlns:a16="http://schemas.microsoft.com/office/drawing/2014/main" id="{DE21A9B9-7EA9-0B7C-B1F7-E784835A8077}"/>
              </a:ext>
            </a:extLst>
          </p:cNvPr>
          <p:cNvSpPr/>
          <p:nvPr/>
        </p:nvSpPr>
        <p:spPr>
          <a:xfrm>
            <a:off x="1407099" y="1236746"/>
            <a:ext cx="9487870" cy="2121559"/>
          </a:xfrm>
          <a:custGeom>
            <a:avLst/>
            <a:gdLst>
              <a:gd name="connsiteX0" fmla="*/ 0 w 9487870"/>
              <a:gd name="connsiteY0" fmla="*/ 212156 h 2121559"/>
              <a:gd name="connsiteX1" fmla="*/ 197418 w 9487870"/>
              <a:gd name="connsiteY1" fmla="*/ 0 h 2121559"/>
              <a:gd name="connsiteX2" fmla="*/ 805952 w 9487870"/>
              <a:gd name="connsiteY2" fmla="*/ 0 h 2121559"/>
              <a:gd name="connsiteX3" fmla="*/ 1414486 w 9487870"/>
              <a:gd name="connsiteY3" fmla="*/ 0 h 2121559"/>
              <a:gd name="connsiteX4" fmla="*/ 2204880 w 9487870"/>
              <a:gd name="connsiteY4" fmla="*/ 0 h 2121559"/>
              <a:gd name="connsiteX5" fmla="*/ 2813414 w 9487870"/>
              <a:gd name="connsiteY5" fmla="*/ 0 h 2121559"/>
              <a:gd name="connsiteX6" fmla="*/ 3694739 w 9487870"/>
              <a:gd name="connsiteY6" fmla="*/ 0 h 2121559"/>
              <a:gd name="connsiteX7" fmla="*/ 4121412 w 9487870"/>
              <a:gd name="connsiteY7" fmla="*/ 0 h 2121559"/>
              <a:gd name="connsiteX8" fmla="*/ 4820876 w 9487870"/>
              <a:gd name="connsiteY8" fmla="*/ 0 h 2121559"/>
              <a:gd name="connsiteX9" fmla="*/ 5702201 w 9487870"/>
              <a:gd name="connsiteY9" fmla="*/ 0 h 2121559"/>
              <a:gd name="connsiteX10" fmla="*/ 6583526 w 9487870"/>
              <a:gd name="connsiteY10" fmla="*/ 0 h 2121559"/>
              <a:gd name="connsiteX11" fmla="*/ 7373920 w 9487870"/>
              <a:gd name="connsiteY11" fmla="*/ 0 h 2121559"/>
              <a:gd name="connsiteX12" fmla="*/ 8073384 w 9487870"/>
              <a:gd name="connsiteY12" fmla="*/ 0 h 2121559"/>
              <a:gd name="connsiteX13" fmla="*/ 8681918 w 9487870"/>
              <a:gd name="connsiteY13" fmla="*/ 0 h 2121559"/>
              <a:gd name="connsiteX14" fmla="*/ 9290452 w 9487870"/>
              <a:gd name="connsiteY14" fmla="*/ 0 h 2121559"/>
              <a:gd name="connsiteX15" fmla="*/ 9487870 w 9487870"/>
              <a:gd name="connsiteY15" fmla="*/ 212156 h 2121559"/>
              <a:gd name="connsiteX16" fmla="*/ 9487870 w 9487870"/>
              <a:gd name="connsiteY16" fmla="*/ 794877 h 2121559"/>
              <a:gd name="connsiteX17" fmla="*/ 9487870 w 9487870"/>
              <a:gd name="connsiteY17" fmla="*/ 1309708 h 2121559"/>
              <a:gd name="connsiteX18" fmla="*/ 9487870 w 9487870"/>
              <a:gd name="connsiteY18" fmla="*/ 1909402 h 2121559"/>
              <a:gd name="connsiteX19" fmla="*/ 9290452 w 9487870"/>
              <a:gd name="connsiteY19" fmla="*/ 2121559 h 2121559"/>
              <a:gd name="connsiteX20" fmla="*/ 8500058 w 9487870"/>
              <a:gd name="connsiteY20" fmla="*/ 2121559 h 2121559"/>
              <a:gd name="connsiteX21" fmla="*/ 7709663 w 9487870"/>
              <a:gd name="connsiteY21" fmla="*/ 2121559 h 2121559"/>
              <a:gd name="connsiteX22" fmla="*/ 6828338 w 9487870"/>
              <a:gd name="connsiteY22" fmla="*/ 2121559 h 2121559"/>
              <a:gd name="connsiteX23" fmla="*/ 6401665 w 9487870"/>
              <a:gd name="connsiteY23" fmla="*/ 2121559 h 2121559"/>
              <a:gd name="connsiteX24" fmla="*/ 5884062 w 9487870"/>
              <a:gd name="connsiteY24" fmla="*/ 2121559 h 2121559"/>
              <a:gd name="connsiteX25" fmla="*/ 5275528 w 9487870"/>
              <a:gd name="connsiteY25" fmla="*/ 2121559 h 2121559"/>
              <a:gd name="connsiteX26" fmla="*/ 4394203 w 9487870"/>
              <a:gd name="connsiteY26" fmla="*/ 2121559 h 2121559"/>
              <a:gd name="connsiteX27" fmla="*/ 3694739 w 9487870"/>
              <a:gd name="connsiteY27" fmla="*/ 2121559 h 2121559"/>
              <a:gd name="connsiteX28" fmla="*/ 3177135 w 9487870"/>
              <a:gd name="connsiteY28" fmla="*/ 2121559 h 2121559"/>
              <a:gd name="connsiteX29" fmla="*/ 2386741 w 9487870"/>
              <a:gd name="connsiteY29" fmla="*/ 2121559 h 2121559"/>
              <a:gd name="connsiteX30" fmla="*/ 1869137 w 9487870"/>
              <a:gd name="connsiteY30" fmla="*/ 2121559 h 2121559"/>
              <a:gd name="connsiteX31" fmla="*/ 1442464 w 9487870"/>
              <a:gd name="connsiteY31" fmla="*/ 2121559 h 2121559"/>
              <a:gd name="connsiteX32" fmla="*/ 1015791 w 9487870"/>
              <a:gd name="connsiteY32" fmla="*/ 2121559 h 2121559"/>
              <a:gd name="connsiteX33" fmla="*/ 197418 w 9487870"/>
              <a:gd name="connsiteY33" fmla="*/ 2121559 h 2121559"/>
              <a:gd name="connsiteX34" fmla="*/ 0 w 9487870"/>
              <a:gd name="connsiteY34" fmla="*/ 1909402 h 2121559"/>
              <a:gd name="connsiteX35" fmla="*/ 0 w 9487870"/>
              <a:gd name="connsiteY35" fmla="*/ 1326681 h 2121559"/>
              <a:gd name="connsiteX36" fmla="*/ 0 w 9487870"/>
              <a:gd name="connsiteY36" fmla="*/ 726987 h 2121559"/>
              <a:gd name="connsiteX37" fmla="*/ 0 w 9487870"/>
              <a:gd name="connsiteY37" fmla="*/ 212156 h 2121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487870" h="2121559" fill="none" extrusionOk="0">
                <a:moveTo>
                  <a:pt x="0" y="212156"/>
                </a:moveTo>
                <a:cubicBezTo>
                  <a:pt x="11307" y="95240"/>
                  <a:pt x="85682" y="3075"/>
                  <a:pt x="197418" y="0"/>
                </a:cubicBezTo>
                <a:cubicBezTo>
                  <a:pt x="362147" y="-19893"/>
                  <a:pt x="679288" y="13734"/>
                  <a:pt x="805952" y="0"/>
                </a:cubicBezTo>
                <a:cubicBezTo>
                  <a:pt x="932616" y="-13734"/>
                  <a:pt x="1160769" y="-10194"/>
                  <a:pt x="1414486" y="0"/>
                </a:cubicBezTo>
                <a:cubicBezTo>
                  <a:pt x="1668203" y="10194"/>
                  <a:pt x="1853687" y="-10656"/>
                  <a:pt x="2204880" y="0"/>
                </a:cubicBezTo>
                <a:cubicBezTo>
                  <a:pt x="2556073" y="10656"/>
                  <a:pt x="2677412" y="15489"/>
                  <a:pt x="2813414" y="0"/>
                </a:cubicBezTo>
                <a:cubicBezTo>
                  <a:pt x="2949416" y="-15489"/>
                  <a:pt x="3256110" y="847"/>
                  <a:pt x="3694739" y="0"/>
                </a:cubicBezTo>
                <a:cubicBezTo>
                  <a:pt x="4133368" y="-847"/>
                  <a:pt x="3965803" y="13482"/>
                  <a:pt x="4121412" y="0"/>
                </a:cubicBezTo>
                <a:cubicBezTo>
                  <a:pt x="4277021" y="-13482"/>
                  <a:pt x="4554532" y="11485"/>
                  <a:pt x="4820876" y="0"/>
                </a:cubicBezTo>
                <a:cubicBezTo>
                  <a:pt x="5087220" y="-11485"/>
                  <a:pt x="5405620" y="3345"/>
                  <a:pt x="5702201" y="0"/>
                </a:cubicBezTo>
                <a:cubicBezTo>
                  <a:pt x="5998782" y="-3345"/>
                  <a:pt x="6389896" y="-33041"/>
                  <a:pt x="6583526" y="0"/>
                </a:cubicBezTo>
                <a:cubicBezTo>
                  <a:pt x="6777156" y="33041"/>
                  <a:pt x="7150576" y="22020"/>
                  <a:pt x="7373920" y="0"/>
                </a:cubicBezTo>
                <a:cubicBezTo>
                  <a:pt x="7597264" y="-22020"/>
                  <a:pt x="7749491" y="32327"/>
                  <a:pt x="8073384" y="0"/>
                </a:cubicBezTo>
                <a:cubicBezTo>
                  <a:pt x="8397277" y="-32327"/>
                  <a:pt x="8534074" y="4085"/>
                  <a:pt x="8681918" y="0"/>
                </a:cubicBezTo>
                <a:cubicBezTo>
                  <a:pt x="8829762" y="-4085"/>
                  <a:pt x="9039607" y="12046"/>
                  <a:pt x="9290452" y="0"/>
                </a:cubicBezTo>
                <a:cubicBezTo>
                  <a:pt x="9421468" y="3606"/>
                  <a:pt x="9498070" y="108196"/>
                  <a:pt x="9487870" y="212156"/>
                </a:cubicBezTo>
                <a:cubicBezTo>
                  <a:pt x="9493059" y="500963"/>
                  <a:pt x="9486789" y="628077"/>
                  <a:pt x="9487870" y="794877"/>
                </a:cubicBezTo>
                <a:cubicBezTo>
                  <a:pt x="9488951" y="961677"/>
                  <a:pt x="9477659" y="1111578"/>
                  <a:pt x="9487870" y="1309708"/>
                </a:cubicBezTo>
                <a:cubicBezTo>
                  <a:pt x="9498081" y="1507838"/>
                  <a:pt x="9491708" y="1662889"/>
                  <a:pt x="9487870" y="1909402"/>
                </a:cubicBezTo>
                <a:cubicBezTo>
                  <a:pt x="9489117" y="2038264"/>
                  <a:pt x="9394991" y="2120141"/>
                  <a:pt x="9290452" y="2121559"/>
                </a:cubicBezTo>
                <a:cubicBezTo>
                  <a:pt x="8973447" y="2088157"/>
                  <a:pt x="8797053" y="2102743"/>
                  <a:pt x="8500058" y="2121559"/>
                </a:cubicBezTo>
                <a:cubicBezTo>
                  <a:pt x="8203063" y="2140375"/>
                  <a:pt x="8044013" y="2098214"/>
                  <a:pt x="7709663" y="2121559"/>
                </a:cubicBezTo>
                <a:cubicBezTo>
                  <a:pt x="7375314" y="2144904"/>
                  <a:pt x="7115423" y="2100563"/>
                  <a:pt x="6828338" y="2121559"/>
                </a:cubicBezTo>
                <a:cubicBezTo>
                  <a:pt x="6541254" y="2142555"/>
                  <a:pt x="6572535" y="2117905"/>
                  <a:pt x="6401665" y="2121559"/>
                </a:cubicBezTo>
                <a:cubicBezTo>
                  <a:pt x="6230795" y="2125213"/>
                  <a:pt x="6138428" y="2137866"/>
                  <a:pt x="5884062" y="2121559"/>
                </a:cubicBezTo>
                <a:cubicBezTo>
                  <a:pt x="5629696" y="2105252"/>
                  <a:pt x="5491120" y="2111790"/>
                  <a:pt x="5275528" y="2121559"/>
                </a:cubicBezTo>
                <a:cubicBezTo>
                  <a:pt x="5059936" y="2131328"/>
                  <a:pt x="4773570" y="2115148"/>
                  <a:pt x="4394203" y="2121559"/>
                </a:cubicBezTo>
                <a:cubicBezTo>
                  <a:pt x="4014837" y="2127970"/>
                  <a:pt x="3908309" y="2102843"/>
                  <a:pt x="3694739" y="2121559"/>
                </a:cubicBezTo>
                <a:cubicBezTo>
                  <a:pt x="3481169" y="2140275"/>
                  <a:pt x="3431233" y="2101983"/>
                  <a:pt x="3177135" y="2121559"/>
                </a:cubicBezTo>
                <a:cubicBezTo>
                  <a:pt x="2923037" y="2141135"/>
                  <a:pt x="2702483" y="2147356"/>
                  <a:pt x="2386741" y="2121559"/>
                </a:cubicBezTo>
                <a:cubicBezTo>
                  <a:pt x="2070999" y="2095762"/>
                  <a:pt x="2000538" y="2105396"/>
                  <a:pt x="1869137" y="2121559"/>
                </a:cubicBezTo>
                <a:cubicBezTo>
                  <a:pt x="1737736" y="2137722"/>
                  <a:pt x="1651937" y="2133693"/>
                  <a:pt x="1442464" y="2121559"/>
                </a:cubicBezTo>
                <a:cubicBezTo>
                  <a:pt x="1232991" y="2109425"/>
                  <a:pt x="1119096" y="2124918"/>
                  <a:pt x="1015791" y="2121559"/>
                </a:cubicBezTo>
                <a:cubicBezTo>
                  <a:pt x="912486" y="2118200"/>
                  <a:pt x="547812" y="2085576"/>
                  <a:pt x="197418" y="2121559"/>
                </a:cubicBezTo>
                <a:cubicBezTo>
                  <a:pt x="67261" y="2106819"/>
                  <a:pt x="12610" y="2045835"/>
                  <a:pt x="0" y="1909402"/>
                </a:cubicBezTo>
                <a:cubicBezTo>
                  <a:pt x="-24250" y="1695083"/>
                  <a:pt x="18256" y="1471472"/>
                  <a:pt x="0" y="1326681"/>
                </a:cubicBezTo>
                <a:cubicBezTo>
                  <a:pt x="-18256" y="1181890"/>
                  <a:pt x="11965" y="971768"/>
                  <a:pt x="0" y="726987"/>
                </a:cubicBezTo>
                <a:cubicBezTo>
                  <a:pt x="-11965" y="482206"/>
                  <a:pt x="3330" y="449163"/>
                  <a:pt x="0" y="212156"/>
                </a:cubicBezTo>
                <a:close/>
              </a:path>
              <a:path w="9487870" h="2121559" stroke="0" extrusionOk="0">
                <a:moveTo>
                  <a:pt x="0" y="212156"/>
                </a:moveTo>
                <a:cubicBezTo>
                  <a:pt x="4830" y="97996"/>
                  <a:pt x="87557" y="4539"/>
                  <a:pt x="197418" y="0"/>
                </a:cubicBezTo>
                <a:cubicBezTo>
                  <a:pt x="411891" y="-7524"/>
                  <a:pt x="480985" y="-20360"/>
                  <a:pt x="715021" y="0"/>
                </a:cubicBezTo>
                <a:cubicBezTo>
                  <a:pt x="949057" y="20360"/>
                  <a:pt x="1019805" y="13025"/>
                  <a:pt x="1323555" y="0"/>
                </a:cubicBezTo>
                <a:cubicBezTo>
                  <a:pt x="1627305" y="-13025"/>
                  <a:pt x="1919561" y="-35104"/>
                  <a:pt x="2113950" y="0"/>
                </a:cubicBezTo>
                <a:cubicBezTo>
                  <a:pt x="2308339" y="35104"/>
                  <a:pt x="2379513" y="-3598"/>
                  <a:pt x="2631553" y="0"/>
                </a:cubicBezTo>
                <a:cubicBezTo>
                  <a:pt x="2883593" y="3598"/>
                  <a:pt x="3032645" y="-2013"/>
                  <a:pt x="3149157" y="0"/>
                </a:cubicBezTo>
                <a:cubicBezTo>
                  <a:pt x="3265669" y="2013"/>
                  <a:pt x="3753562" y="23007"/>
                  <a:pt x="3939551" y="0"/>
                </a:cubicBezTo>
                <a:cubicBezTo>
                  <a:pt x="4125540" y="-23007"/>
                  <a:pt x="4373967" y="2095"/>
                  <a:pt x="4729946" y="0"/>
                </a:cubicBezTo>
                <a:cubicBezTo>
                  <a:pt x="5085926" y="-2095"/>
                  <a:pt x="5344447" y="39405"/>
                  <a:pt x="5520340" y="0"/>
                </a:cubicBezTo>
                <a:cubicBezTo>
                  <a:pt x="5696233" y="-39405"/>
                  <a:pt x="5929623" y="9484"/>
                  <a:pt x="6128874" y="0"/>
                </a:cubicBezTo>
                <a:cubicBezTo>
                  <a:pt x="6328125" y="-9484"/>
                  <a:pt x="6534725" y="4628"/>
                  <a:pt x="6737408" y="0"/>
                </a:cubicBezTo>
                <a:cubicBezTo>
                  <a:pt x="6940091" y="-4628"/>
                  <a:pt x="7058074" y="-21542"/>
                  <a:pt x="7345942" y="0"/>
                </a:cubicBezTo>
                <a:cubicBezTo>
                  <a:pt x="7633810" y="21542"/>
                  <a:pt x="7940926" y="-27151"/>
                  <a:pt x="8227266" y="0"/>
                </a:cubicBezTo>
                <a:cubicBezTo>
                  <a:pt x="8513606" y="27151"/>
                  <a:pt x="8548257" y="15001"/>
                  <a:pt x="8653940" y="0"/>
                </a:cubicBezTo>
                <a:cubicBezTo>
                  <a:pt x="8759623" y="-15001"/>
                  <a:pt x="9018443" y="25140"/>
                  <a:pt x="9290452" y="0"/>
                </a:cubicBezTo>
                <a:cubicBezTo>
                  <a:pt x="9412615" y="21347"/>
                  <a:pt x="9511902" y="100008"/>
                  <a:pt x="9487870" y="212156"/>
                </a:cubicBezTo>
                <a:cubicBezTo>
                  <a:pt x="9478971" y="336175"/>
                  <a:pt x="9514355" y="599762"/>
                  <a:pt x="9487870" y="811850"/>
                </a:cubicBezTo>
                <a:cubicBezTo>
                  <a:pt x="9461385" y="1023938"/>
                  <a:pt x="9464157" y="1086569"/>
                  <a:pt x="9487870" y="1343653"/>
                </a:cubicBezTo>
                <a:cubicBezTo>
                  <a:pt x="9511583" y="1600737"/>
                  <a:pt x="9480360" y="1630709"/>
                  <a:pt x="9487870" y="1909402"/>
                </a:cubicBezTo>
                <a:cubicBezTo>
                  <a:pt x="9498706" y="2013981"/>
                  <a:pt x="9412981" y="2138195"/>
                  <a:pt x="9290452" y="2121559"/>
                </a:cubicBezTo>
                <a:cubicBezTo>
                  <a:pt x="9118581" y="2135079"/>
                  <a:pt x="8880685" y="2123558"/>
                  <a:pt x="8772849" y="2121559"/>
                </a:cubicBezTo>
                <a:cubicBezTo>
                  <a:pt x="8665013" y="2119560"/>
                  <a:pt x="8357317" y="2142840"/>
                  <a:pt x="7982454" y="2121559"/>
                </a:cubicBezTo>
                <a:cubicBezTo>
                  <a:pt x="7607592" y="2100278"/>
                  <a:pt x="7665574" y="2130186"/>
                  <a:pt x="7464851" y="2121559"/>
                </a:cubicBezTo>
                <a:cubicBezTo>
                  <a:pt x="7264128" y="2112932"/>
                  <a:pt x="7202518" y="2146875"/>
                  <a:pt x="6947247" y="2121559"/>
                </a:cubicBezTo>
                <a:cubicBezTo>
                  <a:pt x="6691976" y="2096243"/>
                  <a:pt x="6398255" y="2087652"/>
                  <a:pt x="6156853" y="2121559"/>
                </a:cubicBezTo>
                <a:cubicBezTo>
                  <a:pt x="5915451" y="2155466"/>
                  <a:pt x="5859135" y="2122052"/>
                  <a:pt x="5639249" y="2121559"/>
                </a:cubicBezTo>
                <a:cubicBezTo>
                  <a:pt x="5419363" y="2121066"/>
                  <a:pt x="5128377" y="2159244"/>
                  <a:pt x="4848855" y="2121559"/>
                </a:cubicBezTo>
                <a:cubicBezTo>
                  <a:pt x="4569333" y="2083874"/>
                  <a:pt x="4381731" y="2146595"/>
                  <a:pt x="4058460" y="2121559"/>
                </a:cubicBezTo>
                <a:cubicBezTo>
                  <a:pt x="3735189" y="2096523"/>
                  <a:pt x="3597456" y="2136636"/>
                  <a:pt x="3268066" y="2121559"/>
                </a:cubicBezTo>
                <a:cubicBezTo>
                  <a:pt x="2938676" y="2106482"/>
                  <a:pt x="2680425" y="2131592"/>
                  <a:pt x="2477671" y="2121559"/>
                </a:cubicBezTo>
                <a:cubicBezTo>
                  <a:pt x="2274918" y="2111526"/>
                  <a:pt x="2130357" y="2102146"/>
                  <a:pt x="1960068" y="2121559"/>
                </a:cubicBezTo>
                <a:cubicBezTo>
                  <a:pt x="1789779" y="2140972"/>
                  <a:pt x="1595425" y="2117473"/>
                  <a:pt x="1351534" y="2121559"/>
                </a:cubicBezTo>
                <a:cubicBezTo>
                  <a:pt x="1107643" y="2125645"/>
                  <a:pt x="579037" y="2145410"/>
                  <a:pt x="197418" y="2121559"/>
                </a:cubicBezTo>
                <a:cubicBezTo>
                  <a:pt x="99772" y="2120049"/>
                  <a:pt x="-9324" y="2051946"/>
                  <a:pt x="0" y="1909402"/>
                </a:cubicBezTo>
                <a:cubicBezTo>
                  <a:pt x="3232" y="1756539"/>
                  <a:pt x="-14098" y="1595639"/>
                  <a:pt x="0" y="1360626"/>
                </a:cubicBezTo>
                <a:cubicBezTo>
                  <a:pt x="14098" y="1125613"/>
                  <a:pt x="-533" y="916371"/>
                  <a:pt x="0" y="760932"/>
                </a:cubicBezTo>
                <a:cubicBezTo>
                  <a:pt x="533" y="605493"/>
                  <a:pt x="-24178" y="343120"/>
                  <a:pt x="0" y="212156"/>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371080385">
                  <a:custGeom>
                    <a:avLst/>
                    <a:gdLst>
                      <a:gd name="connsiteX0" fmla="*/ 0 w 9487870"/>
                      <a:gd name="connsiteY0" fmla="*/ 197418 h 1974177"/>
                      <a:gd name="connsiteX1" fmla="*/ 197418 w 9487870"/>
                      <a:gd name="connsiteY1" fmla="*/ 0 h 1974177"/>
                      <a:gd name="connsiteX2" fmla="*/ 9290452 w 9487870"/>
                      <a:gd name="connsiteY2" fmla="*/ 0 h 1974177"/>
                      <a:gd name="connsiteX3" fmla="*/ 9487870 w 9487870"/>
                      <a:gd name="connsiteY3" fmla="*/ 197418 h 1974177"/>
                      <a:gd name="connsiteX4" fmla="*/ 9487870 w 9487870"/>
                      <a:gd name="connsiteY4" fmla="*/ 1776759 h 1974177"/>
                      <a:gd name="connsiteX5" fmla="*/ 9290452 w 9487870"/>
                      <a:gd name="connsiteY5" fmla="*/ 1974177 h 1974177"/>
                      <a:gd name="connsiteX6" fmla="*/ 197418 w 9487870"/>
                      <a:gd name="connsiteY6" fmla="*/ 1974177 h 1974177"/>
                      <a:gd name="connsiteX7" fmla="*/ 0 w 9487870"/>
                      <a:gd name="connsiteY7" fmla="*/ 1776759 h 1974177"/>
                      <a:gd name="connsiteX8" fmla="*/ 0 w 9487870"/>
                      <a:gd name="connsiteY8" fmla="*/ 197418 h 197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87870" h="1974177">
                        <a:moveTo>
                          <a:pt x="0" y="197418"/>
                        </a:moveTo>
                        <a:cubicBezTo>
                          <a:pt x="0" y="88387"/>
                          <a:pt x="88387" y="0"/>
                          <a:pt x="197418" y="0"/>
                        </a:cubicBezTo>
                        <a:lnTo>
                          <a:pt x="9290452" y="0"/>
                        </a:lnTo>
                        <a:cubicBezTo>
                          <a:pt x="9399483" y="0"/>
                          <a:pt x="9487870" y="88387"/>
                          <a:pt x="9487870" y="197418"/>
                        </a:cubicBezTo>
                        <a:lnTo>
                          <a:pt x="9487870" y="1776759"/>
                        </a:lnTo>
                        <a:cubicBezTo>
                          <a:pt x="9487870" y="1885790"/>
                          <a:pt x="9399483" y="1974177"/>
                          <a:pt x="9290452" y="1974177"/>
                        </a:cubicBezTo>
                        <a:lnTo>
                          <a:pt x="197418" y="1974177"/>
                        </a:lnTo>
                        <a:cubicBezTo>
                          <a:pt x="88387" y="1974177"/>
                          <a:pt x="0" y="1885790"/>
                          <a:pt x="0" y="1776759"/>
                        </a:cubicBezTo>
                        <a:lnTo>
                          <a:pt x="0" y="197418"/>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64502" tIns="164502" rIns="164502" bIns="164502" numCol="1" spcCol="1270" anchor="ctr" anchorCtr="0">
            <a:noAutofit/>
          </a:bodyPr>
          <a:lstStyle/>
          <a:p>
            <a:pPr marL="0" lvl="0" indent="0" algn="ctr" defTabSz="1244600">
              <a:lnSpc>
                <a:spcPct val="90000"/>
              </a:lnSpc>
              <a:spcBef>
                <a:spcPct val="0"/>
              </a:spcBef>
              <a:spcAft>
                <a:spcPct val="35000"/>
              </a:spcAft>
              <a:buNone/>
            </a:pPr>
            <a:r>
              <a:rPr lang="en-GB" sz="2400" kern="1200" dirty="0">
                <a:solidFill>
                  <a:schemeClr val="tx1"/>
                </a:solidFill>
              </a:rPr>
              <a:t>‘Any non-crime incident which is perceived by the victim or any other person to be motivated by hostility or prejudice based on actual or perceived disability, race, religion &amp; belief, sexual orientation &amp; transgender’</a:t>
            </a:r>
          </a:p>
        </p:txBody>
      </p:sp>
      <p:sp>
        <p:nvSpPr>
          <p:cNvPr id="6" name="Freeform: Shape 5">
            <a:extLst>
              <a:ext uri="{FF2B5EF4-FFF2-40B4-BE49-F238E27FC236}">
                <a16:creationId xmlns:a16="http://schemas.microsoft.com/office/drawing/2014/main" id="{1E8980F7-AF96-538C-EB93-08B24F68BBC2}"/>
              </a:ext>
            </a:extLst>
          </p:cNvPr>
          <p:cNvSpPr/>
          <p:nvPr/>
        </p:nvSpPr>
        <p:spPr>
          <a:xfrm>
            <a:off x="5735305" y="3461314"/>
            <a:ext cx="831459" cy="692882"/>
          </a:xfrm>
          <a:custGeom>
            <a:avLst/>
            <a:gdLst>
              <a:gd name="connsiteX0" fmla="*/ 0 w 692881"/>
              <a:gd name="connsiteY0" fmla="*/ 166292 h 831458"/>
              <a:gd name="connsiteX1" fmla="*/ 346441 w 692881"/>
              <a:gd name="connsiteY1" fmla="*/ 166292 h 831458"/>
              <a:gd name="connsiteX2" fmla="*/ 346441 w 692881"/>
              <a:gd name="connsiteY2" fmla="*/ 0 h 831458"/>
              <a:gd name="connsiteX3" fmla="*/ 692881 w 692881"/>
              <a:gd name="connsiteY3" fmla="*/ 415729 h 831458"/>
              <a:gd name="connsiteX4" fmla="*/ 346441 w 692881"/>
              <a:gd name="connsiteY4" fmla="*/ 831458 h 831458"/>
              <a:gd name="connsiteX5" fmla="*/ 346441 w 692881"/>
              <a:gd name="connsiteY5" fmla="*/ 665166 h 831458"/>
              <a:gd name="connsiteX6" fmla="*/ 0 w 692881"/>
              <a:gd name="connsiteY6" fmla="*/ 665166 h 831458"/>
              <a:gd name="connsiteX7" fmla="*/ 0 w 692881"/>
              <a:gd name="connsiteY7" fmla="*/ 166292 h 8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881" h="831458">
                <a:moveTo>
                  <a:pt x="554304" y="1"/>
                </a:moveTo>
                <a:lnTo>
                  <a:pt x="554304" y="415730"/>
                </a:lnTo>
                <a:lnTo>
                  <a:pt x="692881" y="415730"/>
                </a:lnTo>
                <a:lnTo>
                  <a:pt x="346441" y="831457"/>
                </a:lnTo>
                <a:lnTo>
                  <a:pt x="0" y="415730"/>
                </a:lnTo>
                <a:lnTo>
                  <a:pt x="138577" y="415730"/>
                </a:lnTo>
                <a:lnTo>
                  <a:pt x="138577" y="1"/>
                </a:lnTo>
                <a:lnTo>
                  <a:pt x="554304" y="1"/>
                </a:lnTo>
                <a:close/>
              </a:path>
            </a:pathLst>
          </a:custGeom>
          <a:solidFill>
            <a:srgbClr val="002060"/>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66293" tIns="0" rIns="166292" bIns="207865" numCol="1" spcCol="1270" anchor="ctr" anchorCtr="0">
            <a:noAutofit/>
          </a:bodyPr>
          <a:lstStyle/>
          <a:p>
            <a:pPr marL="0" lvl="0" indent="0" algn="ctr" defTabSz="1511300">
              <a:lnSpc>
                <a:spcPct val="90000"/>
              </a:lnSpc>
              <a:spcBef>
                <a:spcPct val="0"/>
              </a:spcBef>
              <a:spcAft>
                <a:spcPct val="35000"/>
              </a:spcAft>
              <a:buNone/>
            </a:pPr>
            <a:endParaRPr lang="en-GB" sz="3400" kern="1200"/>
          </a:p>
        </p:txBody>
      </p:sp>
      <p:sp>
        <p:nvSpPr>
          <p:cNvPr id="7" name="Freeform: Shape 6">
            <a:extLst>
              <a:ext uri="{FF2B5EF4-FFF2-40B4-BE49-F238E27FC236}">
                <a16:creationId xmlns:a16="http://schemas.microsoft.com/office/drawing/2014/main" id="{DBD0B7B2-B9BC-5B72-7A83-698550210F2E}"/>
              </a:ext>
            </a:extLst>
          </p:cNvPr>
          <p:cNvSpPr/>
          <p:nvPr/>
        </p:nvSpPr>
        <p:spPr>
          <a:xfrm>
            <a:off x="1381328" y="4242215"/>
            <a:ext cx="9539414" cy="1259175"/>
          </a:xfrm>
          <a:custGeom>
            <a:avLst/>
            <a:gdLst>
              <a:gd name="connsiteX0" fmla="*/ 0 w 9539414"/>
              <a:gd name="connsiteY0" fmla="*/ 125917 h 1259175"/>
              <a:gd name="connsiteX1" fmla="*/ 184769 w 9539414"/>
              <a:gd name="connsiteY1" fmla="*/ 0 h 1259175"/>
              <a:gd name="connsiteX2" fmla="*/ 839760 w 9539414"/>
              <a:gd name="connsiteY2" fmla="*/ 0 h 1259175"/>
              <a:gd name="connsiteX3" fmla="*/ 1586450 w 9539414"/>
              <a:gd name="connsiteY3" fmla="*/ 0 h 1259175"/>
              <a:gd name="connsiteX4" fmla="*/ 2424839 w 9539414"/>
              <a:gd name="connsiteY4" fmla="*/ 0 h 1259175"/>
              <a:gd name="connsiteX5" fmla="*/ 2988131 w 9539414"/>
              <a:gd name="connsiteY5" fmla="*/ 0 h 1259175"/>
              <a:gd name="connsiteX6" fmla="*/ 3734821 w 9539414"/>
              <a:gd name="connsiteY6" fmla="*/ 0 h 1259175"/>
              <a:gd name="connsiteX7" fmla="*/ 4481511 w 9539414"/>
              <a:gd name="connsiteY7" fmla="*/ 0 h 1259175"/>
              <a:gd name="connsiteX8" fmla="*/ 4953105 w 9539414"/>
              <a:gd name="connsiteY8" fmla="*/ 0 h 1259175"/>
              <a:gd name="connsiteX9" fmla="*/ 5791494 w 9539414"/>
              <a:gd name="connsiteY9" fmla="*/ 0 h 1259175"/>
              <a:gd name="connsiteX10" fmla="*/ 6629883 w 9539414"/>
              <a:gd name="connsiteY10" fmla="*/ 0 h 1259175"/>
              <a:gd name="connsiteX11" fmla="*/ 7376573 w 9539414"/>
              <a:gd name="connsiteY11" fmla="*/ 0 h 1259175"/>
              <a:gd name="connsiteX12" fmla="*/ 7756467 w 9539414"/>
              <a:gd name="connsiteY12" fmla="*/ 0 h 1259175"/>
              <a:gd name="connsiteX13" fmla="*/ 8319760 w 9539414"/>
              <a:gd name="connsiteY13" fmla="*/ 0 h 1259175"/>
              <a:gd name="connsiteX14" fmla="*/ 9354646 w 9539414"/>
              <a:gd name="connsiteY14" fmla="*/ 0 h 1259175"/>
              <a:gd name="connsiteX15" fmla="*/ 9539415 w 9539414"/>
              <a:gd name="connsiteY15" fmla="*/ 125917 h 1259175"/>
              <a:gd name="connsiteX16" fmla="*/ 9539414 w 9539414"/>
              <a:gd name="connsiteY16" fmla="*/ 1133257 h 1259175"/>
              <a:gd name="connsiteX17" fmla="*/ 9354645 w 9539414"/>
              <a:gd name="connsiteY17" fmla="*/ 1259175 h 1259175"/>
              <a:gd name="connsiteX18" fmla="*/ 8699654 w 9539414"/>
              <a:gd name="connsiteY18" fmla="*/ 1259175 h 1259175"/>
              <a:gd name="connsiteX19" fmla="*/ 7952964 w 9539414"/>
              <a:gd name="connsiteY19" fmla="*/ 1259175 h 1259175"/>
              <a:gd name="connsiteX20" fmla="*/ 7114575 w 9539414"/>
              <a:gd name="connsiteY20" fmla="*/ 1259175 h 1259175"/>
              <a:gd name="connsiteX21" fmla="*/ 6642982 w 9539414"/>
              <a:gd name="connsiteY21" fmla="*/ 1259175 h 1259175"/>
              <a:gd name="connsiteX22" fmla="*/ 5804593 w 9539414"/>
              <a:gd name="connsiteY22" fmla="*/ 1259175 h 1259175"/>
              <a:gd name="connsiteX23" fmla="*/ 5241301 w 9539414"/>
              <a:gd name="connsiteY23" fmla="*/ 1259175 h 1259175"/>
              <a:gd name="connsiteX24" fmla="*/ 4861406 w 9539414"/>
              <a:gd name="connsiteY24" fmla="*/ 1259175 h 1259175"/>
              <a:gd name="connsiteX25" fmla="*/ 4298113 w 9539414"/>
              <a:gd name="connsiteY25" fmla="*/ 1259175 h 1259175"/>
              <a:gd name="connsiteX26" fmla="*/ 3734821 w 9539414"/>
              <a:gd name="connsiteY26" fmla="*/ 1259175 h 1259175"/>
              <a:gd name="connsiteX27" fmla="*/ 3079830 w 9539414"/>
              <a:gd name="connsiteY27" fmla="*/ 1259175 h 1259175"/>
              <a:gd name="connsiteX28" fmla="*/ 2241441 w 9539414"/>
              <a:gd name="connsiteY28" fmla="*/ 1259175 h 1259175"/>
              <a:gd name="connsiteX29" fmla="*/ 1861546 w 9539414"/>
              <a:gd name="connsiteY29" fmla="*/ 1259175 h 1259175"/>
              <a:gd name="connsiteX30" fmla="*/ 1298254 w 9539414"/>
              <a:gd name="connsiteY30" fmla="*/ 1259175 h 1259175"/>
              <a:gd name="connsiteX31" fmla="*/ 826660 w 9539414"/>
              <a:gd name="connsiteY31" fmla="*/ 1259175 h 1259175"/>
              <a:gd name="connsiteX32" fmla="*/ 184769 w 9539414"/>
              <a:gd name="connsiteY32" fmla="*/ 1259175 h 1259175"/>
              <a:gd name="connsiteX33" fmla="*/ 0 w 9539414"/>
              <a:gd name="connsiteY33" fmla="*/ 1133257 h 1259175"/>
              <a:gd name="connsiteX34" fmla="*/ 0 w 9539414"/>
              <a:gd name="connsiteY34" fmla="*/ 609440 h 1259175"/>
              <a:gd name="connsiteX35" fmla="*/ 0 w 9539414"/>
              <a:gd name="connsiteY35" fmla="*/ 125917 h 1259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539414" h="1259175" fill="none" extrusionOk="0">
                <a:moveTo>
                  <a:pt x="0" y="125917"/>
                </a:moveTo>
                <a:cubicBezTo>
                  <a:pt x="-13309" y="48988"/>
                  <a:pt x="90634" y="-2685"/>
                  <a:pt x="184769" y="0"/>
                </a:cubicBezTo>
                <a:cubicBezTo>
                  <a:pt x="434368" y="10409"/>
                  <a:pt x="538047" y="-24228"/>
                  <a:pt x="839760" y="0"/>
                </a:cubicBezTo>
                <a:cubicBezTo>
                  <a:pt x="1141473" y="24228"/>
                  <a:pt x="1435756" y="24613"/>
                  <a:pt x="1586450" y="0"/>
                </a:cubicBezTo>
                <a:cubicBezTo>
                  <a:pt x="1737144" y="-24613"/>
                  <a:pt x="2119247" y="2648"/>
                  <a:pt x="2424839" y="0"/>
                </a:cubicBezTo>
                <a:cubicBezTo>
                  <a:pt x="2730431" y="-2648"/>
                  <a:pt x="2805625" y="-13200"/>
                  <a:pt x="2988131" y="0"/>
                </a:cubicBezTo>
                <a:cubicBezTo>
                  <a:pt x="3170637" y="13200"/>
                  <a:pt x="3493430" y="1157"/>
                  <a:pt x="3734821" y="0"/>
                </a:cubicBezTo>
                <a:cubicBezTo>
                  <a:pt x="3976212" y="-1157"/>
                  <a:pt x="4306872" y="-32421"/>
                  <a:pt x="4481511" y="0"/>
                </a:cubicBezTo>
                <a:cubicBezTo>
                  <a:pt x="4656150" y="32421"/>
                  <a:pt x="4791421" y="-11587"/>
                  <a:pt x="4953105" y="0"/>
                </a:cubicBezTo>
                <a:cubicBezTo>
                  <a:pt x="5114789" y="11587"/>
                  <a:pt x="5472551" y="-22919"/>
                  <a:pt x="5791494" y="0"/>
                </a:cubicBezTo>
                <a:cubicBezTo>
                  <a:pt x="6110437" y="22919"/>
                  <a:pt x="6222229" y="-34453"/>
                  <a:pt x="6629883" y="0"/>
                </a:cubicBezTo>
                <a:cubicBezTo>
                  <a:pt x="7037537" y="34453"/>
                  <a:pt x="7070467" y="-7284"/>
                  <a:pt x="7376573" y="0"/>
                </a:cubicBezTo>
                <a:cubicBezTo>
                  <a:pt x="7682679" y="7284"/>
                  <a:pt x="7606141" y="1123"/>
                  <a:pt x="7756467" y="0"/>
                </a:cubicBezTo>
                <a:cubicBezTo>
                  <a:pt x="7906793" y="-1123"/>
                  <a:pt x="8082222" y="-27050"/>
                  <a:pt x="8319760" y="0"/>
                </a:cubicBezTo>
                <a:cubicBezTo>
                  <a:pt x="8557298" y="27050"/>
                  <a:pt x="8927161" y="49984"/>
                  <a:pt x="9354646" y="0"/>
                </a:cubicBezTo>
                <a:cubicBezTo>
                  <a:pt x="9458555" y="-2818"/>
                  <a:pt x="9537465" y="61572"/>
                  <a:pt x="9539415" y="125917"/>
                </a:cubicBezTo>
                <a:cubicBezTo>
                  <a:pt x="9513498" y="450469"/>
                  <a:pt x="9596277" y="808985"/>
                  <a:pt x="9539414" y="1133257"/>
                </a:cubicBezTo>
                <a:cubicBezTo>
                  <a:pt x="9551544" y="1217465"/>
                  <a:pt x="9478185" y="1250473"/>
                  <a:pt x="9354645" y="1259175"/>
                </a:cubicBezTo>
                <a:cubicBezTo>
                  <a:pt x="9214694" y="1235102"/>
                  <a:pt x="8852438" y="1268544"/>
                  <a:pt x="8699654" y="1259175"/>
                </a:cubicBezTo>
                <a:cubicBezTo>
                  <a:pt x="8546870" y="1249806"/>
                  <a:pt x="8210586" y="1293986"/>
                  <a:pt x="7952964" y="1259175"/>
                </a:cubicBezTo>
                <a:cubicBezTo>
                  <a:pt x="7695342" y="1224365"/>
                  <a:pt x="7313601" y="1272791"/>
                  <a:pt x="7114575" y="1259175"/>
                </a:cubicBezTo>
                <a:cubicBezTo>
                  <a:pt x="6915549" y="1245559"/>
                  <a:pt x="6822190" y="1273877"/>
                  <a:pt x="6642982" y="1259175"/>
                </a:cubicBezTo>
                <a:cubicBezTo>
                  <a:pt x="6463774" y="1244473"/>
                  <a:pt x="6019079" y="1271236"/>
                  <a:pt x="5804593" y="1259175"/>
                </a:cubicBezTo>
                <a:cubicBezTo>
                  <a:pt x="5590107" y="1247114"/>
                  <a:pt x="5474545" y="1239089"/>
                  <a:pt x="5241301" y="1259175"/>
                </a:cubicBezTo>
                <a:cubicBezTo>
                  <a:pt x="5008057" y="1279261"/>
                  <a:pt x="4983761" y="1256723"/>
                  <a:pt x="4861406" y="1259175"/>
                </a:cubicBezTo>
                <a:cubicBezTo>
                  <a:pt x="4739051" y="1261627"/>
                  <a:pt x="4531435" y="1239172"/>
                  <a:pt x="4298113" y="1259175"/>
                </a:cubicBezTo>
                <a:cubicBezTo>
                  <a:pt x="4064791" y="1279178"/>
                  <a:pt x="3963454" y="1273656"/>
                  <a:pt x="3734821" y="1259175"/>
                </a:cubicBezTo>
                <a:cubicBezTo>
                  <a:pt x="3506188" y="1244694"/>
                  <a:pt x="3305162" y="1280290"/>
                  <a:pt x="3079830" y="1259175"/>
                </a:cubicBezTo>
                <a:cubicBezTo>
                  <a:pt x="2854498" y="1238060"/>
                  <a:pt x="2523784" y="1292456"/>
                  <a:pt x="2241441" y="1259175"/>
                </a:cubicBezTo>
                <a:cubicBezTo>
                  <a:pt x="1959098" y="1225894"/>
                  <a:pt x="1954687" y="1260207"/>
                  <a:pt x="1861546" y="1259175"/>
                </a:cubicBezTo>
                <a:cubicBezTo>
                  <a:pt x="1768405" y="1258143"/>
                  <a:pt x="1499202" y="1264080"/>
                  <a:pt x="1298254" y="1259175"/>
                </a:cubicBezTo>
                <a:cubicBezTo>
                  <a:pt x="1097306" y="1254270"/>
                  <a:pt x="937371" y="1281089"/>
                  <a:pt x="826660" y="1259175"/>
                </a:cubicBezTo>
                <a:cubicBezTo>
                  <a:pt x="715949" y="1237261"/>
                  <a:pt x="323905" y="1247283"/>
                  <a:pt x="184769" y="1259175"/>
                </a:cubicBezTo>
                <a:cubicBezTo>
                  <a:pt x="76188" y="1270453"/>
                  <a:pt x="-7634" y="1190190"/>
                  <a:pt x="0" y="1133257"/>
                </a:cubicBezTo>
                <a:cubicBezTo>
                  <a:pt x="-1998" y="916714"/>
                  <a:pt x="-22006" y="768524"/>
                  <a:pt x="0" y="609440"/>
                </a:cubicBezTo>
                <a:cubicBezTo>
                  <a:pt x="22006" y="450356"/>
                  <a:pt x="24100" y="246207"/>
                  <a:pt x="0" y="125917"/>
                </a:cubicBezTo>
                <a:close/>
              </a:path>
              <a:path w="9539414" h="1259175" stroke="0" extrusionOk="0">
                <a:moveTo>
                  <a:pt x="0" y="125917"/>
                </a:moveTo>
                <a:cubicBezTo>
                  <a:pt x="22802" y="61761"/>
                  <a:pt x="72958" y="18262"/>
                  <a:pt x="184769" y="0"/>
                </a:cubicBezTo>
                <a:cubicBezTo>
                  <a:pt x="410108" y="32305"/>
                  <a:pt x="614513" y="24320"/>
                  <a:pt x="931459" y="0"/>
                </a:cubicBezTo>
                <a:cubicBezTo>
                  <a:pt x="1248405" y="-24320"/>
                  <a:pt x="1326050" y="-18249"/>
                  <a:pt x="1494751" y="0"/>
                </a:cubicBezTo>
                <a:cubicBezTo>
                  <a:pt x="1663452" y="18249"/>
                  <a:pt x="1811723" y="25746"/>
                  <a:pt x="2058044" y="0"/>
                </a:cubicBezTo>
                <a:cubicBezTo>
                  <a:pt x="2304365" y="-25746"/>
                  <a:pt x="2373994" y="-2670"/>
                  <a:pt x="2529638" y="0"/>
                </a:cubicBezTo>
                <a:cubicBezTo>
                  <a:pt x="2685282" y="2670"/>
                  <a:pt x="3148970" y="3818"/>
                  <a:pt x="3368026" y="0"/>
                </a:cubicBezTo>
                <a:cubicBezTo>
                  <a:pt x="3587082" y="-3818"/>
                  <a:pt x="3733606" y="24678"/>
                  <a:pt x="3931319" y="0"/>
                </a:cubicBezTo>
                <a:cubicBezTo>
                  <a:pt x="4129032" y="-24678"/>
                  <a:pt x="4448834" y="-3672"/>
                  <a:pt x="4678009" y="0"/>
                </a:cubicBezTo>
                <a:cubicBezTo>
                  <a:pt x="4907184" y="3672"/>
                  <a:pt x="5300082" y="-10841"/>
                  <a:pt x="5516397" y="0"/>
                </a:cubicBezTo>
                <a:cubicBezTo>
                  <a:pt x="5732712" y="10841"/>
                  <a:pt x="6048498" y="14533"/>
                  <a:pt x="6263087" y="0"/>
                </a:cubicBezTo>
                <a:cubicBezTo>
                  <a:pt x="6477676" y="-14533"/>
                  <a:pt x="6582268" y="-25725"/>
                  <a:pt x="6826380" y="0"/>
                </a:cubicBezTo>
                <a:cubicBezTo>
                  <a:pt x="7070492" y="25725"/>
                  <a:pt x="7216567" y="-18431"/>
                  <a:pt x="7481371" y="0"/>
                </a:cubicBezTo>
                <a:cubicBezTo>
                  <a:pt x="7746175" y="18431"/>
                  <a:pt x="7825819" y="11198"/>
                  <a:pt x="8044664" y="0"/>
                </a:cubicBezTo>
                <a:cubicBezTo>
                  <a:pt x="8263509" y="-11198"/>
                  <a:pt x="8236888" y="-6821"/>
                  <a:pt x="8424558" y="0"/>
                </a:cubicBezTo>
                <a:cubicBezTo>
                  <a:pt x="8612228" y="6821"/>
                  <a:pt x="8992495" y="-15682"/>
                  <a:pt x="9354646" y="0"/>
                </a:cubicBezTo>
                <a:cubicBezTo>
                  <a:pt x="9454272" y="4442"/>
                  <a:pt x="9529720" y="52486"/>
                  <a:pt x="9539415" y="125917"/>
                </a:cubicBezTo>
                <a:cubicBezTo>
                  <a:pt x="9545382" y="526020"/>
                  <a:pt x="9590388" y="849046"/>
                  <a:pt x="9539414" y="1133257"/>
                </a:cubicBezTo>
                <a:cubicBezTo>
                  <a:pt x="9535674" y="1220139"/>
                  <a:pt x="9444751" y="1280808"/>
                  <a:pt x="9354645" y="1259175"/>
                </a:cubicBezTo>
                <a:cubicBezTo>
                  <a:pt x="9124337" y="1245940"/>
                  <a:pt x="8798669" y="1285525"/>
                  <a:pt x="8607955" y="1259175"/>
                </a:cubicBezTo>
                <a:cubicBezTo>
                  <a:pt x="8417241" y="1232826"/>
                  <a:pt x="8098450" y="1285907"/>
                  <a:pt x="7861265" y="1259175"/>
                </a:cubicBezTo>
                <a:cubicBezTo>
                  <a:pt x="7624080" y="1232444"/>
                  <a:pt x="7464072" y="1239229"/>
                  <a:pt x="7114575" y="1259175"/>
                </a:cubicBezTo>
                <a:cubicBezTo>
                  <a:pt x="6765078" y="1279122"/>
                  <a:pt x="6879737" y="1253316"/>
                  <a:pt x="6734680" y="1259175"/>
                </a:cubicBezTo>
                <a:cubicBezTo>
                  <a:pt x="6589623" y="1265034"/>
                  <a:pt x="6391428" y="1267437"/>
                  <a:pt x="6171388" y="1259175"/>
                </a:cubicBezTo>
                <a:cubicBezTo>
                  <a:pt x="5951348" y="1250913"/>
                  <a:pt x="5890825" y="1265516"/>
                  <a:pt x="5699794" y="1259175"/>
                </a:cubicBezTo>
                <a:cubicBezTo>
                  <a:pt x="5508763" y="1252834"/>
                  <a:pt x="5247229" y="1266727"/>
                  <a:pt x="5044803" y="1259175"/>
                </a:cubicBezTo>
                <a:cubicBezTo>
                  <a:pt x="4842377" y="1251623"/>
                  <a:pt x="4575422" y="1268727"/>
                  <a:pt x="4298113" y="1259175"/>
                </a:cubicBezTo>
                <a:cubicBezTo>
                  <a:pt x="4020804" y="1249624"/>
                  <a:pt x="3706978" y="1245811"/>
                  <a:pt x="3459725" y="1259175"/>
                </a:cubicBezTo>
                <a:cubicBezTo>
                  <a:pt x="3212472" y="1272539"/>
                  <a:pt x="2963252" y="1287313"/>
                  <a:pt x="2713035" y="1259175"/>
                </a:cubicBezTo>
                <a:cubicBezTo>
                  <a:pt x="2462818" y="1231038"/>
                  <a:pt x="2139751" y="1237139"/>
                  <a:pt x="1966345" y="1259175"/>
                </a:cubicBezTo>
                <a:cubicBezTo>
                  <a:pt x="1792939" y="1281212"/>
                  <a:pt x="1536123" y="1276304"/>
                  <a:pt x="1403053" y="1259175"/>
                </a:cubicBezTo>
                <a:cubicBezTo>
                  <a:pt x="1269983" y="1242046"/>
                  <a:pt x="1100120" y="1278296"/>
                  <a:pt x="931459" y="1259175"/>
                </a:cubicBezTo>
                <a:cubicBezTo>
                  <a:pt x="762798" y="1240054"/>
                  <a:pt x="485294" y="1248293"/>
                  <a:pt x="184769" y="1259175"/>
                </a:cubicBezTo>
                <a:cubicBezTo>
                  <a:pt x="76930" y="1252154"/>
                  <a:pt x="-7213" y="1197505"/>
                  <a:pt x="0" y="1133257"/>
                </a:cubicBezTo>
                <a:cubicBezTo>
                  <a:pt x="-8773" y="981485"/>
                  <a:pt x="16041" y="819439"/>
                  <a:pt x="0" y="649734"/>
                </a:cubicBezTo>
                <a:cubicBezTo>
                  <a:pt x="-16041" y="480029"/>
                  <a:pt x="-16605" y="347677"/>
                  <a:pt x="0" y="125917"/>
                </a:cubicBezTo>
                <a:close/>
              </a:path>
            </a:pathLst>
          </a:custGeom>
          <a:solidFill>
            <a:schemeClr val="accent5">
              <a:lumMod val="75000"/>
            </a:schemeClr>
          </a:solidFill>
          <a:ln>
            <a:solidFill>
              <a:schemeClr val="tx1"/>
            </a:solidFill>
            <a:extLst>
              <a:ext uri="{C807C97D-BFC1-408E-A445-0C87EB9F89A2}">
                <ask:lineSketchStyleProps xmlns:ask="http://schemas.microsoft.com/office/drawing/2018/sketchyshapes" sd="438241819">
                  <a:custGeom>
                    <a:avLst/>
                    <a:gdLst>
                      <a:gd name="connsiteX0" fmla="*/ 0 w 9539414"/>
                      <a:gd name="connsiteY0" fmla="*/ 184769 h 1847685"/>
                      <a:gd name="connsiteX1" fmla="*/ 184769 w 9539414"/>
                      <a:gd name="connsiteY1" fmla="*/ 0 h 1847685"/>
                      <a:gd name="connsiteX2" fmla="*/ 9354646 w 9539414"/>
                      <a:gd name="connsiteY2" fmla="*/ 0 h 1847685"/>
                      <a:gd name="connsiteX3" fmla="*/ 9539415 w 9539414"/>
                      <a:gd name="connsiteY3" fmla="*/ 184769 h 1847685"/>
                      <a:gd name="connsiteX4" fmla="*/ 9539414 w 9539414"/>
                      <a:gd name="connsiteY4" fmla="*/ 1662917 h 1847685"/>
                      <a:gd name="connsiteX5" fmla="*/ 9354645 w 9539414"/>
                      <a:gd name="connsiteY5" fmla="*/ 1847686 h 1847685"/>
                      <a:gd name="connsiteX6" fmla="*/ 184769 w 9539414"/>
                      <a:gd name="connsiteY6" fmla="*/ 1847685 h 1847685"/>
                      <a:gd name="connsiteX7" fmla="*/ 0 w 9539414"/>
                      <a:gd name="connsiteY7" fmla="*/ 1662916 h 1847685"/>
                      <a:gd name="connsiteX8" fmla="*/ 0 w 9539414"/>
                      <a:gd name="connsiteY8" fmla="*/ 184769 h 1847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39414" h="1847685">
                        <a:moveTo>
                          <a:pt x="0" y="184769"/>
                        </a:moveTo>
                        <a:cubicBezTo>
                          <a:pt x="0" y="82724"/>
                          <a:pt x="82724" y="0"/>
                          <a:pt x="184769" y="0"/>
                        </a:cubicBezTo>
                        <a:lnTo>
                          <a:pt x="9354646" y="0"/>
                        </a:lnTo>
                        <a:cubicBezTo>
                          <a:pt x="9456691" y="0"/>
                          <a:pt x="9539415" y="82724"/>
                          <a:pt x="9539415" y="184769"/>
                        </a:cubicBezTo>
                        <a:cubicBezTo>
                          <a:pt x="9539415" y="677485"/>
                          <a:pt x="9539414" y="1170201"/>
                          <a:pt x="9539414" y="1662917"/>
                        </a:cubicBezTo>
                        <a:cubicBezTo>
                          <a:pt x="9539414" y="1764962"/>
                          <a:pt x="9456690" y="1847686"/>
                          <a:pt x="9354645" y="1847686"/>
                        </a:cubicBezTo>
                        <a:lnTo>
                          <a:pt x="184769" y="1847685"/>
                        </a:lnTo>
                        <a:cubicBezTo>
                          <a:pt x="82724" y="1847685"/>
                          <a:pt x="0" y="1764961"/>
                          <a:pt x="0" y="1662916"/>
                        </a:cubicBezTo>
                        <a:lnTo>
                          <a:pt x="0" y="184769"/>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76037" tIns="176037" rIns="176037" bIns="176037" numCol="1" spcCol="1270" anchor="ctr" anchorCtr="0">
            <a:noAutofit/>
          </a:bodyPr>
          <a:lstStyle/>
          <a:p>
            <a:pPr marL="0" lvl="0" indent="0" algn="ctr" defTabSz="1422400">
              <a:lnSpc>
                <a:spcPct val="90000"/>
              </a:lnSpc>
              <a:spcBef>
                <a:spcPct val="0"/>
              </a:spcBef>
              <a:spcAft>
                <a:spcPct val="35000"/>
              </a:spcAft>
              <a:buNone/>
            </a:pPr>
            <a:r>
              <a:rPr lang="en-GB" sz="2400" b="1" i="1" kern="1200" dirty="0">
                <a:solidFill>
                  <a:schemeClr val="bg1"/>
                </a:solidFill>
              </a:rPr>
              <a:t>Anyone can be a victim of a hate incident</a:t>
            </a:r>
          </a:p>
        </p:txBody>
      </p:sp>
      <p:grpSp>
        <p:nvGrpSpPr>
          <p:cNvPr id="8" name="Group 7">
            <a:extLst>
              <a:ext uri="{FF2B5EF4-FFF2-40B4-BE49-F238E27FC236}">
                <a16:creationId xmlns:a16="http://schemas.microsoft.com/office/drawing/2014/main" id="{C228FBC1-CB79-7CAC-8E99-0C0DB79C8264}"/>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795319C7-BBA1-A10A-9673-1E5F52BF4DB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8AA29955-43BD-AD24-6BD9-D6766B9FA542}"/>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5EFF3528-6DCB-94A5-68B1-E255BC1333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8D81A2BD-D74B-76B7-3677-6915CF8C036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3FC94C73-1EC7-5469-A9F4-E6B045BBBB9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FBAB3DDA-B0CF-F1CD-D2A4-DFC9D455997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60000" y="1300148"/>
            <a:ext cx="2032000" cy="1585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53313" y="3429000"/>
            <a:ext cx="1620580" cy="1418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317327" y="3848040"/>
            <a:ext cx="3336032" cy="1536176"/>
          </a:xfrm>
          <a:prstGeom prst="rect">
            <a:avLst/>
          </a:prstGeom>
          <a:effectLst>
            <a:softEdge rad="317500"/>
          </a:effectLst>
        </p:spPr>
      </p:pic>
      <p:sp>
        <p:nvSpPr>
          <p:cNvPr id="9" name="TextBox 8"/>
          <p:cNvSpPr txBox="1"/>
          <p:nvPr/>
        </p:nvSpPr>
        <p:spPr>
          <a:xfrm>
            <a:off x="531779" y="192446"/>
            <a:ext cx="11064476" cy="584775"/>
          </a:xfrm>
          <a:prstGeom prst="rect">
            <a:avLst/>
          </a:prstGeom>
          <a:solidFill>
            <a:srgbClr val="002060"/>
          </a:solidFill>
        </p:spPr>
        <p:txBody>
          <a:bodyPr wrap="square" rtlCol="0">
            <a:spAutoFit/>
          </a:bodyPr>
          <a:lstStyle/>
          <a:p>
            <a:pPr algn="ctr"/>
            <a:r>
              <a:rPr lang="en-GB" sz="3200" b="1" dirty="0">
                <a:solidFill>
                  <a:schemeClr val="bg1"/>
                </a:solidFill>
              </a:rPr>
              <a:t>Hate Crime</a:t>
            </a:r>
          </a:p>
        </p:txBody>
      </p:sp>
      <p:sp>
        <p:nvSpPr>
          <p:cNvPr id="4" name="Freeform: Shape 3">
            <a:extLst>
              <a:ext uri="{FF2B5EF4-FFF2-40B4-BE49-F238E27FC236}">
                <a16:creationId xmlns:a16="http://schemas.microsoft.com/office/drawing/2014/main" id="{19F88A61-273A-97A9-D019-8226EA59CA3D}"/>
              </a:ext>
            </a:extLst>
          </p:cNvPr>
          <p:cNvSpPr/>
          <p:nvPr/>
        </p:nvSpPr>
        <p:spPr>
          <a:xfrm>
            <a:off x="531778" y="944380"/>
            <a:ext cx="9466662" cy="1798012"/>
          </a:xfrm>
          <a:custGeom>
            <a:avLst/>
            <a:gdLst>
              <a:gd name="connsiteX0" fmla="*/ 0 w 9466662"/>
              <a:gd name="connsiteY0" fmla="*/ 179801 h 1798012"/>
              <a:gd name="connsiteX1" fmla="*/ 114559 w 9466662"/>
              <a:gd name="connsiteY1" fmla="*/ 0 h 1798012"/>
              <a:gd name="connsiteX2" fmla="*/ 959134 w 9466662"/>
              <a:gd name="connsiteY2" fmla="*/ 0 h 1798012"/>
              <a:gd name="connsiteX3" fmla="*/ 1434208 w 9466662"/>
              <a:gd name="connsiteY3" fmla="*/ 0 h 1798012"/>
              <a:gd name="connsiteX4" fmla="*/ 2001657 w 9466662"/>
              <a:gd name="connsiteY4" fmla="*/ 0 h 1798012"/>
              <a:gd name="connsiteX5" fmla="*/ 2384355 w 9466662"/>
              <a:gd name="connsiteY5" fmla="*/ 0 h 1798012"/>
              <a:gd name="connsiteX6" fmla="*/ 2951804 w 9466662"/>
              <a:gd name="connsiteY6" fmla="*/ 0 h 1798012"/>
              <a:gd name="connsiteX7" fmla="*/ 3704004 w 9466662"/>
              <a:gd name="connsiteY7" fmla="*/ 0 h 1798012"/>
              <a:gd name="connsiteX8" fmla="*/ 4456204 w 9466662"/>
              <a:gd name="connsiteY8" fmla="*/ 0 h 1798012"/>
              <a:gd name="connsiteX9" fmla="*/ 5208404 w 9466662"/>
              <a:gd name="connsiteY9" fmla="*/ 0 h 1798012"/>
              <a:gd name="connsiteX10" fmla="*/ 5960604 w 9466662"/>
              <a:gd name="connsiteY10" fmla="*/ 0 h 1798012"/>
              <a:gd name="connsiteX11" fmla="*/ 6712804 w 9466662"/>
              <a:gd name="connsiteY11" fmla="*/ 0 h 1798012"/>
              <a:gd name="connsiteX12" fmla="*/ 7372628 w 9466662"/>
              <a:gd name="connsiteY12" fmla="*/ 0 h 1798012"/>
              <a:gd name="connsiteX13" fmla="*/ 7940078 w 9466662"/>
              <a:gd name="connsiteY13" fmla="*/ 0 h 1798012"/>
              <a:gd name="connsiteX14" fmla="*/ 8692277 w 9466662"/>
              <a:gd name="connsiteY14" fmla="*/ 0 h 1798012"/>
              <a:gd name="connsiteX15" fmla="*/ 9352102 w 9466662"/>
              <a:gd name="connsiteY15" fmla="*/ 0 h 1798012"/>
              <a:gd name="connsiteX16" fmla="*/ 9466662 w 9466662"/>
              <a:gd name="connsiteY16" fmla="*/ 179801 h 1798012"/>
              <a:gd name="connsiteX17" fmla="*/ 9466662 w 9466662"/>
              <a:gd name="connsiteY17" fmla="*/ 644887 h 1798012"/>
              <a:gd name="connsiteX18" fmla="*/ 9466662 w 9466662"/>
              <a:gd name="connsiteY18" fmla="*/ 1095588 h 1798012"/>
              <a:gd name="connsiteX19" fmla="*/ 9466662 w 9466662"/>
              <a:gd name="connsiteY19" fmla="*/ 1618210 h 1798012"/>
              <a:gd name="connsiteX20" fmla="*/ 9352102 w 9466662"/>
              <a:gd name="connsiteY20" fmla="*/ 1798012 h 1798012"/>
              <a:gd name="connsiteX21" fmla="*/ 8784653 w 9466662"/>
              <a:gd name="connsiteY21" fmla="*/ 1798012 h 1798012"/>
              <a:gd name="connsiteX22" fmla="*/ 8124828 w 9466662"/>
              <a:gd name="connsiteY22" fmla="*/ 1798012 h 1798012"/>
              <a:gd name="connsiteX23" fmla="*/ 7649755 w 9466662"/>
              <a:gd name="connsiteY23" fmla="*/ 1798012 h 1798012"/>
              <a:gd name="connsiteX24" fmla="*/ 7267057 w 9466662"/>
              <a:gd name="connsiteY24" fmla="*/ 1798012 h 1798012"/>
              <a:gd name="connsiteX25" fmla="*/ 6884358 w 9466662"/>
              <a:gd name="connsiteY25" fmla="*/ 1798012 h 1798012"/>
              <a:gd name="connsiteX26" fmla="*/ 6409285 w 9466662"/>
              <a:gd name="connsiteY26" fmla="*/ 1798012 h 1798012"/>
              <a:gd name="connsiteX27" fmla="*/ 5841836 w 9466662"/>
              <a:gd name="connsiteY27" fmla="*/ 1798012 h 1798012"/>
              <a:gd name="connsiteX28" fmla="*/ 5089636 w 9466662"/>
              <a:gd name="connsiteY28" fmla="*/ 1798012 h 1798012"/>
              <a:gd name="connsiteX29" fmla="*/ 4429811 w 9466662"/>
              <a:gd name="connsiteY29" fmla="*/ 1798012 h 1798012"/>
              <a:gd name="connsiteX30" fmla="*/ 4047113 w 9466662"/>
              <a:gd name="connsiteY30" fmla="*/ 1798012 h 1798012"/>
              <a:gd name="connsiteX31" fmla="*/ 3479664 w 9466662"/>
              <a:gd name="connsiteY31" fmla="*/ 1798012 h 1798012"/>
              <a:gd name="connsiteX32" fmla="*/ 2727464 w 9466662"/>
              <a:gd name="connsiteY32" fmla="*/ 1798012 h 1798012"/>
              <a:gd name="connsiteX33" fmla="*/ 1975264 w 9466662"/>
              <a:gd name="connsiteY33" fmla="*/ 1798012 h 1798012"/>
              <a:gd name="connsiteX34" fmla="*/ 1500190 w 9466662"/>
              <a:gd name="connsiteY34" fmla="*/ 1798012 h 1798012"/>
              <a:gd name="connsiteX35" fmla="*/ 114559 w 9466662"/>
              <a:gd name="connsiteY35" fmla="*/ 1798012 h 1798012"/>
              <a:gd name="connsiteX36" fmla="*/ 0 w 9466662"/>
              <a:gd name="connsiteY36" fmla="*/ 1618210 h 1798012"/>
              <a:gd name="connsiteX37" fmla="*/ 0 w 9466662"/>
              <a:gd name="connsiteY37" fmla="*/ 1181893 h 1798012"/>
              <a:gd name="connsiteX38" fmla="*/ 0 w 9466662"/>
              <a:gd name="connsiteY38" fmla="*/ 731191 h 1798012"/>
              <a:gd name="connsiteX39" fmla="*/ 0 w 9466662"/>
              <a:gd name="connsiteY39" fmla="*/ 179801 h 1798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466662" h="1798012" fill="none" extrusionOk="0">
                <a:moveTo>
                  <a:pt x="0" y="179801"/>
                </a:moveTo>
                <a:cubicBezTo>
                  <a:pt x="-4028" y="91589"/>
                  <a:pt x="61391" y="288"/>
                  <a:pt x="114559" y="0"/>
                </a:cubicBezTo>
                <a:cubicBezTo>
                  <a:pt x="525505" y="11383"/>
                  <a:pt x="676859" y="13316"/>
                  <a:pt x="959134" y="0"/>
                </a:cubicBezTo>
                <a:cubicBezTo>
                  <a:pt x="1241410" y="-13316"/>
                  <a:pt x="1335847" y="-13182"/>
                  <a:pt x="1434208" y="0"/>
                </a:cubicBezTo>
                <a:cubicBezTo>
                  <a:pt x="1532569" y="13182"/>
                  <a:pt x="1854080" y="5887"/>
                  <a:pt x="2001657" y="0"/>
                </a:cubicBezTo>
                <a:cubicBezTo>
                  <a:pt x="2149234" y="-5887"/>
                  <a:pt x="2246969" y="3388"/>
                  <a:pt x="2384355" y="0"/>
                </a:cubicBezTo>
                <a:cubicBezTo>
                  <a:pt x="2521741" y="-3388"/>
                  <a:pt x="2778912" y="-25680"/>
                  <a:pt x="2951804" y="0"/>
                </a:cubicBezTo>
                <a:cubicBezTo>
                  <a:pt x="3124696" y="25680"/>
                  <a:pt x="3379384" y="11583"/>
                  <a:pt x="3704004" y="0"/>
                </a:cubicBezTo>
                <a:cubicBezTo>
                  <a:pt x="4028624" y="-11583"/>
                  <a:pt x="4179392" y="20439"/>
                  <a:pt x="4456204" y="0"/>
                </a:cubicBezTo>
                <a:cubicBezTo>
                  <a:pt x="4733016" y="-20439"/>
                  <a:pt x="4839555" y="30853"/>
                  <a:pt x="5208404" y="0"/>
                </a:cubicBezTo>
                <a:cubicBezTo>
                  <a:pt x="5577253" y="-30853"/>
                  <a:pt x="5790064" y="4181"/>
                  <a:pt x="5960604" y="0"/>
                </a:cubicBezTo>
                <a:cubicBezTo>
                  <a:pt x="6131144" y="-4181"/>
                  <a:pt x="6464642" y="-620"/>
                  <a:pt x="6712804" y="0"/>
                </a:cubicBezTo>
                <a:cubicBezTo>
                  <a:pt x="6960966" y="620"/>
                  <a:pt x="7143142" y="6437"/>
                  <a:pt x="7372628" y="0"/>
                </a:cubicBezTo>
                <a:cubicBezTo>
                  <a:pt x="7602114" y="-6437"/>
                  <a:pt x="7710520" y="-24685"/>
                  <a:pt x="7940078" y="0"/>
                </a:cubicBezTo>
                <a:cubicBezTo>
                  <a:pt x="8169636" y="24685"/>
                  <a:pt x="8416837" y="-11724"/>
                  <a:pt x="8692277" y="0"/>
                </a:cubicBezTo>
                <a:cubicBezTo>
                  <a:pt x="8967717" y="11724"/>
                  <a:pt x="9035956" y="23186"/>
                  <a:pt x="9352102" y="0"/>
                </a:cubicBezTo>
                <a:cubicBezTo>
                  <a:pt x="9422450" y="9801"/>
                  <a:pt x="9458526" y="82000"/>
                  <a:pt x="9466662" y="179801"/>
                </a:cubicBezTo>
                <a:cubicBezTo>
                  <a:pt x="9466508" y="391514"/>
                  <a:pt x="9473208" y="462984"/>
                  <a:pt x="9466662" y="644887"/>
                </a:cubicBezTo>
                <a:cubicBezTo>
                  <a:pt x="9460116" y="826790"/>
                  <a:pt x="9457422" y="1005018"/>
                  <a:pt x="9466662" y="1095588"/>
                </a:cubicBezTo>
                <a:cubicBezTo>
                  <a:pt x="9475902" y="1186158"/>
                  <a:pt x="9472763" y="1447778"/>
                  <a:pt x="9466662" y="1618210"/>
                </a:cubicBezTo>
                <a:cubicBezTo>
                  <a:pt x="9457199" y="1723287"/>
                  <a:pt x="9402807" y="1801964"/>
                  <a:pt x="9352102" y="1798012"/>
                </a:cubicBezTo>
                <a:cubicBezTo>
                  <a:pt x="9141997" y="1822512"/>
                  <a:pt x="9009244" y="1811673"/>
                  <a:pt x="8784653" y="1798012"/>
                </a:cubicBezTo>
                <a:cubicBezTo>
                  <a:pt x="8560062" y="1784351"/>
                  <a:pt x="8410852" y="1788000"/>
                  <a:pt x="8124828" y="1798012"/>
                </a:cubicBezTo>
                <a:cubicBezTo>
                  <a:pt x="7838805" y="1808024"/>
                  <a:pt x="7853065" y="1786671"/>
                  <a:pt x="7649755" y="1798012"/>
                </a:cubicBezTo>
                <a:cubicBezTo>
                  <a:pt x="7446445" y="1809353"/>
                  <a:pt x="7452589" y="1810891"/>
                  <a:pt x="7267057" y="1798012"/>
                </a:cubicBezTo>
                <a:cubicBezTo>
                  <a:pt x="7081525" y="1785133"/>
                  <a:pt x="7045822" y="1815499"/>
                  <a:pt x="6884358" y="1798012"/>
                </a:cubicBezTo>
                <a:cubicBezTo>
                  <a:pt x="6722894" y="1780525"/>
                  <a:pt x="6614657" y="1798290"/>
                  <a:pt x="6409285" y="1798012"/>
                </a:cubicBezTo>
                <a:cubicBezTo>
                  <a:pt x="6203913" y="1797734"/>
                  <a:pt x="5957027" y="1820679"/>
                  <a:pt x="5841836" y="1798012"/>
                </a:cubicBezTo>
                <a:cubicBezTo>
                  <a:pt x="5726645" y="1775345"/>
                  <a:pt x="5291878" y="1793573"/>
                  <a:pt x="5089636" y="1798012"/>
                </a:cubicBezTo>
                <a:cubicBezTo>
                  <a:pt x="4887394" y="1802451"/>
                  <a:pt x="4614144" y="1819581"/>
                  <a:pt x="4429811" y="1798012"/>
                </a:cubicBezTo>
                <a:cubicBezTo>
                  <a:pt x="4245479" y="1776443"/>
                  <a:pt x="4213159" y="1784951"/>
                  <a:pt x="4047113" y="1798012"/>
                </a:cubicBezTo>
                <a:cubicBezTo>
                  <a:pt x="3881067" y="1811073"/>
                  <a:pt x="3716876" y="1781954"/>
                  <a:pt x="3479664" y="1798012"/>
                </a:cubicBezTo>
                <a:cubicBezTo>
                  <a:pt x="3242452" y="1814070"/>
                  <a:pt x="3079980" y="1766349"/>
                  <a:pt x="2727464" y="1798012"/>
                </a:cubicBezTo>
                <a:cubicBezTo>
                  <a:pt x="2374948" y="1829675"/>
                  <a:pt x="2171141" y="1832131"/>
                  <a:pt x="1975264" y="1798012"/>
                </a:cubicBezTo>
                <a:cubicBezTo>
                  <a:pt x="1779387" y="1763893"/>
                  <a:pt x="1717739" y="1793697"/>
                  <a:pt x="1500190" y="1798012"/>
                </a:cubicBezTo>
                <a:cubicBezTo>
                  <a:pt x="1282641" y="1802327"/>
                  <a:pt x="658707" y="1840323"/>
                  <a:pt x="114559" y="1798012"/>
                </a:cubicBezTo>
                <a:cubicBezTo>
                  <a:pt x="58993" y="1788778"/>
                  <a:pt x="-5100" y="1705811"/>
                  <a:pt x="0" y="1618210"/>
                </a:cubicBezTo>
                <a:cubicBezTo>
                  <a:pt x="14606" y="1473727"/>
                  <a:pt x="17940" y="1384035"/>
                  <a:pt x="0" y="1181893"/>
                </a:cubicBezTo>
                <a:cubicBezTo>
                  <a:pt x="-17940" y="979751"/>
                  <a:pt x="9059" y="855597"/>
                  <a:pt x="0" y="731191"/>
                </a:cubicBezTo>
                <a:cubicBezTo>
                  <a:pt x="-9059" y="606785"/>
                  <a:pt x="12051" y="300483"/>
                  <a:pt x="0" y="179801"/>
                </a:cubicBezTo>
                <a:close/>
              </a:path>
              <a:path w="9466662" h="1798012" stroke="0" extrusionOk="0">
                <a:moveTo>
                  <a:pt x="0" y="179801"/>
                </a:moveTo>
                <a:cubicBezTo>
                  <a:pt x="11676" y="81987"/>
                  <a:pt x="41935" y="12749"/>
                  <a:pt x="114559" y="0"/>
                </a:cubicBezTo>
                <a:cubicBezTo>
                  <a:pt x="357681" y="-24793"/>
                  <a:pt x="417487" y="24324"/>
                  <a:pt x="682008" y="0"/>
                </a:cubicBezTo>
                <a:cubicBezTo>
                  <a:pt x="946529" y="-24324"/>
                  <a:pt x="1319433" y="30354"/>
                  <a:pt x="1526583" y="0"/>
                </a:cubicBezTo>
                <a:cubicBezTo>
                  <a:pt x="1733734" y="-30354"/>
                  <a:pt x="2083344" y="2865"/>
                  <a:pt x="2371159" y="0"/>
                </a:cubicBezTo>
                <a:cubicBezTo>
                  <a:pt x="2658974" y="-2865"/>
                  <a:pt x="2851820" y="-25080"/>
                  <a:pt x="3030983" y="0"/>
                </a:cubicBezTo>
                <a:cubicBezTo>
                  <a:pt x="3210146" y="25080"/>
                  <a:pt x="3271219" y="-12697"/>
                  <a:pt x="3413682" y="0"/>
                </a:cubicBezTo>
                <a:cubicBezTo>
                  <a:pt x="3556145" y="12697"/>
                  <a:pt x="3825064" y="-4035"/>
                  <a:pt x="3981131" y="0"/>
                </a:cubicBezTo>
                <a:cubicBezTo>
                  <a:pt x="4137198" y="4035"/>
                  <a:pt x="4357995" y="1291"/>
                  <a:pt x="4548580" y="0"/>
                </a:cubicBezTo>
                <a:cubicBezTo>
                  <a:pt x="4739165" y="-1291"/>
                  <a:pt x="4821701" y="-13933"/>
                  <a:pt x="5023653" y="0"/>
                </a:cubicBezTo>
                <a:cubicBezTo>
                  <a:pt x="5225605" y="13933"/>
                  <a:pt x="5424620" y="-7595"/>
                  <a:pt x="5591102" y="0"/>
                </a:cubicBezTo>
                <a:cubicBezTo>
                  <a:pt x="5757584" y="7595"/>
                  <a:pt x="6153962" y="37246"/>
                  <a:pt x="6435678" y="0"/>
                </a:cubicBezTo>
                <a:cubicBezTo>
                  <a:pt x="6717394" y="-37246"/>
                  <a:pt x="6865625" y="24863"/>
                  <a:pt x="7280253" y="0"/>
                </a:cubicBezTo>
                <a:cubicBezTo>
                  <a:pt x="7694882" y="-24863"/>
                  <a:pt x="7628649" y="3965"/>
                  <a:pt x="7847702" y="0"/>
                </a:cubicBezTo>
                <a:cubicBezTo>
                  <a:pt x="8066755" y="-3965"/>
                  <a:pt x="8292997" y="13018"/>
                  <a:pt x="8507527" y="0"/>
                </a:cubicBezTo>
                <a:cubicBezTo>
                  <a:pt x="8722057" y="-13018"/>
                  <a:pt x="9076816" y="2521"/>
                  <a:pt x="9352102" y="0"/>
                </a:cubicBezTo>
                <a:cubicBezTo>
                  <a:pt x="9417310" y="4331"/>
                  <a:pt x="9446011" y="79974"/>
                  <a:pt x="9466662" y="179801"/>
                </a:cubicBezTo>
                <a:cubicBezTo>
                  <a:pt x="9459341" y="304015"/>
                  <a:pt x="9467712" y="506183"/>
                  <a:pt x="9466662" y="630502"/>
                </a:cubicBezTo>
                <a:cubicBezTo>
                  <a:pt x="9465612" y="754821"/>
                  <a:pt x="9475906" y="972645"/>
                  <a:pt x="9466662" y="1095588"/>
                </a:cubicBezTo>
                <a:cubicBezTo>
                  <a:pt x="9457418" y="1218531"/>
                  <a:pt x="9478297" y="1375073"/>
                  <a:pt x="9466662" y="1618210"/>
                </a:cubicBezTo>
                <a:cubicBezTo>
                  <a:pt x="9465017" y="1710591"/>
                  <a:pt x="9399730" y="1799979"/>
                  <a:pt x="9352102" y="1798012"/>
                </a:cubicBezTo>
                <a:cubicBezTo>
                  <a:pt x="9118188" y="1769735"/>
                  <a:pt x="8781349" y="1821484"/>
                  <a:pt x="8507527" y="1798012"/>
                </a:cubicBezTo>
                <a:cubicBezTo>
                  <a:pt x="8233706" y="1774540"/>
                  <a:pt x="8045659" y="1835382"/>
                  <a:pt x="7662951" y="1798012"/>
                </a:cubicBezTo>
                <a:cubicBezTo>
                  <a:pt x="7280243" y="1760642"/>
                  <a:pt x="7211372" y="1777617"/>
                  <a:pt x="6818376" y="1798012"/>
                </a:cubicBezTo>
                <a:cubicBezTo>
                  <a:pt x="6425381" y="1818407"/>
                  <a:pt x="6444858" y="1796509"/>
                  <a:pt x="6250927" y="1798012"/>
                </a:cubicBezTo>
                <a:cubicBezTo>
                  <a:pt x="6056996" y="1799515"/>
                  <a:pt x="5659345" y="1793624"/>
                  <a:pt x="5498727" y="1798012"/>
                </a:cubicBezTo>
                <a:cubicBezTo>
                  <a:pt x="5338109" y="1802400"/>
                  <a:pt x="5021770" y="1820339"/>
                  <a:pt x="4838902" y="1798012"/>
                </a:cubicBezTo>
                <a:cubicBezTo>
                  <a:pt x="4656035" y="1775685"/>
                  <a:pt x="4294006" y="1829138"/>
                  <a:pt x="4086702" y="1798012"/>
                </a:cubicBezTo>
                <a:cubicBezTo>
                  <a:pt x="3879398" y="1766886"/>
                  <a:pt x="3637913" y="1818095"/>
                  <a:pt x="3519253" y="1798012"/>
                </a:cubicBezTo>
                <a:cubicBezTo>
                  <a:pt x="3400593" y="1777929"/>
                  <a:pt x="3120824" y="1767680"/>
                  <a:pt x="2767053" y="1798012"/>
                </a:cubicBezTo>
                <a:cubicBezTo>
                  <a:pt x="2413282" y="1828344"/>
                  <a:pt x="2353831" y="1774801"/>
                  <a:pt x="2199604" y="1798012"/>
                </a:cubicBezTo>
                <a:cubicBezTo>
                  <a:pt x="2045377" y="1821223"/>
                  <a:pt x="1572787" y="1790841"/>
                  <a:pt x="1355029" y="1798012"/>
                </a:cubicBezTo>
                <a:cubicBezTo>
                  <a:pt x="1137272" y="1805183"/>
                  <a:pt x="1027817" y="1826044"/>
                  <a:pt x="787580" y="1798012"/>
                </a:cubicBezTo>
                <a:cubicBezTo>
                  <a:pt x="547343" y="1769980"/>
                  <a:pt x="380465" y="1767008"/>
                  <a:pt x="114559" y="1798012"/>
                </a:cubicBezTo>
                <a:cubicBezTo>
                  <a:pt x="48078" y="1808754"/>
                  <a:pt x="14978" y="1703312"/>
                  <a:pt x="0" y="1618210"/>
                </a:cubicBezTo>
                <a:cubicBezTo>
                  <a:pt x="-4024" y="1396780"/>
                  <a:pt x="711" y="1294882"/>
                  <a:pt x="0" y="1153124"/>
                </a:cubicBezTo>
                <a:cubicBezTo>
                  <a:pt x="-711" y="1011366"/>
                  <a:pt x="-1188" y="800737"/>
                  <a:pt x="0" y="673655"/>
                </a:cubicBezTo>
                <a:cubicBezTo>
                  <a:pt x="1188" y="546573"/>
                  <a:pt x="-4517" y="289057"/>
                  <a:pt x="0" y="179801"/>
                </a:cubicBezTo>
                <a:close/>
              </a:path>
            </a:pathLst>
          </a:custGeom>
          <a:solidFill>
            <a:schemeClr val="tx2"/>
          </a:solidFill>
          <a:ln>
            <a:solidFill>
              <a:schemeClr val="tx1"/>
            </a:solidFill>
            <a:extLst>
              <a:ext uri="{C807C97D-BFC1-408E-A445-0C87EB9F89A2}">
                <ask:lineSketchStyleProps xmlns:ask="http://schemas.microsoft.com/office/drawing/2018/sketchyshapes" sd="904339567">
                  <a:custGeom>
                    <a:avLst/>
                    <a:gdLst>
                      <a:gd name="connsiteX0" fmla="*/ 0 w 16132635"/>
                      <a:gd name="connsiteY0" fmla="*/ 195227 h 1952271"/>
                      <a:gd name="connsiteX1" fmla="*/ 195227 w 16132635"/>
                      <a:gd name="connsiteY1" fmla="*/ 0 h 1952271"/>
                      <a:gd name="connsiteX2" fmla="*/ 15937408 w 16132635"/>
                      <a:gd name="connsiteY2" fmla="*/ 0 h 1952271"/>
                      <a:gd name="connsiteX3" fmla="*/ 16132635 w 16132635"/>
                      <a:gd name="connsiteY3" fmla="*/ 195227 h 1952271"/>
                      <a:gd name="connsiteX4" fmla="*/ 16132635 w 16132635"/>
                      <a:gd name="connsiteY4" fmla="*/ 1757044 h 1952271"/>
                      <a:gd name="connsiteX5" fmla="*/ 15937408 w 16132635"/>
                      <a:gd name="connsiteY5" fmla="*/ 1952271 h 1952271"/>
                      <a:gd name="connsiteX6" fmla="*/ 195227 w 16132635"/>
                      <a:gd name="connsiteY6" fmla="*/ 1952271 h 1952271"/>
                      <a:gd name="connsiteX7" fmla="*/ 0 w 16132635"/>
                      <a:gd name="connsiteY7" fmla="*/ 1757044 h 1952271"/>
                      <a:gd name="connsiteX8" fmla="*/ 0 w 16132635"/>
                      <a:gd name="connsiteY8" fmla="*/ 195227 h 195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132635" h="1952271">
                        <a:moveTo>
                          <a:pt x="0" y="195227"/>
                        </a:moveTo>
                        <a:cubicBezTo>
                          <a:pt x="0" y="87406"/>
                          <a:pt x="87406" y="0"/>
                          <a:pt x="195227" y="0"/>
                        </a:cubicBezTo>
                        <a:lnTo>
                          <a:pt x="15937408" y="0"/>
                        </a:lnTo>
                        <a:cubicBezTo>
                          <a:pt x="16045229" y="0"/>
                          <a:pt x="16132635" y="87406"/>
                          <a:pt x="16132635" y="195227"/>
                        </a:cubicBezTo>
                        <a:lnTo>
                          <a:pt x="16132635" y="1757044"/>
                        </a:lnTo>
                        <a:cubicBezTo>
                          <a:pt x="16132635" y="1864865"/>
                          <a:pt x="16045229" y="1952271"/>
                          <a:pt x="15937408" y="1952271"/>
                        </a:cubicBezTo>
                        <a:lnTo>
                          <a:pt x="195227" y="1952271"/>
                        </a:lnTo>
                        <a:cubicBezTo>
                          <a:pt x="87406" y="1952271"/>
                          <a:pt x="0" y="1864865"/>
                          <a:pt x="0" y="1757044"/>
                        </a:cubicBezTo>
                        <a:lnTo>
                          <a:pt x="0" y="195227"/>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63860" tIns="163860" rIns="163860" bIns="163860" numCol="1" spcCol="1270" anchor="ctr" anchorCtr="0">
            <a:noAutofit/>
          </a:bodyPr>
          <a:lstStyle/>
          <a:p>
            <a:pPr marL="0" lvl="0" indent="0" algn="ctr" defTabSz="1244600">
              <a:lnSpc>
                <a:spcPct val="90000"/>
              </a:lnSpc>
              <a:spcBef>
                <a:spcPct val="0"/>
              </a:spcBef>
              <a:spcAft>
                <a:spcPct val="35000"/>
              </a:spcAft>
              <a:buNone/>
            </a:pPr>
            <a:r>
              <a:rPr lang="en-GB" sz="2400" kern="1200" dirty="0">
                <a:solidFill>
                  <a:schemeClr val="bg1"/>
                </a:solidFill>
              </a:rPr>
              <a:t>A criminal offence which is perceived by the victim or any other person to be motivated by a hostility or prejudice based on a person’s actual or perceived disability, race, religion &amp; belief, sexual orientation &amp; transgender)</a:t>
            </a:r>
          </a:p>
        </p:txBody>
      </p:sp>
      <p:sp>
        <p:nvSpPr>
          <p:cNvPr id="6" name="Freeform: Shape 5">
            <a:extLst>
              <a:ext uri="{FF2B5EF4-FFF2-40B4-BE49-F238E27FC236}">
                <a16:creationId xmlns:a16="http://schemas.microsoft.com/office/drawing/2014/main" id="{21A42205-B7AF-2A7C-9D25-43586BBA43B5}"/>
              </a:ext>
            </a:extLst>
          </p:cNvPr>
          <p:cNvSpPr/>
          <p:nvPr/>
        </p:nvSpPr>
        <p:spPr>
          <a:xfrm>
            <a:off x="5829576" y="2909551"/>
            <a:ext cx="871027" cy="886618"/>
          </a:xfrm>
          <a:custGeom>
            <a:avLst/>
            <a:gdLst>
              <a:gd name="connsiteX0" fmla="*/ 0 w 734338"/>
              <a:gd name="connsiteY0" fmla="*/ 175704 h 878522"/>
              <a:gd name="connsiteX1" fmla="*/ 367169 w 734338"/>
              <a:gd name="connsiteY1" fmla="*/ 175704 h 878522"/>
              <a:gd name="connsiteX2" fmla="*/ 367169 w 734338"/>
              <a:gd name="connsiteY2" fmla="*/ 0 h 878522"/>
              <a:gd name="connsiteX3" fmla="*/ 734338 w 734338"/>
              <a:gd name="connsiteY3" fmla="*/ 439261 h 878522"/>
              <a:gd name="connsiteX4" fmla="*/ 367169 w 734338"/>
              <a:gd name="connsiteY4" fmla="*/ 878522 h 878522"/>
              <a:gd name="connsiteX5" fmla="*/ 367169 w 734338"/>
              <a:gd name="connsiteY5" fmla="*/ 702818 h 878522"/>
              <a:gd name="connsiteX6" fmla="*/ 0 w 734338"/>
              <a:gd name="connsiteY6" fmla="*/ 702818 h 878522"/>
              <a:gd name="connsiteX7" fmla="*/ 0 w 734338"/>
              <a:gd name="connsiteY7" fmla="*/ 175704 h 87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4338" h="878522">
                <a:moveTo>
                  <a:pt x="587471" y="0"/>
                </a:moveTo>
                <a:lnTo>
                  <a:pt x="587471" y="439261"/>
                </a:lnTo>
                <a:lnTo>
                  <a:pt x="734338" y="439261"/>
                </a:lnTo>
                <a:lnTo>
                  <a:pt x="367169" y="878522"/>
                </a:lnTo>
                <a:lnTo>
                  <a:pt x="0" y="439261"/>
                </a:lnTo>
                <a:lnTo>
                  <a:pt x="146867" y="439261"/>
                </a:lnTo>
                <a:lnTo>
                  <a:pt x="146867" y="0"/>
                </a:lnTo>
                <a:lnTo>
                  <a:pt x="587471" y="0"/>
                </a:lnTo>
                <a:close/>
              </a:path>
            </a:pathLst>
          </a:custGeom>
          <a:solidFill>
            <a:srgbClr val="002060"/>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txBody>
          <a:bodyPr spcFirstLastPara="0" vert="horz" wrap="square" lIns="175705" tIns="0" rIns="175703" bIns="22030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0" name="Freeform: Shape 9">
            <a:extLst>
              <a:ext uri="{FF2B5EF4-FFF2-40B4-BE49-F238E27FC236}">
                <a16:creationId xmlns:a16="http://schemas.microsoft.com/office/drawing/2014/main" id="{DFC26B9E-D50D-7274-97E9-3258DD2F1BA2}"/>
              </a:ext>
            </a:extLst>
          </p:cNvPr>
          <p:cNvSpPr/>
          <p:nvPr/>
        </p:nvSpPr>
        <p:spPr>
          <a:xfrm>
            <a:off x="4257207" y="3990533"/>
            <a:ext cx="4901783" cy="1558172"/>
          </a:xfrm>
          <a:custGeom>
            <a:avLst/>
            <a:gdLst>
              <a:gd name="connsiteX0" fmla="*/ 0 w 4901783"/>
              <a:gd name="connsiteY0" fmla="*/ 155817 h 1558172"/>
              <a:gd name="connsiteX1" fmla="*/ 122544 w 4901783"/>
              <a:gd name="connsiteY1" fmla="*/ 0 h 1558172"/>
              <a:gd name="connsiteX2" fmla="*/ 694652 w 4901783"/>
              <a:gd name="connsiteY2" fmla="*/ 0 h 1558172"/>
              <a:gd name="connsiteX3" fmla="*/ 1406461 w 4901783"/>
              <a:gd name="connsiteY3" fmla="*/ 0 h 1558172"/>
              <a:gd name="connsiteX4" fmla="*/ 2025136 w 4901783"/>
              <a:gd name="connsiteY4" fmla="*/ 0 h 1558172"/>
              <a:gd name="connsiteX5" fmla="*/ 2643811 w 4901783"/>
              <a:gd name="connsiteY5" fmla="*/ 0 h 1558172"/>
              <a:gd name="connsiteX6" fmla="*/ 3402187 w 4901783"/>
              <a:gd name="connsiteY6" fmla="*/ 0 h 1558172"/>
              <a:gd name="connsiteX7" fmla="*/ 4160563 w 4901783"/>
              <a:gd name="connsiteY7" fmla="*/ 0 h 1558172"/>
              <a:gd name="connsiteX8" fmla="*/ 4779238 w 4901783"/>
              <a:gd name="connsiteY8" fmla="*/ 0 h 1558172"/>
              <a:gd name="connsiteX9" fmla="*/ 4901783 w 4901783"/>
              <a:gd name="connsiteY9" fmla="*/ 155817 h 1558172"/>
              <a:gd name="connsiteX10" fmla="*/ 4901783 w 4901783"/>
              <a:gd name="connsiteY10" fmla="*/ 804016 h 1558172"/>
              <a:gd name="connsiteX11" fmla="*/ 4901783 w 4901783"/>
              <a:gd name="connsiteY11" fmla="*/ 1402354 h 1558172"/>
              <a:gd name="connsiteX12" fmla="*/ 4779238 w 4901783"/>
              <a:gd name="connsiteY12" fmla="*/ 1558172 h 1558172"/>
              <a:gd name="connsiteX13" fmla="*/ 4020862 w 4901783"/>
              <a:gd name="connsiteY13" fmla="*/ 1558172 h 1558172"/>
              <a:gd name="connsiteX14" fmla="*/ 3495321 w 4901783"/>
              <a:gd name="connsiteY14" fmla="*/ 1558172 h 1558172"/>
              <a:gd name="connsiteX15" fmla="*/ 2876646 w 4901783"/>
              <a:gd name="connsiteY15" fmla="*/ 1558172 h 1558172"/>
              <a:gd name="connsiteX16" fmla="*/ 2351105 w 4901783"/>
              <a:gd name="connsiteY16" fmla="*/ 1558172 h 1558172"/>
              <a:gd name="connsiteX17" fmla="*/ 1825564 w 4901783"/>
              <a:gd name="connsiteY17" fmla="*/ 1558172 h 1558172"/>
              <a:gd name="connsiteX18" fmla="*/ 1206888 w 4901783"/>
              <a:gd name="connsiteY18" fmla="*/ 1558172 h 1558172"/>
              <a:gd name="connsiteX19" fmla="*/ 122544 w 4901783"/>
              <a:gd name="connsiteY19" fmla="*/ 1558172 h 1558172"/>
              <a:gd name="connsiteX20" fmla="*/ 0 w 4901783"/>
              <a:gd name="connsiteY20" fmla="*/ 1402354 h 1558172"/>
              <a:gd name="connsiteX21" fmla="*/ 0 w 4901783"/>
              <a:gd name="connsiteY21" fmla="*/ 791551 h 1558172"/>
              <a:gd name="connsiteX22" fmla="*/ 0 w 4901783"/>
              <a:gd name="connsiteY22" fmla="*/ 155817 h 155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901783" h="1558172" fill="none" extrusionOk="0">
                <a:moveTo>
                  <a:pt x="0" y="155817"/>
                </a:moveTo>
                <a:cubicBezTo>
                  <a:pt x="-13770" y="76338"/>
                  <a:pt x="61342" y="-2082"/>
                  <a:pt x="122544" y="0"/>
                </a:cubicBezTo>
                <a:cubicBezTo>
                  <a:pt x="308310" y="24318"/>
                  <a:pt x="535179" y="-947"/>
                  <a:pt x="694652" y="0"/>
                </a:cubicBezTo>
                <a:cubicBezTo>
                  <a:pt x="854125" y="947"/>
                  <a:pt x="1097384" y="-7904"/>
                  <a:pt x="1406461" y="0"/>
                </a:cubicBezTo>
                <a:cubicBezTo>
                  <a:pt x="1715538" y="7904"/>
                  <a:pt x="1780739" y="-2909"/>
                  <a:pt x="2025136" y="0"/>
                </a:cubicBezTo>
                <a:cubicBezTo>
                  <a:pt x="2269534" y="2909"/>
                  <a:pt x="2461225" y="4829"/>
                  <a:pt x="2643811" y="0"/>
                </a:cubicBezTo>
                <a:cubicBezTo>
                  <a:pt x="2826397" y="-4829"/>
                  <a:pt x="3072816" y="12334"/>
                  <a:pt x="3402187" y="0"/>
                </a:cubicBezTo>
                <a:cubicBezTo>
                  <a:pt x="3731558" y="-12334"/>
                  <a:pt x="3872000" y="36453"/>
                  <a:pt x="4160563" y="0"/>
                </a:cubicBezTo>
                <a:cubicBezTo>
                  <a:pt x="4449126" y="-36453"/>
                  <a:pt x="4533416" y="1039"/>
                  <a:pt x="4779238" y="0"/>
                </a:cubicBezTo>
                <a:cubicBezTo>
                  <a:pt x="4847162" y="6185"/>
                  <a:pt x="4897438" y="71425"/>
                  <a:pt x="4901783" y="155817"/>
                </a:cubicBezTo>
                <a:cubicBezTo>
                  <a:pt x="4876555" y="312548"/>
                  <a:pt x="4892620" y="528349"/>
                  <a:pt x="4901783" y="804016"/>
                </a:cubicBezTo>
                <a:cubicBezTo>
                  <a:pt x="4910946" y="1079683"/>
                  <a:pt x="4885020" y="1137117"/>
                  <a:pt x="4901783" y="1402354"/>
                </a:cubicBezTo>
                <a:cubicBezTo>
                  <a:pt x="4907781" y="1496891"/>
                  <a:pt x="4846280" y="1555858"/>
                  <a:pt x="4779238" y="1558172"/>
                </a:cubicBezTo>
                <a:cubicBezTo>
                  <a:pt x="4546754" y="1566164"/>
                  <a:pt x="4351118" y="1539067"/>
                  <a:pt x="4020862" y="1558172"/>
                </a:cubicBezTo>
                <a:cubicBezTo>
                  <a:pt x="3690606" y="1577277"/>
                  <a:pt x="3641904" y="1557733"/>
                  <a:pt x="3495321" y="1558172"/>
                </a:cubicBezTo>
                <a:cubicBezTo>
                  <a:pt x="3348738" y="1558611"/>
                  <a:pt x="3081633" y="1562267"/>
                  <a:pt x="2876646" y="1558172"/>
                </a:cubicBezTo>
                <a:cubicBezTo>
                  <a:pt x="2671660" y="1554077"/>
                  <a:pt x="2554701" y="1556942"/>
                  <a:pt x="2351105" y="1558172"/>
                </a:cubicBezTo>
                <a:cubicBezTo>
                  <a:pt x="2147509" y="1559402"/>
                  <a:pt x="1959047" y="1569850"/>
                  <a:pt x="1825564" y="1558172"/>
                </a:cubicBezTo>
                <a:cubicBezTo>
                  <a:pt x="1692081" y="1546494"/>
                  <a:pt x="1452655" y="1532312"/>
                  <a:pt x="1206888" y="1558172"/>
                </a:cubicBezTo>
                <a:cubicBezTo>
                  <a:pt x="961121" y="1584032"/>
                  <a:pt x="444375" y="1549156"/>
                  <a:pt x="122544" y="1558172"/>
                </a:cubicBezTo>
                <a:cubicBezTo>
                  <a:pt x="47650" y="1568974"/>
                  <a:pt x="-9435" y="1479237"/>
                  <a:pt x="0" y="1402354"/>
                </a:cubicBezTo>
                <a:cubicBezTo>
                  <a:pt x="28597" y="1144384"/>
                  <a:pt x="28381" y="1062612"/>
                  <a:pt x="0" y="791551"/>
                </a:cubicBezTo>
                <a:cubicBezTo>
                  <a:pt x="-28381" y="520490"/>
                  <a:pt x="16839" y="470910"/>
                  <a:pt x="0" y="155817"/>
                </a:cubicBezTo>
                <a:close/>
              </a:path>
              <a:path w="4901783" h="1558172" stroke="0" extrusionOk="0">
                <a:moveTo>
                  <a:pt x="0" y="155817"/>
                </a:moveTo>
                <a:cubicBezTo>
                  <a:pt x="-921" y="78500"/>
                  <a:pt x="47017" y="6589"/>
                  <a:pt x="122544" y="0"/>
                </a:cubicBezTo>
                <a:cubicBezTo>
                  <a:pt x="383739" y="-22450"/>
                  <a:pt x="544767" y="16006"/>
                  <a:pt x="694652" y="0"/>
                </a:cubicBezTo>
                <a:cubicBezTo>
                  <a:pt x="844537" y="-16006"/>
                  <a:pt x="1124820" y="-7723"/>
                  <a:pt x="1313327" y="0"/>
                </a:cubicBezTo>
                <a:cubicBezTo>
                  <a:pt x="1501835" y="7723"/>
                  <a:pt x="1749564" y="25151"/>
                  <a:pt x="2071703" y="0"/>
                </a:cubicBezTo>
                <a:cubicBezTo>
                  <a:pt x="2393842" y="-25151"/>
                  <a:pt x="2443982" y="-21576"/>
                  <a:pt x="2736945" y="0"/>
                </a:cubicBezTo>
                <a:cubicBezTo>
                  <a:pt x="3029908" y="21576"/>
                  <a:pt x="3251216" y="-23812"/>
                  <a:pt x="3402187" y="0"/>
                </a:cubicBezTo>
                <a:cubicBezTo>
                  <a:pt x="3553158" y="23812"/>
                  <a:pt x="3874139" y="-24512"/>
                  <a:pt x="4020862" y="0"/>
                </a:cubicBezTo>
                <a:cubicBezTo>
                  <a:pt x="4167585" y="24512"/>
                  <a:pt x="4624252" y="-27591"/>
                  <a:pt x="4779238" y="0"/>
                </a:cubicBezTo>
                <a:cubicBezTo>
                  <a:pt x="4857943" y="-5601"/>
                  <a:pt x="4913648" y="73333"/>
                  <a:pt x="4901783" y="155817"/>
                </a:cubicBezTo>
                <a:cubicBezTo>
                  <a:pt x="4898721" y="352927"/>
                  <a:pt x="4904035" y="634175"/>
                  <a:pt x="4901783" y="754155"/>
                </a:cubicBezTo>
                <a:cubicBezTo>
                  <a:pt x="4899531" y="874135"/>
                  <a:pt x="4917563" y="1253351"/>
                  <a:pt x="4901783" y="1402354"/>
                </a:cubicBezTo>
                <a:cubicBezTo>
                  <a:pt x="4906383" y="1480097"/>
                  <a:pt x="4854117" y="1564353"/>
                  <a:pt x="4779238" y="1558172"/>
                </a:cubicBezTo>
                <a:cubicBezTo>
                  <a:pt x="4552996" y="1522961"/>
                  <a:pt x="4282467" y="1564866"/>
                  <a:pt x="4067429" y="1558172"/>
                </a:cubicBezTo>
                <a:cubicBezTo>
                  <a:pt x="3852391" y="1551478"/>
                  <a:pt x="3600895" y="1540247"/>
                  <a:pt x="3309053" y="1558172"/>
                </a:cubicBezTo>
                <a:cubicBezTo>
                  <a:pt x="3017211" y="1576097"/>
                  <a:pt x="2780637" y="1563057"/>
                  <a:pt x="2597244" y="1558172"/>
                </a:cubicBezTo>
                <a:cubicBezTo>
                  <a:pt x="2413851" y="1553287"/>
                  <a:pt x="2244024" y="1531457"/>
                  <a:pt x="2025136" y="1558172"/>
                </a:cubicBezTo>
                <a:cubicBezTo>
                  <a:pt x="1806248" y="1584887"/>
                  <a:pt x="1601470" y="1592656"/>
                  <a:pt x="1313327" y="1558172"/>
                </a:cubicBezTo>
                <a:cubicBezTo>
                  <a:pt x="1025184" y="1523688"/>
                  <a:pt x="522472" y="1535064"/>
                  <a:pt x="122544" y="1558172"/>
                </a:cubicBezTo>
                <a:cubicBezTo>
                  <a:pt x="48643" y="1568597"/>
                  <a:pt x="-18273" y="1486328"/>
                  <a:pt x="0" y="1402354"/>
                </a:cubicBezTo>
                <a:cubicBezTo>
                  <a:pt x="-21519" y="1095035"/>
                  <a:pt x="-19624" y="885432"/>
                  <a:pt x="0" y="754155"/>
                </a:cubicBezTo>
                <a:cubicBezTo>
                  <a:pt x="19624" y="622878"/>
                  <a:pt x="-72" y="392305"/>
                  <a:pt x="0" y="155817"/>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1351414221">
                  <a:custGeom>
                    <a:avLst/>
                    <a:gdLst>
                      <a:gd name="connsiteX0" fmla="*/ 0 w 7809086"/>
                      <a:gd name="connsiteY0" fmla="*/ 195227 h 1952271"/>
                      <a:gd name="connsiteX1" fmla="*/ 195227 w 7809086"/>
                      <a:gd name="connsiteY1" fmla="*/ 0 h 1952271"/>
                      <a:gd name="connsiteX2" fmla="*/ 7613859 w 7809086"/>
                      <a:gd name="connsiteY2" fmla="*/ 0 h 1952271"/>
                      <a:gd name="connsiteX3" fmla="*/ 7809086 w 7809086"/>
                      <a:gd name="connsiteY3" fmla="*/ 195227 h 1952271"/>
                      <a:gd name="connsiteX4" fmla="*/ 7809086 w 7809086"/>
                      <a:gd name="connsiteY4" fmla="*/ 1757044 h 1952271"/>
                      <a:gd name="connsiteX5" fmla="*/ 7613859 w 7809086"/>
                      <a:gd name="connsiteY5" fmla="*/ 1952271 h 1952271"/>
                      <a:gd name="connsiteX6" fmla="*/ 195227 w 7809086"/>
                      <a:gd name="connsiteY6" fmla="*/ 1952271 h 1952271"/>
                      <a:gd name="connsiteX7" fmla="*/ 0 w 7809086"/>
                      <a:gd name="connsiteY7" fmla="*/ 1757044 h 1952271"/>
                      <a:gd name="connsiteX8" fmla="*/ 0 w 7809086"/>
                      <a:gd name="connsiteY8" fmla="*/ 195227 h 195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9086" h="1952271">
                        <a:moveTo>
                          <a:pt x="0" y="195227"/>
                        </a:moveTo>
                        <a:cubicBezTo>
                          <a:pt x="0" y="87406"/>
                          <a:pt x="87406" y="0"/>
                          <a:pt x="195227" y="0"/>
                        </a:cubicBezTo>
                        <a:lnTo>
                          <a:pt x="7613859" y="0"/>
                        </a:lnTo>
                        <a:cubicBezTo>
                          <a:pt x="7721680" y="0"/>
                          <a:pt x="7809086" y="87406"/>
                          <a:pt x="7809086" y="195227"/>
                        </a:cubicBezTo>
                        <a:lnTo>
                          <a:pt x="7809086" y="1757044"/>
                        </a:lnTo>
                        <a:cubicBezTo>
                          <a:pt x="7809086" y="1864865"/>
                          <a:pt x="7721680" y="1952271"/>
                          <a:pt x="7613859" y="1952271"/>
                        </a:cubicBezTo>
                        <a:lnTo>
                          <a:pt x="195227" y="1952271"/>
                        </a:lnTo>
                        <a:cubicBezTo>
                          <a:pt x="87406" y="1952271"/>
                          <a:pt x="0" y="1864865"/>
                          <a:pt x="0" y="1757044"/>
                        </a:cubicBezTo>
                        <a:lnTo>
                          <a:pt x="0" y="195227"/>
                        </a:lnTo>
                        <a:close/>
                      </a:path>
                    </a:pathLst>
                  </a:custGeom>
                  <ask:type>
                    <ask:lineSketchFreehand/>
                  </ask:type>
                </ask:lineSketchStyleProps>
              </a:ext>
            </a:extLst>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163860" tIns="163860" rIns="163860" bIns="1638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Anyone can be a victim of a hate crime</a:t>
            </a:r>
          </a:p>
        </p:txBody>
      </p:sp>
      <p:grpSp>
        <p:nvGrpSpPr>
          <p:cNvPr id="11" name="Group 10">
            <a:extLst>
              <a:ext uri="{FF2B5EF4-FFF2-40B4-BE49-F238E27FC236}">
                <a16:creationId xmlns:a16="http://schemas.microsoft.com/office/drawing/2014/main" id="{8C84D057-5F52-C1DB-0718-A0EE66A95449}"/>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DAC6356F-3DC3-B93B-CB44-2961CE66887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60FF4B52-0D2F-BD2A-A96C-39213A9BAD62}"/>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C9744F07-729C-F3BD-DA08-AF8D8BD6AA7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F1BE093E-85FC-EC66-B3CD-C8FDFC762CB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F1E51830-6090-33D0-7875-13427227508B}"/>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FC14E741-10DC-35DB-4D7F-55B0DBDA0E1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109527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28255" y="310951"/>
            <a:ext cx="10200187" cy="584775"/>
          </a:xfrm>
          <a:prstGeom prst="rect">
            <a:avLst/>
          </a:prstGeom>
          <a:solidFill>
            <a:srgbClr val="002060"/>
          </a:solidFill>
        </p:spPr>
        <p:txBody>
          <a:bodyPr wrap="square" rtlCol="0">
            <a:spAutoFit/>
          </a:bodyPr>
          <a:lstStyle/>
          <a:p>
            <a:pPr algn="ctr"/>
            <a:r>
              <a:rPr lang="en-GB" sz="3200" b="1" dirty="0">
                <a:solidFill>
                  <a:schemeClr val="bg1"/>
                </a:solidFill>
              </a:rPr>
              <a:t>Hate Motivation</a:t>
            </a:r>
          </a:p>
        </p:txBody>
      </p:sp>
      <p:graphicFrame>
        <p:nvGraphicFramePr>
          <p:cNvPr id="2" name="Diagram 1">
            <a:extLst>
              <a:ext uri="{FF2B5EF4-FFF2-40B4-BE49-F238E27FC236}">
                <a16:creationId xmlns:a16="http://schemas.microsoft.com/office/drawing/2014/main" id="{76C70367-894A-4260-880F-65871EC01B43}"/>
              </a:ext>
            </a:extLst>
          </p:cNvPr>
          <p:cNvGraphicFramePr/>
          <p:nvPr>
            <p:extLst>
              <p:ext uri="{D42A27DB-BD31-4B8C-83A1-F6EECF244321}">
                <p14:modId xmlns:p14="http://schemas.microsoft.com/office/powerpoint/2010/main" val="1058531818"/>
              </p:ext>
            </p:extLst>
          </p:nvPr>
        </p:nvGraphicFramePr>
        <p:xfrm>
          <a:off x="1997412" y="1702484"/>
          <a:ext cx="8061872" cy="3224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A5124140-FAC3-14CB-F80F-D28DFC81E26A}"/>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F0413C24-4AD5-9C0E-F09E-7C07F35D71C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45F98537-B6E0-A9E2-161A-BE988226C17D}"/>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1AAB646-17DF-7FF6-3796-492B7CE036C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3F61B030-A8B3-E828-70EF-06E5885980D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6C36BEF8-0E0B-9441-2A51-9C0C0AE65FF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25CBC043-02DB-BD84-4D11-2EDD543A139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5BA5E50-EC51-4C19-9A3C-607735B3B9FF}"/>
                                            </p:graphicEl>
                                          </p:spTgt>
                                        </p:tgtEl>
                                        <p:attrNameLst>
                                          <p:attrName>style.visibility</p:attrName>
                                        </p:attrNameLst>
                                      </p:cBhvr>
                                      <p:to>
                                        <p:strVal val="visible"/>
                                      </p:to>
                                    </p:set>
                                    <p:animEffect transition="in" filter="fade">
                                      <p:cBhvr>
                                        <p:cTn id="7" dur="500"/>
                                        <p:tgtEl>
                                          <p:spTgt spid="2">
                                            <p:graphicEl>
                                              <a:dgm id="{05BA5E50-EC51-4C19-9A3C-607735B3B9F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72C976F-1D34-40A3-9BF6-54F036E3B553}"/>
                                            </p:graphicEl>
                                          </p:spTgt>
                                        </p:tgtEl>
                                        <p:attrNameLst>
                                          <p:attrName>style.visibility</p:attrName>
                                        </p:attrNameLst>
                                      </p:cBhvr>
                                      <p:to>
                                        <p:strVal val="visible"/>
                                      </p:to>
                                    </p:set>
                                    <p:animEffect transition="in" filter="fade">
                                      <p:cBhvr>
                                        <p:cTn id="10" dur="500"/>
                                        <p:tgtEl>
                                          <p:spTgt spid="2">
                                            <p:graphicEl>
                                              <a:dgm id="{872C976F-1D34-40A3-9BF6-54F036E3B55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848182" y="3988340"/>
            <a:ext cx="3375962" cy="1914205"/>
          </a:xfrm>
          <a:prstGeom prst="rect">
            <a:avLst/>
          </a:prstGeom>
          <a:ln>
            <a:noFill/>
          </a:ln>
          <a:effectLst>
            <a:softEdge rad="112500"/>
          </a:effectLst>
        </p:spPr>
      </p:pic>
      <p:sp>
        <p:nvSpPr>
          <p:cNvPr id="5" name="TextBox 4"/>
          <p:cNvSpPr txBox="1"/>
          <p:nvPr/>
        </p:nvSpPr>
        <p:spPr>
          <a:xfrm>
            <a:off x="848182" y="147891"/>
            <a:ext cx="10528888" cy="584775"/>
          </a:xfrm>
          <a:prstGeom prst="rect">
            <a:avLst/>
          </a:prstGeom>
          <a:solidFill>
            <a:srgbClr val="002060"/>
          </a:solidFill>
        </p:spPr>
        <p:txBody>
          <a:bodyPr wrap="square" rtlCol="0">
            <a:spAutoFit/>
          </a:bodyPr>
          <a:lstStyle/>
          <a:p>
            <a:pPr algn="ctr"/>
            <a:r>
              <a:rPr lang="en-GB" sz="3200" b="1" dirty="0">
                <a:solidFill>
                  <a:schemeClr val="bg1"/>
                </a:solidFill>
              </a:rPr>
              <a:t>Identifiable Groups</a:t>
            </a:r>
          </a:p>
        </p:txBody>
      </p:sp>
      <p:graphicFrame>
        <p:nvGraphicFramePr>
          <p:cNvPr id="2" name="Diagram 1">
            <a:extLst>
              <a:ext uri="{FF2B5EF4-FFF2-40B4-BE49-F238E27FC236}">
                <a16:creationId xmlns:a16="http://schemas.microsoft.com/office/drawing/2014/main" id="{06FBAF5D-BB2A-4127-8839-0A646F456A4B}"/>
              </a:ext>
            </a:extLst>
          </p:cNvPr>
          <p:cNvGraphicFramePr/>
          <p:nvPr>
            <p:extLst>
              <p:ext uri="{D42A27DB-BD31-4B8C-83A1-F6EECF244321}">
                <p14:modId xmlns:p14="http://schemas.microsoft.com/office/powerpoint/2010/main" val="3614330201"/>
              </p:ext>
            </p:extLst>
          </p:nvPr>
        </p:nvGraphicFramePr>
        <p:xfrm>
          <a:off x="1930602" y="727145"/>
          <a:ext cx="8676067" cy="53006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3" name="Group 2">
            <a:extLst>
              <a:ext uri="{FF2B5EF4-FFF2-40B4-BE49-F238E27FC236}">
                <a16:creationId xmlns:a16="http://schemas.microsoft.com/office/drawing/2014/main" id="{35598017-A9A3-A115-E5B6-32BC5C286CB5}"/>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C8DA091A-A67D-3CE9-4F1C-D5D2654B0794}"/>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71286920-C5CD-55D6-F84B-A3FABE1272E2}"/>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F7B343E-EF29-0A50-5FA6-04A49B5F34E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87F3F1A-B2A5-F7E0-5251-4FCD28133CB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249AE5DC-D3C4-1D70-55AC-EAF6150B880F}"/>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23D5815-0F53-8AC5-EE2B-71F6A8FD0728}"/>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C2FD76E-4143-4920-AEE2-E114C2DF98FE}"/>
                                            </p:graphicEl>
                                          </p:spTgt>
                                        </p:tgtEl>
                                        <p:attrNameLst>
                                          <p:attrName>style.visibility</p:attrName>
                                        </p:attrNameLst>
                                      </p:cBhvr>
                                      <p:to>
                                        <p:strVal val="visible"/>
                                      </p:to>
                                    </p:set>
                                    <p:animEffect transition="in" filter="fade">
                                      <p:cBhvr>
                                        <p:cTn id="7" dur="500"/>
                                        <p:tgtEl>
                                          <p:spTgt spid="2">
                                            <p:graphicEl>
                                              <a:dgm id="{1C2FD76E-4143-4920-AEE2-E114C2DF98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EB967BD-F8FD-42C5-8FA0-16F159F3B032}"/>
                                            </p:graphicEl>
                                          </p:spTgt>
                                        </p:tgtEl>
                                        <p:attrNameLst>
                                          <p:attrName>style.visibility</p:attrName>
                                        </p:attrNameLst>
                                      </p:cBhvr>
                                      <p:to>
                                        <p:strVal val="visible"/>
                                      </p:to>
                                    </p:set>
                                    <p:animEffect transition="in" filter="fade">
                                      <p:cBhvr>
                                        <p:cTn id="12" dur="500"/>
                                        <p:tgtEl>
                                          <p:spTgt spid="2">
                                            <p:graphicEl>
                                              <a:dgm id="{2EB967BD-F8FD-42C5-8FA0-16F159F3B03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465776-16DB-4034-AE1E-3BD011FE03BE}"/>
                                            </p:graphicEl>
                                          </p:spTgt>
                                        </p:tgtEl>
                                        <p:attrNameLst>
                                          <p:attrName>style.visibility</p:attrName>
                                        </p:attrNameLst>
                                      </p:cBhvr>
                                      <p:to>
                                        <p:strVal val="visible"/>
                                      </p:to>
                                    </p:set>
                                    <p:animEffect transition="in" filter="fade">
                                      <p:cBhvr>
                                        <p:cTn id="15" dur="500"/>
                                        <p:tgtEl>
                                          <p:spTgt spid="2">
                                            <p:graphicEl>
                                              <a:dgm id="{DC465776-16DB-4034-AE1E-3BD011FE03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56E9B30-8B20-488A-AF3B-EFD9AF6AAC43}"/>
                                            </p:graphicEl>
                                          </p:spTgt>
                                        </p:tgtEl>
                                        <p:attrNameLst>
                                          <p:attrName>style.visibility</p:attrName>
                                        </p:attrNameLst>
                                      </p:cBhvr>
                                      <p:to>
                                        <p:strVal val="visible"/>
                                      </p:to>
                                    </p:set>
                                    <p:animEffect transition="in" filter="fade">
                                      <p:cBhvr>
                                        <p:cTn id="20" dur="500"/>
                                        <p:tgtEl>
                                          <p:spTgt spid="2">
                                            <p:graphicEl>
                                              <a:dgm id="{256E9B30-8B20-488A-AF3B-EFD9AF6AAC4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1C19C69-EFD0-413A-80BD-46BF95F303F0}"/>
                                            </p:graphicEl>
                                          </p:spTgt>
                                        </p:tgtEl>
                                        <p:attrNameLst>
                                          <p:attrName>style.visibility</p:attrName>
                                        </p:attrNameLst>
                                      </p:cBhvr>
                                      <p:to>
                                        <p:strVal val="visible"/>
                                      </p:to>
                                    </p:set>
                                    <p:animEffect transition="in" filter="fade">
                                      <p:cBhvr>
                                        <p:cTn id="23" dur="500"/>
                                        <p:tgtEl>
                                          <p:spTgt spid="2">
                                            <p:graphicEl>
                                              <a:dgm id="{B1C19C69-EFD0-413A-80BD-46BF95F303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2270C1-3B65-4EBA-8AF8-D5C80979A360}"/>
                                            </p:graphicEl>
                                          </p:spTgt>
                                        </p:tgtEl>
                                        <p:attrNameLst>
                                          <p:attrName>style.visibility</p:attrName>
                                        </p:attrNameLst>
                                      </p:cBhvr>
                                      <p:to>
                                        <p:strVal val="visible"/>
                                      </p:to>
                                    </p:set>
                                    <p:animEffect transition="in" filter="fade">
                                      <p:cBhvr>
                                        <p:cTn id="28" dur="500"/>
                                        <p:tgtEl>
                                          <p:spTgt spid="2">
                                            <p:graphicEl>
                                              <a:dgm id="{7B2270C1-3B65-4EBA-8AF8-D5C80979A36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31BA596-D63B-4F48-AD59-BA16FE7600B0}"/>
                                            </p:graphicEl>
                                          </p:spTgt>
                                        </p:tgtEl>
                                        <p:attrNameLst>
                                          <p:attrName>style.visibility</p:attrName>
                                        </p:attrNameLst>
                                      </p:cBhvr>
                                      <p:to>
                                        <p:strVal val="visible"/>
                                      </p:to>
                                    </p:set>
                                    <p:animEffect transition="in" filter="fade">
                                      <p:cBhvr>
                                        <p:cTn id="31" dur="500"/>
                                        <p:tgtEl>
                                          <p:spTgt spid="2">
                                            <p:graphicEl>
                                              <a:dgm id="{A31BA596-D63B-4F48-AD59-BA16FE7600B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1B28C95-7408-4CCD-BB62-ED0E76A12F46}"/>
                                            </p:graphicEl>
                                          </p:spTgt>
                                        </p:tgtEl>
                                        <p:attrNameLst>
                                          <p:attrName>style.visibility</p:attrName>
                                        </p:attrNameLst>
                                      </p:cBhvr>
                                      <p:to>
                                        <p:strVal val="visible"/>
                                      </p:to>
                                    </p:set>
                                    <p:animEffect transition="in" filter="fade">
                                      <p:cBhvr>
                                        <p:cTn id="36" dur="500"/>
                                        <p:tgtEl>
                                          <p:spTgt spid="2">
                                            <p:graphicEl>
                                              <a:dgm id="{11B28C95-7408-4CCD-BB62-ED0E76A12F4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18972C30-4006-4AAC-99D0-F61BCB2F03F2}"/>
                                            </p:graphicEl>
                                          </p:spTgt>
                                        </p:tgtEl>
                                        <p:attrNameLst>
                                          <p:attrName>style.visibility</p:attrName>
                                        </p:attrNameLst>
                                      </p:cBhvr>
                                      <p:to>
                                        <p:strVal val="visible"/>
                                      </p:to>
                                    </p:set>
                                    <p:animEffect transition="in" filter="fade">
                                      <p:cBhvr>
                                        <p:cTn id="39" dur="500"/>
                                        <p:tgtEl>
                                          <p:spTgt spid="2">
                                            <p:graphicEl>
                                              <a:dgm id="{18972C30-4006-4AAC-99D0-F61BCB2F03F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4" cstate="print">
            <a:lum bright="70000" contrast="-70000"/>
            <a:alphaModFix/>
            <a:extLst>
              <a:ext uri="{28A0092B-C50C-407E-A947-70E740481C1C}">
                <a14:useLocalDpi xmlns:a14="http://schemas.microsoft.com/office/drawing/2010/main" val="0"/>
              </a:ext>
            </a:extLst>
          </a:blip>
          <a:stretch>
            <a:fillRect/>
          </a:stretch>
        </p:blipFill>
        <p:spPr>
          <a:xfrm>
            <a:off x="920282" y="1482542"/>
            <a:ext cx="4708676" cy="3531507"/>
          </a:xfrm>
          <a:prstGeom prst="rect">
            <a:avLst/>
          </a:prstGeom>
          <a:ln>
            <a:noFill/>
          </a:ln>
          <a:effectLst>
            <a:softEdge rad="112500"/>
          </a:effectLst>
        </p:spPr>
      </p:pic>
      <p:sp>
        <p:nvSpPr>
          <p:cNvPr id="7" name="TextBox 6"/>
          <p:cNvSpPr txBox="1"/>
          <p:nvPr/>
        </p:nvSpPr>
        <p:spPr>
          <a:xfrm>
            <a:off x="920282" y="320721"/>
            <a:ext cx="10351436" cy="584775"/>
          </a:xfrm>
          <a:prstGeom prst="rect">
            <a:avLst/>
          </a:prstGeom>
          <a:solidFill>
            <a:srgbClr val="002060"/>
          </a:solidFill>
        </p:spPr>
        <p:txBody>
          <a:bodyPr wrap="square" rtlCol="0">
            <a:spAutoFit/>
          </a:bodyPr>
          <a:lstStyle/>
          <a:p>
            <a:pPr algn="ctr"/>
            <a:r>
              <a:rPr lang="en-GB" sz="3200" b="1" dirty="0">
                <a:solidFill>
                  <a:schemeClr val="bg1"/>
                </a:solidFill>
              </a:rPr>
              <a:t>Hostility</a:t>
            </a:r>
          </a:p>
        </p:txBody>
      </p:sp>
      <p:sp>
        <p:nvSpPr>
          <p:cNvPr id="2" name="Scroll: Vertical 1">
            <a:extLst>
              <a:ext uri="{FF2B5EF4-FFF2-40B4-BE49-F238E27FC236}">
                <a16:creationId xmlns:a16="http://schemas.microsoft.com/office/drawing/2014/main" id="{B6A58319-AE87-4251-AB0F-7B6D144FD021}"/>
              </a:ext>
            </a:extLst>
          </p:cNvPr>
          <p:cNvSpPr/>
          <p:nvPr/>
        </p:nvSpPr>
        <p:spPr>
          <a:xfrm>
            <a:off x="6563044" y="1347001"/>
            <a:ext cx="4520592" cy="4256959"/>
          </a:xfrm>
          <a:custGeom>
            <a:avLst/>
            <a:gdLst>
              <a:gd name="connsiteX0" fmla="*/ 266060 w 4520592"/>
              <a:gd name="connsiteY0" fmla="*/ 4256959 h 4256959"/>
              <a:gd name="connsiteX1" fmla="*/ 532120 w 4520592"/>
              <a:gd name="connsiteY1" fmla="*/ 3990899 h 4256959"/>
              <a:gd name="connsiteX2" fmla="*/ 266060 w 4520592"/>
              <a:gd name="connsiteY2" fmla="*/ 3990899 h 4256959"/>
              <a:gd name="connsiteX3" fmla="*/ 399090 w 4520592"/>
              <a:gd name="connsiteY3" fmla="*/ 3857869 h 4256959"/>
              <a:gd name="connsiteX4" fmla="*/ 266060 w 4520592"/>
              <a:gd name="connsiteY4" fmla="*/ 3724839 h 4256959"/>
              <a:gd name="connsiteX5" fmla="*/ 532120 w 4520592"/>
              <a:gd name="connsiteY5" fmla="*/ 3724839 h 4256959"/>
              <a:gd name="connsiteX6" fmla="*/ 532120 w 4520592"/>
              <a:gd name="connsiteY6" fmla="*/ 2963908 h 4256959"/>
              <a:gd name="connsiteX7" fmla="*/ 532120 w 4520592"/>
              <a:gd name="connsiteY7" fmla="*/ 2272152 h 4256959"/>
              <a:gd name="connsiteX8" fmla="*/ 532120 w 4520592"/>
              <a:gd name="connsiteY8" fmla="*/ 1545808 h 4256959"/>
              <a:gd name="connsiteX9" fmla="*/ 532120 w 4520592"/>
              <a:gd name="connsiteY9" fmla="*/ 957816 h 4256959"/>
              <a:gd name="connsiteX10" fmla="*/ 532120 w 4520592"/>
              <a:gd name="connsiteY10" fmla="*/ 266060 h 4256959"/>
              <a:gd name="connsiteX11" fmla="*/ 798180 w 4520592"/>
              <a:gd name="connsiteY11" fmla="*/ 0 h 4256959"/>
              <a:gd name="connsiteX12" fmla="*/ 1558577 w 4520592"/>
              <a:gd name="connsiteY12" fmla="*/ 0 h 4256959"/>
              <a:gd name="connsiteX13" fmla="*/ 2180721 w 4520592"/>
              <a:gd name="connsiteY13" fmla="*/ 0 h 4256959"/>
              <a:gd name="connsiteX14" fmla="*/ 2906555 w 4520592"/>
              <a:gd name="connsiteY14" fmla="*/ 0 h 4256959"/>
              <a:gd name="connsiteX15" fmla="*/ 3597825 w 4520592"/>
              <a:gd name="connsiteY15" fmla="*/ 0 h 4256959"/>
              <a:gd name="connsiteX16" fmla="*/ 4254532 w 4520592"/>
              <a:gd name="connsiteY16" fmla="*/ 0 h 4256959"/>
              <a:gd name="connsiteX17" fmla="*/ 4520592 w 4520592"/>
              <a:gd name="connsiteY17" fmla="*/ 266060 h 4256959"/>
              <a:gd name="connsiteX18" fmla="*/ 4254532 w 4520592"/>
              <a:gd name="connsiteY18" fmla="*/ 532120 h 4256959"/>
              <a:gd name="connsiteX19" fmla="*/ 3988472 w 4520592"/>
              <a:gd name="connsiteY19" fmla="*/ 532120 h 4256959"/>
              <a:gd name="connsiteX20" fmla="*/ 3988472 w 4520592"/>
              <a:gd name="connsiteY20" fmla="*/ 1120112 h 4256959"/>
              <a:gd name="connsiteX21" fmla="*/ 3988472 w 4520592"/>
              <a:gd name="connsiteY21" fmla="*/ 1846456 h 4256959"/>
              <a:gd name="connsiteX22" fmla="*/ 3988472 w 4520592"/>
              <a:gd name="connsiteY22" fmla="*/ 2469036 h 4256959"/>
              <a:gd name="connsiteX23" fmla="*/ 3988472 w 4520592"/>
              <a:gd name="connsiteY23" fmla="*/ 3195380 h 4256959"/>
              <a:gd name="connsiteX24" fmla="*/ 3988472 w 4520592"/>
              <a:gd name="connsiteY24" fmla="*/ 3990899 h 4256959"/>
              <a:gd name="connsiteX25" fmla="*/ 3722412 w 4520592"/>
              <a:gd name="connsiteY25" fmla="*/ 4256959 h 4256959"/>
              <a:gd name="connsiteX26" fmla="*/ 3134832 w 4520592"/>
              <a:gd name="connsiteY26" fmla="*/ 4256959 h 4256959"/>
              <a:gd name="connsiteX27" fmla="*/ 2512689 w 4520592"/>
              <a:gd name="connsiteY27" fmla="*/ 4256959 h 4256959"/>
              <a:gd name="connsiteX28" fmla="*/ 1786855 w 4520592"/>
              <a:gd name="connsiteY28" fmla="*/ 4256959 h 4256959"/>
              <a:gd name="connsiteX29" fmla="*/ 1199275 w 4520592"/>
              <a:gd name="connsiteY29" fmla="*/ 4256959 h 4256959"/>
              <a:gd name="connsiteX30" fmla="*/ 266060 w 4520592"/>
              <a:gd name="connsiteY30" fmla="*/ 4256959 h 4256959"/>
              <a:gd name="connsiteX31" fmla="*/ 1064240 w 4520592"/>
              <a:gd name="connsiteY31" fmla="*/ 266060 h 4256959"/>
              <a:gd name="connsiteX32" fmla="*/ 798180 w 4520592"/>
              <a:gd name="connsiteY32" fmla="*/ 532120 h 4256959"/>
              <a:gd name="connsiteX33" fmla="*/ 665150 w 4520592"/>
              <a:gd name="connsiteY33" fmla="*/ 399090 h 4256959"/>
              <a:gd name="connsiteX34" fmla="*/ 798180 w 4520592"/>
              <a:gd name="connsiteY34" fmla="*/ 266060 h 4256959"/>
              <a:gd name="connsiteX35" fmla="*/ 1064240 w 4520592"/>
              <a:gd name="connsiteY35" fmla="*/ 266060 h 4256959"/>
              <a:gd name="connsiteX0" fmla="*/ 1064240 w 4520592"/>
              <a:gd name="connsiteY0" fmla="*/ 266060 h 4256959"/>
              <a:gd name="connsiteX1" fmla="*/ 798180 w 4520592"/>
              <a:gd name="connsiteY1" fmla="*/ 532120 h 4256959"/>
              <a:gd name="connsiteX2" fmla="*/ 665150 w 4520592"/>
              <a:gd name="connsiteY2" fmla="*/ 399090 h 4256959"/>
              <a:gd name="connsiteX3" fmla="*/ 798180 w 4520592"/>
              <a:gd name="connsiteY3" fmla="*/ 266060 h 4256959"/>
              <a:gd name="connsiteX4" fmla="*/ 1064240 w 4520592"/>
              <a:gd name="connsiteY4" fmla="*/ 266060 h 4256959"/>
              <a:gd name="connsiteX5" fmla="*/ 532120 w 4520592"/>
              <a:gd name="connsiteY5" fmla="*/ 3990899 h 4256959"/>
              <a:gd name="connsiteX6" fmla="*/ 266060 w 4520592"/>
              <a:gd name="connsiteY6" fmla="*/ 4256959 h 4256959"/>
              <a:gd name="connsiteX7" fmla="*/ 0 w 4520592"/>
              <a:gd name="connsiteY7" fmla="*/ 3990899 h 4256959"/>
              <a:gd name="connsiteX8" fmla="*/ 266060 w 4520592"/>
              <a:gd name="connsiteY8" fmla="*/ 3724839 h 4256959"/>
              <a:gd name="connsiteX9" fmla="*/ 399090 w 4520592"/>
              <a:gd name="connsiteY9" fmla="*/ 3857869 h 4256959"/>
              <a:gd name="connsiteX10" fmla="*/ 266060 w 4520592"/>
              <a:gd name="connsiteY10" fmla="*/ 3990899 h 4256959"/>
              <a:gd name="connsiteX11" fmla="*/ 532120 w 4520592"/>
              <a:gd name="connsiteY11" fmla="*/ 3990899 h 4256959"/>
              <a:gd name="connsiteX0" fmla="*/ 532120 w 4520592"/>
              <a:gd name="connsiteY0" fmla="*/ 3724839 h 4256959"/>
              <a:gd name="connsiteX1" fmla="*/ 532120 w 4520592"/>
              <a:gd name="connsiteY1" fmla="*/ 2963908 h 4256959"/>
              <a:gd name="connsiteX2" fmla="*/ 532120 w 4520592"/>
              <a:gd name="connsiteY2" fmla="*/ 2237564 h 4256959"/>
              <a:gd name="connsiteX3" fmla="*/ 532120 w 4520592"/>
              <a:gd name="connsiteY3" fmla="*/ 1580396 h 4256959"/>
              <a:gd name="connsiteX4" fmla="*/ 532120 w 4520592"/>
              <a:gd name="connsiteY4" fmla="*/ 923228 h 4256959"/>
              <a:gd name="connsiteX5" fmla="*/ 532120 w 4520592"/>
              <a:gd name="connsiteY5" fmla="*/ 266060 h 4256959"/>
              <a:gd name="connsiteX6" fmla="*/ 798180 w 4520592"/>
              <a:gd name="connsiteY6" fmla="*/ 0 h 4256959"/>
              <a:gd name="connsiteX7" fmla="*/ 1454887 w 4520592"/>
              <a:gd name="connsiteY7" fmla="*/ 0 h 4256959"/>
              <a:gd name="connsiteX8" fmla="*/ 2215284 w 4520592"/>
              <a:gd name="connsiteY8" fmla="*/ 0 h 4256959"/>
              <a:gd name="connsiteX9" fmla="*/ 2871991 w 4520592"/>
              <a:gd name="connsiteY9" fmla="*/ 0 h 4256959"/>
              <a:gd name="connsiteX10" fmla="*/ 3563262 w 4520592"/>
              <a:gd name="connsiteY10" fmla="*/ 0 h 4256959"/>
              <a:gd name="connsiteX11" fmla="*/ 4254532 w 4520592"/>
              <a:gd name="connsiteY11" fmla="*/ 0 h 4256959"/>
              <a:gd name="connsiteX12" fmla="*/ 4520592 w 4520592"/>
              <a:gd name="connsiteY12" fmla="*/ 266060 h 4256959"/>
              <a:gd name="connsiteX13" fmla="*/ 4254532 w 4520592"/>
              <a:gd name="connsiteY13" fmla="*/ 532120 h 4256959"/>
              <a:gd name="connsiteX14" fmla="*/ 3988472 w 4520592"/>
              <a:gd name="connsiteY14" fmla="*/ 532120 h 4256959"/>
              <a:gd name="connsiteX15" fmla="*/ 3988472 w 4520592"/>
              <a:gd name="connsiteY15" fmla="*/ 1223876 h 4256959"/>
              <a:gd name="connsiteX16" fmla="*/ 3988472 w 4520592"/>
              <a:gd name="connsiteY16" fmla="*/ 1881044 h 4256959"/>
              <a:gd name="connsiteX17" fmla="*/ 3988472 w 4520592"/>
              <a:gd name="connsiteY17" fmla="*/ 2607387 h 4256959"/>
              <a:gd name="connsiteX18" fmla="*/ 3988472 w 4520592"/>
              <a:gd name="connsiteY18" fmla="*/ 3368319 h 4256959"/>
              <a:gd name="connsiteX19" fmla="*/ 3988472 w 4520592"/>
              <a:gd name="connsiteY19" fmla="*/ 3990899 h 4256959"/>
              <a:gd name="connsiteX20" fmla="*/ 3722412 w 4520592"/>
              <a:gd name="connsiteY20" fmla="*/ 4256959 h 4256959"/>
              <a:gd name="connsiteX21" fmla="*/ 2996578 w 4520592"/>
              <a:gd name="connsiteY21" fmla="*/ 4256959 h 4256959"/>
              <a:gd name="connsiteX22" fmla="*/ 2408998 w 4520592"/>
              <a:gd name="connsiteY22" fmla="*/ 4256959 h 4256959"/>
              <a:gd name="connsiteX23" fmla="*/ 1786855 w 4520592"/>
              <a:gd name="connsiteY23" fmla="*/ 4256959 h 4256959"/>
              <a:gd name="connsiteX24" fmla="*/ 1026457 w 4520592"/>
              <a:gd name="connsiteY24" fmla="*/ 4256959 h 4256959"/>
              <a:gd name="connsiteX25" fmla="*/ 266060 w 4520592"/>
              <a:gd name="connsiteY25" fmla="*/ 4256959 h 4256959"/>
              <a:gd name="connsiteX26" fmla="*/ 0 w 4520592"/>
              <a:gd name="connsiteY26" fmla="*/ 3990899 h 4256959"/>
              <a:gd name="connsiteX27" fmla="*/ 266060 w 4520592"/>
              <a:gd name="connsiteY27" fmla="*/ 3724839 h 4256959"/>
              <a:gd name="connsiteX28" fmla="*/ 532120 w 4520592"/>
              <a:gd name="connsiteY28" fmla="*/ 3724839 h 4256959"/>
              <a:gd name="connsiteX29" fmla="*/ 798180 w 4520592"/>
              <a:gd name="connsiteY29" fmla="*/ 0 h 4256959"/>
              <a:gd name="connsiteX30" fmla="*/ 1064240 w 4520592"/>
              <a:gd name="connsiteY30" fmla="*/ 266060 h 4256959"/>
              <a:gd name="connsiteX31" fmla="*/ 798180 w 4520592"/>
              <a:gd name="connsiteY31" fmla="*/ 532120 h 4256959"/>
              <a:gd name="connsiteX32" fmla="*/ 665150 w 4520592"/>
              <a:gd name="connsiteY32" fmla="*/ 399090 h 4256959"/>
              <a:gd name="connsiteX33" fmla="*/ 798180 w 4520592"/>
              <a:gd name="connsiteY33" fmla="*/ 266060 h 4256959"/>
              <a:gd name="connsiteX34" fmla="*/ 1064240 w 4520592"/>
              <a:gd name="connsiteY34" fmla="*/ 266060 h 4256959"/>
              <a:gd name="connsiteX35" fmla="*/ 3988472 w 4520592"/>
              <a:gd name="connsiteY35" fmla="*/ 532120 h 4256959"/>
              <a:gd name="connsiteX36" fmla="*/ 3414219 w 4520592"/>
              <a:gd name="connsiteY36" fmla="*/ 532120 h 4256959"/>
              <a:gd name="connsiteX37" fmla="*/ 2871870 w 4520592"/>
              <a:gd name="connsiteY37" fmla="*/ 532120 h 4256959"/>
              <a:gd name="connsiteX38" fmla="*/ 2201908 w 4520592"/>
              <a:gd name="connsiteY38" fmla="*/ 532120 h 4256959"/>
              <a:gd name="connsiteX39" fmla="*/ 1500044 w 4520592"/>
              <a:gd name="connsiteY39" fmla="*/ 532120 h 4256959"/>
              <a:gd name="connsiteX40" fmla="*/ 798180 w 4520592"/>
              <a:gd name="connsiteY40" fmla="*/ 532120 h 4256959"/>
              <a:gd name="connsiteX41" fmla="*/ 266060 w 4520592"/>
              <a:gd name="connsiteY41" fmla="*/ 3724839 h 4256959"/>
              <a:gd name="connsiteX42" fmla="*/ 399090 w 4520592"/>
              <a:gd name="connsiteY42" fmla="*/ 3857869 h 4256959"/>
              <a:gd name="connsiteX43" fmla="*/ 266060 w 4520592"/>
              <a:gd name="connsiteY43" fmla="*/ 3990899 h 4256959"/>
              <a:gd name="connsiteX44" fmla="*/ 532120 w 4520592"/>
              <a:gd name="connsiteY44" fmla="*/ 3990899 h 4256959"/>
              <a:gd name="connsiteX45" fmla="*/ 266060 w 4520592"/>
              <a:gd name="connsiteY45" fmla="*/ 4256959 h 4256959"/>
              <a:gd name="connsiteX46" fmla="*/ 532120 w 4520592"/>
              <a:gd name="connsiteY46" fmla="*/ 3990899 h 4256959"/>
              <a:gd name="connsiteX47" fmla="*/ 532120 w 4520592"/>
              <a:gd name="connsiteY47" fmla="*/ 3724839 h 4256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520592" h="4256959" stroke="0" extrusionOk="0">
                <a:moveTo>
                  <a:pt x="266060" y="4256959"/>
                </a:moveTo>
                <a:cubicBezTo>
                  <a:pt x="425793" y="4264553"/>
                  <a:pt x="524008" y="4173101"/>
                  <a:pt x="532120" y="3990899"/>
                </a:cubicBezTo>
                <a:cubicBezTo>
                  <a:pt x="462119" y="3999663"/>
                  <a:pt x="333223" y="3987973"/>
                  <a:pt x="266060" y="3990899"/>
                </a:cubicBezTo>
                <a:cubicBezTo>
                  <a:pt x="332199" y="3996203"/>
                  <a:pt x="395627" y="3941243"/>
                  <a:pt x="399090" y="3857869"/>
                </a:cubicBezTo>
                <a:cubicBezTo>
                  <a:pt x="409530" y="3785390"/>
                  <a:pt x="342580" y="3717759"/>
                  <a:pt x="266060" y="3724839"/>
                </a:cubicBezTo>
                <a:cubicBezTo>
                  <a:pt x="346297" y="3714611"/>
                  <a:pt x="473071" y="3728136"/>
                  <a:pt x="532120" y="3724839"/>
                </a:cubicBezTo>
                <a:cubicBezTo>
                  <a:pt x="509597" y="3403207"/>
                  <a:pt x="511909" y="3128590"/>
                  <a:pt x="532120" y="2963908"/>
                </a:cubicBezTo>
                <a:cubicBezTo>
                  <a:pt x="552331" y="2799226"/>
                  <a:pt x="562103" y="2547788"/>
                  <a:pt x="532120" y="2272152"/>
                </a:cubicBezTo>
                <a:cubicBezTo>
                  <a:pt x="502137" y="1996516"/>
                  <a:pt x="503387" y="1837863"/>
                  <a:pt x="532120" y="1545808"/>
                </a:cubicBezTo>
                <a:cubicBezTo>
                  <a:pt x="560853" y="1253753"/>
                  <a:pt x="556555" y="1174082"/>
                  <a:pt x="532120" y="957816"/>
                </a:cubicBezTo>
                <a:cubicBezTo>
                  <a:pt x="507685" y="741550"/>
                  <a:pt x="530368" y="565822"/>
                  <a:pt x="532120" y="266060"/>
                </a:cubicBezTo>
                <a:cubicBezTo>
                  <a:pt x="517945" y="90683"/>
                  <a:pt x="638976" y="-19018"/>
                  <a:pt x="798180" y="0"/>
                </a:cubicBezTo>
                <a:cubicBezTo>
                  <a:pt x="982553" y="27575"/>
                  <a:pt x="1272727" y="-28844"/>
                  <a:pt x="1558577" y="0"/>
                </a:cubicBezTo>
                <a:cubicBezTo>
                  <a:pt x="1844427" y="28844"/>
                  <a:pt x="1889092" y="23056"/>
                  <a:pt x="2180721" y="0"/>
                </a:cubicBezTo>
                <a:cubicBezTo>
                  <a:pt x="2472350" y="-23056"/>
                  <a:pt x="2731889" y="-28796"/>
                  <a:pt x="2906555" y="0"/>
                </a:cubicBezTo>
                <a:cubicBezTo>
                  <a:pt x="3081221" y="28796"/>
                  <a:pt x="3417222" y="-30104"/>
                  <a:pt x="3597825" y="0"/>
                </a:cubicBezTo>
                <a:cubicBezTo>
                  <a:pt x="3778428" y="30104"/>
                  <a:pt x="3945406" y="-2248"/>
                  <a:pt x="4254532" y="0"/>
                </a:cubicBezTo>
                <a:cubicBezTo>
                  <a:pt x="4411309" y="8195"/>
                  <a:pt x="4524030" y="146017"/>
                  <a:pt x="4520592" y="266060"/>
                </a:cubicBezTo>
                <a:cubicBezTo>
                  <a:pt x="4553220" y="405603"/>
                  <a:pt x="4386674" y="535527"/>
                  <a:pt x="4254532" y="532120"/>
                </a:cubicBezTo>
                <a:cubicBezTo>
                  <a:pt x="4156550" y="541191"/>
                  <a:pt x="4056846" y="529522"/>
                  <a:pt x="3988472" y="532120"/>
                </a:cubicBezTo>
                <a:cubicBezTo>
                  <a:pt x="3988384" y="738735"/>
                  <a:pt x="4014868" y="981729"/>
                  <a:pt x="3988472" y="1120112"/>
                </a:cubicBezTo>
                <a:cubicBezTo>
                  <a:pt x="3962076" y="1258495"/>
                  <a:pt x="3985074" y="1565388"/>
                  <a:pt x="3988472" y="1846456"/>
                </a:cubicBezTo>
                <a:cubicBezTo>
                  <a:pt x="3991870" y="2127524"/>
                  <a:pt x="4016478" y="2226420"/>
                  <a:pt x="3988472" y="2469036"/>
                </a:cubicBezTo>
                <a:cubicBezTo>
                  <a:pt x="3960466" y="2711652"/>
                  <a:pt x="3990788" y="3002997"/>
                  <a:pt x="3988472" y="3195380"/>
                </a:cubicBezTo>
                <a:cubicBezTo>
                  <a:pt x="3986156" y="3387763"/>
                  <a:pt x="3998018" y="3786081"/>
                  <a:pt x="3988472" y="3990899"/>
                </a:cubicBezTo>
                <a:cubicBezTo>
                  <a:pt x="3993840" y="4162481"/>
                  <a:pt x="3874027" y="4229809"/>
                  <a:pt x="3722412" y="4256959"/>
                </a:cubicBezTo>
                <a:cubicBezTo>
                  <a:pt x="3487470" y="4228980"/>
                  <a:pt x="3295095" y="4233756"/>
                  <a:pt x="3134832" y="4256959"/>
                </a:cubicBezTo>
                <a:cubicBezTo>
                  <a:pt x="2974569" y="4280162"/>
                  <a:pt x="2714641" y="4229907"/>
                  <a:pt x="2512689" y="4256959"/>
                </a:cubicBezTo>
                <a:cubicBezTo>
                  <a:pt x="2310737" y="4284011"/>
                  <a:pt x="1935514" y="4227476"/>
                  <a:pt x="1786855" y="4256959"/>
                </a:cubicBezTo>
                <a:cubicBezTo>
                  <a:pt x="1638196" y="4286442"/>
                  <a:pt x="1462880" y="4253279"/>
                  <a:pt x="1199275" y="4256959"/>
                </a:cubicBezTo>
                <a:cubicBezTo>
                  <a:pt x="935670" y="4260639"/>
                  <a:pt x="596020" y="4297338"/>
                  <a:pt x="266060" y="4256959"/>
                </a:cubicBezTo>
                <a:close/>
                <a:moveTo>
                  <a:pt x="1064240" y="266060"/>
                </a:moveTo>
                <a:cubicBezTo>
                  <a:pt x="1054780" y="434747"/>
                  <a:pt x="951072" y="557286"/>
                  <a:pt x="798180" y="532120"/>
                </a:cubicBezTo>
                <a:cubicBezTo>
                  <a:pt x="734572" y="540621"/>
                  <a:pt x="656866" y="482824"/>
                  <a:pt x="665150" y="399090"/>
                </a:cubicBezTo>
                <a:cubicBezTo>
                  <a:pt x="657839" y="335248"/>
                  <a:pt x="715780" y="269545"/>
                  <a:pt x="798180" y="266060"/>
                </a:cubicBezTo>
                <a:cubicBezTo>
                  <a:pt x="855774" y="261387"/>
                  <a:pt x="979780" y="271250"/>
                  <a:pt x="1064240" y="266060"/>
                </a:cubicBezTo>
                <a:close/>
              </a:path>
              <a:path w="4520592" h="4256959" fill="darkenLess" stroke="0" extrusionOk="0">
                <a:moveTo>
                  <a:pt x="1064240" y="266060"/>
                </a:moveTo>
                <a:cubicBezTo>
                  <a:pt x="1032492" y="426043"/>
                  <a:pt x="955976" y="507787"/>
                  <a:pt x="798180" y="532120"/>
                </a:cubicBezTo>
                <a:cubicBezTo>
                  <a:pt x="723028" y="532138"/>
                  <a:pt x="670497" y="480357"/>
                  <a:pt x="665150" y="399090"/>
                </a:cubicBezTo>
                <a:cubicBezTo>
                  <a:pt x="667835" y="311355"/>
                  <a:pt x="726509" y="263193"/>
                  <a:pt x="798180" y="266060"/>
                </a:cubicBezTo>
                <a:cubicBezTo>
                  <a:pt x="882054" y="267939"/>
                  <a:pt x="978142" y="273129"/>
                  <a:pt x="1064240" y="266060"/>
                </a:cubicBezTo>
                <a:close/>
                <a:moveTo>
                  <a:pt x="532120" y="3990899"/>
                </a:moveTo>
                <a:cubicBezTo>
                  <a:pt x="544791" y="4104034"/>
                  <a:pt x="424614" y="4275743"/>
                  <a:pt x="266060" y="4256959"/>
                </a:cubicBezTo>
                <a:cubicBezTo>
                  <a:pt x="94805" y="4272887"/>
                  <a:pt x="-17860" y="4126037"/>
                  <a:pt x="0" y="3990899"/>
                </a:cubicBezTo>
                <a:cubicBezTo>
                  <a:pt x="-15931" y="3845679"/>
                  <a:pt x="96298" y="3724923"/>
                  <a:pt x="266060" y="3724839"/>
                </a:cubicBezTo>
                <a:cubicBezTo>
                  <a:pt x="322274" y="3723756"/>
                  <a:pt x="407550" y="3788352"/>
                  <a:pt x="399090" y="3857869"/>
                </a:cubicBezTo>
                <a:cubicBezTo>
                  <a:pt x="404144" y="3929890"/>
                  <a:pt x="344707" y="3993514"/>
                  <a:pt x="266060" y="3990899"/>
                </a:cubicBezTo>
                <a:cubicBezTo>
                  <a:pt x="335048" y="4002179"/>
                  <a:pt x="448256" y="4001281"/>
                  <a:pt x="532120" y="3990899"/>
                </a:cubicBezTo>
                <a:close/>
              </a:path>
              <a:path w="4520592" h="4256959" fill="none" extrusionOk="0">
                <a:moveTo>
                  <a:pt x="532120" y="3724839"/>
                </a:moveTo>
                <a:cubicBezTo>
                  <a:pt x="561550" y="3566036"/>
                  <a:pt x="522423" y="3245435"/>
                  <a:pt x="532120" y="2963908"/>
                </a:cubicBezTo>
                <a:cubicBezTo>
                  <a:pt x="541817" y="2682381"/>
                  <a:pt x="505737" y="2540769"/>
                  <a:pt x="532120" y="2237564"/>
                </a:cubicBezTo>
                <a:cubicBezTo>
                  <a:pt x="558503" y="1934359"/>
                  <a:pt x="519010" y="1820382"/>
                  <a:pt x="532120" y="1580396"/>
                </a:cubicBezTo>
                <a:cubicBezTo>
                  <a:pt x="545230" y="1340410"/>
                  <a:pt x="504838" y="1241002"/>
                  <a:pt x="532120" y="923228"/>
                </a:cubicBezTo>
                <a:cubicBezTo>
                  <a:pt x="559402" y="605454"/>
                  <a:pt x="508539" y="530510"/>
                  <a:pt x="532120" y="266060"/>
                </a:cubicBezTo>
                <a:cubicBezTo>
                  <a:pt x="551143" y="112938"/>
                  <a:pt x="681121" y="8992"/>
                  <a:pt x="798180" y="0"/>
                </a:cubicBezTo>
                <a:cubicBezTo>
                  <a:pt x="1014583" y="-14506"/>
                  <a:pt x="1306038" y="-7691"/>
                  <a:pt x="1454887" y="0"/>
                </a:cubicBezTo>
                <a:cubicBezTo>
                  <a:pt x="1603736" y="7691"/>
                  <a:pt x="2019946" y="-12597"/>
                  <a:pt x="2215284" y="0"/>
                </a:cubicBezTo>
                <a:cubicBezTo>
                  <a:pt x="2410622" y="12597"/>
                  <a:pt x="2588501" y="16239"/>
                  <a:pt x="2871991" y="0"/>
                </a:cubicBezTo>
                <a:cubicBezTo>
                  <a:pt x="3155481" y="-16239"/>
                  <a:pt x="3265738" y="-23228"/>
                  <a:pt x="3563262" y="0"/>
                </a:cubicBezTo>
                <a:cubicBezTo>
                  <a:pt x="3860786" y="23228"/>
                  <a:pt x="4073249" y="-14993"/>
                  <a:pt x="4254532" y="0"/>
                </a:cubicBezTo>
                <a:cubicBezTo>
                  <a:pt x="4408523" y="-8774"/>
                  <a:pt x="4517121" y="109552"/>
                  <a:pt x="4520592" y="266060"/>
                </a:cubicBezTo>
                <a:cubicBezTo>
                  <a:pt x="4555804" y="418754"/>
                  <a:pt x="4402724" y="536757"/>
                  <a:pt x="4254532" y="532120"/>
                </a:cubicBezTo>
                <a:cubicBezTo>
                  <a:pt x="4168138" y="536700"/>
                  <a:pt x="4109330" y="538010"/>
                  <a:pt x="3988472" y="532120"/>
                </a:cubicBezTo>
                <a:cubicBezTo>
                  <a:pt x="3992673" y="726601"/>
                  <a:pt x="4000271" y="1065940"/>
                  <a:pt x="3988472" y="1223876"/>
                </a:cubicBezTo>
                <a:cubicBezTo>
                  <a:pt x="3976673" y="1381812"/>
                  <a:pt x="3979868" y="1591045"/>
                  <a:pt x="3988472" y="1881044"/>
                </a:cubicBezTo>
                <a:cubicBezTo>
                  <a:pt x="3997076" y="2171043"/>
                  <a:pt x="3963919" y="2450135"/>
                  <a:pt x="3988472" y="2607387"/>
                </a:cubicBezTo>
                <a:cubicBezTo>
                  <a:pt x="4013025" y="2764639"/>
                  <a:pt x="4015397" y="3064359"/>
                  <a:pt x="3988472" y="3368319"/>
                </a:cubicBezTo>
                <a:cubicBezTo>
                  <a:pt x="3961547" y="3672279"/>
                  <a:pt x="3985302" y="3782116"/>
                  <a:pt x="3988472" y="3990899"/>
                </a:cubicBezTo>
                <a:cubicBezTo>
                  <a:pt x="3989940" y="4146942"/>
                  <a:pt x="3858224" y="4269807"/>
                  <a:pt x="3722412" y="4256959"/>
                </a:cubicBezTo>
                <a:cubicBezTo>
                  <a:pt x="3473866" y="4283593"/>
                  <a:pt x="3176591" y="4281118"/>
                  <a:pt x="2996578" y="4256959"/>
                </a:cubicBezTo>
                <a:cubicBezTo>
                  <a:pt x="2816565" y="4232800"/>
                  <a:pt x="2584096" y="4258983"/>
                  <a:pt x="2408998" y="4256959"/>
                </a:cubicBezTo>
                <a:cubicBezTo>
                  <a:pt x="2233900" y="4254935"/>
                  <a:pt x="2078846" y="4244762"/>
                  <a:pt x="1786855" y="4256959"/>
                </a:cubicBezTo>
                <a:cubicBezTo>
                  <a:pt x="1494864" y="4269156"/>
                  <a:pt x="1288222" y="4293185"/>
                  <a:pt x="1026457" y="4256959"/>
                </a:cubicBezTo>
                <a:cubicBezTo>
                  <a:pt x="764692" y="4220733"/>
                  <a:pt x="522863" y="4276379"/>
                  <a:pt x="266060" y="4256959"/>
                </a:cubicBezTo>
                <a:cubicBezTo>
                  <a:pt x="98682" y="4269269"/>
                  <a:pt x="9964" y="4142847"/>
                  <a:pt x="0" y="3990899"/>
                </a:cubicBezTo>
                <a:cubicBezTo>
                  <a:pt x="223" y="3811717"/>
                  <a:pt x="102054" y="3716608"/>
                  <a:pt x="266060" y="3724839"/>
                </a:cubicBezTo>
                <a:cubicBezTo>
                  <a:pt x="355609" y="3731724"/>
                  <a:pt x="424419" y="3727729"/>
                  <a:pt x="532120" y="3724839"/>
                </a:cubicBezTo>
                <a:close/>
                <a:moveTo>
                  <a:pt x="798180" y="0"/>
                </a:moveTo>
                <a:cubicBezTo>
                  <a:pt x="921025" y="4969"/>
                  <a:pt x="1090194" y="121540"/>
                  <a:pt x="1064240" y="266060"/>
                </a:cubicBezTo>
                <a:cubicBezTo>
                  <a:pt x="1064478" y="436211"/>
                  <a:pt x="953514" y="508325"/>
                  <a:pt x="798180" y="532120"/>
                </a:cubicBezTo>
                <a:cubicBezTo>
                  <a:pt x="726370" y="533052"/>
                  <a:pt x="660335" y="467416"/>
                  <a:pt x="665150" y="399090"/>
                </a:cubicBezTo>
                <a:cubicBezTo>
                  <a:pt x="663327" y="331569"/>
                  <a:pt x="713471" y="273132"/>
                  <a:pt x="798180" y="266060"/>
                </a:cubicBezTo>
                <a:cubicBezTo>
                  <a:pt x="858150" y="259978"/>
                  <a:pt x="980236" y="255504"/>
                  <a:pt x="1064240" y="266060"/>
                </a:cubicBezTo>
                <a:moveTo>
                  <a:pt x="3988472" y="532120"/>
                </a:moveTo>
                <a:cubicBezTo>
                  <a:pt x="3724551" y="553064"/>
                  <a:pt x="3674918" y="526622"/>
                  <a:pt x="3414219" y="532120"/>
                </a:cubicBezTo>
                <a:cubicBezTo>
                  <a:pt x="3153520" y="537618"/>
                  <a:pt x="3072806" y="512055"/>
                  <a:pt x="2871870" y="532120"/>
                </a:cubicBezTo>
                <a:cubicBezTo>
                  <a:pt x="2670934" y="552185"/>
                  <a:pt x="2528151" y="516367"/>
                  <a:pt x="2201908" y="532120"/>
                </a:cubicBezTo>
                <a:cubicBezTo>
                  <a:pt x="1875665" y="547873"/>
                  <a:pt x="1744448" y="508095"/>
                  <a:pt x="1500044" y="532120"/>
                </a:cubicBezTo>
                <a:cubicBezTo>
                  <a:pt x="1255640" y="556145"/>
                  <a:pt x="1000918" y="536306"/>
                  <a:pt x="798180" y="532120"/>
                </a:cubicBezTo>
                <a:moveTo>
                  <a:pt x="266060" y="3724839"/>
                </a:moveTo>
                <a:cubicBezTo>
                  <a:pt x="340239" y="3721437"/>
                  <a:pt x="399711" y="3799933"/>
                  <a:pt x="399090" y="3857869"/>
                </a:cubicBezTo>
                <a:cubicBezTo>
                  <a:pt x="382131" y="3930734"/>
                  <a:pt x="342129" y="3986162"/>
                  <a:pt x="266060" y="3990899"/>
                </a:cubicBezTo>
                <a:cubicBezTo>
                  <a:pt x="390735" y="4002389"/>
                  <a:pt x="469819" y="3993598"/>
                  <a:pt x="532120" y="3990899"/>
                </a:cubicBezTo>
                <a:moveTo>
                  <a:pt x="266060" y="4256959"/>
                </a:moveTo>
                <a:cubicBezTo>
                  <a:pt x="428790" y="4276844"/>
                  <a:pt x="509669" y="4145958"/>
                  <a:pt x="532120" y="3990899"/>
                </a:cubicBezTo>
                <a:cubicBezTo>
                  <a:pt x="534420" y="3936546"/>
                  <a:pt x="530869" y="3797724"/>
                  <a:pt x="532120" y="3724839"/>
                </a:cubicBezTo>
              </a:path>
              <a:path w="4520592" h="4256959" fill="none" stroke="0" extrusionOk="0">
                <a:moveTo>
                  <a:pt x="532120" y="3724839"/>
                </a:moveTo>
                <a:cubicBezTo>
                  <a:pt x="526496" y="3495243"/>
                  <a:pt x="544521" y="3244480"/>
                  <a:pt x="532120" y="3102259"/>
                </a:cubicBezTo>
                <a:cubicBezTo>
                  <a:pt x="519719" y="2960038"/>
                  <a:pt x="529829" y="2655814"/>
                  <a:pt x="532120" y="2514266"/>
                </a:cubicBezTo>
                <a:cubicBezTo>
                  <a:pt x="534411" y="2372718"/>
                  <a:pt x="508398" y="2036143"/>
                  <a:pt x="532120" y="1857098"/>
                </a:cubicBezTo>
                <a:cubicBezTo>
                  <a:pt x="555842" y="1678053"/>
                  <a:pt x="561093" y="1400018"/>
                  <a:pt x="532120" y="1130755"/>
                </a:cubicBezTo>
                <a:cubicBezTo>
                  <a:pt x="503147" y="861492"/>
                  <a:pt x="549368" y="590490"/>
                  <a:pt x="532120" y="266060"/>
                </a:cubicBezTo>
                <a:cubicBezTo>
                  <a:pt x="555554" y="134621"/>
                  <a:pt x="646481" y="-5485"/>
                  <a:pt x="798180" y="0"/>
                </a:cubicBezTo>
                <a:cubicBezTo>
                  <a:pt x="999582" y="-11993"/>
                  <a:pt x="1324908" y="-3365"/>
                  <a:pt x="1524014" y="0"/>
                </a:cubicBezTo>
                <a:cubicBezTo>
                  <a:pt x="1723120" y="3365"/>
                  <a:pt x="1908946" y="-17140"/>
                  <a:pt x="2215284" y="0"/>
                </a:cubicBezTo>
                <a:cubicBezTo>
                  <a:pt x="2521622" y="17140"/>
                  <a:pt x="2681909" y="20629"/>
                  <a:pt x="2802864" y="0"/>
                </a:cubicBezTo>
                <a:cubicBezTo>
                  <a:pt x="2923819" y="-20629"/>
                  <a:pt x="3182015" y="-7166"/>
                  <a:pt x="3390444" y="0"/>
                </a:cubicBezTo>
                <a:cubicBezTo>
                  <a:pt x="3598873" y="7166"/>
                  <a:pt x="3939496" y="31703"/>
                  <a:pt x="4254532" y="0"/>
                </a:cubicBezTo>
                <a:cubicBezTo>
                  <a:pt x="4383523" y="-20647"/>
                  <a:pt x="4498243" y="118056"/>
                  <a:pt x="4520592" y="266060"/>
                </a:cubicBezTo>
                <a:cubicBezTo>
                  <a:pt x="4518776" y="418808"/>
                  <a:pt x="4386831" y="554162"/>
                  <a:pt x="4254532" y="532120"/>
                </a:cubicBezTo>
                <a:cubicBezTo>
                  <a:pt x="4174790" y="540528"/>
                  <a:pt x="4107066" y="526538"/>
                  <a:pt x="3988472" y="532120"/>
                </a:cubicBezTo>
                <a:cubicBezTo>
                  <a:pt x="3975224" y="717523"/>
                  <a:pt x="3955965" y="1036876"/>
                  <a:pt x="3988472" y="1189288"/>
                </a:cubicBezTo>
                <a:cubicBezTo>
                  <a:pt x="4020979" y="1341700"/>
                  <a:pt x="3951197" y="1633194"/>
                  <a:pt x="3988472" y="1950219"/>
                </a:cubicBezTo>
                <a:cubicBezTo>
                  <a:pt x="4025747" y="2267244"/>
                  <a:pt x="3957734" y="2279038"/>
                  <a:pt x="3988472" y="2572800"/>
                </a:cubicBezTo>
                <a:cubicBezTo>
                  <a:pt x="4019210" y="2866562"/>
                  <a:pt x="3995287" y="2980468"/>
                  <a:pt x="3988472" y="3160792"/>
                </a:cubicBezTo>
                <a:cubicBezTo>
                  <a:pt x="3981657" y="3341116"/>
                  <a:pt x="3985659" y="3577462"/>
                  <a:pt x="3988472" y="3990899"/>
                </a:cubicBezTo>
                <a:cubicBezTo>
                  <a:pt x="3994823" y="4126882"/>
                  <a:pt x="3860556" y="4262458"/>
                  <a:pt x="3722412" y="4256959"/>
                </a:cubicBezTo>
                <a:cubicBezTo>
                  <a:pt x="3449610" y="4243127"/>
                  <a:pt x="3269545" y="4245827"/>
                  <a:pt x="2996578" y="4256959"/>
                </a:cubicBezTo>
                <a:cubicBezTo>
                  <a:pt x="2723611" y="4268091"/>
                  <a:pt x="2480797" y="4240844"/>
                  <a:pt x="2305308" y="4256959"/>
                </a:cubicBezTo>
                <a:cubicBezTo>
                  <a:pt x="2129819" y="4273075"/>
                  <a:pt x="1956050" y="4241683"/>
                  <a:pt x="1717728" y="4256959"/>
                </a:cubicBezTo>
                <a:cubicBezTo>
                  <a:pt x="1479406" y="4272235"/>
                  <a:pt x="1280269" y="4236989"/>
                  <a:pt x="991894" y="4256959"/>
                </a:cubicBezTo>
                <a:cubicBezTo>
                  <a:pt x="703519" y="4276929"/>
                  <a:pt x="558377" y="4267235"/>
                  <a:pt x="266060" y="4256959"/>
                </a:cubicBezTo>
                <a:cubicBezTo>
                  <a:pt x="110555" y="4279367"/>
                  <a:pt x="-6943" y="4145293"/>
                  <a:pt x="0" y="3990899"/>
                </a:cubicBezTo>
                <a:cubicBezTo>
                  <a:pt x="4377" y="3880316"/>
                  <a:pt x="97737" y="3702301"/>
                  <a:pt x="266060" y="3724839"/>
                </a:cubicBezTo>
                <a:cubicBezTo>
                  <a:pt x="360228" y="3728344"/>
                  <a:pt x="444237" y="3723807"/>
                  <a:pt x="532120" y="3724839"/>
                </a:cubicBezTo>
                <a:close/>
                <a:moveTo>
                  <a:pt x="798180" y="0"/>
                </a:moveTo>
                <a:cubicBezTo>
                  <a:pt x="939013" y="22244"/>
                  <a:pt x="1086385" y="135747"/>
                  <a:pt x="1064240" y="266060"/>
                </a:cubicBezTo>
                <a:cubicBezTo>
                  <a:pt x="1039780" y="417805"/>
                  <a:pt x="944713" y="537301"/>
                  <a:pt x="798180" y="532120"/>
                </a:cubicBezTo>
                <a:cubicBezTo>
                  <a:pt x="726628" y="532512"/>
                  <a:pt x="663920" y="464999"/>
                  <a:pt x="665150" y="399090"/>
                </a:cubicBezTo>
                <a:cubicBezTo>
                  <a:pt x="658272" y="324589"/>
                  <a:pt x="724286" y="261193"/>
                  <a:pt x="798180" y="266060"/>
                </a:cubicBezTo>
                <a:cubicBezTo>
                  <a:pt x="902634" y="276477"/>
                  <a:pt x="997318" y="274228"/>
                  <a:pt x="1064240" y="266060"/>
                </a:cubicBezTo>
                <a:moveTo>
                  <a:pt x="3988472" y="532120"/>
                </a:moveTo>
                <a:cubicBezTo>
                  <a:pt x="3843550" y="513351"/>
                  <a:pt x="3591024" y="527855"/>
                  <a:pt x="3446122" y="532120"/>
                </a:cubicBezTo>
                <a:cubicBezTo>
                  <a:pt x="3301220" y="536386"/>
                  <a:pt x="2980617" y="512559"/>
                  <a:pt x="2744258" y="532120"/>
                </a:cubicBezTo>
                <a:cubicBezTo>
                  <a:pt x="2507899" y="551681"/>
                  <a:pt x="2270028" y="517128"/>
                  <a:pt x="2138103" y="532120"/>
                </a:cubicBezTo>
                <a:cubicBezTo>
                  <a:pt x="2006179" y="547112"/>
                  <a:pt x="1695889" y="532253"/>
                  <a:pt x="1531947" y="532120"/>
                </a:cubicBezTo>
                <a:cubicBezTo>
                  <a:pt x="1368005" y="531987"/>
                  <a:pt x="1085975" y="550166"/>
                  <a:pt x="798180" y="532120"/>
                </a:cubicBezTo>
                <a:moveTo>
                  <a:pt x="266060" y="3724839"/>
                </a:moveTo>
                <a:cubicBezTo>
                  <a:pt x="351094" y="3720255"/>
                  <a:pt x="400251" y="3787350"/>
                  <a:pt x="399090" y="3857869"/>
                </a:cubicBezTo>
                <a:cubicBezTo>
                  <a:pt x="410433" y="3927289"/>
                  <a:pt x="349778" y="3979057"/>
                  <a:pt x="266060" y="3990899"/>
                </a:cubicBezTo>
                <a:cubicBezTo>
                  <a:pt x="365886" y="3990471"/>
                  <a:pt x="407252" y="3999779"/>
                  <a:pt x="532120" y="3990899"/>
                </a:cubicBezTo>
                <a:moveTo>
                  <a:pt x="266060" y="4256959"/>
                </a:moveTo>
                <a:cubicBezTo>
                  <a:pt x="392087" y="4261166"/>
                  <a:pt x="536987" y="4152995"/>
                  <a:pt x="532120" y="3990899"/>
                </a:cubicBezTo>
                <a:cubicBezTo>
                  <a:pt x="536520" y="3872097"/>
                  <a:pt x="520792" y="3778382"/>
                  <a:pt x="532120" y="3724839"/>
                </a:cubicBezTo>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3694655595">
                  <a:prstGeom prst="verticalScroll">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‘ill-will, ill-feeling, spite, contempt, prejudice, unfriendliness, antagonism, resentment &amp; dislike’</a:t>
            </a:r>
          </a:p>
        </p:txBody>
      </p:sp>
      <p:grpSp>
        <p:nvGrpSpPr>
          <p:cNvPr id="3" name="Group 2">
            <a:extLst>
              <a:ext uri="{FF2B5EF4-FFF2-40B4-BE49-F238E27FC236}">
                <a16:creationId xmlns:a16="http://schemas.microsoft.com/office/drawing/2014/main" id="{16E848D3-36C0-361A-1305-B7644B1F17BA}"/>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8434D459-79AF-AFAE-BCD8-B83177586A0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28375FF-F31A-03B4-7E3C-75E17F84BBEE}"/>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F0ECADC-8494-9A30-6331-E53D8A0E356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10C4A8F-632D-F847-DD5E-E0FD3ACCCEF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190D19F-FA24-121E-237A-CED085EE890D}"/>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FD9B884-B887-4A8C-4F4F-9F00ED64F7C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37291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31004" y="228195"/>
            <a:ext cx="8929991" cy="584775"/>
          </a:xfrm>
          <a:prstGeom prst="rect">
            <a:avLst/>
          </a:prstGeom>
          <a:solidFill>
            <a:srgbClr val="002060"/>
          </a:solidFill>
        </p:spPr>
        <p:txBody>
          <a:bodyPr wrap="square" rtlCol="0">
            <a:spAutoFit/>
          </a:bodyPr>
          <a:lstStyle/>
          <a:p>
            <a:pPr algn="ctr"/>
            <a:r>
              <a:rPr lang="en-GB" sz="3200" b="1" dirty="0" err="1">
                <a:solidFill>
                  <a:schemeClr val="bg1"/>
                </a:solidFill>
              </a:rPr>
              <a:t>Allport’s</a:t>
            </a:r>
            <a:r>
              <a:rPr lang="en-GB" sz="3200" b="1" dirty="0">
                <a:solidFill>
                  <a:schemeClr val="bg1"/>
                </a:solidFill>
              </a:rPr>
              <a:t> Scale </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colorTemperature colorTemp="8147"/>
                    </a14:imgEffect>
                    <a14:imgEffect>
                      <a14:saturation sat="159000"/>
                    </a14:imgEffect>
                  </a14:imgLayer>
                </a14:imgProps>
              </a:ext>
            </a:extLst>
          </a:blip>
          <a:stretch>
            <a:fillRect/>
          </a:stretch>
        </p:blipFill>
        <p:spPr>
          <a:xfrm>
            <a:off x="1631004" y="1030143"/>
            <a:ext cx="8929991" cy="4797714"/>
          </a:xfrm>
          <a:prstGeom prst="rect">
            <a:avLst/>
          </a:prstGeom>
          <a:ln>
            <a:solidFill>
              <a:schemeClr val="tx1"/>
            </a:solidFill>
          </a:ln>
        </p:spPr>
      </p:pic>
      <p:grpSp>
        <p:nvGrpSpPr>
          <p:cNvPr id="2" name="Group 1">
            <a:extLst>
              <a:ext uri="{FF2B5EF4-FFF2-40B4-BE49-F238E27FC236}">
                <a16:creationId xmlns:a16="http://schemas.microsoft.com/office/drawing/2014/main" id="{A79D528B-3687-004B-A22B-3740C66545B9}"/>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E66FE39C-2D1E-B738-DDBD-89927CDC11E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54E8BE42-E8F0-09F9-753A-37E4CA35EB7F}"/>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B31DD70C-F555-539A-F67F-B2EFBE00F46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13CAA462-76B6-7F69-D9E5-A4A8BEDF6B0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3747427-3383-0735-41B4-B9CF954B1416}"/>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A2E19710-DE48-5D0A-3E7C-2063764B35C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6341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92809" y="2445596"/>
            <a:ext cx="8280920" cy="646331"/>
          </a:xfrm>
          <a:prstGeom prst="rect">
            <a:avLst/>
          </a:prstGeom>
          <a:solidFill>
            <a:srgbClr val="002060"/>
          </a:solidFill>
        </p:spPr>
        <p:txBody>
          <a:bodyPr wrap="square" rtlCol="0">
            <a:spAutoFit/>
          </a:bodyPr>
          <a:lstStyle/>
          <a:p>
            <a:pPr algn="ctr"/>
            <a:r>
              <a:rPr lang="en-GB" sz="3600" b="1" dirty="0">
                <a:solidFill>
                  <a:schemeClr val="bg1"/>
                </a:solidFill>
              </a:rPr>
              <a:t>Impact on Victims</a:t>
            </a:r>
          </a:p>
        </p:txBody>
      </p:sp>
      <p:grpSp>
        <p:nvGrpSpPr>
          <p:cNvPr id="2" name="Group 1">
            <a:extLst>
              <a:ext uri="{FF2B5EF4-FFF2-40B4-BE49-F238E27FC236}">
                <a16:creationId xmlns:a16="http://schemas.microsoft.com/office/drawing/2014/main" id="{F2E03BE1-E7F2-CA1A-A435-8310F51F6450}"/>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62CC5075-D8FB-D7E3-9283-DCD8C4041C1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6B644901-DB38-128B-4B75-6461E61B414C}"/>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80D8CC51-C194-A87A-8BBA-2258E7B059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95F2ADD7-7101-548D-2092-752A4BE42EF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506B0E87-2E26-6BB5-0051-5C4D230BB0B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FB79FB4B-6C43-49EF-4ABD-08D67AE2D20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73128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345820" y="513854"/>
            <a:ext cx="9476902" cy="584775"/>
          </a:xfrm>
          <a:prstGeom prst="rect">
            <a:avLst/>
          </a:prstGeom>
          <a:solidFill>
            <a:srgbClr val="002060"/>
          </a:solidFill>
        </p:spPr>
        <p:txBody>
          <a:bodyPr wrap="square" rtlCol="0">
            <a:spAutoFit/>
          </a:bodyPr>
          <a:lstStyle/>
          <a:p>
            <a:pPr algn="ctr"/>
            <a:r>
              <a:rPr lang="en-GB" sz="3200" b="1" dirty="0">
                <a:solidFill>
                  <a:schemeClr val="bg1"/>
                </a:solidFill>
              </a:rPr>
              <a:t>Impact on Victims</a:t>
            </a:r>
          </a:p>
        </p:txBody>
      </p:sp>
      <p:graphicFrame>
        <p:nvGraphicFramePr>
          <p:cNvPr id="2" name="Diagram 1">
            <a:extLst>
              <a:ext uri="{FF2B5EF4-FFF2-40B4-BE49-F238E27FC236}">
                <a16:creationId xmlns:a16="http://schemas.microsoft.com/office/drawing/2014/main" id="{51A202E9-E209-4379-B7D7-D00B5941B2C1}"/>
              </a:ext>
            </a:extLst>
          </p:cNvPr>
          <p:cNvGraphicFramePr/>
          <p:nvPr>
            <p:extLst>
              <p:ext uri="{D42A27DB-BD31-4B8C-83A1-F6EECF244321}">
                <p14:modId xmlns:p14="http://schemas.microsoft.com/office/powerpoint/2010/main" val="765765036"/>
              </p:ext>
            </p:extLst>
          </p:nvPr>
        </p:nvGraphicFramePr>
        <p:xfrm>
          <a:off x="1369278" y="1005997"/>
          <a:ext cx="9476902" cy="5329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05091710-585F-8FFE-ED87-3DF917518AC4}"/>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6995516A-0D8A-23CB-6E83-2FA971D9599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F10DB574-F26F-9A62-7F43-0490CC51F6AF}"/>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11AF3B3A-EEB2-609E-C768-1FA557767B6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52917838-578B-6A67-F127-53DD5B7DA20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C7064A97-6BD7-5329-7D75-11D8E0EE567F}"/>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DE5BDFFC-7908-3A74-E39C-CB58B72E38F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57369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BEBD530-B883-4CFA-BCB0-65344823EA27}"/>
                                            </p:graphicEl>
                                          </p:spTgt>
                                        </p:tgtEl>
                                        <p:attrNameLst>
                                          <p:attrName>style.visibility</p:attrName>
                                        </p:attrNameLst>
                                      </p:cBhvr>
                                      <p:to>
                                        <p:strVal val="visible"/>
                                      </p:to>
                                    </p:set>
                                    <p:animEffect transition="in" filter="fade">
                                      <p:cBhvr>
                                        <p:cTn id="7" dur="500"/>
                                        <p:tgtEl>
                                          <p:spTgt spid="2">
                                            <p:graphicEl>
                                              <a:dgm id="{ABEBD530-B883-4CFA-BCB0-65344823EA2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AC8B293-017C-4147-B3D0-76972DDFEBB5}"/>
                                            </p:graphicEl>
                                          </p:spTgt>
                                        </p:tgtEl>
                                        <p:attrNameLst>
                                          <p:attrName>style.visibility</p:attrName>
                                        </p:attrNameLst>
                                      </p:cBhvr>
                                      <p:to>
                                        <p:strVal val="visible"/>
                                      </p:to>
                                    </p:set>
                                    <p:animEffect transition="in" filter="fade">
                                      <p:cBhvr>
                                        <p:cTn id="12" dur="500"/>
                                        <p:tgtEl>
                                          <p:spTgt spid="2">
                                            <p:graphicEl>
                                              <a:dgm id="{8AC8B293-017C-4147-B3D0-76972DDFEBB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28FEC27-F989-43D3-A650-511CDD487FEA}"/>
                                            </p:graphicEl>
                                          </p:spTgt>
                                        </p:tgtEl>
                                        <p:attrNameLst>
                                          <p:attrName>style.visibility</p:attrName>
                                        </p:attrNameLst>
                                      </p:cBhvr>
                                      <p:to>
                                        <p:strVal val="visible"/>
                                      </p:to>
                                    </p:set>
                                    <p:animEffect transition="in" filter="fade">
                                      <p:cBhvr>
                                        <p:cTn id="15" dur="500"/>
                                        <p:tgtEl>
                                          <p:spTgt spid="2">
                                            <p:graphicEl>
                                              <a:dgm id="{F28FEC27-F989-43D3-A650-511CDD487FE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81F9D2C-F23E-436B-A42C-E9CCD3E0EE18}"/>
                                            </p:graphicEl>
                                          </p:spTgt>
                                        </p:tgtEl>
                                        <p:attrNameLst>
                                          <p:attrName>style.visibility</p:attrName>
                                        </p:attrNameLst>
                                      </p:cBhvr>
                                      <p:to>
                                        <p:strVal val="visible"/>
                                      </p:to>
                                    </p:set>
                                    <p:animEffect transition="in" filter="fade">
                                      <p:cBhvr>
                                        <p:cTn id="20" dur="500"/>
                                        <p:tgtEl>
                                          <p:spTgt spid="2">
                                            <p:graphicEl>
                                              <a:dgm id="{581F9D2C-F23E-436B-A42C-E9CCD3E0EE1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28A9F6-A15D-41FA-A407-DB867DEDE0E6}"/>
                                            </p:graphicEl>
                                          </p:spTgt>
                                        </p:tgtEl>
                                        <p:attrNameLst>
                                          <p:attrName>style.visibility</p:attrName>
                                        </p:attrNameLst>
                                      </p:cBhvr>
                                      <p:to>
                                        <p:strVal val="visible"/>
                                      </p:to>
                                    </p:set>
                                    <p:animEffect transition="in" filter="fade">
                                      <p:cBhvr>
                                        <p:cTn id="23" dur="500"/>
                                        <p:tgtEl>
                                          <p:spTgt spid="2">
                                            <p:graphicEl>
                                              <a:dgm id="{E128A9F6-A15D-41FA-A407-DB867DEDE0E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FD9C52F6-525A-44D6-BFB2-98E9F6E3C3A2}"/>
                                            </p:graphicEl>
                                          </p:spTgt>
                                        </p:tgtEl>
                                        <p:attrNameLst>
                                          <p:attrName>style.visibility</p:attrName>
                                        </p:attrNameLst>
                                      </p:cBhvr>
                                      <p:to>
                                        <p:strVal val="visible"/>
                                      </p:to>
                                    </p:set>
                                    <p:animEffect transition="in" filter="fade">
                                      <p:cBhvr>
                                        <p:cTn id="28" dur="500"/>
                                        <p:tgtEl>
                                          <p:spTgt spid="2">
                                            <p:graphicEl>
                                              <a:dgm id="{FD9C52F6-525A-44D6-BFB2-98E9F6E3C3A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D1585091-58B6-4CDA-81C7-57647D3FF0C4}"/>
                                            </p:graphicEl>
                                          </p:spTgt>
                                        </p:tgtEl>
                                        <p:attrNameLst>
                                          <p:attrName>style.visibility</p:attrName>
                                        </p:attrNameLst>
                                      </p:cBhvr>
                                      <p:to>
                                        <p:strVal val="visible"/>
                                      </p:to>
                                    </p:set>
                                    <p:animEffect transition="in" filter="fade">
                                      <p:cBhvr>
                                        <p:cTn id="31" dur="500"/>
                                        <p:tgtEl>
                                          <p:spTgt spid="2">
                                            <p:graphicEl>
                                              <a:dgm id="{D1585091-58B6-4CDA-81C7-57647D3FF0C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D90653C-6374-49C0-9E28-34E626B88936}"/>
                                            </p:graphicEl>
                                          </p:spTgt>
                                        </p:tgtEl>
                                        <p:attrNameLst>
                                          <p:attrName>style.visibility</p:attrName>
                                        </p:attrNameLst>
                                      </p:cBhvr>
                                      <p:to>
                                        <p:strVal val="visible"/>
                                      </p:to>
                                    </p:set>
                                    <p:animEffect transition="in" filter="fade">
                                      <p:cBhvr>
                                        <p:cTn id="36" dur="500"/>
                                        <p:tgtEl>
                                          <p:spTgt spid="2">
                                            <p:graphicEl>
                                              <a:dgm id="{1D90653C-6374-49C0-9E28-34E626B8893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246694A2-986F-4952-8AD0-52324869BBD5}"/>
                                            </p:graphicEl>
                                          </p:spTgt>
                                        </p:tgtEl>
                                        <p:attrNameLst>
                                          <p:attrName>style.visibility</p:attrName>
                                        </p:attrNameLst>
                                      </p:cBhvr>
                                      <p:to>
                                        <p:strVal val="visible"/>
                                      </p:to>
                                    </p:set>
                                    <p:animEffect transition="in" filter="fade">
                                      <p:cBhvr>
                                        <p:cTn id="39" dur="500"/>
                                        <p:tgtEl>
                                          <p:spTgt spid="2">
                                            <p:graphicEl>
                                              <a:dgm id="{246694A2-986F-4952-8AD0-52324869BBD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57B31F06-5472-4334-A10C-C2C5B80551A3}"/>
                                            </p:graphicEl>
                                          </p:spTgt>
                                        </p:tgtEl>
                                        <p:attrNameLst>
                                          <p:attrName>style.visibility</p:attrName>
                                        </p:attrNameLst>
                                      </p:cBhvr>
                                      <p:to>
                                        <p:strVal val="visible"/>
                                      </p:to>
                                    </p:set>
                                    <p:animEffect transition="in" filter="fade">
                                      <p:cBhvr>
                                        <p:cTn id="44" dur="500"/>
                                        <p:tgtEl>
                                          <p:spTgt spid="2">
                                            <p:graphicEl>
                                              <a:dgm id="{57B31F06-5472-4334-A10C-C2C5B80551A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0BA8195B-94A8-4C2B-BE32-643567828D62}"/>
                                            </p:graphicEl>
                                          </p:spTgt>
                                        </p:tgtEl>
                                        <p:attrNameLst>
                                          <p:attrName>style.visibility</p:attrName>
                                        </p:attrNameLst>
                                      </p:cBhvr>
                                      <p:to>
                                        <p:strVal val="visible"/>
                                      </p:to>
                                    </p:set>
                                    <p:animEffect transition="in" filter="fade">
                                      <p:cBhvr>
                                        <p:cTn id="47" dur="500"/>
                                        <p:tgtEl>
                                          <p:spTgt spid="2">
                                            <p:graphicEl>
                                              <a:dgm id="{0BA8195B-94A8-4C2B-BE32-643567828D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9351" y="2293196"/>
            <a:ext cx="8280920" cy="646331"/>
          </a:xfrm>
          <a:prstGeom prst="rect">
            <a:avLst/>
          </a:prstGeom>
          <a:solidFill>
            <a:srgbClr val="002060"/>
          </a:solidFill>
        </p:spPr>
        <p:txBody>
          <a:bodyPr wrap="square" rtlCol="0">
            <a:spAutoFit/>
          </a:bodyPr>
          <a:lstStyle/>
          <a:p>
            <a:pPr algn="ctr"/>
            <a:r>
              <a:rPr lang="en-GB" sz="3600" b="1" dirty="0">
                <a:solidFill>
                  <a:schemeClr val="bg1"/>
                </a:solidFill>
              </a:rPr>
              <a:t>Should we treat everyone the same?</a:t>
            </a:r>
          </a:p>
        </p:txBody>
      </p:sp>
      <p:grpSp>
        <p:nvGrpSpPr>
          <p:cNvPr id="2" name="Group 1">
            <a:extLst>
              <a:ext uri="{FF2B5EF4-FFF2-40B4-BE49-F238E27FC236}">
                <a16:creationId xmlns:a16="http://schemas.microsoft.com/office/drawing/2014/main" id="{358071B0-0AF5-AFD3-CFCB-801AC9C75106}"/>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657CC436-950B-D1F5-65DD-DF2414D80CB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1BDE7D27-DD47-4140-512F-64A3A709633E}"/>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8F04D28A-CF95-D522-76C6-BBE4DA11E1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183A741E-BE8C-1592-8779-DC653DA645C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7D2D4072-8AE7-5D0F-D633-6C8BB72C37C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A4B6D56C-C23C-7EED-6A08-ACA83CDD141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76751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8982" y="413983"/>
            <a:ext cx="9899809" cy="584775"/>
          </a:xfrm>
          <a:prstGeom prst="rect">
            <a:avLst/>
          </a:prstGeom>
          <a:solidFill>
            <a:srgbClr val="002060"/>
          </a:solidFill>
        </p:spPr>
        <p:txBody>
          <a:bodyPr wrap="square" rtlCol="0">
            <a:spAutoFit/>
          </a:bodyPr>
          <a:lstStyle/>
          <a:p>
            <a:pPr algn="ctr"/>
            <a:r>
              <a:rPr lang="en-GB" sz="3200" b="1" dirty="0">
                <a:solidFill>
                  <a:schemeClr val="bg1"/>
                </a:solidFill>
              </a:rPr>
              <a:t>Hate Incidents and Hate Crime</a:t>
            </a:r>
          </a:p>
        </p:txBody>
      </p:sp>
      <p:graphicFrame>
        <p:nvGraphicFramePr>
          <p:cNvPr id="2" name="Diagram 1">
            <a:extLst>
              <a:ext uri="{FF2B5EF4-FFF2-40B4-BE49-F238E27FC236}">
                <a16:creationId xmlns:a16="http://schemas.microsoft.com/office/drawing/2014/main" id="{3DD58D80-BEAE-481A-A8AE-07B8B588EF05}"/>
              </a:ext>
            </a:extLst>
          </p:cNvPr>
          <p:cNvGraphicFramePr/>
          <p:nvPr>
            <p:extLst>
              <p:ext uri="{D42A27DB-BD31-4B8C-83A1-F6EECF244321}">
                <p14:modId xmlns:p14="http://schemas.microsoft.com/office/powerpoint/2010/main" val="2257325282"/>
              </p:ext>
            </p:extLst>
          </p:nvPr>
        </p:nvGraphicFramePr>
        <p:xfrm>
          <a:off x="1894526" y="1222725"/>
          <a:ext cx="8072385" cy="4287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8223A9A0-0417-E5B5-02C5-B4B285F9ED91}"/>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06301FEF-3C01-DD22-527E-30500D822C05}"/>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BDE5DF5-C023-CC7B-1715-738C87FD33BE}"/>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904B68A8-7B60-7C49-55CB-31416C07BD5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5AA90EC-B3F8-F8BE-729C-DAB212179FD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E038DC3-7B84-4E14-BE7D-CF96364A402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2344A2E4-AF7E-38EA-6BE5-744850DB39C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50105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4C07D7E-1937-4241-94CD-5BD615C68306}"/>
                                            </p:graphicEl>
                                          </p:spTgt>
                                        </p:tgtEl>
                                        <p:attrNameLst>
                                          <p:attrName>style.visibility</p:attrName>
                                        </p:attrNameLst>
                                      </p:cBhvr>
                                      <p:to>
                                        <p:strVal val="visible"/>
                                      </p:to>
                                    </p:set>
                                    <p:animEffect transition="in" filter="fade">
                                      <p:cBhvr>
                                        <p:cTn id="7" dur="500"/>
                                        <p:tgtEl>
                                          <p:spTgt spid="2">
                                            <p:graphicEl>
                                              <a:dgm id="{F4C07D7E-1937-4241-94CD-5BD615C6830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9DB510F-B769-438C-9211-6BD27903E770}"/>
                                            </p:graphicEl>
                                          </p:spTgt>
                                        </p:tgtEl>
                                        <p:attrNameLst>
                                          <p:attrName>style.visibility</p:attrName>
                                        </p:attrNameLst>
                                      </p:cBhvr>
                                      <p:to>
                                        <p:strVal val="visible"/>
                                      </p:to>
                                    </p:set>
                                    <p:animEffect transition="in" filter="fade">
                                      <p:cBhvr>
                                        <p:cTn id="12" dur="500"/>
                                        <p:tgtEl>
                                          <p:spTgt spid="2">
                                            <p:graphicEl>
                                              <a:dgm id="{99DB510F-B769-438C-9211-6BD27903E7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33096E-3C44-42E3-8EC4-1D74A0C55C9A}"/>
                                            </p:graphicEl>
                                          </p:spTgt>
                                        </p:tgtEl>
                                        <p:attrNameLst>
                                          <p:attrName>style.visibility</p:attrName>
                                        </p:attrNameLst>
                                      </p:cBhvr>
                                      <p:to>
                                        <p:strVal val="visible"/>
                                      </p:to>
                                    </p:set>
                                    <p:animEffect transition="in" filter="fade">
                                      <p:cBhvr>
                                        <p:cTn id="15" dur="500"/>
                                        <p:tgtEl>
                                          <p:spTgt spid="2">
                                            <p:graphicEl>
                                              <a:dgm id="{ED33096E-3C44-42E3-8EC4-1D74A0C55C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05838" y="233465"/>
            <a:ext cx="11303541" cy="584775"/>
          </a:xfrm>
          <a:prstGeom prst="rect">
            <a:avLst/>
          </a:prstGeom>
          <a:solidFill>
            <a:srgbClr val="002060"/>
          </a:solidFill>
        </p:spPr>
        <p:txBody>
          <a:bodyPr wrap="square" rtlCol="0">
            <a:spAutoFit/>
          </a:bodyPr>
          <a:lstStyle/>
          <a:p>
            <a:pPr algn="ctr"/>
            <a:r>
              <a:rPr lang="en-GB" sz="3200" b="1" dirty="0">
                <a:solidFill>
                  <a:schemeClr val="bg1"/>
                </a:solidFill>
              </a:rPr>
              <a:t>Recording of Non-Crime Hate Incidents (NCHI)</a:t>
            </a:r>
          </a:p>
        </p:txBody>
      </p:sp>
      <p:grpSp>
        <p:nvGrpSpPr>
          <p:cNvPr id="2" name="Group 1">
            <a:extLst>
              <a:ext uri="{FF2B5EF4-FFF2-40B4-BE49-F238E27FC236}">
                <a16:creationId xmlns:a16="http://schemas.microsoft.com/office/drawing/2014/main" id="{65FF0870-77BD-1EAE-3C73-6741EFD7DF9B}"/>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4A7A936-7CFB-179D-B651-BAED1B59210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9CF897CD-E278-A930-97B2-AB112F023283}"/>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96F35971-DD61-82A4-8EB9-13D1C2CA0C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5CA46710-721D-7CB6-FCCC-3120FDF5A32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FBBAF2B-5E6C-0F66-4287-6CF0D5BCB8E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1B8FCA6-3C04-D69A-EBCB-1CF32C1F5F2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3" name="Rectangle: Folded Corner 2">
            <a:extLst>
              <a:ext uri="{FF2B5EF4-FFF2-40B4-BE49-F238E27FC236}">
                <a16:creationId xmlns:a16="http://schemas.microsoft.com/office/drawing/2014/main" id="{3D21342A-C64C-1FDA-670C-9CA5AFD3317C}"/>
              </a:ext>
            </a:extLst>
          </p:cNvPr>
          <p:cNvSpPr/>
          <p:nvPr/>
        </p:nvSpPr>
        <p:spPr>
          <a:xfrm>
            <a:off x="528059" y="990441"/>
            <a:ext cx="3475906" cy="4743792"/>
          </a:xfrm>
          <a:custGeom>
            <a:avLst/>
            <a:gdLst>
              <a:gd name="connsiteX0" fmla="*/ 0 w 3475906"/>
              <a:gd name="connsiteY0" fmla="*/ 0 h 4743792"/>
              <a:gd name="connsiteX1" fmla="*/ 764699 w 3475906"/>
              <a:gd name="connsiteY1" fmla="*/ 0 h 4743792"/>
              <a:gd name="connsiteX2" fmla="*/ 1459881 w 3475906"/>
              <a:gd name="connsiteY2" fmla="*/ 0 h 4743792"/>
              <a:gd name="connsiteX3" fmla="*/ 2085544 w 3475906"/>
              <a:gd name="connsiteY3" fmla="*/ 0 h 4743792"/>
              <a:gd name="connsiteX4" fmla="*/ 2780725 w 3475906"/>
              <a:gd name="connsiteY4" fmla="*/ 0 h 4743792"/>
              <a:gd name="connsiteX5" fmla="*/ 3475906 w 3475906"/>
              <a:gd name="connsiteY5" fmla="*/ 0 h 4743792"/>
              <a:gd name="connsiteX6" fmla="*/ 3475906 w 3475906"/>
              <a:gd name="connsiteY6" fmla="*/ 569143 h 4743792"/>
              <a:gd name="connsiteX7" fmla="*/ 3475906 w 3475906"/>
              <a:gd name="connsiteY7" fmla="*/ 1221576 h 4743792"/>
              <a:gd name="connsiteX8" fmla="*/ 3475906 w 3475906"/>
              <a:gd name="connsiteY8" fmla="*/ 1832364 h 4743792"/>
              <a:gd name="connsiteX9" fmla="*/ 3475906 w 3475906"/>
              <a:gd name="connsiteY9" fmla="*/ 2568086 h 4743792"/>
              <a:gd name="connsiteX10" fmla="*/ 3475906 w 3475906"/>
              <a:gd name="connsiteY10" fmla="*/ 3178873 h 4743792"/>
              <a:gd name="connsiteX11" fmla="*/ 3475906 w 3475906"/>
              <a:gd name="connsiteY11" fmla="*/ 4164463 h 4743792"/>
              <a:gd name="connsiteX12" fmla="*/ 3197828 w 3475906"/>
              <a:gd name="connsiteY12" fmla="*/ 4442541 h 4743792"/>
              <a:gd name="connsiteX13" fmla="*/ 2896577 w 3475906"/>
              <a:gd name="connsiteY13" fmla="*/ 4743792 h 4743792"/>
              <a:gd name="connsiteX14" fmla="*/ 2317262 w 3475906"/>
              <a:gd name="connsiteY14" fmla="*/ 4743792 h 4743792"/>
              <a:gd name="connsiteX15" fmla="*/ 1795878 w 3475906"/>
              <a:gd name="connsiteY15" fmla="*/ 4743792 h 4743792"/>
              <a:gd name="connsiteX16" fmla="*/ 1216562 w 3475906"/>
              <a:gd name="connsiteY16" fmla="*/ 4743792 h 4743792"/>
              <a:gd name="connsiteX17" fmla="*/ 579315 w 3475906"/>
              <a:gd name="connsiteY17" fmla="*/ 4743792 h 4743792"/>
              <a:gd name="connsiteX18" fmla="*/ 0 w 3475906"/>
              <a:gd name="connsiteY18" fmla="*/ 4743792 h 4743792"/>
              <a:gd name="connsiteX19" fmla="*/ 0 w 3475906"/>
              <a:gd name="connsiteY19" fmla="*/ 4208421 h 4743792"/>
              <a:gd name="connsiteX20" fmla="*/ 0 w 3475906"/>
              <a:gd name="connsiteY20" fmla="*/ 3435861 h 4743792"/>
              <a:gd name="connsiteX21" fmla="*/ 0 w 3475906"/>
              <a:gd name="connsiteY21" fmla="*/ 2805614 h 4743792"/>
              <a:gd name="connsiteX22" fmla="*/ 0 w 3475906"/>
              <a:gd name="connsiteY22" fmla="*/ 2080492 h 4743792"/>
              <a:gd name="connsiteX23" fmla="*/ 0 w 3475906"/>
              <a:gd name="connsiteY23" fmla="*/ 1355369 h 4743792"/>
              <a:gd name="connsiteX24" fmla="*/ 0 w 3475906"/>
              <a:gd name="connsiteY24" fmla="*/ 772560 h 4743792"/>
              <a:gd name="connsiteX25" fmla="*/ 0 w 3475906"/>
              <a:gd name="connsiteY25" fmla="*/ 0 h 4743792"/>
              <a:gd name="connsiteX0" fmla="*/ 2896577 w 3475906"/>
              <a:gd name="connsiteY0" fmla="*/ 4743792 h 4743792"/>
              <a:gd name="connsiteX1" fmla="*/ 3012443 w 3475906"/>
              <a:gd name="connsiteY1" fmla="*/ 4280329 h 4743792"/>
              <a:gd name="connsiteX2" fmla="*/ 3475906 w 3475906"/>
              <a:gd name="connsiteY2" fmla="*/ 4164463 h 4743792"/>
              <a:gd name="connsiteX3" fmla="*/ 3197828 w 3475906"/>
              <a:gd name="connsiteY3" fmla="*/ 4442541 h 4743792"/>
              <a:gd name="connsiteX4" fmla="*/ 2896577 w 3475906"/>
              <a:gd name="connsiteY4" fmla="*/ 4743792 h 4743792"/>
              <a:gd name="connsiteX0" fmla="*/ 2896577 w 3475906"/>
              <a:gd name="connsiteY0" fmla="*/ 4743792 h 4743792"/>
              <a:gd name="connsiteX1" fmla="*/ 3012443 w 3475906"/>
              <a:gd name="connsiteY1" fmla="*/ 4280329 h 4743792"/>
              <a:gd name="connsiteX2" fmla="*/ 3475906 w 3475906"/>
              <a:gd name="connsiteY2" fmla="*/ 4164463 h 4743792"/>
              <a:gd name="connsiteX3" fmla="*/ 3192035 w 3475906"/>
              <a:gd name="connsiteY3" fmla="*/ 4448334 h 4743792"/>
              <a:gd name="connsiteX4" fmla="*/ 2896577 w 3475906"/>
              <a:gd name="connsiteY4" fmla="*/ 4743792 h 4743792"/>
              <a:gd name="connsiteX5" fmla="*/ 2375193 w 3475906"/>
              <a:gd name="connsiteY5" fmla="*/ 4743792 h 4743792"/>
              <a:gd name="connsiteX6" fmla="*/ 1795878 w 3475906"/>
              <a:gd name="connsiteY6" fmla="*/ 4743792 h 4743792"/>
              <a:gd name="connsiteX7" fmla="*/ 1245528 w 3475906"/>
              <a:gd name="connsiteY7" fmla="*/ 4743792 h 4743792"/>
              <a:gd name="connsiteX8" fmla="*/ 753110 w 3475906"/>
              <a:gd name="connsiteY8" fmla="*/ 4743792 h 4743792"/>
              <a:gd name="connsiteX9" fmla="*/ 0 w 3475906"/>
              <a:gd name="connsiteY9" fmla="*/ 4743792 h 4743792"/>
              <a:gd name="connsiteX10" fmla="*/ 0 w 3475906"/>
              <a:gd name="connsiteY10" fmla="*/ 4113545 h 4743792"/>
              <a:gd name="connsiteX11" fmla="*/ 0 w 3475906"/>
              <a:gd name="connsiteY11" fmla="*/ 3340985 h 4743792"/>
              <a:gd name="connsiteX12" fmla="*/ 0 w 3475906"/>
              <a:gd name="connsiteY12" fmla="*/ 2663300 h 4743792"/>
              <a:gd name="connsiteX13" fmla="*/ 0 w 3475906"/>
              <a:gd name="connsiteY13" fmla="*/ 2080492 h 4743792"/>
              <a:gd name="connsiteX14" fmla="*/ 0 w 3475906"/>
              <a:gd name="connsiteY14" fmla="*/ 1307931 h 4743792"/>
              <a:gd name="connsiteX15" fmla="*/ 0 w 3475906"/>
              <a:gd name="connsiteY15" fmla="*/ 772560 h 4743792"/>
              <a:gd name="connsiteX16" fmla="*/ 0 w 3475906"/>
              <a:gd name="connsiteY16" fmla="*/ 0 h 4743792"/>
              <a:gd name="connsiteX17" fmla="*/ 590904 w 3475906"/>
              <a:gd name="connsiteY17" fmla="*/ 0 h 4743792"/>
              <a:gd name="connsiteX18" fmla="*/ 1320844 w 3475906"/>
              <a:gd name="connsiteY18" fmla="*/ 0 h 4743792"/>
              <a:gd name="connsiteX19" fmla="*/ 2050785 w 3475906"/>
              <a:gd name="connsiteY19" fmla="*/ 0 h 4743792"/>
              <a:gd name="connsiteX20" fmla="*/ 2745966 w 3475906"/>
              <a:gd name="connsiteY20" fmla="*/ 0 h 4743792"/>
              <a:gd name="connsiteX21" fmla="*/ 3475906 w 3475906"/>
              <a:gd name="connsiteY21" fmla="*/ 0 h 4743792"/>
              <a:gd name="connsiteX22" fmla="*/ 3475906 w 3475906"/>
              <a:gd name="connsiteY22" fmla="*/ 569143 h 4743792"/>
              <a:gd name="connsiteX23" fmla="*/ 3475906 w 3475906"/>
              <a:gd name="connsiteY23" fmla="*/ 1263220 h 4743792"/>
              <a:gd name="connsiteX24" fmla="*/ 3475906 w 3475906"/>
              <a:gd name="connsiteY24" fmla="*/ 1874008 h 4743792"/>
              <a:gd name="connsiteX25" fmla="*/ 3475906 w 3475906"/>
              <a:gd name="connsiteY25" fmla="*/ 2568086 h 4743792"/>
              <a:gd name="connsiteX26" fmla="*/ 3475906 w 3475906"/>
              <a:gd name="connsiteY26" fmla="*/ 3262163 h 4743792"/>
              <a:gd name="connsiteX27" fmla="*/ 3475906 w 3475906"/>
              <a:gd name="connsiteY27" fmla="*/ 4164463 h 4743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475906" h="4743792" stroke="0" extrusionOk="0">
                <a:moveTo>
                  <a:pt x="0" y="0"/>
                </a:moveTo>
                <a:cubicBezTo>
                  <a:pt x="233512" y="13771"/>
                  <a:pt x="448096" y="9819"/>
                  <a:pt x="764699" y="0"/>
                </a:cubicBezTo>
                <a:cubicBezTo>
                  <a:pt x="1081302" y="-9819"/>
                  <a:pt x="1165117" y="30338"/>
                  <a:pt x="1459881" y="0"/>
                </a:cubicBezTo>
                <a:cubicBezTo>
                  <a:pt x="1754645" y="-30338"/>
                  <a:pt x="1851562" y="-25655"/>
                  <a:pt x="2085544" y="0"/>
                </a:cubicBezTo>
                <a:cubicBezTo>
                  <a:pt x="2319526" y="25655"/>
                  <a:pt x="2617002" y="-16504"/>
                  <a:pt x="2780725" y="0"/>
                </a:cubicBezTo>
                <a:cubicBezTo>
                  <a:pt x="2944448" y="16504"/>
                  <a:pt x="3134296" y="-34236"/>
                  <a:pt x="3475906" y="0"/>
                </a:cubicBezTo>
                <a:cubicBezTo>
                  <a:pt x="3454719" y="215080"/>
                  <a:pt x="3477487" y="421244"/>
                  <a:pt x="3475906" y="569143"/>
                </a:cubicBezTo>
                <a:cubicBezTo>
                  <a:pt x="3474325" y="717042"/>
                  <a:pt x="3451785" y="1072570"/>
                  <a:pt x="3475906" y="1221576"/>
                </a:cubicBezTo>
                <a:cubicBezTo>
                  <a:pt x="3500027" y="1370582"/>
                  <a:pt x="3459070" y="1626800"/>
                  <a:pt x="3475906" y="1832364"/>
                </a:cubicBezTo>
                <a:cubicBezTo>
                  <a:pt x="3492742" y="2037928"/>
                  <a:pt x="3483102" y="2387094"/>
                  <a:pt x="3475906" y="2568086"/>
                </a:cubicBezTo>
                <a:cubicBezTo>
                  <a:pt x="3468710" y="2749078"/>
                  <a:pt x="3446987" y="3005875"/>
                  <a:pt x="3475906" y="3178873"/>
                </a:cubicBezTo>
                <a:cubicBezTo>
                  <a:pt x="3504825" y="3351871"/>
                  <a:pt x="3500688" y="3799540"/>
                  <a:pt x="3475906" y="4164463"/>
                </a:cubicBezTo>
                <a:cubicBezTo>
                  <a:pt x="3385335" y="4255695"/>
                  <a:pt x="3289721" y="4335311"/>
                  <a:pt x="3197828" y="4442541"/>
                </a:cubicBezTo>
                <a:cubicBezTo>
                  <a:pt x="3105935" y="4549771"/>
                  <a:pt x="3040878" y="4611980"/>
                  <a:pt x="2896577" y="4743792"/>
                </a:cubicBezTo>
                <a:cubicBezTo>
                  <a:pt x="2712607" y="4722088"/>
                  <a:pt x="2492201" y="4737259"/>
                  <a:pt x="2317262" y="4743792"/>
                </a:cubicBezTo>
                <a:cubicBezTo>
                  <a:pt x="2142324" y="4750325"/>
                  <a:pt x="1971974" y="4725899"/>
                  <a:pt x="1795878" y="4743792"/>
                </a:cubicBezTo>
                <a:cubicBezTo>
                  <a:pt x="1619782" y="4761685"/>
                  <a:pt x="1478155" y="4726358"/>
                  <a:pt x="1216562" y="4743792"/>
                </a:cubicBezTo>
                <a:cubicBezTo>
                  <a:pt x="954969" y="4761226"/>
                  <a:pt x="719382" y="4722497"/>
                  <a:pt x="579315" y="4743792"/>
                </a:cubicBezTo>
                <a:cubicBezTo>
                  <a:pt x="439248" y="4765087"/>
                  <a:pt x="179466" y="4729852"/>
                  <a:pt x="0" y="4743792"/>
                </a:cubicBezTo>
                <a:cubicBezTo>
                  <a:pt x="15930" y="4514581"/>
                  <a:pt x="-3396" y="4317912"/>
                  <a:pt x="0" y="4208421"/>
                </a:cubicBezTo>
                <a:cubicBezTo>
                  <a:pt x="3396" y="4098930"/>
                  <a:pt x="27569" y="3749529"/>
                  <a:pt x="0" y="3435861"/>
                </a:cubicBezTo>
                <a:cubicBezTo>
                  <a:pt x="-27569" y="3122193"/>
                  <a:pt x="-24685" y="2937033"/>
                  <a:pt x="0" y="2805614"/>
                </a:cubicBezTo>
                <a:cubicBezTo>
                  <a:pt x="24685" y="2674195"/>
                  <a:pt x="20497" y="2434615"/>
                  <a:pt x="0" y="2080492"/>
                </a:cubicBezTo>
                <a:cubicBezTo>
                  <a:pt x="-20497" y="1726369"/>
                  <a:pt x="14518" y="1618198"/>
                  <a:pt x="0" y="1355369"/>
                </a:cubicBezTo>
                <a:cubicBezTo>
                  <a:pt x="-14518" y="1092540"/>
                  <a:pt x="22788" y="906887"/>
                  <a:pt x="0" y="772560"/>
                </a:cubicBezTo>
                <a:cubicBezTo>
                  <a:pt x="-22788" y="638233"/>
                  <a:pt x="31773" y="187915"/>
                  <a:pt x="0" y="0"/>
                </a:cubicBezTo>
                <a:close/>
              </a:path>
              <a:path w="3475906" h="4743792" fill="darkenLess" stroke="0" extrusionOk="0">
                <a:moveTo>
                  <a:pt x="2896577" y="4743792"/>
                </a:moveTo>
                <a:cubicBezTo>
                  <a:pt x="2945806" y="4624616"/>
                  <a:pt x="2968317" y="4493244"/>
                  <a:pt x="3012443" y="4280329"/>
                </a:cubicBezTo>
                <a:cubicBezTo>
                  <a:pt x="3142016" y="4258000"/>
                  <a:pt x="3359276" y="4169395"/>
                  <a:pt x="3475906" y="4164463"/>
                </a:cubicBezTo>
                <a:cubicBezTo>
                  <a:pt x="3403265" y="4234250"/>
                  <a:pt x="3274778" y="4372439"/>
                  <a:pt x="3197828" y="4442541"/>
                </a:cubicBezTo>
                <a:cubicBezTo>
                  <a:pt x="3120878" y="4512643"/>
                  <a:pt x="3037218" y="4602592"/>
                  <a:pt x="2896577" y="4743792"/>
                </a:cubicBezTo>
                <a:close/>
              </a:path>
              <a:path w="3475906" h="4743792" fill="none" extrusionOk="0">
                <a:moveTo>
                  <a:pt x="2896577" y="4743792"/>
                </a:moveTo>
                <a:cubicBezTo>
                  <a:pt x="2952097" y="4514238"/>
                  <a:pt x="2968640" y="4409590"/>
                  <a:pt x="3012443" y="4280329"/>
                </a:cubicBezTo>
                <a:cubicBezTo>
                  <a:pt x="3108641" y="4241247"/>
                  <a:pt x="3322699" y="4210772"/>
                  <a:pt x="3475906" y="4164463"/>
                </a:cubicBezTo>
                <a:cubicBezTo>
                  <a:pt x="3344446" y="4307158"/>
                  <a:pt x="3248684" y="4379592"/>
                  <a:pt x="3192035" y="4448334"/>
                </a:cubicBezTo>
                <a:cubicBezTo>
                  <a:pt x="3135386" y="4517076"/>
                  <a:pt x="3027341" y="4603793"/>
                  <a:pt x="2896577" y="4743792"/>
                </a:cubicBezTo>
                <a:cubicBezTo>
                  <a:pt x="2736999" y="4744409"/>
                  <a:pt x="2485721" y="4739772"/>
                  <a:pt x="2375193" y="4743792"/>
                </a:cubicBezTo>
                <a:cubicBezTo>
                  <a:pt x="2264665" y="4747812"/>
                  <a:pt x="2028368" y="4739055"/>
                  <a:pt x="1795878" y="4743792"/>
                </a:cubicBezTo>
                <a:cubicBezTo>
                  <a:pt x="1563389" y="4748529"/>
                  <a:pt x="1442340" y="4757031"/>
                  <a:pt x="1245528" y="4743792"/>
                </a:cubicBezTo>
                <a:cubicBezTo>
                  <a:pt x="1048716" y="4730554"/>
                  <a:pt x="932575" y="4758790"/>
                  <a:pt x="753110" y="4743792"/>
                </a:cubicBezTo>
                <a:cubicBezTo>
                  <a:pt x="573645" y="4728794"/>
                  <a:pt x="249038" y="4709226"/>
                  <a:pt x="0" y="4743792"/>
                </a:cubicBezTo>
                <a:cubicBezTo>
                  <a:pt x="-24060" y="4565548"/>
                  <a:pt x="-24349" y="4427657"/>
                  <a:pt x="0" y="4113545"/>
                </a:cubicBezTo>
                <a:cubicBezTo>
                  <a:pt x="24349" y="3799433"/>
                  <a:pt x="-34414" y="3663199"/>
                  <a:pt x="0" y="3340985"/>
                </a:cubicBezTo>
                <a:cubicBezTo>
                  <a:pt x="34414" y="3018771"/>
                  <a:pt x="-12863" y="2881702"/>
                  <a:pt x="0" y="2663300"/>
                </a:cubicBezTo>
                <a:cubicBezTo>
                  <a:pt x="12863" y="2444899"/>
                  <a:pt x="7550" y="2292136"/>
                  <a:pt x="0" y="2080492"/>
                </a:cubicBezTo>
                <a:cubicBezTo>
                  <a:pt x="-7550" y="1868848"/>
                  <a:pt x="32004" y="1468488"/>
                  <a:pt x="0" y="1307931"/>
                </a:cubicBezTo>
                <a:cubicBezTo>
                  <a:pt x="-32004" y="1147374"/>
                  <a:pt x="-5471" y="988246"/>
                  <a:pt x="0" y="772560"/>
                </a:cubicBezTo>
                <a:cubicBezTo>
                  <a:pt x="5471" y="556874"/>
                  <a:pt x="934" y="335213"/>
                  <a:pt x="0" y="0"/>
                </a:cubicBezTo>
                <a:cubicBezTo>
                  <a:pt x="283494" y="26178"/>
                  <a:pt x="406562" y="23447"/>
                  <a:pt x="590904" y="0"/>
                </a:cubicBezTo>
                <a:cubicBezTo>
                  <a:pt x="775246" y="-23447"/>
                  <a:pt x="1036897" y="22546"/>
                  <a:pt x="1320844" y="0"/>
                </a:cubicBezTo>
                <a:cubicBezTo>
                  <a:pt x="1604791" y="-22546"/>
                  <a:pt x="1830442" y="8192"/>
                  <a:pt x="2050785" y="0"/>
                </a:cubicBezTo>
                <a:cubicBezTo>
                  <a:pt x="2271128" y="-8192"/>
                  <a:pt x="2523431" y="4857"/>
                  <a:pt x="2745966" y="0"/>
                </a:cubicBezTo>
                <a:cubicBezTo>
                  <a:pt x="2968501" y="-4857"/>
                  <a:pt x="3139959" y="-16462"/>
                  <a:pt x="3475906" y="0"/>
                </a:cubicBezTo>
                <a:cubicBezTo>
                  <a:pt x="3482125" y="206668"/>
                  <a:pt x="3448954" y="296223"/>
                  <a:pt x="3475906" y="569143"/>
                </a:cubicBezTo>
                <a:cubicBezTo>
                  <a:pt x="3502858" y="842063"/>
                  <a:pt x="3447567" y="1113985"/>
                  <a:pt x="3475906" y="1263220"/>
                </a:cubicBezTo>
                <a:cubicBezTo>
                  <a:pt x="3504245" y="1412455"/>
                  <a:pt x="3473376" y="1612602"/>
                  <a:pt x="3475906" y="1874008"/>
                </a:cubicBezTo>
                <a:cubicBezTo>
                  <a:pt x="3478436" y="2135414"/>
                  <a:pt x="3502143" y="2395025"/>
                  <a:pt x="3475906" y="2568086"/>
                </a:cubicBezTo>
                <a:cubicBezTo>
                  <a:pt x="3449669" y="2741147"/>
                  <a:pt x="3474882" y="2981762"/>
                  <a:pt x="3475906" y="3262163"/>
                </a:cubicBezTo>
                <a:cubicBezTo>
                  <a:pt x="3476930" y="3542564"/>
                  <a:pt x="3478011" y="3909678"/>
                  <a:pt x="3475906" y="4164463"/>
                </a:cubicBezTo>
              </a:path>
              <a:path w="3475906" h="4743792" fill="none" stroke="0" extrusionOk="0">
                <a:moveTo>
                  <a:pt x="2896577" y="4743792"/>
                </a:moveTo>
                <a:cubicBezTo>
                  <a:pt x="2945253" y="4529538"/>
                  <a:pt x="2980698" y="4462775"/>
                  <a:pt x="3012443" y="4280329"/>
                </a:cubicBezTo>
                <a:cubicBezTo>
                  <a:pt x="3118954" y="4238478"/>
                  <a:pt x="3281940" y="4191652"/>
                  <a:pt x="3475906" y="4164463"/>
                </a:cubicBezTo>
                <a:cubicBezTo>
                  <a:pt x="3354765" y="4261659"/>
                  <a:pt x="3291563" y="4328812"/>
                  <a:pt x="3203621" y="4436748"/>
                </a:cubicBezTo>
                <a:cubicBezTo>
                  <a:pt x="3115679" y="4544684"/>
                  <a:pt x="2997339" y="4628832"/>
                  <a:pt x="2896577" y="4743792"/>
                </a:cubicBezTo>
                <a:cubicBezTo>
                  <a:pt x="2764452" y="4726117"/>
                  <a:pt x="2551261" y="4764840"/>
                  <a:pt x="2375193" y="4743792"/>
                </a:cubicBezTo>
                <a:cubicBezTo>
                  <a:pt x="2199125" y="4722744"/>
                  <a:pt x="1990274" y="4763447"/>
                  <a:pt x="1766912" y="4743792"/>
                </a:cubicBezTo>
                <a:cubicBezTo>
                  <a:pt x="1543550" y="4724137"/>
                  <a:pt x="1516719" y="4723891"/>
                  <a:pt x="1274494" y="4743792"/>
                </a:cubicBezTo>
                <a:cubicBezTo>
                  <a:pt x="1032269" y="4763693"/>
                  <a:pt x="957839" y="4733624"/>
                  <a:pt x="782076" y="4743792"/>
                </a:cubicBezTo>
                <a:cubicBezTo>
                  <a:pt x="606313" y="4753960"/>
                  <a:pt x="186542" y="4749383"/>
                  <a:pt x="0" y="4743792"/>
                </a:cubicBezTo>
                <a:cubicBezTo>
                  <a:pt x="31788" y="4483104"/>
                  <a:pt x="11081" y="4360679"/>
                  <a:pt x="0" y="4018670"/>
                </a:cubicBezTo>
                <a:cubicBezTo>
                  <a:pt x="-11081" y="3676661"/>
                  <a:pt x="10322" y="3654344"/>
                  <a:pt x="0" y="3435861"/>
                </a:cubicBezTo>
                <a:cubicBezTo>
                  <a:pt x="-10322" y="3217378"/>
                  <a:pt x="14230" y="3040077"/>
                  <a:pt x="0" y="2758176"/>
                </a:cubicBezTo>
                <a:cubicBezTo>
                  <a:pt x="-14230" y="2476275"/>
                  <a:pt x="-23070" y="2306717"/>
                  <a:pt x="0" y="2080492"/>
                </a:cubicBezTo>
                <a:cubicBezTo>
                  <a:pt x="23070" y="1854267"/>
                  <a:pt x="-15329" y="1568288"/>
                  <a:pt x="0" y="1402807"/>
                </a:cubicBezTo>
                <a:cubicBezTo>
                  <a:pt x="15329" y="1237327"/>
                  <a:pt x="-22604" y="1004953"/>
                  <a:pt x="0" y="867436"/>
                </a:cubicBezTo>
                <a:cubicBezTo>
                  <a:pt x="22604" y="729919"/>
                  <a:pt x="-36333" y="314222"/>
                  <a:pt x="0" y="0"/>
                </a:cubicBezTo>
                <a:cubicBezTo>
                  <a:pt x="188643" y="-14344"/>
                  <a:pt x="472192" y="21924"/>
                  <a:pt x="625663" y="0"/>
                </a:cubicBezTo>
                <a:cubicBezTo>
                  <a:pt x="779134" y="-21924"/>
                  <a:pt x="1112614" y="-1531"/>
                  <a:pt x="1390362" y="0"/>
                </a:cubicBezTo>
                <a:cubicBezTo>
                  <a:pt x="1668110" y="1531"/>
                  <a:pt x="1851733" y="20613"/>
                  <a:pt x="1981266" y="0"/>
                </a:cubicBezTo>
                <a:cubicBezTo>
                  <a:pt x="2110799" y="-20613"/>
                  <a:pt x="2402395" y="14101"/>
                  <a:pt x="2572170" y="0"/>
                </a:cubicBezTo>
                <a:cubicBezTo>
                  <a:pt x="2741945" y="-14101"/>
                  <a:pt x="3194877" y="31216"/>
                  <a:pt x="3475906" y="0"/>
                </a:cubicBezTo>
                <a:cubicBezTo>
                  <a:pt x="3468874" y="251375"/>
                  <a:pt x="3460710" y="375669"/>
                  <a:pt x="3475906" y="735722"/>
                </a:cubicBezTo>
                <a:cubicBezTo>
                  <a:pt x="3491102" y="1095775"/>
                  <a:pt x="3492205" y="1084158"/>
                  <a:pt x="3475906" y="1429799"/>
                </a:cubicBezTo>
                <a:cubicBezTo>
                  <a:pt x="3459607" y="1775440"/>
                  <a:pt x="3473951" y="1807247"/>
                  <a:pt x="3475906" y="2165521"/>
                </a:cubicBezTo>
                <a:cubicBezTo>
                  <a:pt x="3477861" y="2523795"/>
                  <a:pt x="3478699" y="2534406"/>
                  <a:pt x="3475906" y="2817953"/>
                </a:cubicBezTo>
                <a:cubicBezTo>
                  <a:pt x="3473113" y="3101500"/>
                  <a:pt x="3503597" y="3295159"/>
                  <a:pt x="3475906" y="3512030"/>
                </a:cubicBezTo>
                <a:cubicBezTo>
                  <a:pt x="3448215" y="3728901"/>
                  <a:pt x="3468359" y="3883508"/>
                  <a:pt x="3475906" y="4164463"/>
                </a:cubicBezTo>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2676838032">
                  <a:prstGeom prst="foldedCorner">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Not all reported incidents need to be recorded as a NCHI. An NCHI is ‘an incident or alleged incident which involves or is alleged to involved an act by a person ’the subject’) which is perceived by a person other than the subject to be motivated wholly or partly – by hostility or prejudice towards persons with a particular characteristic’</a:t>
            </a:r>
          </a:p>
        </p:txBody>
      </p:sp>
      <p:sp>
        <p:nvSpPr>
          <p:cNvPr id="11" name="Rectangle: Folded Corner 10">
            <a:extLst>
              <a:ext uri="{FF2B5EF4-FFF2-40B4-BE49-F238E27FC236}">
                <a16:creationId xmlns:a16="http://schemas.microsoft.com/office/drawing/2014/main" id="{07E87075-24B5-DEBF-0443-1D5F302383A5}"/>
              </a:ext>
            </a:extLst>
          </p:cNvPr>
          <p:cNvSpPr/>
          <p:nvPr/>
        </p:nvSpPr>
        <p:spPr>
          <a:xfrm>
            <a:off x="4712130" y="955109"/>
            <a:ext cx="2575361" cy="4779123"/>
          </a:xfrm>
          <a:custGeom>
            <a:avLst/>
            <a:gdLst>
              <a:gd name="connsiteX0" fmla="*/ 0 w 2575361"/>
              <a:gd name="connsiteY0" fmla="*/ 0 h 4779123"/>
              <a:gd name="connsiteX1" fmla="*/ 618087 w 2575361"/>
              <a:gd name="connsiteY1" fmla="*/ 0 h 4779123"/>
              <a:gd name="connsiteX2" fmla="*/ 1287681 w 2575361"/>
              <a:gd name="connsiteY2" fmla="*/ 0 h 4779123"/>
              <a:gd name="connsiteX3" fmla="*/ 1905767 w 2575361"/>
              <a:gd name="connsiteY3" fmla="*/ 0 h 4779123"/>
              <a:gd name="connsiteX4" fmla="*/ 2575361 w 2575361"/>
              <a:gd name="connsiteY4" fmla="*/ 0 h 4779123"/>
              <a:gd name="connsiteX5" fmla="*/ 2575361 w 2575361"/>
              <a:gd name="connsiteY5" fmla="*/ 621413 h 4779123"/>
              <a:gd name="connsiteX6" fmla="*/ 2575361 w 2575361"/>
              <a:gd name="connsiteY6" fmla="*/ 1155827 h 4779123"/>
              <a:gd name="connsiteX7" fmla="*/ 2575361 w 2575361"/>
              <a:gd name="connsiteY7" fmla="*/ 1646743 h 4779123"/>
              <a:gd name="connsiteX8" fmla="*/ 2575361 w 2575361"/>
              <a:gd name="connsiteY8" fmla="*/ 2224657 h 4779123"/>
              <a:gd name="connsiteX9" fmla="*/ 2575361 w 2575361"/>
              <a:gd name="connsiteY9" fmla="*/ 2889568 h 4779123"/>
              <a:gd name="connsiteX10" fmla="*/ 2575361 w 2575361"/>
              <a:gd name="connsiteY10" fmla="*/ 3510981 h 4779123"/>
              <a:gd name="connsiteX11" fmla="*/ 2575361 w 2575361"/>
              <a:gd name="connsiteY11" fmla="*/ 4349888 h 4779123"/>
              <a:gd name="connsiteX12" fmla="*/ 2146126 w 2575361"/>
              <a:gd name="connsiteY12" fmla="*/ 4779123 h 4779123"/>
              <a:gd name="connsiteX13" fmla="*/ 1673978 w 2575361"/>
              <a:gd name="connsiteY13" fmla="*/ 4779123 h 4779123"/>
              <a:gd name="connsiteX14" fmla="*/ 1201831 w 2575361"/>
              <a:gd name="connsiteY14" fmla="*/ 4779123 h 4779123"/>
              <a:gd name="connsiteX15" fmla="*/ 622377 w 2575361"/>
              <a:gd name="connsiteY15" fmla="*/ 4779123 h 4779123"/>
              <a:gd name="connsiteX16" fmla="*/ 0 w 2575361"/>
              <a:gd name="connsiteY16" fmla="*/ 4779123 h 4779123"/>
              <a:gd name="connsiteX17" fmla="*/ 0 w 2575361"/>
              <a:gd name="connsiteY17" fmla="*/ 4239765 h 4779123"/>
              <a:gd name="connsiteX18" fmla="*/ 0 w 2575361"/>
              <a:gd name="connsiteY18" fmla="*/ 3652615 h 4779123"/>
              <a:gd name="connsiteX19" fmla="*/ 0 w 2575361"/>
              <a:gd name="connsiteY19" fmla="*/ 2969884 h 4779123"/>
              <a:gd name="connsiteX20" fmla="*/ 0 w 2575361"/>
              <a:gd name="connsiteY20" fmla="*/ 2334943 h 4779123"/>
              <a:gd name="connsiteX21" fmla="*/ 0 w 2575361"/>
              <a:gd name="connsiteY21" fmla="*/ 1795585 h 4779123"/>
              <a:gd name="connsiteX22" fmla="*/ 0 w 2575361"/>
              <a:gd name="connsiteY22" fmla="*/ 1208435 h 4779123"/>
              <a:gd name="connsiteX23" fmla="*/ 0 w 2575361"/>
              <a:gd name="connsiteY23" fmla="*/ 0 h 4779123"/>
              <a:gd name="connsiteX0" fmla="*/ 2146126 w 2575361"/>
              <a:gd name="connsiteY0" fmla="*/ 4779123 h 4779123"/>
              <a:gd name="connsiteX1" fmla="*/ 2231973 w 2575361"/>
              <a:gd name="connsiteY1" fmla="*/ 4435735 h 4779123"/>
              <a:gd name="connsiteX2" fmla="*/ 2575361 w 2575361"/>
              <a:gd name="connsiteY2" fmla="*/ 4349888 h 4779123"/>
              <a:gd name="connsiteX3" fmla="*/ 2146126 w 2575361"/>
              <a:gd name="connsiteY3" fmla="*/ 4779123 h 4779123"/>
              <a:gd name="connsiteX0" fmla="*/ 2146126 w 2575361"/>
              <a:gd name="connsiteY0" fmla="*/ 4779123 h 4779123"/>
              <a:gd name="connsiteX1" fmla="*/ 2231973 w 2575361"/>
              <a:gd name="connsiteY1" fmla="*/ 4435735 h 4779123"/>
              <a:gd name="connsiteX2" fmla="*/ 2575361 w 2575361"/>
              <a:gd name="connsiteY2" fmla="*/ 4349888 h 4779123"/>
              <a:gd name="connsiteX3" fmla="*/ 2146126 w 2575361"/>
              <a:gd name="connsiteY3" fmla="*/ 4779123 h 4779123"/>
              <a:gd name="connsiteX4" fmla="*/ 1609595 w 2575361"/>
              <a:gd name="connsiteY4" fmla="*/ 4779123 h 4779123"/>
              <a:gd name="connsiteX5" fmla="*/ 1051602 w 2575361"/>
              <a:gd name="connsiteY5" fmla="*/ 4779123 h 4779123"/>
              <a:gd name="connsiteX6" fmla="*/ 579454 w 2575361"/>
              <a:gd name="connsiteY6" fmla="*/ 4779123 h 4779123"/>
              <a:gd name="connsiteX7" fmla="*/ 0 w 2575361"/>
              <a:gd name="connsiteY7" fmla="*/ 4779123 h 4779123"/>
              <a:gd name="connsiteX8" fmla="*/ 0 w 2575361"/>
              <a:gd name="connsiteY8" fmla="*/ 4096391 h 4779123"/>
              <a:gd name="connsiteX9" fmla="*/ 0 w 2575361"/>
              <a:gd name="connsiteY9" fmla="*/ 3318077 h 4779123"/>
              <a:gd name="connsiteX10" fmla="*/ 0 w 2575361"/>
              <a:gd name="connsiteY10" fmla="*/ 2635345 h 4779123"/>
              <a:gd name="connsiteX11" fmla="*/ 0 w 2575361"/>
              <a:gd name="connsiteY11" fmla="*/ 2095987 h 4779123"/>
              <a:gd name="connsiteX12" fmla="*/ 0 w 2575361"/>
              <a:gd name="connsiteY12" fmla="*/ 1508837 h 4779123"/>
              <a:gd name="connsiteX13" fmla="*/ 0 w 2575361"/>
              <a:gd name="connsiteY13" fmla="*/ 730523 h 4779123"/>
              <a:gd name="connsiteX14" fmla="*/ 0 w 2575361"/>
              <a:gd name="connsiteY14" fmla="*/ 0 h 4779123"/>
              <a:gd name="connsiteX15" fmla="*/ 669594 w 2575361"/>
              <a:gd name="connsiteY15" fmla="*/ 0 h 4779123"/>
              <a:gd name="connsiteX16" fmla="*/ 1339188 w 2575361"/>
              <a:gd name="connsiteY16" fmla="*/ 0 h 4779123"/>
              <a:gd name="connsiteX17" fmla="*/ 1957274 w 2575361"/>
              <a:gd name="connsiteY17" fmla="*/ 0 h 4779123"/>
              <a:gd name="connsiteX18" fmla="*/ 2575361 w 2575361"/>
              <a:gd name="connsiteY18" fmla="*/ 0 h 4779123"/>
              <a:gd name="connsiteX19" fmla="*/ 2575361 w 2575361"/>
              <a:gd name="connsiteY19" fmla="*/ 490916 h 4779123"/>
              <a:gd name="connsiteX20" fmla="*/ 2575361 w 2575361"/>
              <a:gd name="connsiteY20" fmla="*/ 1068830 h 4779123"/>
              <a:gd name="connsiteX21" fmla="*/ 2575361 w 2575361"/>
              <a:gd name="connsiteY21" fmla="*/ 1603244 h 4779123"/>
              <a:gd name="connsiteX22" fmla="*/ 2575361 w 2575361"/>
              <a:gd name="connsiteY22" fmla="*/ 2137659 h 4779123"/>
              <a:gd name="connsiteX23" fmla="*/ 2575361 w 2575361"/>
              <a:gd name="connsiteY23" fmla="*/ 2846070 h 4779123"/>
              <a:gd name="connsiteX24" fmla="*/ 2575361 w 2575361"/>
              <a:gd name="connsiteY24" fmla="*/ 3510981 h 4779123"/>
              <a:gd name="connsiteX25" fmla="*/ 2575361 w 2575361"/>
              <a:gd name="connsiteY25" fmla="*/ 4349888 h 477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575361" h="4779123" stroke="0" extrusionOk="0">
                <a:moveTo>
                  <a:pt x="0" y="0"/>
                </a:moveTo>
                <a:cubicBezTo>
                  <a:pt x="252389" y="28785"/>
                  <a:pt x="348920" y="-21566"/>
                  <a:pt x="618087" y="0"/>
                </a:cubicBezTo>
                <a:cubicBezTo>
                  <a:pt x="887254" y="21566"/>
                  <a:pt x="1145547" y="218"/>
                  <a:pt x="1287681" y="0"/>
                </a:cubicBezTo>
                <a:cubicBezTo>
                  <a:pt x="1429815" y="-218"/>
                  <a:pt x="1642561" y="-24282"/>
                  <a:pt x="1905767" y="0"/>
                </a:cubicBezTo>
                <a:cubicBezTo>
                  <a:pt x="2168973" y="24282"/>
                  <a:pt x="2391878" y="4023"/>
                  <a:pt x="2575361" y="0"/>
                </a:cubicBezTo>
                <a:cubicBezTo>
                  <a:pt x="2585291" y="126497"/>
                  <a:pt x="2549180" y="343428"/>
                  <a:pt x="2575361" y="621413"/>
                </a:cubicBezTo>
                <a:cubicBezTo>
                  <a:pt x="2601542" y="899398"/>
                  <a:pt x="2578213" y="914296"/>
                  <a:pt x="2575361" y="1155827"/>
                </a:cubicBezTo>
                <a:cubicBezTo>
                  <a:pt x="2572509" y="1397358"/>
                  <a:pt x="2591334" y="1497368"/>
                  <a:pt x="2575361" y="1646743"/>
                </a:cubicBezTo>
                <a:cubicBezTo>
                  <a:pt x="2559388" y="1796118"/>
                  <a:pt x="2559935" y="2053405"/>
                  <a:pt x="2575361" y="2224657"/>
                </a:cubicBezTo>
                <a:cubicBezTo>
                  <a:pt x="2590787" y="2395909"/>
                  <a:pt x="2559739" y="2632735"/>
                  <a:pt x="2575361" y="2889568"/>
                </a:cubicBezTo>
                <a:cubicBezTo>
                  <a:pt x="2590983" y="3146401"/>
                  <a:pt x="2579807" y="3313050"/>
                  <a:pt x="2575361" y="3510981"/>
                </a:cubicBezTo>
                <a:cubicBezTo>
                  <a:pt x="2570915" y="3708912"/>
                  <a:pt x="2549367" y="4110306"/>
                  <a:pt x="2575361" y="4349888"/>
                </a:cubicBezTo>
                <a:cubicBezTo>
                  <a:pt x="2477013" y="4463125"/>
                  <a:pt x="2293757" y="4602604"/>
                  <a:pt x="2146126" y="4779123"/>
                </a:cubicBezTo>
                <a:cubicBezTo>
                  <a:pt x="2044548" y="4773816"/>
                  <a:pt x="1838199" y="4780056"/>
                  <a:pt x="1673978" y="4779123"/>
                </a:cubicBezTo>
                <a:cubicBezTo>
                  <a:pt x="1509757" y="4778190"/>
                  <a:pt x="1366607" y="4792430"/>
                  <a:pt x="1201831" y="4779123"/>
                </a:cubicBezTo>
                <a:cubicBezTo>
                  <a:pt x="1037055" y="4765816"/>
                  <a:pt x="864174" y="4762025"/>
                  <a:pt x="622377" y="4779123"/>
                </a:cubicBezTo>
                <a:cubicBezTo>
                  <a:pt x="380580" y="4796221"/>
                  <a:pt x="268713" y="4750678"/>
                  <a:pt x="0" y="4779123"/>
                </a:cubicBezTo>
                <a:cubicBezTo>
                  <a:pt x="-17777" y="4608589"/>
                  <a:pt x="-1492" y="4394384"/>
                  <a:pt x="0" y="4239765"/>
                </a:cubicBezTo>
                <a:cubicBezTo>
                  <a:pt x="1492" y="4085146"/>
                  <a:pt x="24615" y="3829278"/>
                  <a:pt x="0" y="3652615"/>
                </a:cubicBezTo>
                <a:cubicBezTo>
                  <a:pt x="-24615" y="3475952"/>
                  <a:pt x="-16465" y="3184493"/>
                  <a:pt x="0" y="2969884"/>
                </a:cubicBezTo>
                <a:cubicBezTo>
                  <a:pt x="16465" y="2755275"/>
                  <a:pt x="-21973" y="2618180"/>
                  <a:pt x="0" y="2334943"/>
                </a:cubicBezTo>
                <a:cubicBezTo>
                  <a:pt x="21973" y="2051706"/>
                  <a:pt x="21082" y="1939530"/>
                  <a:pt x="0" y="1795585"/>
                </a:cubicBezTo>
                <a:cubicBezTo>
                  <a:pt x="-21082" y="1651640"/>
                  <a:pt x="-23952" y="1394935"/>
                  <a:pt x="0" y="1208435"/>
                </a:cubicBezTo>
                <a:cubicBezTo>
                  <a:pt x="23952" y="1021935"/>
                  <a:pt x="38346" y="288177"/>
                  <a:pt x="0" y="0"/>
                </a:cubicBezTo>
                <a:close/>
              </a:path>
              <a:path w="2575361" h="4779123" fill="darkenLess" stroke="0" extrusionOk="0">
                <a:moveTo>
                  <a:pt x="2146126" y="4779123"/>
                </a:moveTo>
                <a:cubicBezTo>
                  <a:pt x="2164135" y="4645279"/>
                  <a:pt x="2196340" y="4608426"/>
                  <a:pt x="2231973" y="4435735"/>
                </a:cubicBezTo>
                <a:cubicBezTo>
                  <a:pt x="2360018" y="4387771"/>
                  <a:pt x="2449179" y="4387668"/>
                  <a:pt x="2575361" y="4349888"/>
                </a:cubicBezTo>
                <a:cubicBezTo>
                  <a:pt x="2374881" y="4561196"/>
                  <a:pt x="2301270" y="4644097"/>
                  <a:pt x="2146126" y="4779123"/>
                </a:cubicBezTo>
                <a:close/>
              </a:path>
              <a:path w="2575361" h="4779123" fill="none" extrusionOk="0">
                <a:moveTo>
                  <a:pt x="2146126" y="4779123"/>
                </a:moveTo>
                <a:cubicBezTo>
                  <a:pt x="2156797" y="4664176"/>
                  <a:pt x="2199214" y="4562819"/>
                  <a:pt x="2231973" y="4435735"/>
                </a:cubicBezTo>
                <a:cubicBezTo>
                  <a:pt x="2345828" y="4424732"/>
                  <a:pt x="2412638" y="4399915"/>
                  <a:pt x="2575361" y="4349888"/>
                </a:cubicBezTo>
                <a:cubicBezTo>
                  <a:pt x="2416929" y="4469337"/>
                  <a:pt x="2357501" y="4610024"/>
                  <a:pt x="2146126" y="4779123"/>
                </a:cubicBezTo>
                <a:cubicBezTo>
                  <a:pt x="1966609" y="4790790"/>
                  <a:pt x="1864052" y="4789066"/>
                  <a:pt x="1609595" y="4779123"/>
                </a:cubicBezTo>
                <a:cubicBezTo>
                  <a:pt x="1355138" y="4769180"/>
                  <a:pt x="1182335" y="4767247"/>
                  <a:pt x="1051602" y="4779123"/>
                </a:cubicBezTo>
                <a:cubicBezTo>
                  <a:pt x="920869" y="4790999"/>
                  <a:pt x="804943" y="4784127"/>
                  <a:pt x="579454" y="4779123"/>
                </a:cubicBezTo>
                <a:cubicBezTo>
                  <a:pt x="353965" y="4774119"/>
                  <a:pt x="217370" y="4791267"/>
                  <a:pt x="0" y="4779123"/>
                </a:cubicBezTo>
                <a:cubicBezTo>
                  <a:pt x="-17389" y="4563168"/>
                  <a:pt x="23173" y="4285069"/>
                  <a:pt x="0" y="4096391"/>
                </a:cubicBezTo>
                <a:cubicBezTo>
                  <a:pt x="-23173" y="3907713"/>
                  <a:pt x="-697" y="3676067"/>
                  <a:pt x="0" y="3318077"/>
                </a:cubicBezTo>
                <a:cubicBezTo>
                  <a:pt x="697" y="2960087"/>
                  <a:pt x="-7699" y="2964397"/>
                  <a:pt x="0" y="2635345"/>
                </a:cubicBezTo>
                <a:cubicBezTo>
                  <a:pt x="7699" y="2306293"/>
                  <a:pt x="-8340" y="2221606"/>
                  <a:pt x="0" y="2095987"/>
                </a:cubicBezTo>
                <a:cubicBezTo>
                  <a:pt x="8340" y="1970368"/>
                  <a:pt x="-26888" y="1713312"/>
                  <a:pt x="0" y="1508837"/>
                </a:cubicBezTo>
                <a:cubicBezTo>
                  <a:pt x="26888" y="1304362"/>
                  <a:pt x="19756" y="1075214"/>
                  <a:pt x="0" y="730523"/>
                </a:cubicBezTo>
                <a:cubicBezTo>
                  <a:pt x="-19756" y="385832"/>
                  <a:pt x="-14813" y="305831"/>
                  <a:pt x="0" y="0"/>
                </a:cubicBezTo>
                <a:cubicBezTo>
                  <a:pt x="230034" y="10881"/>
                  <a:pt x="458095" y="-15048"/>
                  <a:pt x="669594" y="0"/>
                </a:cubicBezTo>
                <a:cubicBezTo>
                  <a:pt x="881093" y="15048"/>
                  <a:pt x="1034513" y="-24823"/>
                  <a:pt x="1339188" y="0"/>
                </a:cubicBezTo>
                <a:cubicBezTo>
                  <a:pt x="1643863" y="24823"/>
                  <a:pt x="1713422" y="-3710"/>
                  <a:pt x="1957274" y="0"/>
                </a:cubicBezTo>
                <a:cubicBezTo>
                  <a:pt x="2201126" y="3710"/>
                  <a:pt x="2340207" y="21063"/>
                  <a:pt x="2575361" y="0"/>
                </a:cubicBezTo>
                <a:cubicBezTo>
                  <a:pt x="2553724" y="166470"/>
                  <a:pt x="2599366" y="313433"/>
                  <a:pt x="2575361" y="490916"/>
                </a:cubicBezTo>
                <a:cubicBezTo>
                  <a:pt x="2551356" y="668399"/>
                  <a:pt x="2588252" y="902691"/>
                  <a:pt x="2575361" y="1068830"/>
                </a:cubicBezTo>
                <a:cubicBezTo>
                  <a:pt x="2562470" y="1234969"/>
                  <a:pt x="2597118" y="1431278"/>
                  <a:pt x="2575361" y="1603244"/>
                </a:cubicBezTo>
                <a:cubicBezTo>
                  <a:pt x="2553604" y="1775210"/>
                  <a:pt x="2555397" y="1886133"/>
                  <a:pt x="2575361" y="2137659"/>
                </a:cubicBezTo>
                <a:cubicBezTo>
                  <a:pt x="2595325" y="2389186"/>
                  <a:pt x="2540073" y="2667576"/>
                  <a:pt x="2575361" y="2846070"/>
                </a:cubicBezTo>
                <a:cubicBezTo>
                  <a:pt x="2610649" y="3024564"/>
                  <a:pt x="2599845" y="3208938"/>
                  <a:pt x="2575361" y="3510981"/>
                </a:cubicBezTo>
                <a:cubicBezTo>
                  <a:pt x="2550877" y="3813024"/>
                  <a:pt x="2613340" y="3944182"/>
                  <a:pt x="2575361" y="4349888"/>
                </a:cubicBezTo>
              </a:path>
              <a:path w="2575361" h="4779123" fill="none" stroke="0" extrusionOk="0">
                <a:moveTo>
                  <a:pt x="2146126" y="4779123"/>
                </a:moveTo>
                <a:cubicBezTo>
                  <a:pt x="2183419" y="4661764"/>
                  <a:pt x="2191899" y="4561419"/>
                  <a:pt x="2231973" y="4435735"/>
                </a:cubicBezTo>
                <a:cubicBezTo>
                  <a:pt x="2390001" y="4382882"/>
                  <a:pt x="2474571" y="4375645"/>
                  <a:pt x="2575361" y="4349888"/>
                </a:cubicBezTo>
                <a:cubicBezTo>
                  <a:pt x="2425622" y="4489690"/>
                  <a:pt x="2322367" y="4637001"/>
                  <a:pt x="2146126" y="4779123"/>
                </a:cubicBezTo>
                <a:cubicBezTo>
                  <a:pt x="1928956" y="4791200"/>
                  <a:pt x="1700109" y="4797589"/>
                  <a:pt x="1588133" y="4779123"/>
                </a:cubicBezTo>
                <a:cubicBezTo>
                  <a:pt x="1476157" y="4760657"/>
                  <a:pt x="1257534" y="4772076"/>
                  <a:pt x="1051602" y="4779123"/>
                </a:cubicBezTo>
                <a:cubicBezTo>
                  <a:pt x="845670" y="4786170"/>
                  <a:pt x="692056" y="4783294"/>
                  <a:pt x="579454" y="4779123"/>
                </a:cubicBezTo>
                <a:cubicBezTo>
                  <a:pt x="466852" y="4774952"/>
                  <a:pt x="225101" y="4761910"/>
                  <a:pt x="0" y="4779123"/>
                </a:cubicBezTo>
                <a:cubicBezTo>
                  <a:pt x="25668" y="4618019"/>
                  <a:pt x="7097" y="4312745"/>
                  <a:pt x="0" y="4000809"/>
                </a:cubicBezTo>
                <a:cubicBezTo>
                  <a:pt x="-7097" y="3688873"/>
                  <a:pt x="-5474" y="3503161"/>
                  <a:pt x="0" y="3318077"/>
                </a:cubicBezTo>
                <a:cubicBezTo>
                  <a:pt x="5474" y="3132993"/>
                  <a:pt x="7570" y="2902204"/>
                  <a:pt x="0" y="2730927"/>
                </a:cubicBezTo>
                <a:cubicBezTo>
                  <a:pt x="-7570" y="2559650"/>
                  <a:pt x="-3881" y="2280355"/>
                  <a:pt x="0" y="2000404"/>
                </a:cubicBezTo>
                <a:cubicBezTo>
                  <a:pt x="3881" y="1720453"/>
                  <a:pt x="-20400" y="1543252"/>
                  <a:pt x="0" y="1365464"/>
                </a:cubicBezTo>
                <a:cubicBezTo>
                  <a:pt x="20400" y="1187676"/>
                  <a:pt x="-35893" y="915395"/>
                  <a:pt x="0" y="587149"/>
                </a:cubicBezTo>
                <a:cubicBezTo>
                  <a:pt x="35893" y="258903"/>
                  <a:pt x="-17385" y="153964"/>
                  <a:pt x="0" y="0"/>
                </a:cubicBezTo>
                <a:cubicBezTo>
                  <a:pt x="205997" y="27423"/>
                  <a:pt x="445906" y="-22029"/>
                  <a:pt x="592333" y="0"/>
                </a:cubicBezTo>
                <a:cubicBezTo>
                  <a:pt x="738760" y="22029"/>
                  <a:pt x="1050870" y="-8096"/>
                  <a:pt x="1287681" y="0"/>
                </a:cubicBezTo>
                <a:cubicBezTo>
                  <a:pt x="1524492" y="8096"/>
                  <a:pt x="1763067" y="4262"/>
                  <a:pt x="1983028" y="0"/>
                </a:cubicBezTo>
                <a:cubicBezTo>
                  <a:pt x="2202989" y="-4262"/>
                  <a:pt x="2379090" y="8961"/>
                  <a:pt x="2575361" y="0"/>
                </a:cubicBezTo>
                <a:cubicBezTo>
                  <a:pt x="2599318" y="201900"/>
                  <a:pt x="2557736" y="306064"/>
                  <a:pt x="2575361" y="490916"/>
                </a:cubicBezTo>
                <a:cubicBezTo>
                  <a:pt x="2592986" y="675768"/>
                  <a:pt x="2551704" y="851899"/>
                  <a:pt x="2575361" y="1025331"/>
                </a:cubicBezTo>
                <a:cubicBezTo>
                  <a:pt x="2599018" y="1198764"/>
                  <a:pt x="2563218" y="1428374"/>
                  <a:pt x="2575361" y="1559746"/>
                </a:cubicBezTo>
                <a:cubicBezTo>
                  <a:pt x="2587504" y="1691119"/>
                  <a:pt x="2576521" y="1918206"/>
                  <a:pt x="2575361" y="2224657"/>
                </a:cubicBezTo>
                <a:cubicBezTo>
                  <a:pt x="2574201" y="2531108"/>
                  <a:pt x="2584914" y="2618341"/>
                  <a:pt x="2575361" y="2802571"/>
                </a:cubicBezTo>
                <a:cubicBezTo>
                  <a:pt x="2565808" y="2986801"/>
                  <a:pt x="2576257" y="3277591"/>
                  <a:pt x="2575361" y="3510981"/>
                </a:cubicBezTo>
                <a:cubicBezTo>
                  <a:pt x="2574466" y="3744371"/>
                  <a:pt x="2545290" y="3932958"/>
                  <a:pt x="2575361" y="4349888"/>
                </a:cubicBezTo>
              </a:path>
            </a:pathLst>
          </a:custGeom>
          <a:solidFill>
            <a:schemeClr val="tx2"/>
          </a:solidFill>
          <a:ln>
            <a:extLst>
              <a:ext uri="{C807C97D-BFC1-408E-A445-0C87EB9F89A2}">
                <ask:lineSketchStyleProps xmlns:ask="http://schemas.microsoft.com/office/drawing/2018/sketchyshapes" sd="2747761386">
                  <a:prstGeom prst="foldedCorner">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Even when a report is perceived by the complainant to be motivated by hostility or prejudice, it should only be recorded as an NCHI where that perception is reasonable. If the complaint is irrational, trivial or malicious it should not be recorded as an NCHI</a:t>
            </a:r>
          </a:p>
        </p:txBody>
      </p:sp>
      <p:sp>
        <p:nvSpPr>
          <p:cNvPr id="15" name="Rectangle: Folded Corner 14">
            <a:extLst>
              <a:ext uri="{FF2B5EF4-FFF2-40B4-BE49-F238E27FC236}">
                <a16:creationId xmlns:a16="http://schemas.microsoft.com/office/drawing/2014/main" id="{D32A74C3-02E3-5E2B-4888-38470A62DA17}"/>
              </a:ext>
            </a:extLst>
          </p:cNvPr>
          <p:cNvSpPr/>
          <p:nvPr/>
        </p:nvSpPr>
        <p:spPr>
          <a:xfrm>
            <a:off x="8055796" y="955109"/>
            <a:ext cx="3475906" cy="4743792"/>
          </a:xfrm>
          <a:custGeom>
            <a:avLst/>
            <a:gdLst>
              <a:gd name="connsiteX0" fmla="*/ 0 w 3475906"/>
              <a:gd name="connsiteY0" fmla="*/ 0 h 4743792"/>
              <a:gd name="connsiteX1" fmla="*/ 764699 w 3475906"/>
              <a:gd name="connsiteY1" fmla="*/ 0 h 4743792"/>
              <a:gd name="connsiteX2" fmla="*/ 1425121 w 3475906"/>
              <a:gd name="connsiteY2" fmla="*/ 0 h 4743792"/>
              <a:gd name="connsiteX3" fmla="*/ 2085544 w 3475906"/>
              <a:gd name="connsiteY3" fmla="*/ 0 h 4743792"/>
              <a:gd name="connsiteX4" fmla="*/ 2711207 w 3475906"/>
              <a:gd name="connsiteY4" fmla="*/ 0 h 4743792"/>
              <a:gd name="connsiteX5" fmla="*/ 3475906 w 3475906"/>
              <a:gd name="connsiteY5" fmla="*/ 0 h 4743792"/>
              <a:gd name="connsiteX6" fmla="*/ 3475906 w 3475906"/>
              <a:gd name="connsiteY6" fmla="*/ 569143 h 4743792"/>
              <a:gd name="connsiteX7" fmla="*/ 3475906 w 3475906"/>
              <a:gd name="connsiteY7" fmla="*/ 1221576 h 4743792"/>
              <a:gd name="connsiteX8" fmla="*/ 3475906 w 3475906"/>
              <a:gd name="connsiteY8" fmla="*/ 1832364 h 4743792"/>
              <a:gd name="connsiteX9" fmla="*/ 3475906 w 3475906"/>
              <a:gd name="connsiteY9" fmla="*/ 2401507 h 4743792"/>
              <a:gd name="connsiteX10" fmla="*/ 3475906 w 3475906"/>
              <a:gd name="connsiteY10" fmla="*/ 2970650 h 4743792"/>
              <a:gd name="connsiteX11" fmla="*/ 3475906 w 3475906"/>
              <a:gd name="connsiteY11" fmla="*/ 4164463 h 4743792"/>
              <a:gd name="connsiteX12" fmla="*/ 3197828 w 3475906"/>
              <a:gd name="connsiteY12" fmla="*/ 4442541 h 4743792"/>
              <a:gd name="connsiteX13" fmla="*/ 2896577 w 3475906"/>
              <a:gd name="connsiteY13" fmla="*/ 4743792 h 4743792"/>
              <a:gd name="connsiteX14" fmla="*/ 2288296 w 3475906"/>
              <a:gd name="connsiteY14" fmla="*/ 4743792 h 4743792"/>
              <a:gd name="connsiteX15" fmla="*/ 1680015 w 3475906"/>
              <a:gd name="connsiteY15" fmla="*/ 4743792 h 4743792"/>
              <a:gd name="connsiteX16" fmla="*/ 1071733 w 3475906"/>
              <a:gd name="connsiteY16" fmla="*/ 4743792 h 4743792"/>
              <a:gd name="connsiteX17" fmla="*/ 0 w 3475906"/>
              <a:gd name="connsiteY17" fmla="*/ 4743792 h 4743792"/>
              <a:gd name="connsiteX18" fmla="*/ 0 w 3475906"/>
              <a:gd name="connsiteY18" fmla="*/ 3971232 h 4743792"/>
              <a:gd name="connsiteX19" fmla="*/ 0 w 3475906"/>
              <a:gd name="connsiteY19" fmla="*/ 3246109 h 4743792"/>
              <a:gd name="connsiteX20" fmla="*/ 0 w 3475906"/>
              <a:gd name="connsiteY20" fmla="*/ 2473549 h 4743792"/>
              <a:gd name="connsiteX21" fmla="*/ 0 w 3475906"/>
              <a:gd name="connsiteY21" fmla="*/ 1843302 h 4743792"/>
              <a:gd name="connsiteX22" fmla="*/ 0 w 3475906"/>
              <a:gd name="connsiteY22" fmla="*/ 1118180 h 4743792"/>
              <a:gd name="connsiteX23" fmla="*/ 0 w 3475906"/>
              <a:gd name="connsiteY23" fmla="*/ 0 h 4743792"/>
              <a:gd name="connsiteX0" fmla="*/ 2896577 w 3475906"/>
              <a:gd name="connsiteY0" fmla="*/ 4743792 h 4743792"/>
              <a:gd name="connsiteX1" fmla="*/ 3012443 w 3475906"/>
              <a:gd name="connsiteY1" fmla="*/ 4280329 h 4743792"/>
              <a:gd name="connsiteX2" fmla="*/ 3475906 w 3475906"/>
              <a:gd name="connsiteY2" fmla="*/ 4164463 h 4743792"/>
              <a:gd name="connsiteX3" fmla="*/ 3192035 w 3475906"/>
              <a:gd name="connsiteY3" fmla="*/ 4448334 h 4743792"/>
              <a:gd name="connsiteX4" fmla="*/ 2896577 w 3475906"/>
              <a:gd name="connsiteY4" fmla="*/ 4743792 h 4743792"/>
              <a:gd name="connsiteX0" fmla="*/ 2896577 w 3475906"/>
              <a:gd name="connsiteY0" fmla="*/ 4743792 h 4743792"/>
              <a:gd name="connsiteX1" fmla="*/ 3012443 w 3475906"/>
              <a:gd name="connsiteY1" fmla="*/ 4280329 h 4743792"/>
              <a:gd name="connsiteX2" fmla="*/ 3475906 w 3475906"/>
              <a:gd name="connsiteY2" fmla="*/ 4164463 h 4743792"/>
              <a:gd name="connsiteX3" fmla="*/ 3197828 w 3475906"/>
              <a:gd name="connsiteY3" fmla="*/ 4442541 h 4743792"/>
              <a:gd name="connsiteX4" fmla="*/ 2896577 w 3475906"/>
              <a:gd name="connsiteY4" fmla="*/ 4743792 h 4743792"/>
              <a:gd name="connsiteX5" fmla="*/ 2404159 w 3475906"/>
              <a:gd name="connsiteY5" fmla="*/ 4743792 h 4743792"/>
              <a:gd name="connsiteX6" fmla="*/ 1853809 w 3475906"/>
              <a:gd name="connsiteY6" fmla="*/ 4743792 h 4743792"/>
              <a:gd name="connsiteX7" fmla="*/ 1274494 w 3475906"/>
              <a:gd name="connsiteY7" fmla="*/ 4743792 h 4743792"/>
              <a:gd name="connsiteX8" fmla="*/ 724144 w 3475906"/>
              <a:gd name="connsiteY8" fmla="*/ 4743792 h 4743792"/>
              <a:gd name="connsiteX9" fmla="*/ 0 w 3475906"/>
              <a:gd name="connsiteY9" fmla="*/ 4743792 h 4743792"/>
              <a:gd name="connsiteX10" fmla="*/ 0 w 3475906"/>
              <a:gd name="connsiteY10" fmla="*/ 4018670 h 4743792"/>
              <a:gd name="connsiteX11" fmla="*/ 0 w 3475906"/>
              <a:gd name="connsiteY11" fmla="*/ 3246109 h 4743792"/>
              <a:gd name="connsiteX12" fmla="*/ 0 w 3475906"/>
              <a:gd name="connsiteY12" fmla="*/ 2520987 h 4743792"/>
              <a:gd name="connsiteX13" fmla="*/ 0 w 3475906"/>
              <a:gd name="connsiteY13" fmla="*/ 1938178 h 4743792"/>
              <a:gd name="connsiteX14" fmla="*/ 0 w 3475906"/>
              <a:gd name="connsiteY14" fmla="*/ 1165617 h 4743792"/>
              <a:gd name="connsiteX15" fmla="*/ 0 w 3475906"/>
              <a:gd name="connsiteY15" fmla="*/ 582809 h 4743792"/>
              <a:gd name="connsiteX16" fmla="*/ 0 w 3475906"/>
              <a:gd name="connsiteY16" fmla="*/ 0 h 4743792"/>
              <a:gd name="connsiteX17" fmla="*/ 764699 w 3475906"/>
              <a:gd name="connsiteY17" fmla="*/ 0 h 4743792"/>
              <a:gd name="connsiteX18" fmla="*/ 1355603 w 3475906"/>
              <a:gd name="connsiteY18" fmla="*/ 0 h 4743792"/>
              <a:gd name="connsiteX19" fmla="*/ 2050785 w 3475906"/>
              <a:gd name="connsiteY19" fmla="*/ 0 h 4743792"/>
              <a:gd name="connsiteX20" fmla="*/ 2780725 w 3475906"/>
              <a:gd name="connsiteY20" fmla="*/ 0 h 4743792"/>
              <a:gd name="connsiteX21" fmla="*/ 3475906 w 3475906"/>
              <a:gd name="connsiteY21" fmla="*/ 0 h 4743792"/>
              <a:gd name="connsiteX22" fmla="*/ 3475906 w 3475906"/>
              <a:gd name="connsiteY22" fmla="*/ 777366 h 4743792"/>
              <a:gd name="connsiteX23" fmla="*/ 3475906 w 3475906"/>
              <a:gd name="connsiteY23" fmla="*/ 1388154 h 4743792"/>
              <a:gd name="connsiteX24" fmla="*/ 3475906 w 3475906"/>
              <a:gd name="connsiteY24" fmla="*/ 1998942 h 4743792"/>
              <a:gd name="connsiteX25" fmla="*/ 3475906 w 3475906"/>
              <a:gd name="connsiteY25" fmla="*/ 2609730 h 4743792"/>
              <a:gd name="connsiteX26" fmla="*/ 3475906 w 3475906"/>
              <a:gd name="connsiteY26" fmla="*/ 3303807 h 4743792"/>
              <a:gd name="connsiteX27" fmla="*/ 3475906 w 3475906"/>
              <a:gd name="connsiteY27" fmla="*/ 4164463 h 4743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475906" h="4743792" stroke="0" extrusionOk="0">
                <a:moveTo>
                  <a:pt x="0" y="0"/>
                </a:moveTo>
                <a:cubicBezTo>
                  <a:pt x="205518" y="16191"/>
                  <a:pt x="384558" y="-25280"/>
                  <a:pt x="764699" y="0"/>
                </a:cubicBezTo>
                <a:cubicBezTo>
                  <a:pt x="1144840" y="25280"/>
                  <a:pt x="1207071" y="21167"/>
                  <a:pt x="1425121" y="0"/>
                </a:cubicBezTo>
                <a:cubicBezTo>
                  <a:pt x="1643171" y="-21167"/>
                  <a:pt x="1899440" y="-14925"/>
                  <a:pt x="2085544" y="0"/>
                </a:cubicBezTo>
                <a:cubicBezTo>
                  <a:pt x="2271648" y="14925"/>
                  <a:pt x="2412375" y="4804"/>
                  <a:pt x="2711207" y="0"/>
                </a:cubicBezTo>
                <a:cubicBezTo>
                  <a:pt x="3010039" y="-4804"/>
                  <a:pt x="3298730" y="-18680"/>
                  <a:pt x="3475906" y="0"/>
                </a:cubicBezTo>
                <a:cubicBezTo>
                  <a:pt x="3498698" y="235869"/>
                  <a:pt x="3451321" y="391697"/>
                  <a:pt x="3475906" y="569143"/>
                </a:cubicBezTo>
                <a:cubicBezTo>
                  <a:pt x="3500491" y="746589"/>
                  <a:pt x="3461941" y="929769"/>
                  <a:pt x="3475906" y="1221576"/>
                </a:cubicBezTo>
                <a:cubicBezTo>
                  <a:pt x="3489871" y="1513383"/>
                  <a:pt x="3490733" y="1533352"/>
                  <a:pt x="3475906" y="1832364"/>
                </a:cubicBezTo>
                <a:cubicBezTo>
                  <a:pt x="3461079" y="2131376"/>
                  <a:pt x="3458116" y="2252090"/>
                  <a:pt x="3475906" y="2401507"/>
                </a:cubicBezTo>
                <a:cubicBezTo>
                  <a:pt x="3493696" y="2550924"/>
                  <a:pt x="3479470" y="2845376"/>
                  <a:pt x="3475906" y="2970650"/>
                </a:cubicBezTo>
                <a:cubicBezTo>
                  <a:pt x="3472342" y="3095924"/>
                  <a:pt x="3454080" y="3658161"/>
                  <a:pt x="3475906" y="4164463"/>
                </a:cubicBezTo>
                <a:cubicBezTo>
                  <a:pt x="3368852" y="4253048"/>
                  <a:pt x="3341667" y="4310739"/>
                  <a:pt x="3197828" y="4442541"/>
                </a:cubicBezTo>
                <a:cubicBezTo>
                  <a:pt x="3053989" y="4574343"/>
                  <a:pt x="3028913" y="4633848"/>
                  <a:pt x="2896577" y="4743792"/>
                </a:cubicBezTo>
                <a:cubicBezTo>
                  <a:pt x="2651974" y="4742266"/>
                  <a:pt x="2574770" y="4759010"/>
                  <a:pt x="2288296" y="4743792"/>
                </a:cubicBezTo>
                <a:cubicBezTo>
                  <a:pt x="2001822" y="4728574"/>
                  <a:pt x="1966818" y="4750294"/>
                  <a:pt x="1680015" y="4743792"/>
                </a:cubicBezTo>
                <a:cubicBezTo>
                  <a:pt x="1393212" y="4737290"/>
                  <a:pt x="1293551" y="4716575"/>
                  <a:pt x="1071733" y="4743792"/>
                </a:cubicBezTo>
                <a:cubicBezTo>
                  <a:pt x="849915" y="4771009"/>
                  <a:pt x="507471" y="4761260"/>
                  <a:pt x="0" y="4743792"/>
                </a:cubicBezTo>
                <a:cubicBezTo>
                  <a:pt x="38264" y="4408343"/>
                  <a:pt x="-25092" y="4278520"/>
                  <a:pt x="0" y="3971232"/>
                </a:cubicBezTo>
                <a:cubicBezTo>
                  <a:pt x="25092" y="3663944"/>
                  <a:pt x="-1218" y="3485095"/>
                  <a:pt x="0" y="3246109"/>
                </a:cubicBezTo>
                <a:cubicBezTo>
                  <a:pt x="1218" y="3007123"/>
                  <a:pt x="-22099" y="2848453"/>
                  <a:pt x="0" y="2473549"/>
                </a:cubicBezTo>
                <a:cubicBezTo>
                  <a:pt x="22099" y="2098645"/>
                  <a:pt x="11596" y="1971269"/>
                  <a:pt x="0" y="1843302"/>
                </a:cubicBezTo>
                <a:cubicBezTo>
                  <a:pt x="-11596" y="1715335"/>
                  <a:pt x="24808" y="1328212"/>
                  <a:pt x="0" y="1118180"/>
                </a:cubicBezTo>
                <a:cubicBezTo>
                  <a:pt x="-24808" y="908148"/>
                  <a:pt x="35041" y="403687"/>
                  <a:pt x="0" y="0"/>
                </a:cubicBezTo>
                <a:close/>
              </a:path>
              <a:path w="3475906" h="4743792" fill="darkenLess" stroke="0" extrusionOk="0">
                <a:moveTo>
                  <a:pt x="2896577" y="4743792"/>
                </a:moveTo>
                <a:cubicBezTo>
                  <a:pt x="2930676" y="4532062"/>
                  <a:pt x="2969438" y="4444257"/>
                  <a:pt x="3012443" y="4280329"/>
                </a:cubicBezTo>
                <a:cubicBezTo>
                  <a:pt x="3220541" y="4219974"/>
                  <a:pt x="3263419" y="4216410"/>
                  <a:pt x="3475906" y="4164463"/>
                </a:cubicBezTo>
                <a:cubicBezTo>
                  <a:pt x="3413427" y="4242093"/>
                  <a:pt x="3312044" y="4348557"/>
                  <a:pt x="3192035" y="4448334"/>
                </a:cubicBezTo>
                <a:cubicBezTo>
                  <a:pt x="3072026" y="4548111"/>
                  <a:pt x="3013161" y="4617620"/>
                  <a:pt x="2896577" y="4743792"/>
                </a:cubicBezTo>
                <a:close/>
              </a:path>
              <a:path w="3475906" h="4743792" fill="none" extrusionOk="0">
                <a:moveTo>
                  <a:pt x="2896577" y="4743792"/>
                </a:moveTo>
                <a:cubicBezTo>
                  <a:pt x="2931627" y="4612749"/>
                  <a:pt x="2935322" y="4490534"/>
                  <a:pt x="3012443" y="4280329"/>
                </a:cubicBezTo>
                <a:cubicBezTo>
                  <a:pt x="3154223" y="4250429"/>
                  <a:pt x="3301872" y="4221611"/>
                  <a:pt x="3475906" y="4164463"/>
                </a:cubicBezTo>
                <a:cubicBezTo>
                  <a:pt x="3333655" y="4288271"/>
                  <a:pt x="3293922" y="4364400"/>
                  <a:pt x="3197828" y="4442541"/>
                </a:cubicBezTo>
                <a:cubicBezTo>
                  <a:pt x="3101734" y="4520682"/>
                  <a:pt x="3059514" y="4607551"/>
                  <a:pt x="2896577" y="4743792"/>
                </a:cubicBezTo>
                <a:cubicBezTo>
                  <a:pt x="2695674" y="4761549"/>
                  <a:pt x="2520836" y="4739932"/>
                  <a:pt x="2404159" y="4743792"/>
                </a:cubicBezTo>
                <a:cubicBezTo>
                  <a:pt x="2287482" y="4747652"/>
                  <a:pt x="2108167" y="4724695"/>
                  <a:pt x="1853809" y="4743792"/>
                </a:cubicBezTo>
                <a:cubicBezTo>
                  <a:pt x="1599451" y="4762890"/>
                  <a:pt x="1392013" y="4734301"/>
                  <a:pt x="1274494" y="4743792"/>
                </a:cubicBezTo>
                <a:cubicBezTo>
                  <a:pt x="1156976" y="4753283"/>
                  <a:pt x="898732" y="4727682"/>
                  <a:pt x="724144" y="4743792"/>
                </a:cubicBezTo>
                <a:cubicBezTo>
                  <a:pt x="549556" y="4759903"/>
                  <a:pt x="317229" y="4776977"/>
                  <a:pt x="0" y="4743792"/>
                </a:cubicBezTo>
                <a:cubicBezTo>
                  <a:pt x="-9233" y="4432367"/>
                  <a:pt x="-33564" y="4191622"/>
                  <a:pt x="0" y="4018670"/>
                </a:cubicBezTo>
                <a:cubicBezTo>
                  <a:pt x="33564" y="3845718"/>
                  <a:pt x="-22425" y="3582692"/>
                  <a:pt x="0" y="3246109"/>
                </a:cubicBezTo>
                <a:cubicBezTo>
                  <a:pt x="22425" y="2909526"/>
                  <a:pt x="-5383" y="2820877"/>
                  <a:pt x="0" y="2520987"/>
                </a:cubicBezTo>
                <a:cubicBezTo>
                  <a:pt x="5383" y="2221097"/>
                  <a:pt x="-1297" y="2180951"/>
                  <a:pt x="0" y="1938178"/>
                </a:cubicBezTo>
                <a:cubicBezTo>
                  <a:pt x="1297" y="1695405"/>
                  <a:pt x="6443" y="1414516"/>
                  <a:pt x="0" y="1165617"/>
                </a:cubicBezTo>
                <a:cubicBezTo>
                  <a:pt x="-6443" y="916718"/>
                  <a:pt x="-19917" y="743549"/>
                  <a:pt x="0" y="582809"/>
                </a:cubicBezTo>
                <a:cubicBezTo>
                  <a:pt x="19917" y="422069"/>
                  <a:pt x="-27899" y="140689"/>
                  <a:pt x="0" y="0"/>
                </a:cubicBezTo>
                <a:cubicBezTo>
                  <a:pt x="183027" y="-28304"/>
                  <a:pt x="544963" y="13407"/>
                  <a:pt x="764699" y="0"/>
                </a:cubicBezTo>
                <a:cubicBezTo>
                  <a:pt x="984435" y="-13407"/>
                  <a:pt x="1073955" y="25529"/>
                  <a:pt x="1355603" y="0"/>
                </a:cubicBezTo>
                <a:cubicBezTo>
                  <a:pt x="1637251" y="-25529"/>
                  <a:pt x="1848436" y="-24834"/>
                  <a:pt x="2050785" y="0"/>
                </a:cubicBezTo>
                <a:cubicBezTo>
                  <a:pt x="2253134" y="24834"/>
                  <a:pt x="2483598" y="16113"/>
                  <a:pt x="2780725" y="0"/>
                </a:cubicBezTo>
                <a:cubicBezTo>
                  <a:pt x="3077852" y="-16113"/>
                  <a:pt x="3310407" y="3397"/>
                  <a:pt x="3475906" y="0"/>
                </a:cubicBezTo>
                <a:cubicBezTo>
                  <a:pt x="3478286" y="155637"/>
                  <a:pt x="3503501" y="579982"/>
                  <a:pt x="3475906" y="777366"/>
                </a:cubicBezTo>
                <a:cubicBezTo>
                  <a:pt x="3448311" y="974750"/>
                  <a:pt x="3467349" y="1220649"/>
                  <a:pt x="3475906" y="1388154"/>
                </a:cubicBezTo>
                <a:cubicBezTo>
                  <a:pt x="3484463" y="1555659"/>
                  <a:pt x="3449936" y="1855751"/>
                  <a:pt x="3475906" y="1998942"/>
                </a:cubicBezTo>
                <a:cubicBezTo>
                  <a:pt x="3501876" y="2142133"/>
                  <a:pt x="3486083" y="2425062"/>
                  <a:pt x="3475906" y="2609730"/>
                </a:cubicBezTo>
                <a:cubicBezTo>
                  <a:pt x="3465729" y="2794398"/>
                  <a:pt x="3509698" y="3155090"/>
                  <a:pt x="3475906" y="3303807"/>
                </a:cubicBezTo>
                <a:cubicBezTo>
                  <a:pt x="3442114" y="3452524"/>
                  <a:pt x="3500152" y="3973239"/>
                  <a:pt x="3475906" y="4164463"/>
                </a:cubicBezTo>
              </a:path>
              <a:path w="3475906" h="4743792" fill="none" stroke="0" extrusionOk="0">
                <a:moveTo>
                  <a:pt x="2896577" y="4743792"/>
                </a:moveTo>
                <a:cubicBezTo>
                  <a:pt x="2948648" y="4585157"/>
                  <a:pt x="3009442" y="4386348"/>
                  <a:pt x="3012443" y="4280329"/>
                </a:cubicBezTo>
                <a:cubicBezTo>
                  <a:pt x="3143595" y="4251774"/>
                  <a:pt x="3261669" y="4242353"/>
                  <a:pt x="3475906" y="4164463"/>
                </a:cubicBezTo>
                <a:cubicBezTo>
                  <a:pt x="3379862" y="4244869"/>
                  <a:pt x="3292898" y="4333668"/>
                  <a:pt x="3192035" y="4448334"/>
                </a:cubicBezTo>
                <a:cubicBezTo>
                  <a:pt x="3091172" y="4563000"/>
                  <a:pt x="3009519" y="4650449"/>
                  <a:pt x="2896577" y="4743792"/>
                </a:cubicBezTo>
                <a:cubicBezTo>
                  <a:pt x="2774175" y="4764482"/>
                  <a:pt x="2560514" y="4762324"/>
                  <a:pt x="2317262" y="4743792"/>
                </a:cubicBezTo>
                <a:cubicBezTo>
                  <a:pt x="2074010" y="4725260"/>
                  <a:pt x="1935683" y="4769979"/>
                  <a:pt x="1766912" y="4743792"/>
                </a:cubicBezTo>
                <a:cubicBezTo>
                  <a:pt x="1598141" y="4717606"/>
                  <a:pt x="1381208" y="4753729"/>
                  <a:pt x="1187597" y="4743792"/>
                </a:cubicBezTo>
                <a:cubicBezTo>
                  <a:pt x="993987" y="4733855"/>
                  <a:pt x="867107" y="4724077"/>
                  <a:pt x="695178" y="4743792"/>
                </a:cubicBezTo>
                <a:cubicBezTo>
                  <a:pt x="523249" y="4763507"/>
                  <a:pt x="340163" y="4724309"/>
                  <a:pt x="0" y="4743792"/>
                </a:cubicBezTo>
                <a:cubicBezTo>
                  <a:pt x="9661" y="4625654"/>
                  <a:pt x="24413" y="4294899"/>
                  <a:pt x="0" y="4160983"/>
                </a:cubicBezTo>
                <a:cubicBezTo>
                  <a:pt x="-24413" y="4027067"/>
                  <a:pt x="14862" y="3680644"/>
                  <a:pt x="0" y="3530737"/>
                </a:cubicBezTo>
                <a:cubicBezTo>
                  <a:pt x="-14862" y="3380830"/>
                  <a:pt x="2466" y="3129952"/>
                  <a:pt x="0" y="2947928"/>
                </a:cubicBezTo>
                <a:cubicBezTo>
                  <a:pt x="-2466" y="2765904"/>
                  <a:pt x="7091" y="2664923"/>
                  <a:pt x="0" y="2412557"/>
                </a:cubicBezTo>
                <a:cubicBezTo>
                  <a:pt x="-7091" y="2160191"/>
                  <a:pt x="15004" y="2079149"/>
                  <a:pt x="0" y="1782310"/>
                </a:cubicBezTo>
                <a:cubicBezTo>
                  <a:pt x="-15004" y="1485471"/>
                  <a:pt x="1657" y="1488132"/>
                  <a:pt x="0" y="1246940"/>
                </a:cubicBezTo>
                <a:cubicBezTo>
                  <a:pt x="-1657" y="1005748"/>
                  <a:pt x="-28870" y="891167"/>
                  <a:pt x="0" y="664131"/>
                </a:cubicBezTo>
                <a:cubicBezTo>
                  <a:pt x="28870" y="437095"/>
                  <a:pt x="6978" y="323366"/>
                  <a:pt x="0" y="0"/>
                </a:cubicBezTo>
                <a:cubicBezTo>
                  <a:pt x="266946" y="-13051"/>
                  <a:pt x="471792" y="882"/>
                  <a:pt x="625663" y="0"/>
                </a:cubicBezTo>
                <a:cubicBezTo>
                  <a:pt x="779534" y="-882"/>
                  <a:pt x="1037046" y="-27543"/>
                  <a:pt x="1320844" y="0"/>
                </a:cubicBezTo>
                <a:cubicBezTo>
                  <a:pt x="1604642" y="27543"/>
                  <a:pt x="1688820" y="-23933"/>
                  <a:pt x="1911748" y="0"/>
                </a:cubicBezTo>
                <a:cubicBezTo>
                  <a:pt x="2134676" y="23933"/>
                  <a:pt x="2414126" y="5371"/>
                  <a:pt x="2606930" y="0"/>
                </a:cubicBezTo>
                <a:cubicBezTo>
                  <a:pt x="2799734" y="-5371"/>
                  <a:pt x="3125066" y="-6724"/>
                  <a:pt x="3475906" y="0"/>
                </a:cubicBezTo>
                <a:cubicBezTo>
                  <a:pt x="3481987" y="298042"/>
                  <a:pt x="3482222" y="323414"/>
                  <a:pt x="3475906" y="610788"/>
                </a:cubicBezTo>
                <a:cubicBezTo>
                  <a:pt x="3469590" y="898162"/>
                  <a:pt x="3449511" y="1057304"/>
                  <a:pt x="3475906" y="1221576"/>
                </a:cubicBezTo>
                <a:cubicBezTo>
                  <a:pt x="3502301" y="1385848"/>
                  <a:pt x="3480164" y="1689688"/>
                  <a:pt x="3475906" y="1957298"/>
                </a:cubicBezTo>
                <a:cubicBezTo>
                  <a:pt x="3471648" y="2224908"/>
                  <a:pt x="3457481" y="2306739"/>
                  <a:pt x="3475906" y="2568086"/>
                </a:cubicBezTo>
                <a:cubicBezTo>
                  <a:pt x="3494331" y="2829433"/>
                  <a:pt x="3452244" y="2995956"/>
                  <a:pt x="3475906" y="3178873"/>
                </a:cubicBezTo>
                <a:cubicBezTo>
                  <a:pt x="3499568" y="3361790"/>
                  <a:pt x="3467475" y="3732326"/>
                  <a:pt x="3475906" y="4164463"/>
                </a:cubicBezTo>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864433175">
                  <a:prstGeom prst="foldedCorner">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Furthermore, the personal data of the subject may only be included when the incident meets the additional threshold set out in the Code of Practice. This is when the incident ‘presents a real risk of significant harm to individuals or groups with particular characteristics &amp;/or a real risk that a future criminal offence may be committed against individuals or groups with particular characteristics’.</a:t>
            </a:r>
          </a:p>
        </p:txBody>
      </p:sp>
    </p:spTree>
    <p:extLst>
      <p:ext uri="{BB962C8B-B14F-4D97-AF65-F5344CB8AC3E}">
        <p14:creationId xmlns:p14="http://schemas.microsoft.com/office/powerpoint/2010/main" val="4171708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8764" y="150299"/>
            <a:ext cx="11135517" cy="584775"/>
          </a:xfrm>
          <a:prstGeom prst="rect">
            <a:avLst/>
          </a:prstGeom>
          <a:solidFill>
            <a:srgbClr val="002060"/>
          </a:solidFill>
        </p:spPr>
        <p:txBody>
          <a:bodyPr wrap="square" rtlCol="0">
            <a:spAutoFit/>
          </a:bodyPr>
          <a:lstStyle/>
          <a:p>
            <a:pPr algn="ctr"/>
            <a:r>
              <a:rPr lang="en-GB" sz="3200" b="1" dirty="0">
                <a:solidFill>
                  <a:schemeClr val="bg1"/>
                </a:solidFill>
              </a:rPr>
              <a:t>Hate Incidents and Hate Crime</a:t>
            </a:r>
          </a:p>
        </p:txBody>
      </p:sp>
      <p:sp>
        <p:nvSpPr>
          <p:cNvPr id="3" name="Rectangle 2">
            <a:extLst>
              <a:ext uri="{FF2B5EF4-FFF2-40B4-BE49-F238E27FC236}">
                <a16:creationId xmlns:a16="http://schemas.microsoft.com/office/drawing/2014/main" id="{EB75F57B-B008-4801-BD87-B1E786B8E6C7}"/>
              </a:ext>
            </a:extLst>
          </p:cNvPr>
          <p:cNvSpPr/>
          <p:nvPr/>
        </p:nvSpPr>
        <p:spPr>
          <a:xfrm>
            <a:off x="906808" y="758325"/>
            <a:ext cx="10727473" cy="797668"/>
          </a:xfrm>
          <a:custGeom>
            <a:avLst/>
            <a:gdLst>
              <a:gd name="connsiteX0" fmla="*/ 0 w 10727473"/>
              <a:gd name="connsiteY0" fmla="*/ 0 h 797668"/>
              <a:gd name="connsiteX1" fmla="*/ 348643 w 10727473"/>
              <a:gd name="connsiteY1" fmla="*/ 0 h 797668"/>
              <a:gd name="connsiteX2" fmla="*/ 1019110 w 10727473"/>
              <a:gd name="connsiteY2" fmla="*/ 0 h 797668"/>
              <a:gd name="connsiteX3" fmla="*/ 1796852 w 10727473"/>
              <a:gd name="connsiteY3" fmla="*/ 0 h 797668"/>
              <a:gd name="connsiteX4" fmla="*/ 2360044 w 10727473"/>
              <a:gd name="connsiteY4" fmla="*/ 0 h 797668"/>
              <a:gd name="connsiteX5" fmla="*/ 2815962 w 10727473"/>
              <a:gd name="connsiteY5" fmla="*/ 0 h 797668"/>
              <a:gd name="connsiteX6" fmla="*/ 3379154 w 10727473"/>
              <a:gd name="connsiteY6" fmla="*/ 0 h 797668"/>
              <a:gd name="connsiteX7" fmla="*/ 3727797 w 10727473"/>
              <a:gd name="connsiteY7" fmla="*/ 0 h 797668"/>
              <a:gd name="connsiteX8" fmla="*/ 4290989 w 10727473"/>
              <a:gd name="connsiteY8" fmla="*/ 0 h 797668"/>
              <a:gd name="connsiteX9" fmla="*/ 4854182 w 10727473"/>
              <a:gd name="connsiteY9" fmla="*/ 0 h 797668"/>
              <a:gd name="connsiteX10" fmla="*/ 5310099 w 10727473"/>
              <a:gd name="connsiteY10" fmla="*/ 0 h 797668"/>
              <a:gd name="connsiteX11" fmla="*/ 6195116 w 10727473"/>
              <a:gd name="connsiteY11" fmla="*/ 0 h 797668"/>
              <a:gd name="connsiteX12" fmla="*/ 6865583 w 10727473"/>
              <a:gd name="connsiteY12" fmla="*/ 0 h 797668"/>
              <a:gd name="connsiteX13" fmla="*/ 7536050 w 10727473"/>
              <a:gd name="connsiteY13" fmla="*/ 0 h 797668"/>
              <a:gd name="connsiteX14" fmla="*/ 8206517 w 10727473"/>
              <a:gd name="connsiteY14" fmla="*/ 0 h 797668"/>
              <a:gd name="connsiteX15" fmla="*/ 8555160 w 10727473"/>
              <a:gd name="connsiteY15" fmla="*/ 0 h 797668"/>
              <a:gd name="connsiteX16" fmla="*/ 9332902 w 10727473"/>
              <a:gd name="connsiteY16" fmla="*/ 0 h 797668"/>
              <a:gd name="connsiteX17" fmla="*/ 10003369 w 10727473"/>
              <a:gd name="connsiteY17" fmla="*/ 0 h 797668"/>
              <a:gd name="connsiteX18" fmla="*/ 10727473 w 10727473"/>
              <a:gd name="connsiteY18" fmla="*/ 0 h 797668"/>
              <a:gd name="connsiteX19" fmla="*/ 10727473 w 10727473"/>
              <a:gd name="connsiteY19" fmla="*/ 390857 h 797668"/>
              <a:gd name="connsiteX20" fmla="*/ 10727473 w 10727473"/>
              <a:gd name="connsiteY20" fmla="*/ 797668 h 797668"/>
              <a:gd name="connsiteX21" fmla="*/ 9949731 w 10727473"/>
              <a:gd name="connsiteY21" fmla="*/ 797668 h 797668"/>
              <a:gd name="connsiteX22" fmla="*/ 9493814 w 10727473"/>
              <a:gd name="connsiteY22" fmla="*/ 797668 h 797668"/>
              <a:gd name="connsiteX23" fmla="*/ 8823347 w 10727473"/>
              <a:gd name="connsiteY23" fmla="*/ 797668 h 797668"/>
              <a:gd name="connsiteX24" fmla="*/ 8474704 w 10727473"/>
              <a:gd name="connsiteY24" fmla="*/ 797668 h 797668"/>
              <a:gd name="connsiteX25" fmla="*/ 7804237 w 10727473"/>
              <a:gd name="connsiteY25" fmla="*/ 797668 h 797668"/>
              <a:gd name="connsiteX26" fmla="*/ 7133770 w 10727473"/>
              <a:gd name="connsiteY26" fmla="*/ 797668 h 797668"/>
              <a:gd name="connsiteX27" fmla="*/ 6677852 w 10727473"/>
              <a:gd name="connsiteY27" fmla="*/ 797668 h 797668"/>
              <a:gd name="connsiteX28" fmla="*/ 6007385 w 10727473"/>
              <a:gd name="connsiteY28" fmla="*/ 797668 h 797668"/>
              <a:gd name="connsiteX29" fmla="*/ 5229643 w 10727473"/>
              <a:gd name="connsiteY29" fmla="*/ 797668 h 797668"/>
              <a:gd name="connsiteX30" fmla="*/ 4559176 w 10727473"/>
              <a:gd name="connsiteY30" fmla="*/ 797668 h 797668"/>
              <a:gd name="connsiteX31" fmla="*/ 3674160 w 10727473"/>
              <a:gd name="connsiteY31" fmla="*/ 797668 h 797668"/>
              <a:gd name="connsiteX32" fmla="*/ 3003692 w 10727473"/>
              <a:gd name="connsiteY32" fmla="*/ 797668 h 797668"/>
              <a:gd name="connsiteX33" fmla="*/ 2440500 w 10727473"/>
              <a:gd name="connsiteY33" fmla="*/ 797668 h 797668"/>
              <a:gd name="connsiteX34" fmla="*/ 1984583 w 10727473"/>
              <a:gd name="connsiteY34" fmla="*/ 797668 h 797668"/>
              <a:gd name="connsiteX35" fmla="*/ 1635940 w 10727473"/>
              <a:gd name="connsiteY35" fmla="*/ 797668 h 797668"/>
              <a:gd name="connsiteX36" fmla="*/ 965473 w 10727473"/>
              <a:gd name="connsiteY36" fmla="*/ 797668 h 797668"/>
              <a:gd name="connsiteX37" fmla="*/ 0 w 10727473"/>
              <a:gd name="connsiteY37" fmla="*/ 797668 h 797668"/>
              <a:gd name="connsiteX38" fmla="*/ 0 w 10727473"/>
              <a:gd name="connsiteY38" fmla="*/ 406811 h 797668"/>
              <a:gd name="connsiteX39" fmla="*/ 0 w 10727473"/>
              <a:gd name="connsiteY39" fmla="*/ 0 h 797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0727473" h="797668" fill="none" extrusionOk="0">
                <a:moveTo>
                  <a:pt x="0" y="0"/>
                </a:moveTo>
                <a:cubicBezTo>
                  <a:pt x="164252" y="-9538"/>
                  <a:pt x="232950" y="-1676"/>
                  <a:pt x="348643" y="0"/>
                </a:cubicBezTo>
                <a:cubicBezTo>
                  <a:pt x="464336" y="1676"/>
                  <a:pt x="856594" y="-21483"/>
                  <a:pt x="1019110" y="0"/>
                </a:cubicBezTo>
                <a:cubicBezTo>
                  <a:pt x="1181626" y="21483"/>
                  <a:pt x="1410860" y="-852"/>
                  <a:pt x="1796852" y="0"/>
                </a:cubicBezTo>
                <a:cubicBezTo>
                  <a:pt x="2182844" y="852"/>
                  <a:pt x="2169721" y="8910"/>
                  <a:pt x="2360044" y="0"/>
                </a:cubicBezTo>
                <a:cubicBezTo>
                  <a:pt x="2550367" y="-8910"/>
                  <a:pt x="2588111" y="-22249"/>
                  <a:pt x="2815962" y="0"/>
                </a:cubicBezTo>
                <a:cubicBezTo>
                  <a:pt x="3043813" y="22249"/>
                  <a:pt x="3105940" y="7473"/>
                  <a:pt x="3379154" y="0"/>
                </a:cubicBezTo>
                <a:cubicBezTo>
                  <a:pt x="3652368" y="-7473"/>
                  <a:pt x="3592157" y="7921"/>
                  <a:pt x="3727797" y="0"/>
                </a:cubicBezTo>
                <a:cubicBezTo>
                  <a:pt x="3863437" y="-7921"/>
                  <a:pt x="4063082" y="24305"/>
                  <a:pt x="4290989" y="0"/>
                </a:cubicBezTo>
                <a:cubicBezTo>
                  <a:pt x="4518896" y="-24305"/>
                  <a:pt x="4637328" y="18428"/>
                  <a:pt x="4854182" y="0"/>
                </a:cubicBezTo>
                <a:cubicBezTo>
                  <a:pt x="5071036" y="-18428"/>
                  <a:pt x="5118388" y="-2932"/>
                  <a:pt x="5310099" y="0"/>
                </a:cubicBezTo>
                <a:cubicBezTo>
                  <a:pt x="5501810" y="2932"/>
                  <a:pt x="5762905" y="-13187"/>
                  <a:pt x="6195116" y="0"/>
                </a:cubicBezTo>
                <a:cubicBezTo>
                  <a:pt x="6627327" y="13187"/>
                  <a:pt x="6687304" y="11214"/>
                  <a:pt x="6865583" y="0"/>
                </a:cubicBezTo>
                <a:cubicBezTo>
                  <a:pt x="7043862" y="-11214"/>
                  <a:pt x="7292081" y="6911"/>
                  <a:pt x="7536050" y="0"/>
                </a:cubicBezTo>
                <a:cubicBezTo>
                  <a:pt x="7780019" y="-6911"/>
                  <a:pt x="7894168" y="27943"/>
                  <a:pt x="8206517" y="0"/>
                </a:cubicBezTo>
                <a:cubicBezTo>
                  <a:pt x="8518866" y="-27943"/>
                  <a:pt x="8482129" y="-15522"/>
                  <a:pt x="8555160" y="0"/>
                </a:cubicBezTo>
                <a:cubicBezTo>
                  <a:pt x="8628191" y="15522"/>
                  <a:pt x="8951768" y="922"/>
                  <a:pt x="9332902" y="0"/>
                </a:cubicBezTo>
                <a:cubicBezTo>
                  <a:pt x="9714036" y="-922"/>
                  <a:pt x="9685636" y="25905"/>
                  <a:pt x="10003369" y="0"/>
                </a:cubicBezTo>
                <a:cubicBezTo>
                  <a:pt x="10321102" y="-25905"/>
                  <a:pt x="10372478" y="-15336"/>
                  <a:pt x="10727473" y="0"/>
                </a:cubicBezTo>
                <a:cubicBezTo>
                  <a:pt x="10711641" y="115886"/>
                  <a:pt x="10718811" y="291719"/>
                  <a:pt x="10727473" y="390857"/>
                </a:cubicBezTo>
                <a:cubicBezTo>
                  <a:pt x="10736135" y="489995"/>
                  <a:pt x="10721380" y="626649"/>
                  <a:pt x="10727473" y="797668"/>
                </a:cubicBezTo>
                <a:cubicBezTo>
                  <a:pt x="10565579" y="815215"/>
                  <a:pt x="10306112" y="764310"/>
                  <a:pt x="9949731" y="797668"/>
                </a:cubicBezTo>
                <a:cubicBezTo>
                  <a:pt x="9593350" y="831026"/>
                  <a:pt x="9635100" y="810585"/>
                  <a:pt x="9493814" y="797668"/>
                </a:cubicBezTo>
                <a:cubicBezTo>
                  <a:pt x="9352528" y="784751"/>
                  <a:pt x="9019805" y="772550"/>
                  <a:pt x="8823347" y="797668"/>
                </a:cubicBezTo>
                <a:cubicBezTo>
                  <a:pt x="8626889" y="822786"/>
                  <a:pt x="8610090" y="787533"/>
                  <a:pt x="8474704" y="797668"/>
                </a:cubicBezTo>
                <a:cubicBezTo>
                  <a:pt x="8339318" y="807803"/>
                  <a:pt x="8106617" y="773018"/>
                  <a:pt x="7804237" y="797668"/>
                </a:cubicBezTo>
                <a:cubicBezTo>
                  <a:pt x="7501857" y="822318"/>
                  <a:pt x="7358580" y="779392"/>
                  <a:pt x="7133770" y="797668"/>
                </a:cubicBezTo>
                <a:cubicBezTo>
                  <a:pt x="6908960" y="815944"/>
                  <a:pt x="6873586" y="810483"/>
                  <a:pt x="6677852" y="797668"/>
                </a:cubicBezTo>
                <a:cubicBezTo>
                  <a:pt x="6482118" y="784853"/>
                  <a:pt x="6209732" y="808837"/>
                  <a:pt x="6007385" y="797668"/>
                </a:cubicBezTo>
                <a:cubicBezTo>
                  <a:pt x="5805038" y="786499"/>
                  <a:pt x="5390151" y="797701"/>
                  <a:pt x="5229643" y="797668"/>
                </a:cubicBezTo>
                <a:cubicBezTo>
                  <a:pt x="5069135" y="797635"/>
                  <a:pt x="4741530" y="788589"/>
                  <a:pt x="4559176" y="797668"/>
                </a:cubicBezTo>
                <a:cubicBezTo>
                  <a:pt x="4376822" y="806747"/>
                  <a:pt x="3990710" y="820389"/>
                  <a:pt x="3674160" y="797668"/>
                </a:cubicBezTo>
                <a:cubicBezTo>
                  <a:pt x="3357610" y="774947"/>
                  <a:pt x="3309177" y="766318"/>
                  <a:pt x="3003692" y="797668"/>
                </a:cubicBezTo>
                <a:cubicBezTo>
                  <a:pt x="2698207" y="829018"/>
                  <a:pt x="2555484" y="822748"/>
                  <a:pt x="2440500" y="797668"/>
                </a:cubicBezTo>
                <a:cubicBezTo>
                  <a:pt x="2325516" y="772588"/>
                  <a:pt x="2194258" y="806155"/>
                  <a:pt x="1984583" y="797668"/>
                </a:cubicBezTo>
                <a:cubicBezTo>
                  <a:pt x="1774908" y="789181"/>
                  <a:pt x="1733834" y="792689"/>
                  <a:pt x="1635940" y="797668"/>
                </a:cubicBezTo>
                <a:cubicBezTo>
                  <a:pt x="1538046" y="802647"/>
                  <a:pt x="1259797" y="766345"/>
                  <a:pt x="965473" y="797668"/>
                </a:cubicBezTo>
                <a:cubicBezTo>
                  <a:pt x="671149" y="828991"/>
                  <a:pt x="364325" y="821340"/>
                  <a:pt x="0" y="797668"/>
                </a:cubicBezTo>
                <a:cubicBezTo>
                  <a:pt x="83" y="645197"/>
                  <a:pt x="4295" y="496999"/>
                  <a:pt x="0" y="406811"/>
                </a:cubicBezTo>
                <a:cubicBezTo>
                  <a:pt x="-4295" y="316623"/>
                  <a:pt x="-18193" y="106533"/>
                  <a:pt x="0" y="0"/>
                </a:cubicBezTo>
                <a:close/>
              </a:path>
              <a:path w="10727473" h="797668" stroke="0" extrusionOk="0">
                <a:moveTo>
                  <a:pt x="0" y="0"/>
                </a:moveTo>
                <a:cubicBezTo>
                  <a:pt x="72822" y="16434"/>
                  <a:pt x="190367" y="8715"/>
                  <a:pt x="348643" y="0"/>
                </a:cubicBezTo>
                <a:cubicBezTo>
                  <a:pt x="506919" y="-8715"/>
                  <a:pt x="829490" y="-34237"/>
                  <a:pt x="1126385" y="0"/>
                </a:cubicBezTo>
                <a:cubicBezTo>
                  <a:pt x="1423280" y="34237"/>
                  <a:pt x="1545754" y="7354"/>
                  <a:pt x="1796852" y="0"/>
                </a:cubicBezTo>
                <a:cubicBezTo>
                  <a:pt x="2047950" y="-7354"/>
                  <a:pt x="2150154" y="-15548"/>
                  <a:pt x="2252769" y="0"/>
                </a:cubicBezTo>
                <a:cubicBezTo>
                  <a:pt x="2355384" y="15548"/>
                  <a:pt x="2678043" y="-23938"/>
                  <a:pt x="2815962" y="0"/>
                </a:cubicBezTo>
                <a:cubicBezTo>
                  <a:pt x="2953881" y="23938"/>
                  <a:pt x="3169067" y="-16735"/>
                  <a:pt x="3379154" y="0"/>
                </a:cubicBezTo>
                <a:cubicBezTo>
                  <a:pt x="3589241" y="16735"/>
                  <a:pt x="3644408" y="-15568"/>
                  <a:pt x="3727797" y="0"/>
                </a:cubicBezTo>
                <a:cubicBezTo>
                  <a:pt x="3811186" y="15568"/>
                  <a:pt x="4038720" y="16427"/>
                  <a:pt x="4183714" y="0"/>
                </a:cubicBezTo>
                <a:cubicBezTo>
                  <a:pt x="4328708" y="-16427"/>
                  <a:pt x="4604374" y="20613"/>
                  <a:pt x="4746907" y="0"/>
                </a:cubicBezTo>
                <a:cubicBezTo>
                  <a:pt x="4889440" y="-20613"/>
                  <a:pt x="5146106" y="-12647"/>
                  <a:pt x="5310099" y="0"/>
                </a:cubicBezTo>
                <a:cubicBezTo>
                  <a:pt x="5474092" y="12647"/>
                  <a:pt x="5535657" y="-12367"/>
                  <a:pt x="5658742" y="0"/>
                </a:cubicBezTo>
                <a:cubicBezTo>
                  <a:pt x="5781827" y="12367"/>
                  <a:pt x="5984193" y="-13811"/>
                  <a:pt x="6114660" y="0"/>
                </a:cubicBezTo>
                <a:cubicBezTo>
                  <a:pt x="6245127" y="13811"/>
                  <a:pt x="6532188" y="33715"/>
                  <a:pt x="6892401" y="0"/>
                </a:cubicBezTo>
                <a:cubicBezTo>
                  <a:pt x="7252614" y="-33715"/>
                  <a:pt x="7572073" y="7117"/>
                  <a:pt x="7777418" y="0"/>
                </a:cubicBezTo>
                <a:cubicBezTo>
                  <a:pt x="7982763" y="-7117"/>
                  <a:pt x="8097454" y="9247"/>
                  <a:pt x="8233336" y="0"/>
                </a:cubicBezTo>
                <a:cubicBezTo>
                  <a:pt x="8369218" y="-9247"/>
                  <a:pt x="8805094" y="-2747"/>
                  <a:pt x="9011077" y="0"/>
                </a:cubicBezTo>
                <a:cubicBezTo>
                  <a:pt x="9217060" y="2747"/>
                  <a:pt x="9333301" y="12198"/>
                  <a:pt x="9574270" y="0"/>
                </a:cubicBezTo>
                <a:cubicBezTo>
                  <a:pt x="9815239" y="-12198"/>
                  <a:pt x="10234965" y="-27135"/>
                  <a:pt x="10727473" y="0"/>
                </a:cubicBezTo>
                <a:cubicBezTo>
                  <a:pt x="10710317" y="128564"/>
                  <a:pt x="10728123" y="246238"/>
                  <a:pt x="10727473" y="374904"/>
                </a:cubicBezTo>
                <a:cubicBezTo>
                  <a:pt x="10726823" y="503570"/>
                  <a:pt x="10725906" y="662873"/>
                  <a:pt x="10727473" y="797668"/>
                </a:cubicBezTo>
                <a:cubicBezTo>
                  <a:pt x="10565497" y="794696"/>
                  <a:pt x="10381741" y="799908"/>
                  <a:pt x="10271555" y="797668"/>
                </a:cubicBezTo>
                <a:cubicBezTo>
                  <a:pt x="10161369" y="795428"/>
                  <a:pt x="9928595" y="794553"/>
                  <a:pt x="9601088" y="797668"/>
                </a:cubicBezTo>
                <a:cubicBezTo>
                  <a:pt x="9273581" y="800783"/>
                  <a:pt x="9227921" y="823712"/>
                  <a:pt x="9037896" y="797668"/>
                </a:cubicBezTo>
                <a:cubicBezTo>
                  <a:pt x="8847871" y="771624"/>
                  <a:pt x="8460762" y="764698"/>
                  <a:pt x="8152879" y="797668"/>
                </a:cubicBezTo>
                <a:cubicBezTo>
                  <a:pt x="7844996" y="830638"/>
                  <a:pt x="7823096" y="813775"/>
                  <a:pt x="7589687" y="797668"/>
                </a:cubicBezTo>
                <a:cubicBezTo>
                  <a:pt x="7356278" y="781561"/>
                  <a:pt x="7153907" y="790733"/>
                  <a:pt x="7026495" y="797668"/>
                </a:cubicBezTo>
                <a:cubicBezTo>
                  <a:pt x="6899083" y="804603"/>
                  <a:pt x="6817556" y="792005"/>
                  <a:pt x="6677852" y="797668"/>
                </a:cubicBezTo>
                <a:cubicBezTo>
                  <a:pt x="6538148" y="803331"/>
                  <a:pt x="6141162" y="803496"/>
                  <a:pt x="5792835" y="797668"/>
                </a:cubicBezTo>
                <a:cubicBezTo>
                  <a:pt x="5444508" y="791840"/>
                  <a:pt x="5382143" y="768640"/>
                  <a:pt x="5122368" y="797668"/>
                </a:cubicBezTo>
                <a:cubicBezTo>
                  <a:pt x="4862593" y="826696"/>
                  <a:pt x="4747569" y="771603"/>
                  <a:pt x="4451901" y="797668"/>
                </a:cubicBezTo>
                <a:cubicBezTo>
                  <a:pt x="4156233" y="823733"/>
                  <a:pt x="3995679" y="825911"/>
                  <a:pt x="3674160" y="797668"/>
                </a:cubicBezTo>
                <a:cubicBezTo>
                  <a:pt x="3352641" y="769425"/>
                  <a:pt x="3223451" y="777330"/>
                  <a:pt x="3003692" y="797668"/>
                </a:cubicBezTo>
                <a:cubicBezTo>
                  <a:pt x="2783933" y="818006"/>
                  <a:pt x="2773566" y="783404"/>
                  <a:pt x="2547775" y="797668"/>
                </a:cubicBezTo>
                <a:cubicBezTo>
                  <a:pt x="2321984" y="811932"/>
                  <a:pt x="2295591" y="791486"/>
                  <a:pt x="2199132" y="797668"/>
                </a:cubicBezTo>
                <a:cubicBezTo>
                  <a:pt x="2102673" y="803850"/>
                  <a:pt x="1787599" y="785166"/>
                  <a:pt x="1635940" y="797668"/>
                </a:cubicBezTo>
                <a:cubicBezTo>
                  <a:pt x="1484281" y="810170"/>
                  <a:pt x="1204616" y="821477"/>
                  <a:pt x="965473" y="797668"/>
                </a:cubicBezTo>
                <a:cubicBezTo>
                  <a:pt x="726330" y="773859"/>
                  <a:pt x="368369" y="829033"/>
                  <a:pt x="0" y="797668"/>
                </a:cubicBezTo>
                <a:cubicBezTo>
                  <a:pt x="-11366" y="621459"/>
                  <a:pt x="-18160" y="567741"/>
                  <a:pt x="0" y="398834"/>
                </a:cubicBezTo>
                <a:cubicBezTo>
                  <a:pt x="18160" y="229927"/>
                  <a:pt x="-15602" y="117184"/>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27413133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It is important that victims of hate crime/incidents are offered support from very early on. Other agencies that can assist include:</a:t>
            </a:r>
          </a:p>
        </p:txBody>
      </p:sp>
      <p:graphicFrame>
        <p:nvGraphicFramePr>
          <p:cNvPr id="5" name="Diagram 4">
            <a:extLst>
              <a:ext uri="{FF2B5EF4-FFF2-40B4-BE49-F238E27FC236}">
                <a16:creationId xmlns:a16="http://schemas.microsoft.com/office/drawing/2014/main" id="{E470DB88-D1C0-49BA-A9A8-DA95E33AAE43}"/>
              </a:ext>
            </a:extLst>
          </p:cNvPr>
          <p:cNvGraphicFramePr/>
          <p:nvPr>
            <p:extLst>
              <p:ext uri="{D42A27DB-BD31-4B8C-83A1-F6EECF244321}">
                <p14:modId xmlns:p14="http://schemas.microsoft.com/office/powerpoint/2010/main" val="2571796515"/>
              </p:ext>
            </p:extLst>
          </p:nvPr>
        </p:nvGraphicFramePr>
        <p:xfrm>
          <a:off x="906808" y="2036618"/>
          <a:ext cx="10509337" cy="386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 name="Group 1">
            <a:extLst>
              <a:ext uri="{FF2B5EF4-FFF2-40B4-BE49-F238E27FC236}">
                <a16:creationId xmlns:a16="http://schemas.microsoft.com/office/drawing/2014/main" id="{17DD574D-B19E-261C-915F-A28905C53E17}"/>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D508872-56FF-DF5A-2FD3-1C3479F8285B}"/>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5535160-07AD-6104-B7B7-48AF6E2205DA}"/>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5093B7A-9700-6CCD-13E5-89377FA918C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0469239-4368-0D60-69A8-60AE6CFA2CD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D717A0EE-CD5C-B788-5F04-7FEC31AE347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96E95D2-D81D-8FF7-BFDE-8931AC4ECE15}"/>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0916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987644-A130-4686-B234-16BD2AB24FD3}"/>
                                            </p:graphicEl>
                                          </p:spTgt>
                                        </p:tgtEl>
                                        <p:attrNameLst>
                                          <p:attrName>style.visibility</p:attrName>
                                        </p:attrNameLst>
                                      </p:cBhvr>
                                      <p:to>
                                        <p:strVal val="visible"/>
                                      </p:to>
                                    </p:set>
                                    <p:animEffect transition="in" filter="fade">
                                      <p:cBhvr>
                                        <p:cTn id="12" dur="500"/>
                                        <p:tgtEl>
                                          <p:spTgt spid="5">
                                            <p:graphicEl>
                                              <a:dgm id="{46987644-A130-4686-B234-16BD2AB24FD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5AB0F9E-788C-44AD-9CD2-BC1D74F9517B}"/>
                                            </p:graphicEl>
                                          </p:spTgt>
                                        </p:tgtEl>
                                        <p:attrNameLst>
                                          <p:attrName>style.visibility</p:attrName>
                                        </p:attrNameLst>
                                      </p:cBhvr>
                                      <p:to>
                                        <p:strVal val="visible"/>
                                      </p:to>
                                    </p:set>
                                    <p:animEffect transition="in" filter="fade">
                                      <p:cBhvr>
                                        <p:cTn id="17" dur="500"/>
                                        <p:tgtEl>
                                          <p:spTgt spid="5">
                                            <p:graphicEl>
                                              <a:dgm id="{A5AB0F9E-788C-44AD-9CD2-BC1D74F9517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28A4F073-0EAD-4E45-B48D-F28D5276E6C4}"/>
                                            </p:graphicEl>
                                          </p:spTgt>
                                        </p:tgtEl>
                                        <p:attrNameLst>
                                          <p:attrName>style.visibility</p:attrName>
                                        </p:attrNameLst>
                                      </p:cBhvr>
                                      <p:to>
                                        <p:strVal val="visible"/>
                                      </p:to>
                                    </p:set>
                                    <p:animEffect transition="in" filter="fade">
                                      <p:cBhvr>
                                        <p:cTn id="22" dur="500"/>
                                        <p:tgtEl>
                                          <p:spTgt spid="5">
                                            <p:graphicEl>
                                              <a:dgm id="{28A4F073-0EAD-4E45-B48D-F28D5276E6C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8AECA00-058F-4912-B0EA-E1E11F1CB0DC}"/>
                                            </p:graphicEl>
                                          </p:spTgt>
                                        </p:tgtEl>
                                        <p:attrNameLst>
                                          <p:attrName>style.visibility</p:attrName>
                                        </p:attrNameLst>
                                      </p:cBhvr>
                                      <p:to>
                                        <p:strVal val="visible"/>
                                      </p:to>
                                    </p:set>
                                    <p:animEffect transition="in" filter="fade">
                                      <p:cBhvr>
                                        <p:cTn id="27" dur="500"/>
                                        <p:tgtEl>
                                          <p:spTgt spid="5">
                                            <p:graphicEl>
                                              <a:dgm id="{88AECA00-058F-4912-B0EA-E1E11F1CB0D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8E1ACF33-F3BF-4B45-8BCE-7BC15E1529E0}"/>
                                            </p:graphicEl>
                                          </p:spTgt>
                                        </p:tgtEl>
                                        <p:attrNameLst>
                                          <p:attrName>style.visibility</p:attrName>
                                        </p:attrNameLst>
                                      </p:cBhvr>
                                      <p:to>
                                        <p:strVal val="visible"/>
                                      </p:to>
                                    </p:set>
                                    <p:animEffect transition="in" filter="fade">
                                      <p:cBhvr>
                                        <p:cTn id="32" dur="500"/>
                                        <p:tgtEl>
                                          <p:spTgt spid="5">
                                            <p:graphicEl>
                                              <a:dgm id="{8E1ACF33-F3BF-4B45-8BCE-7BC15E1529E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6E54FFB0-80D4-4FEE-A64F-8CE943D82488}"/>
                                            </p:graphicEl>
                                          </p:spTgt>
                                        </p:tgtEl>
                                        <p:attrNameLst>
                                          <p:attrName>style.visibility</p:attrName>
                                        </p:attrNameLst>
                                      </p:cBhvr>
                                      <p:to>
                                        <p:strVal val="visible"/>
                                      </p:to>
                                    </p:set>
                                    <p:animEffect transition="in" filter="fade">
                                      <p:cBhvr>
                                        <p:cTn id="37" dur="500"/>
                                        <p:tgtEl>
                                          <p:spTgt spid="5">
                                            <p:graphicEl>
                                              <a:dgm id="{6E54FFB0-80D4-4FEE-A64F-8CE943D8248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3B509727-4C69-4288-9E6E-C8957B4C8999}"/>
                                            </p:graphicEl>
                                          </p:spTgt>
                                        </p:tgtEl>
                                        <p:attrNameLst>
                                          <p:attrName>style.visibility</p:attrName>
                                        </p:attrNameLst>
                                      </p:cBhvr>
                                      <p:to>
                                        <p:strVal val="visible"/>
                                      </p:to>
                                    </p:set>
                                    <p:animEffect transition="in" filter="fade">
                                      <p:cBhvr>
                                        <p:cTn id="42" dur="500"/>
                                        <p:tgtEl>
                                          <p:spTgt spid="5">
                                            <p:graphicEl>
                                              <a:dgm id="{3B509727-4C69-4288-9E6E-C8957B4C899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0828772-ECC7-43C9-BB34-92DB57BB5460}"/>
                                            </p:graphicEl>
                                          </p:spTgt>
                                        </p:tgtEl>
                                        <p:attrNameLst>
                                          <p:attrName>style.visibility</p:attrName>
                                        </p:attrNameLst>
                                      </p:cBhvr>
                                      <p:to>
                                        <p:strVal val="visible"/>
                                      </p:to>
                                    </p:set>
                                    <p:animEffect transition="in" filter="fade">
                                      <p:cBhvr>
                                        <p:cTn id="47" dur="500"/>
                                        <p:tgtEl>
                                          <p:spTgt spid="5">
                                            <p:graphicEl>
                                              <a:dgm id="{20828772-ECC7-43C9-BB34-92DB57BB546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9663068C-E165-4A2D-BD38-C275A8219266}"/>
                                            </p:graphicEl>
                                          </p:spTgt>
                                        </p:tgtEl>
                                        <p:attrNameLst>
                                          <p:attrName>style.visibility</p:attrName>
                                        </p:attrNameLst>
                                      </p:cBhvr>
                                      <p:to>
                                        <p:strVal val="visible"/>
                                      </p:to>
                                    </p:set>
                                    <p:animEffect transition="in" filter="fade">
                                      <p:cBhvr>
                                        <p:cTn id="52" dur="500"/>
                                        <p:tgtEl>
                                          <p:spTgt spid="5">
                                            <p:graphicEl>
                                              <a:dgm id="{9663068C-E165-4A2D-BD38-C275A8219266}"/>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
                                            <p:graphicEl>
                                              <a:dgm id="{A91185B1-28E7-4BA6-9FE8-BD033858EF14}"/>
                                            </p:graphicEl>
                                          </p:spTgt>
                                        </p:tgtEl>
                                        <p:attrNameLst>
                                          <p:attrName>style.visibility</p:attrName>
                                        </p:attrNameLst>
                                      </p:cBhvr>
                                      <p:to>
                                        <p:strVal val="visible"/>
                                      </p:to>
                                    </p:set>
                                    <p:animEffect transition="in" filter="fade">
                                      <p:cBhvr>
                                        <p:cTn id="57" dur="500"/>
                                        <p:tgtEl>
                                          <p:spTgt spid="5">
                                            <p:graphicEl>
                                              <a:dgm id="{A91185B1-28E7-4BA6-9FE8-BD033858EF1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5975" y="2244546"/>
            <a:ext cx="2646448" cy="2090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5" descr="kkk-so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0601" y="2244546"/>
            <a:ext cx="2646448" cy="21648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505839" y="414530"/>
            <a:ext cx="11303540" cy="584775"/>
          </a:xfrm>
          <a:prstGeom prst="rect">
            <a:avLst/>
          </a:prstGeom>
          <a:solidFill>
            <a:srgbClr val="002060"/>
          </a:solidFill>
        </p:spPr>
        <p:txBody>
          <a:bodyPr wrap="square" rtlCol="0">
            <a:spAutoFit/>
          </a:bodyPr>
          <a:lstStyle/>
          <a:p>
            <a:pPr algn="ctr"/>
            <a:r>
              <a:rPr lang="en-GB" sz="3200" b="1" dirty="0">
                <a:solidFill>
                  <a:schemeClr val="bg1"/>
                </a:solidFill>
              </a:rPr>
              <a:t>Racially &amp; Religiously  Aggravated Offences</a:t>
            </a:r>
          </a:p>
        </p:txBody>
      </p:sp>
      <p:grpSp>
        <p:nvGrpSpPr>
          <p:cNvPr id="2" name="Group 1">
            <a:extLst>
              <a:ext uri="{FF2B5EF4-FFF2-40B4-BE49-F238E27FC236}">
                <a16:creationId xmlns:a16="http://schemas.microsoft.com/office/drawing/2014/main" id="{D45A24EA-B401-9735-B64C-12084A67292F}"/>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CDE227A1-27F6-B52A-F7EB-102572E229B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9FC03241-CBDF-6205-AE19-092609C73C83}"/>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7557C902-0D7A-07A2-E158-CD88787927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D8F9CAD2-CDDF-BC12-3DC7-DFF6893C311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74808AC-7668-20FD-D340-478425DBEAC0}"/>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83E7ABE-3A79-F929-D164-288F209FD2E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85913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634045" y="258959"/>
            <a:ext cx="11303540" cy="584775"/>
          </a:xfrm>
          <a:prstGeom prst="rect">
            <a:avLst/>
          </a:prstGeom>
          <a:solidFill>
            <a:srgbClr val="002060"/>
          </a:solidFill>
        </p:spPr>
        <p:txBody>
          <a:bodyPr wrap="square" rtlCol="0">
            <a:spAutoFit/>
          </a:bodyPr>
          <a:lstStyle/>
          <a:p>
            <a:pPr algn="ctr"/>
            <a:r>
              <a:rPr lang="en-GB" sz="3200" b="1" dirty="0">
                <a:solidFill>
                  <a:schemeClr val="bg1"/>
                </a:solidFill>
              </a:rPr>
              <a:t>Racially &amp; Religiously  Aggravated Offences</a:t>
            </a:r>
          </a:p>
        </p:txBody>
      </p:sp>
      <p:sp>
        <p:nvSpPr>
          <p:cNvPr id="7" name="Rectangle 6">
            <a:extLst>
              <a:ext uri="{FF2B5EF4-FFF2-40B4-BE49-F238E27FC236}">
                <a16:creationId xmlns:a16="http://schemas.microsoft.com/office/drawing/2014/main" id="{CD0A9E37-2603-45BD-87F7-E46483D89849}"/>
              </a:ext>
            </a:extLst>
          </p:cNvPr>
          <p:cNvSpPr/>
          <p:nvPr/>
        </p:nvSpPr>
        <p:spPr>
          <a:xfrm>
            <a:off x="382622" y="4309817"/>
            <a:ext cx="3185686" cy="830997"/>
          </a:xfrm>
          <a:custGeom>
            <a:avLst/>
            <a:gdLst>
              <a:gd name="connsiteX0" fmla="*/ 0 w 3185686"/>
              <a:gd name="connsiteY0" fmla="*/ 0 h 830997"/>
              <a:gd name="connsiteX1" fmla="*/ 637137 w 3185686"/>
              <a:gd name="connsiteY1" fmla="*/ 0 h 830997"/>
              <a:gd name="connsiteX2" fmla="*/ 1242418 w 3185686"/>
              <a:gd name="connsiteY2" fmla="*/ 0 h 830997"/>
              <a:gd name="connsiteX3" fmla="*/ 1815841 w 3185686"/>
              <a:gd name="connsiteY3" fmla="*/ 0 h 830997"/>
              <a:gd name="connsiteX4" fmla="*/ 2421121 w 3185686"/>
              <a:gd name="connsiteY4" fmla="*/ 0 h 830997"/>
              <a:gd name="connsiteX5" fmla="*/ 3185686 w 3185686"/>
              <a:gd name="connsiteY5" fmla="*/ 0 h 830997"/>
              <a:gd name="connsiteX6" fmla="*/ 3185686 w 3185686"/>
              <a:gd name="connsiteY6" fmla="*/ 415499 h 830997"/>
              <a:gd name="connsiteX7" fmla="*/ 3185686 w 3185686"/>
              <a:gd name="connsiteY7" fmla="*/ 830997 h 830997"/>
              <a:gd name="connsiteX8" fmla="*/ 2516692 w 3185686"/>
              <a:gd name="connsiteY8" fmla="*/ 830997 h 830997"/>
              <a:gd name="connsiteX9" fmla="*/ 1911412 w 3185686"/>
              <a:gd name="connsiteY9" fmla="*/ 830997 h 830997"/>
              <a:gd name="connsiteX10" fmla="*/ 1242418 w 3185686"/>
              <a:gd name="connsiteY10" fmla="*/ 830997 h 830997"/>
              <a:gd name="connsiteX11" fmla="*/ 605280 w 3185686"/>
              <a:gd name="connsiteY11" fmla="*/ 830997 h 830997"/>
              <a:gd name="connsiteX12" fmla="*/ 0 w 3185686"/>
              <a:gd name="connsiteY12" fmla="*/ 830997 h 830997"/>
              <a:gd name="connsiteX13" fmla="*/ 0 w 3185686"/>
              <a:gd name="connsiteY13" fmla="*/ 415499 h 830997"/>
              <a:gd name="connsiteX14" fmla="*/ 0 w 3185686"/>
              <a:gd name="connsiteY14"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5686" h="830997" fill="none" extrusionOk="0">
                <a:moveTo>
                  <a:pt x="0" y="0"/>
                </a:moveTo>
                <a:cubicBezTo>
                  <a:pt x="306068" y="17176"/>
                  <a:pt x="336798" y="17718"/>
                  <a:pt x="637137" y="0"/>
                </a:cubicBezTo>
                <a:cubicBezTo>
                  <a:pt x="937476" y="-17718"/>
                  <a:pt x="1022071" y="-15791"/>
                  <a:pt x="1242418" y="0"/>
                </a:cubicBezTo>
                <a:cubicBezTo>
                  <a:pt x="1462765" y="15791"/>
                  <a:pt x="1577831" y="-28352"/>
                  <a:pt x="1815841" y="0"/>
                </a:cubicBezTo>
                <a:cubicBezTo>
                  <a:pt x="2053851" y="28352"/>
                  <a:pt x="2155544" y="10540"/>
                  <a:pt x="2421121" y="0"/>
                </a:cubicBezTo>
                <a:cubicBezTo>
                  <a:pt x="2686698" y="-10540"/>
                  <a:pt x="2861574" y="3997"/>
                  <a:pt x="3185686" y="0"/>
                </a:cubicBezTo>
                <a:cubicBezTo>
                  <a:pt x="3172241" y="92517"/>
                  <a:pt x="3171431" y="221847"/>
                  <a:pt x="3185686" y="415499"/>
                </a:cubicBezTo>
                <a:cubicBezTo>
                  <a:pt x="3199941" y="609151"/>
                  <a:pt x="3187019" y="626058"/>
                  <a:pt x="3185686" y="830997"/>
                </a:cubicBezTo>
                <a:cubicBezTo>
                  <a:pt x="2943953" y="825643"/>
                  <a:pt x="2714083" y="801709"/>
                  <a:pt x="2516692" y="830997"/>
                </a:cubicBezTo>
                <a:cubicBezTo>
                  <a:pt x="2319301" y="860285"/>
                  <a:pt x="2167101" y="852862"/>
                  <a:pt x="1911412" y="830997"/>
                </a:cubicBezTo>
                <a:cubicBezTo>
                  <a:pt x="1655723" y="809132"/>
                  <a:pt x="1454894" y="818056"/>
                  <a:pt x="1242418" y="830997"/>
                </a:cubicBezTo>
                <a:cubicBezTo>
                  <a:pt x="1029942" y="843938"/>
                  <a:pt x="794232" y="843959"/>
                  <a:pt x="605280" y="830997"/>
                </a:cubicBezTo>
                <a:cubicBezTo>
                  <a:pt x="416328" y="818035"/>
                  <a:pt x="198634" y="816545"/>
                  <a:pt x="0" y="830997"/>
                </a:cubicBezTo>
                <a:cubicBezTo>
                  <a:pt x="14947" y="698145"/>
                  <a:pt x="-5354" y="551765"/>
                  <a:pt x="0" y="415499"/>
                </a:cubicBezTo>
                <a:cubicBezTo>
                  <a:pt x="5354" y="279233"/>
                  <a:pt x="10499" y="114430"/>
                  <a:pt x="0" y="0"/>
                </a:cubicBezTo>
                <a:close/>
              </a:path>
              <a:path w="3185686" h="830997" stroke="0" extrusionOk="0">
                <a:moveTo>
                  <a:pt x="0" y="0"/>
                </a:moveTo>
                <a:cubicBezTo>
                  <a:pt x="272444" y="-10673"/>
                  <a:pt x="304689" y="15834"/>
                  <a:pt x="573423" y="0"/>
                </a:cubicBezTo>
                <a:cubicBezTo>
                  <a:pt x="842157" y="-15834"/>
                  <a:pt x="1068385" y="-29931"/>
                  <a:pt x="1210561" y="0"/>
                </a:cubicBezTo>
                <a:cubicBezTo>
                  <a:pt x="1352737" y="29931"/>
                  <a:pt x="1585239" y="5001"/>
                  <a:pt x="1752127" y="0"/>
                </a:cubicBezTo>
                <a:cubicBezTo>
                  <a:pt x="1919015" y="-5001"/>
                  <a:pt x="2181958" y="10156"/>
                  <a:pt x="2421121" y="0"/>
                </a:cubicBezTo>
                <a:cubicBezTo>
                  <a:pt x="2660284" y="-10156"/>
                  <a:pt x="2899449" y="30608"/>
                  <a:pt x="3185686" y="0"/>
                </a:cubicBezTo>
                <a:cubicBezTo>
                  <a:pt x="3203586" y="138460"/>
                  <a:pt x="3203989" y="237747"/>
                  <a:pt x="3185686" y="407189"/>
                </a:cubicBezTo>
                <a:cubicBezTo>
                  <a:pt x="3167383" y="576631"/>
                  <a:pt x="3171979" y="713513"/>
                  <a:pt x="3185686" y="830997"/>
                </a:cubicBezTo>
                <a:cubicBezTo>
                  <a:pt x="3008499" y="844353"/>
                  <a:pt x="2829979" y="813503"/>
                  <a:pt x="2516692" y="830997"/>
                </a:cubicBezTo>
                <a:cubicBezTo>
                  <a:pt x="2203405" y="848491"/>
                  <a:pt x="1993298" y="823970"/>
                  <a:pt x="1847698" y="830997"/>
                </a:cubicBezTo>
                <a:cubicBezTo>
                  <a:pt x="1702098" y="838024"/>
                  <a:pt x="1446424" y="800832"/>
                  <a:pt x="1210561" y="830997"/>
                </a:cubicBezTo>
                <a:cubicBezTo>
                  <a:pt x="974698" y="861162"/>
                  <a:pt x="784545" y="820222"/>
                  <a:pt x="668994" y="830997"/>
                </a:cubicBezTo>
                <a:cubicBezTo>
                  <a:pt x="553443" y="841772"/>
                  <a:pt x="291437" y="852742"/>
                  <a:pt x="0" y="830997"/>
                </a:cubicBezTo>
                <a:cubicBezTo>
                  <a:pt x="-612" y="708809"/>
                  <a:pt x="-6850" y="596923"/>
                  <a:pt x="0" y="398879"/>
                </a:cubicBezTo>
                <a:cubicBezTo>
                  <a:pt x="6850" y="200835"/>
                  <a:pt x="11051" y="172128"/>
                  <a:pt x="0" y="0"/>
                </a:cubicBezTo>
                <a:close/>
              </a:path>
            </a:pathLst>
          </a:custGeom>
          <a:solidFill>
            <a:schemeClr val="accent5">
              <a:lumMod val="20000"/>
              <a:lumOff val="80000"/>
            </a:schemeClr>
          </a:solidFill>
          <a:ln>
            <a:solidFill>
              <a:schemeClr val="tx1"/>
            </a:solidFill>
            <a:extLst>
              <a:ext uri="{C807C97D-BFC1-408E-A445-0C87EB9F89A2}">
                <ask:lineSketchStyleProps xmlns:ask="http://schemas.microsoft.com/office/drawing/2018/sketchyshapes" sd="927657231">
                  <a:prstGeom prst="rect">
                    <a:avLst/>
                  </a:prstGeom>
                  <ask:type>
                    <ask:lineSketchFreehand/>
                  </ask:type>
                </ask:lineSketchStyleProps>
              </a:ext>
            </a:extLst>
          </a:ln>
        </p:spPr>
        <p:txBody>
          <a:bodyPr wrap="square">
            <a:spAutoFit/>
          </a:bodyPr>
          <a:lstStyle/>
          <a:p>
            <a:pPr algn="ctr">
              <a:defRPr/>
            </a:pPr>
            <a:r>
              <a:rPr lang="en-US" altLang="en-US" sz="2400" b="1" dirty="0"/>
              <a:t>Section 28 Crime and Disorder Act 1998</a:t>
            </a:r>
          </a:p>
        </p:txBody>
      </p:sp>
      <p:pic>
        <p:nvPicPr>
          <p:cNvPr id="10" name="Picture 9">
            <a:extLst>
              <a:ext uri="{FF2B5EF4-FFF2-40B4-BE49-F238E27FC236}">
                <a16:creationId xmlns:a16="http://schemas.microsoft.com/office/drawing/2014/main" id="{68ED7EE9-ED23-4860-8419-0A59EB20FDC9}"/>
              </a:ext>
            </a:extLst>
          </p:cNvPr>
          <p:cNvPicPr>
            <a:picLocks noChangeAspect="1"/>
          </p:cNvPicPr>
          <p:nvPr>
            <p:custDataLst>
              <p:tags r:id="rId1"/>
            </p:custDataLst>
          </p:nvPr>
        </p:nvPicPr>
        <p:blipFill rotWithShape="1">
          <a:blip r:embed="rId4" cstate="print">
            <a:extLst>
              <a:ext uri="{BEBA8EAE-BF5A-486C-A8C5-ECC9F3942E4B}">
                <a14:imgProps xmlns:a14="http://schemas.microsoft.com/office/drawing/2010/main">
                  <a14:imgLayer r:embed="rId5">
                    <a14:imgEffect>
                      <a14:colorTemperature colorTemp="4499"/>
                    </a14:imgEffect>
                    <a14:imgEffect>
                      <a14:saturation sat="80000"/>
                    </a14:imgEffect>
                  </a14:imgLayer>
                </a14:imgProps>
              </a:ext>
              <a:ext uri="{28A0092B-C50C-407E-A947-70E740481C1C}">
                <a14:useLocalDpi xmlns:a14="http://schemas.microsoft.com/office/drawing/2010/main" val="0"/>
              </a:ext>
            </a:extLst>
          </a:blip>
          <a:srcRect l="14491" r="9227"/>
          <a:stretch/>
        </p:blipFill>
        <p:spPr>
          <a:xfrm>
            <a:off x="850323" y="1361782"/>
            <a:ext cx="2717984" cy="2676209"/>
          </a:xfrm>
          <a:prstGeom prst="rect">
            <a:avLst/>
          </a:prstGeom>
          <a:ln>
            <a:solidFill>
              <a:schemeClr val="tx1"/>
            </a:solidFill>
          </a:ln>
          <a:effectLst>
            <a:softEdge rad="635000"/>
          </a:effectLst>
        </p:spPr>
      </p:pic>
      <p:graphicFrame>
        <p:nvGraphicFramePr>
          <p:cNvPr id="2" name="Diagram 1">
            <a:extLst>
              <a:ext uri="{FF2B5EF4-FFF2-40B4-BE49-F238E27FC236}">
                <a16:creationId xmlns:a16="http://schemas.microsoft.com/office/drawing/2014/main" id="{060AE9BF-138F-40AC-93A7-6F9D58E24352}"/>
              </a:ext>
            </a:extLst>
          </p:cNvPr>
          <p:cNvGraphicFramePr/>
          <p:nvPr>
            <p:extLst>
              <p:ext uri="{D42A27DB-BD31-4B8C-83A1-F6EECF244321}">
                <p14:modId xmlns:p14="http://schemas.microsoft.com/office/powerpoint/2010/main" val="876112787"/>
              </p:ext>
            </p:extLst>
          </p:nvPr>
        </p:nvGraphicFramePr>
        <p:xfrm>
          <a:off x="3950928" y="1051509"/>
          <a:ext cx="8241072" cy="47549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3" name="Group 2">
            <a:extLst>
              <a:ext uri="{FF2B5EF4-FFF2-40B4-BE49-F238E27FC236}">
                <a16:creationId xmlns:a16="http://schemas.microsoft.com/office/drawing/2014/main" id="{E720F3FC-6FF6-54A1-B8DA-C3DBADF77E62}"/>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3257F2CF-1E38-EF97-C3B1-A49F1E12458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C71A2DF4-0928-B1B0-217E-6D11826DEC7A}"/>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6895A774-478C-358C-96F5-18305B3FD81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20C2511-33D9-4743-3831-B25490C1C11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F594333-4C70-65AB-88BE-9F6B663603D7}"/>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AD93412-9FC5-CCAB-DFB8-6D445CEB190E}"/>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04398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073648C-3C01-4E16-865B-B7245FB751E3}"/>
                                            </p:graphicEl>
                                          </p:spTgt>
                                        </p:tgtEl>
                                        <p:attrNameLst>
                                          <p:attrName>style.visibility</p:attrName>
                                        </p:attrNameLst>
                                      </p:cBhvr>
                                      <p:to>
                                        <p:strVal val="visible"/>
                                      </p:to>
                                    </p:set>
                                    <p:animEffect transition="in" filter="fade">
                                      <p:cBhvr>
                                        <p:cTn id="7" dur="500"/>
                                        <p:tgtEl>
                                          <p:spTgt spid="2">
                                            <p:graphicEl>
                                              <a:dgm id="{7073648C-3C01-4E16-865B-B7245FB751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6074FA2-FCF2-41F5-A256-9BFF710EB7A5}"/>
                                            </p:graphicEl>
                                          </p:spTgt>
                                        </p:tgtEl>
                                        <p:attrNameLst>
                                          <p:attrName>style.visibility</p:attrName>
                                        </p:attrNameLst>
                                      </p:cBhvr>
                                      <p:to>
                                        <p:strVal val="visible"/>
                                      </p:to>
                                    </p:set>
                                    <p:animEffect transition="in" filter="fade">
                                      <p:cBhvr>
                                        <p:cTn id="12" dur="500"/>
                                        <p:tgtEl>
                                          <p:spTgt spid="2">
                                            <p:graphicEl>
                                              <a:dgm id="{C6074FA2-FCF2-41F5-A256-9BFF710EB7A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30EB0CB-04D8-4D46-8C8E-6F84B340019E}"/>
                                            </p:graphicEl>
                                          </p:spTgt>
                                        </p:tgtEl>
                                        <p:attrNameLst>
                                          <p:attrName>style.visibility</p:attrName>
                                        </p:attrNameLst>
                                      </p:cBhvr>
                                      <p:to>
                                        <p:strVal val="visible"/>
                                      </p:to>
                                    </p:set>
                                    <p:animEffect transition="in" filter="fade">
                                      <p:cBhvr>
                                        <p:cTn id="17" dur="500"/>
                                        <p:tgtEl>
                                          <p:spTgt spid="2">
                                            <p:graphicEl>
                                              <a:dgm id="{F30EB0CB-04D8-4D46-8C8E-6F84B340019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4D5E2496-175D-4C79-AECE-E5834B5ABB95}"/>
                                            </p:graphicEl>
                                          </p:spTgt>
                                        </p:tgtEl>
                                        <p:attrNameLst>
                                          <p:attrName>style.visibility</p:attrName>
                                        </p:attrNameLst>
                                      </p:cBhvr>
                                      <p:to>
                                        <p:strVal val="visible"/>
                                      </p:to>
                                    </p:set>
                                    <p:animEffect transition="in" filter="fade">
                                      <p:cBhvr>
                                        <p:cTn id="22" dur="500"/>
                                        <p:tgtEl>
                                          <p:spTgt spid="2">
                                            <p:graphicEl>
                                              <a:dgm id="{4D5E2496-175D-4C79-AECE-E5834B5ABB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2" grpId="0" uiExpand="1">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7820" y="988431"/>
            <a:ext cx="2292483" cy="2144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603116" y="257369"/>
            <a:ext cx="11020847" cy="584775"/>
          </a:xfrm>
          <a:prstGeom prst="rect">
            <a:avLst/>
          </a:prstGeom>
          <a:solidFill>
            <a:srgbClr val="002060"/>
          </a:solidFill>
        </p:spPr>
        <p:txBody>
          <a:bodyPr wrap="square" rtlCol="0">
            <a:spAutoFit/>
          </a:bodyPr>
          <a:lstStyle/>
          <a:p>
            <a:pPr algn="ctr"/>
            <a:r>
              <a:rPr lang="en-GB" sz="3200" b="1" dirty="0">
                <a:solidFill>
                  <a:schemeClr val="bg1"/>
                </a:solidFill>
              </a:rPr>
              <a:t>Racial Groups &amp; Religious Groups</a:t>
            </a:r>
          </a:p>
        </p:txBody>
      </p:sp>
      <p:sp>
        <p:nvSpPr>
          <p:cNvPr id="3" name="Rectangle 2">
            <a:extLst>
              <a:ext uri="{FF2B5EF4-FFF2-40B4-BE49-F238E27FC236}">
                <a16:creationId xmlns:a16="http://schemas.microsoft.com/office/drawing/2014/main" id="{33E07D41-FABE-4566-844F-45D8059B08FD}"/>
              </a:ext>
            </a:extLst>
          </p:cNvPr>
          <p:cNvSpPr/>
          <p:nvPr/>
        </p:nvSpPr>
        <p:spPr>
          <a:xfrm>
            <a:off x="3749805" y="957035"/>
            <a:ext cx="4715322" cy="646331"/>
          </a:xfrm>
          <a:custGeom>
            <a:avLst/>
            <a:gdLst>
              <a:gd name="connsiteX0" fmla="*/ 0 w 4715322"/>
              <a:gd name="connsiteY0" fmla="*/ 0 h 646331"/>
              <a:gd name="connsiteX1" fmla="*/ 720771 w 4715322"/>
              <a:gd name="connsiteY1" fmla="*/ 0 h 646331"/>
              <a:gd name="connsiteX2" fmla="*/ 1441541 w 4715322"/>
              <a:gd name="connsiteY2" fmla="*/ 0 h 646331"/>
              <a:gd name="connsiteX3" fmla="*/ 1973699 w 4715322"/>
              <a:gd name="connsiteY3" fmla="*/ 0 h 646331"/>
              <a:gd name="connsiteX4" fmla="*/ 2553010 w 4715322"/>
              <a:gd name="connsiteY4" fmla="*/ 0 h 646331"/>
              <a:gd name="connsiteX5" fmla="*/ 3320934 w 4715322"/>
              <a:gd name="connsiteY5" fmla="*/ 0 h 646331"/>
              <a:gd name="connsiteX6" fmla="*/ 3994551 w 4715322"/>
              <a:gd name="connsiteY6" fmla="*/ 0 h 646331"/>
              <a:gd name="connsiteX7" fmla="*/ 4715322 w 4715322"/>
              <a:gd name="connsiteY7" fmla="*/ 0 h 646331"/>
              <a:gd name="connsiteX8" fmla="*/ 4715322 w 4715322"/>
              <a:gd name="connsiteY8" fmla="*/ 646331 h 646331"/>
              <a:gd name="connsiteX9" fmla="*/ 3947398 w 4715322"/>
              <a:gd name="connsiteY9" fmla="*/ 646331 h 646331"/>
              <a:gd name="connsiteX10" fmla="*/ 3226627 w 4715322"/>
              <a:gd name="connsiteY10" fmla="*/ 646331 h 646331"/>
              <a:gd name="connsiteX11" fmla="*/ 2458704 w 4715322"/>
              <a:gd name="connsiteY11" fmla="*/ 646331 h 646331"/>
              <a:gd name="connsiteX12" fmla="*/ 1879393 w 4715322"/>
              <a:gd name="connsiteY12" fmla="*/ 646331 h 646331"/>
              <a:gd name="connsiteX13" fmla="*/ 1252928 w 4715322"/>
              <a:gd name="connsiteY13" fmla="*/ 646331 h 646331"/>
              <a:gd name="connsiteX14" fmla="*/ 0 w 4715322"/>
              <a:gd name="connsiteY14" fmla="*/ 646331 h 646331"/>
              <a:gd name="connsiteX15" fmla="*/ 0 w 4715322"/>
              <a:gd name="connsiteY15"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15322" h="646331" fill="none" extrusionOk="0">
                <a:moveTo>
                  <a:pt x="0" y="0"/>
                </a:moveTo>
                <a:cubicBezTo>
                  <a:pt x="285526" y="-18087"/>
                  <a:pt x="513582" y="-19064"/>
                  <a:pt x="720771" y="0"/>
                </a:cubicBezTo>
                <a:cubicBezTo>
                  <a:pt x="927960" y="19064"/>
                  <a:pt x="1186815" y="-18542"/>
                  <a:pt x="1441541" y="0"/>
                </a:cubicBezTo>
                <a:cubicBezTo>
                  <a:pt x="1696267" y="18542"/>
                  <a:pt x="1742347" y="-17781"/>
                  <a:pt x="1973699" y="0"/>
                </a:cubicBezTo>
                <a:cubicBezTo>
                  <a:pt x="2205051" y="17781"/>
                  <a:pt x="2351966" y="-17813"/>
                  <a:pt x="2553010" y="0"/>
                </a:cubicBezTo>
                <a:cubicBezTo>
                  <a:pt x="2754054" y="17813"/>
                  <a:pt x="3142421" y="27151"/>
                  <a:pt x="3320934" y="0"/>
                </a:cubicBezTo>
                <a:cubicBezTo>
                  <a:pt x="3499447" y="-27151"/>
                  <a:pt x="3697301" y="12560"/>
                  <a:pt x="3994551" y="0"/>
                </a:cubicBezTo>
                <a:cubicBezTo>
                  <a:pt x="4291801" y="-12560"/>
                  <a:pt x="4411471" y="21535"/>
                  <a:pt x="4715322" y="0"/>
                </a:cubicBezTo>
                <a:cubicBezTo>
                  <a:pt x="4698938" y="319791"/>
                  <a:pt x="4694183" y="480517"/>
                  <a:pt x="4715322" y="646331"/>
                </a:cubicBezTo>
                <a:cubicBezTo>
                  <a:pt x="4429261" y="655920"/>
                  <a:pt x="4112648" y="627967"/>
                  <a:pt x="3947398" y="646331"/>
                </a:cubicBezTo>
                <a:cubicBezTo>
                  <a:pt x="3782148" y="664695"/>
                  <a:pt x="3412060" y="641182"/>
                  <a:pt x="3226627" y="646331"/>
                </a:cubicBezTo>
                <a:cubicBezTo>
                  <a:pt x="3041194" y="651480"/>
                  <a:pt x="2833610" y="663298"/>
                  <a:pt x="2458704" y="646331"/>
                </a:cubicBezTo>
                <a:cubicBezTo>
                  <a:pt x="2083798" y="629364"/>
                  <a:pt x="2047491" y="624682"/>
                  <a:pt x="1879393" y="646331"/>
                </a:cubicBezTo>
                <a:cubicBezTo>
                  <a:pt x="1711295" y="667980"/>
                  <a:pt x="1524061" y="673992"/>
                  <a:pt x="1252928" y="646331"/>
                </a:cubicBezTo>
                <a:cubicBezTo>
                  <a:pt x="981796" y="618670"/>
                  <a:pt x="479416" y="649577"/>
                  <a:pt x="0" y="646331"/>
                </a:cubicBezTo>
                <a:cubicBezTo>
                  <a:pt x="-6818" y="342042"/>
                  <a:pt x="15660" y="228952"/>
                  <a:pt x="0" y="0"/>
                </a:cubicBezTo>
                <a:close/>
              </a:path>
              <a:path w="4715322" h="646331" stroke="0" extrusionOk="0">
                <a:moveTo>
                  <a:pt x="0" y="0"/>
                </a:moveTo>
                <a:cubicBezTo>
                  <a:pt x="324584" y="-3194"/>
                  <a:pt x="491042" y="29544"/>
                  <a:pt x="767924" y="0"/>
                </a:cubicBezTo>
                <a:cubicBezTo>
                  <a:pt x="1044806" y="-29544"/>
                  <a:pt x="1188547" y="-651"/>
                  <a:pt x="1394388" y="0"/>
                </a:cubicBezTo>
                <a:cubicBezTo>
                  <a:pt x="1600229" y="651"/>
                  <a:pt x="1665393" y="23676"/>
                  <a:pt x="1926546" y="0"/>
                </a:cubicBezTo>
                <a:cubicBezTo>
                  <a:pt x="2187699" y="-23676"/>
                  <a:pt x="2303015" y="4825"/>
                  <a:pt x="2600163" y="0"/>
                </a:cubicBezTo>
                <a:cubicBezTo>
                  <a:pt x="2897311" y="-4825"/>
                  <a:pt x="2950971" y="27566"/>
                  <a:pt x="3273781" y="0"/>
                </a:cubicBezTo>
                <a:cubicBezTo>
                  <a:pt x="3596591" y="-27566"/>
                  <a:pt x="3602848" y="13029"/>
                  <a:pt x="3900245" y="0"/>
                </a:cubicBezTo>
                <a:cubicBezTo>
                  <a:pt x="4197642" y="-13029"/>
                  <a:pt x="4500130" y="-34742"/>
                  <a:pt x="4715322" y="0"/>
                </a:cubicBezTo>
                <a:cubicBezTo>
                  <a:pt x="4685437" y="258048"/>
                  <a:pt x="4720265" y="337084"/>
                  <a:pt x="4715322" y="646331"/>
                </a:cubicBezTo>
                <a:cubicBezTo>
                  <a:pt x="4582437" y="671142"/>
                  <a:pt x="4316547" y="624893"/>
                  <a:pt x="4183164" y="646331"/>
                </a:cubicBezTo>
                <a:cubicBezTo>
                  <a:pt x="4049781" y="667769"/>
                  <a:pt x="3705846" y="629457"/>
                  <a:pt x="3509547" y="646331"/>
                </a:cubicBezTo>
                <a:cubicBezTo>
                  <a:pt x="3313248" y="663205"/>
                  <a:pt x="2962250" y="628447"/>
                  <a:pt x="2788776" y="646331"/>
                </a:cubicBezTo>
                <a:cubicBezTo>
                  <a:pt x="2615302" y="664215"/>
                  <a:pt x="2326376" y="634084"/>
                  <a:pt x="2020852" y="646331"/>
                </a:cubicBezTo>
                <a:cubicBezTo>
                  <a:pt x="1715328" y="658578"/>
                  <a:pt x="1573093" y="656841"/>
                  <a:pt x="1300082" y="646331"/>
                </a:cubicBezTo>
                <a:cubicBezTo>
                  <a:pt x="1027071" y="635822"/>
                  <a:pt x="972504" y="649898"/>
                  <a:pt x="673617" y="646331"/>
                </a:cubicBezTo>
                <a:cubicBezTo>
                  <a:pt x="374731" y="642764"/>
                  <a:pt x="313712" y="659679"/>
                  <a:pt x="0" y="646331"/>
                </a:cubicBezTo>
                <a:cubicBezTo>
                  <a:pt x="-28904" y="463483"/>
                  <a:pt x="27616" y="209574"/>
                  <a:pt x="0" y="0"/>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398957492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S28(4) Crime and Disorder Act 1998</a:t>
            </a:r>
          </a:p>
        </p:txBody>
      </p:sp>
      <p:grpSp>
        <p:nvGrpSpPr>
          <p:cNvPr id="4" name="Group 3">
            <a:extLst>
              <a:ext uri="{FF2B5EF4-FFF2-40B4-BE49-F238E27FC236}">
                <a16:creationId xmlns:a16="http://schemas.microsoft.com/office/drawing/2014/main" id="{3C24CC05-91A9-F102-9C97-9B6607FD8086}"/>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3648DB7C-0CF6-6E01-153B-A57EA422F39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6B132DD-548D-9C63-C4C6-3AAF297E2A98}"/>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0FFC6B5-5D7E-5DCF-6E9A-4C24FFDDD7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E711F1D-E39B-E058-4C78-AB323869577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CB45FEE-526B-C298-685B-16C97B48439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E914710-35AE-AFD8-4540-EF6BAAB57E1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3" name="Rectangle: Rounded Corners 12">
            <a:extLst>
              <a:ext uri="{FF2B5EF4-FFF2-40B4-BE49-F238E27FC236}">
                <a16:creationId xmlns:a16="http://schemas.microsoft.com/office/drawing/2014/main" id="{46A50F17-451A-D9A9-B52F-A642A41DBC1F}"/>
              </a:ext>
            </a:extLst>
          </p:cNvPr>
          <p:cNvSpPr/>
          <p:nvPr/>
        </p:nvSpPr>
        <p:spPr>
          <a:xfrm>
            <a:off x="603117" y="3681667"/>
            <a:ext cx="3463637" cy="1668208"/>
          </a:xfrm>
          <a:custGeom>
            <a:avLst/>
            <a:gdLst>
              <a:gd name="connsiteX0" fmla="*/ 0 w 3463637"/>
              <a:gd name="connsiteY0" fmla="*/ 278040 h 1668208"/>
              <a:gd name="connsiteX1" fmla="*/ 278040 w 3463637"/>
              <a:gd name="connsiteY1" fmla="*/ 0 h 1668208"/>
              <a:gd name="connsiteX2" fmla="*/ 801400 w 3463637"/>
              <a:gd name="connsiteY2" fmla="*/ 0 h 1668208"/>
              <a:gd name="connsiteX3" fmla="*/ 1382912 w 3463637"/>
              <a:gd name="connsiteY3" fmla="*/ 0 h 1668208"/>
              <a:gd name="connsiteX4" fmla="*/ 1993499 w 3463637"/>
              <a:gd name="connsiteY4" fmla="*/ 0 h 1668208"/>
              <a:gd name="connsiteX5" fmla="*/ 2516859 w 3463637"/>
              <a:gd name="connsiteY5" fmla="*/ 0 h 1668208"/>
              <a:gd name="connsiteX6" fmla="*/ 3185597 w 3463637"/>
              <a:gd name="connsiteY6" fmla="*/ 0 h 1668208"/>
              <a:gd name="connsiteX7" fmla="*/ 3463637 w 3463637"/>
              <a:gd name="connsiteY7" fmla="*/ 278040 h 1668208"/>
              <a:gd name="connsiteX8" fmla="*/ 3463637 w 3463637"/>
              <a:gd name="connsiteY8" fmla="*/ 822983 h 1668208"/>
              <a:gd name="connsiteX9" fmla="*/ 3463637 w 3463637"/>
              <a:gd name="connsiteY9" fmla="*/ 1390168 h 1668208"/>
              <a:gd name="connsiteX10" fmla="*/ 3185597 w 3463637"/>
              <a:gd name="connsiteY10" fmla="*/ 1668208 h 1668208"/>
              <a:gd name="connsiteX11" fmla="*/ 2633161 w 3463637"/>
              <a:gd name="connsiteY11" fmla="*/ 1668208 h 1668208"/>
              <a:gd name="connsiteX12" fmla="*/ 1993499 w 3463637"/>
              <a:gd name="connsiteY12" fmla="*/ 1668208 h 1668208"/>
              <a:gd name="connsiteX13" fmla="*/ 1353836 w 3463637"/>
              <a:gd name="connsiteY13" fmla="*/ 1668208 h 1668208"/>
              <a:gd name="connsiteX14" fmla="*/ 278040 w 3463637"/>
              <a:gd name="connsiteY14" fmla="*/ 1668208 h 1668208"/>
              <a:gd name="connsiteX15" fmla="*/ 0 w 3463637"/>
              <a:gd name="connsiteY15" fmla="*/ 1390168 h 1668208"/>
              <a:gd name="connsiteX16" fmla="*/ 0 w 3463637"/>
              <a:gd name="connsiteY16" fmla="*/ 834104 h 1668208"/>
              <a:gd name="connsiteX17" fmla="*/ 0 w 3463637"/>
              <a:gd name="connsiteY17" fmla="*/ 278040 h 1668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63637" h="1668208" fill="none" extrusionOk="0">
                <a:moveTo>
                  <a:pt x="0" y="278040"/>
                </a:moveTo>
                <a:cubicBezTo>
                  <a:pt x="-4280" y="121282"/>
                  <a:pt x="96269" y="-12871"/>
                  <a:pt x="278040" y="0"/>
                </a:cubicBezTo>
                <a:cubicBezTo>
                  <a:pt x="447000" y="-12739"/>
                  <a:pt x="582229" y="7078"/>
                  <a:pt x="801400" y="0"/>
                </a:cubicBezTo>
                <a:cubicBezTo>
                  <a:pt x="1020571" y="-7078"/>
                  <a:pt x="1140804" y="-4130"/>
                  <a:pt x="1382912" y="0"/>
                </a:cubicBezTo>
                <a:cubicBezTo>
                  <a:pt x="1625020" y="4130"/>
                  <a:pt x="1758417" y="-2564"/>
                  <a:pt x="1993499" y="0"/>
                </a:cubicBezTo>
                <a:cubicBezTo>
                  <a:pt x="2228581" y="2564"/>
                  <a:pt x="2346443" y="19787"/>
                  <a:pt x="2516859" y="0"/>
                </a:cubicBezTo>
                <a:cubicBezTo>
                  <a:pt x="2687275" y="-19787"/>
                  <a:pt x="3035798" y="18314"/>
                  <a:pt x="3185597" y="0"/>
                </a:cubicBezTo>
                <a:cubicBezTo>
                  <a:pt x="3334321" y="28596"/>
                  <a:pt x="3474983" y="102989"/>
                  <a:pt x="3463637" y="278040"/>
                </a:cubicBezTo>
                <a:cubicBezTo>
                  <a:pt x="3488192" y="478392"/>
                  <a:pt x="3460643" y="621631"/>
                  <a:pt x="3463637" y="822983"/>
                </a:cubicBezTo>
                <a:cubicBezTo>
                  <a:pt x="3466631" y="1024335"/>
                  <a:pt x="3480903" y="1208923"/>
                  <a:pt x="3463637" y="1390168"/>
                </a:cubicBezTo>
                <a:cubicBezTo>
                  <a:pt x="3435605" y="1538927"/>
                  <a:pt x="3366939" y="1674197"/>
                  <a:pt x="3185597" y="1668208"/>
                </a:cubicBezTo>
                <a:cubicBezTo>
                  <a:pt x="3018601" y="1652670"/>
                  <a:pt x="2776847" y="1653470"/>
                  <a:pt x="2633161" y="1668208"/>
                </a:cubicBezTo>
                <a:cubicBezTo>
                  <a:pt x="2489475" y="1682946"/>
                  <a:pt x="2246675" y="1675681"/>
                  <a:pt x="1993499" y="1668208"/>
                </a:cubicBezTo>
                <a:cubicBezTo>
                  <a:pt x="1740323" y="1660735"/>
                  <a:pt x="1612541" y="1697305"/>
                  <a:pt x="1353836" y="1668208"/>
                </a:cubicBezTo>
                <a:cubicBezTo>
                  <a:pt x="1095131" y="1639111"/>
                  <a:pt x="663094" y="1665796"/>
                  <a:pt x="278040" y="1668208"/>
                </a:cubicBezTo>
                <a:cubicBezTo>
                  <a:pt x="121363" y="1640518"/>
                  <a:pt x="14430" y="1559033"/>
                  <a:pt x="0" y="1390168"/>
                </a:cubicBezTo>
                <a:cubicBezTo>
                  <a:pt x="15934" y="1194534"/>
                  <a:pt x="-5318" y="958580"/>
                  <a:pt x="0" y="834104"/>
                </a:cubicBezTo>
                <a:cubicBezTo>
                  <a:pt x="5318" y="709628"/>
                  <a:pt x="21889" y="482662"/>
                  <a:pt x="0" y="278040"/>
                </a:cubicBezTo>
                <a:close/>
              </a:path>
              <a:path w="3463637" h="1668208" stroke="0" extrusionOk="0">
                <a:moveTo>
                  <a:pt x="0" y="278040"/>
                </a:moveTo>
                <a:cubicBezTo>
                  <a:pt x="-2713" y="95388"/>
                  <a:pt x="140721" y="5273"/>
                  <a:pt x="278040" y="0"/>
                </a:cubicBezTo>
                <a:cubicBezTo>
                  <a:pt x="567369" y="-12831"/>
                  <a:pt x="665239" y="5073"/>
                  <a:pt x="917703" y="0"/>
                </a:cubicBezTo>
                <a:cubicBezTo>
                  <a:pt x="1170167" y="-5073"/>
                  <a:pt x="1297331" y="15740"/>
                  <a:pt x="1470138" y="0"/>
                </a:cubicBezTo>
                <a:cubicBezTo>
                  <a:pt x="1642946" y="-15740"/>
                  <a:pt x="1836245" y="13632"/>
                  <a:pt x="1964423" y="0"/>
                </a:cubicBezTo>
                <a:cubicBezTo>
                  <a:pt x="2092602" y="-13632"/>
                  <a:pt x="2251366" y="-15708"/>
                  <a:pt x="2516859" y="0"/>
                </a:cubicBezTo>
                <a:cubicBezTo>
                  <a:pt x="2782352" y="15708"/>
                  <a:pt x="2960220" y="-9514"/>
                  <a:pt x="3185597" y="0"/>
                </a:cubicBezTo>
                <a:cubicBezTo>
                  <a:pt x="3320059" y="-30958"/>
                  <a:pt x="3487210" y="126633"/>
                  <a:pt x="3463637" y="278040"/>
                </a:cubicBezTo>
                <a:cubicBezTo>
                  <a:pt x="3457866" y="552350"/>
                  <a:pt x="3482185" y="675279"/>
                  <a:pt x="3463637" y="856347"/>
                </a:cubicBezTo>
                <a:cubicBezTo>
                  <a:pt x="3445089" y="1037415"/>
                  <a:pt x="3449081" y="1215237"/>
                  <a:pt x="3463637" y="1390168"/>
                </a:cubicBezTo>
                <a:cubicBezTo>
                  <a:pt x="3465271" y="1534422"/>
                  <a:pt x="3335729" y="1688303"/>
                  <a:pt x="3185597" y="1668208"/>
                </a:cubicBezTo>
                <a:cubicBezTo>
                  <a:pt x="2969012" y="1650506"/>
                  <a:pt x="2722953" y="1673683"/>
                  <a:pt x="2604086" y="1668208"/>
                </a:cubicBezTo>
                <a:cubicBezTo>
                  <a:pt x="2485219" y="1662733"/>
                  <a:pt x="2235921" y="1644281"/>
                  <a:pt x="1964423" y="1668208"/>
                </a:cubicBezTo>
                <a:cubicBezTo>
                  <a:pt x="1692925" y="1692135"/>
                  <a:pt x="1575424" y="1656718"/>
                  <a:pt x="1382912" y="1668208"/>
                </a:cubicBezTo>
                <a:cubicBezTo>
                  <a:pt x="1190400" y="1679698"/>
                  <a:pt x="1019497" y="1678748"/>
                  <a:pt x="859551" y="1668208"/>
                </a:cubicBezTo>
                <a:cubicBezTo>
                  <a:pt x="699605" y="1657668"/>
                  <a:pt x="397526" y="1675013"/>
                  <a:pt x="278040" y="1668208"/>
                </a:cubicBezTo>
                <a:cubicBezTo>
                  <a:pt x="131076" y="1649288"/>
                  <a:pt x="-24952" y="1522757"/>
                  <a:pt x="0" y="1390168"/>
                </a:cubicBezTo>
                <a:cubicBezTo>
                  <a:pt x="1036" y="1116176"/>
                  <a:pt x="25054" y="1089562"/>
                  <a:pt x="0" y="834104"/>
                </a:cubicBezTo>
                <a:cubicBezTo>
                  <a:pt x="-25054" y="578646"/>
                  <a:pt x="7274" y="556039"/>
                  <a:pt x="0" y="278040"/>
                </a:cubicBezTo>
                <a:close/>
              </a:path>
            </a:pathLst>
          </a:custGeom>
          <a:solidFill>
            <a:schemeClr val="tx2"/>
          </a:solidFill>
          <a:ln>
            <a:extLst>
              <a:ext uri="{C807C97D-BFC1-408E-A445-0C87EB9F89A2}">
                <ask:lineSketchStyleProps xmlns:ask="http://schemas.microsoft.com/office/drawing/2018/sketchyshapes" sd="2632982004">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A group of persons defined by reference to race, colour, nationality (including citizenship) or ethnic or national origins</a:t>
            </a:r>
          </a:p>
        </p:txBody>
      </p:sp>
      <p:pic>
        <p:nvPicPr>
          <p:cNvPr id="14" name="Picture 5">
            <a:extLst>
              <a:ext uri="{FF2B5EF4-FFF2-40B4-BE49-F238E27FC236}">
                <a16:creationId xmlns:a16="http://schemas.microsoft.com/office/drawing/2014/main" id="{F151E386-C033-DB65-22DA-168574FA6D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64131" y="1135097"/>
            <a:ext cx="1676400" cy="1536700"/>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5" descr="SY01462_">
            <a:extLst>
              <a:ext uri="{FF2B5EF4-FFF2-40B4-BE49-F238E27FC236}">
                <a16:creationId xmlns:a16="http://schemas.microsoft.com/office/drawing/2014/main" id="{75532076-7506-17B8-6C97-0FBF402D9DC4}"/>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914417" y="1806087"/>
            <a:ext cx="1520889" cy="1607228"/>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Rectangle: Rounded Corners 15">
            <a:extLst>
              <a:ext uri="{FF2B5EF4-FFF2-40B4-BE49-F238E27FC236}">
                <a16:creationId xmlns:a16="http://schemas.microsoft.com/office/drawing/2014/main" id="{03DA41A4-386F-9BA7-13E2-8421599AD650}"/>
              </a:ext>
            </a:extLst>
          </p:cNvPr>
          <p:cNvSpPr/>
          <p:nvPr/>
        </p:nvSpPr>
        <p:spPr>
          <a:xfrm>
            <a:off x="7762081" y="3658794"/>
            <a:ext cx="3463637" cy="1668208"/>
          </a:xfrm>
          <a:custGeom>
            <a:avLst/>
            <a:gdLst>
              <a:gd name="connsiteX0" fmla="*/ 0 w 3463637"/>
              <a:gd name="connsiteY0" fmla="*/ 278040 h 1668208"/>
              <a:gd name="connsiteX1" fmla="*/ 278040 w 3463637"/>
              <a:gd name="connsiteY1" fmla="*/ 0 h 1668208"/>
              <a:gd name="connsiteX2" fmla="*/ 801400 w 3463637"/>
              <a:gd name="connsiteY2" fmla="*/ 0 h 1668208"/>
              <a:gd name="connsiteX3" fmla="*/ 1382912 w 3463637"/>
              <a:gd name="connsiteY3" fmla="*/ 0 h 1668208"/>
              <a:gd name="connsiteX4" fmla="*/ 1993499 w 3463637"/>
              <a:gd name="connsiteY4" fmla="*/ 0 h 1668208"/>
              <a:gd name="connsiteX5" fmla="*/ 2516859 w 3463637"/>
              <a:gd name="connsiteY5" fmla="*/ 0 h 1668208"/>
              <a:gd name="connsiteX6" fmla="*/ 3185597 w 3463637"/>
              <a:gd name="connsiteY6" fmla="*/ 0 h 1668208"/>
              <a:gd name="connsiteX7" fmla="*/ 3463637 w 3463637"/>
              <a:gd name="connsiteY7" fmla="*/ 278040 h 1668208"/>
              <a:gd name="connsiteX8" fmla="*/ 3463637 w 3463637"/>
              <a:gd name="connsiteY8" fmla="*/ 822983 h 1668208"/>
              <a:gd name="connsiteX9" fmla="*/ 3463637 w 3463637"/>
              <a:gd name="connsiteY9" fmla="*/ 1390168 h 1668208"/>
              <a:gd name="connsiteX10" fmla="*/ 3185597 w 3463637"/>
              <a:gd name="connsiteY10" fmla="*/ 1668208 h 1668208"/>
              <a:gd name="connsiteX11" fmla="*/ 2633161 w 3463637"/>
              <a:gd name="connsiteY11" fmla="*/ 1668208 h 1668208"/>
              <a:gd name="connsiteX12" fmla="*/ 1993499 w 3463637"/>
              <a:gd name="connsiteY12" fmla="*/ 1668208 h 1668208"/>
              <a:gd name="connsiteX13" fmla="*/ 1353836 w 3463637"/>
              <a:gd name="connsiteY13" fmla="*/ 1668208 h 1668208"/>
              <a:gd name="connsiteX14" fmla="*/ 278040 w 3463637"/>
              <a:gd name="connsiteY14" fmla="*/ 1668208 h 1668208"/>
              <a:gd name="connsiteX15" fmla="*/ 0 w 3463637"/>
              <a:gd name="connsiteY15" fmla="*/ 1390168 h 1668208"/>
              <a:gd name="connsiteX16" fmla="*/ 0 w 3463637"/>
              <a:gd name="connsiteY16" fmla="*/ 834104 h 1668208"/>
              <a:gd name="connsiteX17" fmla="*/ 0 w 3463637"/>
              <a:gd name="connsiteY17" fmla="*/ 278040 h 1668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63637" h="1668208" fill="none" extrusionOk="0">
                <a:moveTo>
                  <a:pt x="0" y="278040"/>
                </a:moveTo>
                <a:cubicBezTo>
                  <a:pt x="-4280" y="121282"/>
                  <a:pt x="96269" y="-12871"/>
                  <a:pt x="278040" y="0"/>
                </a:cubicBezTo>
                <a:cubicBezTo>
                  <a:pt x="447000" y="-12739"/>
                  <a:pt x="582229" y="7078"/>
                  <a:pt x="801400" y="0"/>
                </a:cubicBezTo>
                <a:cubicBezTo>
                  <a:pt x="1020571" y="-7078"/>
                  <a:pt x="1140804" y="-4130"/>
                  <a:pt x="1382912" y="0"/>
                </a:cubicBezTo>
                <a:cubicBezTo>
                  <a:pt x="1625020" y="4130"/>
                  <a:pt x="1758417" y="-2564"/>
                  <a:pt x="1993499" y="0"/>
                </a:cubicBezTo>
                <a:cubicBezTo>
                  <a:pt x="2228581" y="2564"/>
                  <a:pt x="2346443" y="19787"/>
                  <a:pt x="2516859" y="0"/>
                </a:cubicBezTo>
                <a:cubicBezTo>
                  <a:pt x="2687275" y="-19787"/>
                  <a:pt x="3035798" y="18314"/>
                  <a:pt x="3185597" y="0"/>
                </a:cubicBezTo>
                <a:cubicBezTo>
                  <a:pt x="3334321" y="28596"/>
                  <a:pt x="3474983" y="102989"/>
                  <a:pt x="3463637" y="278040"/>
                </a:cubicBezTo>
                <a:cubicBezTo>
                  <a:pt x="3488192" y="478392"/>
                  <a:pt x="3460643" y="621631"/>
                  <a:pt x="3463637" y="822983"/>
                </a:cubicBezTo>
                <a:cubicBezTo>
                  <a:pt x="3466631" y="1024335"/>
                  <a:pt x="3480903" y="1208923"/>
                  <a:pt x="3463637" y="1390168"/>
                </a:cubicBezTo>
                <a:cubicBezTo>
                  <a:pt x="3435605" y="1538927"/>
                  <a:pt x="3366939" y="1674197"/>
                  <a:pt x="3185597" y="1668208"/>
                </a:cubicBezTo>
                <a:cubicBezTo>
                  <a:pt x="3018601" y="1652670"/>
                  <a:pt x="2776847" y="1653470"/>
                  <a:pt x="2633161" y="1668208"/>
                </a:cubicBezTo>
                <a:cubicBezTo>
                  <a:pt x="2489475" y="1682946"/>
                  <a:pt x="2246675" y="1675681"/>
                  <a:pt x="1993499" y="1668208"/>
                </a:cubicBezTo>
                <a:cubicBezTo>
                  <a:pt x="1740323" y="1660735"/>
                  <a:pt x="1612541" y="1697305"/>
                  <a:pt x="1353836" y="1668208"/>
                </a:cubicBezTo>
                <a:cubicBezTo>
                  <a:pt x="1095131" y="1639111"/>
                  <a:pt x="663094" y="1665796"/>
                  <a:pt x="278040" y="1668208"/>
                </a:cubicBezTo>
                <a:cubicBezTo>
                  <a:pt x="121363" y="1640518"/>
                  <a:pt x="14430" y="1559033"/>
                  <a:pt x="0" y="1390168"/>
                </a:cubicBezTo>
                <a:cubicBezTo>
                  <a:pt x="15934" y="1194534"/>
                  <a:pt x="-5318" y="958580"/>
                  <a:pt x="0" y="834104"/>
                </a:cubicBezTo>
                <a:cubicBezTo>
                  <a:pt x="5318" y="709628"/>
                  <a:pt x="21889" y="482662"/>
                  <a:pt x="0" y="278040"/>
                </a:cubicBezTo>
                <a:close/>
              </a:path>
              <a:path w="3463637" h="1668208" stroke="0" extrusionOk="0">
                <a:moveTo>
                  <a:pt x="0" y="278040"/>
                </a:moveTo>
                <a:cubicBezTo>
                  <a:pt x="-2713" y="95388"/>
                  <a:pt x="140721" y="5273"/>
                  <a:pt x="278040" y="0"/>
                </a:cubicBezTo>
                <a:cubicBezTo>
                  <a:pt x="567369" y="-12831"/>
                  <a:pt x="665239" y="5073"/>
                  <a:pt x="917703" y="0"/>
                </a:cubicBezTo>
                <a:cubicBezTo>
                  <a:pt x="1170167" y="-5073"/>
                  <a:pt x="1297331" y="15740"/>
                  <a:pt x="1470138" y="0"/>
                </a:cubicBezTo>
                <a:cubicBezTo>
                  <a:pt x="1642946" y="-15740"/>
                  <a:pt x="1836245" y="13632"/>
                  <a:pt x="1964423" y="0"/>
                </a:cubicBezTo>
                <a:cubicBezTo>
                  <a:pt x="2092602" y="-13632"/>
                  <a:pt x="2251366" y="-15708"/>
                  <a:pt x="2516859" y="0"/>
                </a:cubicBezTo>
                <a:cubicBezTo>
                  <a:pt x="2782352" y="15708"/>
                  <a:pt x="2960220" y="-9514"/>
                  <a:pt x="3185597" y="0"/>
                </a:cubicBezTo>
                <a:cubicBezTo>
                  <a:pt x="3320059" y="-30958"/>
                  <a:pt x="3487210" y="126633"/>
                  <a:pt x="3463637" y="278040"/>
                </a:cubicBezTo>
                <a:cubicBezTo>
                  <a:pt x="3457866" y="552350"/>
                  <a:pt x="3482185" y="675279"/>
                  <a:pt x="3463637" y="856347"/>
                </a:cubicBezTo>
                <a:cubicBezTo>
                  <a:pt x="3445089" y="1037415"/>
                  <a:pt x="3449081" y="1215237"/>
                  <a:pt x="3463637" y="1390168"/>
                </a:cubicBezTo>
                <a:cubicBezTo>
                  <a:pt x="3465271" y="1534422"/>
                  <a:pt x="3335729" y="1688303"/>
                  <a:pt x="3185597" y="1668208"/>
                </a:cubicBezTo>
                <a:cubicBezTo>
                  <a:pt x="2969012" y="1650506"/>
                  <a:pt x="2722953" y="1673683"/>
                  <a:pt x="2604086" y="1668208"/>
                </a:cubicBezTo>
                <a:cubicBezTo>
                  <a:pt x="2485219" y="1662733"/>
                  <a:pt x="2235921" y="1644281"/>
                  <a:pt x="1964423" y="1668208"/>
                </a:cubicBezTo>
                <a:cubicBezTo>
                  <a:pt x="1692925" y="1692135"/>
                  <a:pt x="1575424" y="1656718"/>
                  <a:pt x="1382912" y="1668208"/>
                </a:cubicBezTo>
                <a:cubicBezTo>
                  <a:pt x="1190400" y="1679698"/>
                  <a:pt x="1019497" y="1678748"/>
                  <a:pt x="859551" y="1668208"/>
                </a:cubicBezTo>
                <a:cubicBezTo>
                  <a:pt x="699605" y="1657668"/>
                  <a:pt x="397526" y="1675013"/>
                  <a:pt x="278040" y="1668208"/>
                </a:cubicBezTo>
                <a:cubicBezTo>
                  <a:pt x="131076" y="1649288"/>
                  <a:pt x="-24952" y="1522757"/>
                  <a:pt x="0" y="1390168"/>
                </a:cubicBezTo>
                <a:cubicBezTo>
                  <a:pt x="1036" y="1116176"/>
                  <a:pt x="25054" y="1089562"/>
                  <a:pt x="0" y="834104"/>
                </a:cubicBezTo>
                <a:cubicBezTo>
                  <a:pt x="-25054" y="578646"/>
                  <a:pt x="7274" y="556039"/>
                  <a:pt x="0" y="27804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632982004">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rPr>
              <a:t>A group of persons defined by reference to religious belief or lack of religious belief</a:t>
            </a:r>
          </a:p>
        </p:txBody>
      </p:sp>
      <p:pic>
        <p:nvPicPr>
          <p:cNvPr id="17" name="Picture 3">
            <a:extLst>
              <a:ext uri="{FF2B5EF4-FFF2-40B4-BE49-F238E27FC236}">
                <a16:creationId xmlns:a16="http://schemas.microsoft.com/office/drawing/2014/main" id="{42A37482-C51B-B478-39CB-6574A6A71E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787703" y="3923453"/>
            <a:ext cx="1671539" cy="1611875"/>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
            <a:extLst>
              <a:ext uri="{FF2B5EF4-FFF2-40B4-BE49-F238E27FC236}">
                <a16:creationId xmlns:a16="http://schemas.microsoft.com/office/drawing/2014/main" id="{622227CA-8030-C1B1-94E5-C6AA5834366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318801" y="1806087"/>
            <a:ext cx="1508982" cy="1607228"/>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5038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10183479" y="2556839"/>
            <a:ext cx="2008521" cy="1744322"/>
          </a:xfrm>
          <a:prstGeom prst="rect">
            <a:avLst/>
          </a:prstGeom>
          <a:effectLst>
            <a:softEdge rad="317500"/>
          </a:effectLst>
        </p:spPr>
      </p:pic>
      <p:pic>
        <p:nvPicPr>
          <p:cNvPr id="8" name="Picture 7"/>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144924" y="1747927"/>
            <a:ext cx="1638277" cy="2847915"/>
          </a:xfrm>
          <a:prstGeom prst="rect">
            <a:avLst/>
          </a:prstGeom>
          <a:effectLst>
            <a:softEdge rad="317500"/>
          </a:effectLst>
        </p:spPr>
      </p:pic>
      <p:sp>
        <p:nvSpPr>
          <p:cNvPr id="9" name="TextBox 8"/>
          <p:cNvSpPr txBox="1"/>
          <p:nvPr/>
        </p:nvSpPr>
        <p:spPr>
          <a:xfrm>
            <a:off x="725472" y="196866"/>
            <a:ext cx="10598119" cy="584775"/>
          </a:xfrm>
          <a:prstGeom prst="rect">
            <a:avLst/>
          </a:prstGeom>
          <a:solidFill>
            <a:srgbClr val="002060"/>
          </a:solidFill>
        </p:spPr>
        <p:txBody>
          <a:bodyPr wrap="square" rtlCol="0">
            <a:spAutoFit/>
          </a:bodyPr>
          <a:lstStyle/>
          <a:p>
            <a:pPr algn="ctr"/>
            <a:r>
              <a:rPr lang="en-GB" sz="3200" b="1" dirty="0">
                <a:solidFill>
                  <a:schemeClr val="bg1"/>
                </a:solidFill>
              </a:rPr>
              <a:t>Racially &amp; Religiously Aggravated Offences</a:t>
            </a:r>
          </a:p>
        </p:txBody>
      </p:sp>
      <p:graphicFrame>
        <p:nvGraphicFramePr>
          <p:cNvPr id="21" name="Diagram 20">
            <a:extLst>
              <a:ext uri="{FF2B5EF4-FFF2-40B4-BE49-F238E27FC236}">
                <a16:creationId xmlns:a16="http://schemas.microsoft.com/office/drawing/2014/main" id="{40951763-DB76-4A92-A536-8555F4F1ABED}"/>
              </a:ext>
            </a:extLst>
          </p:cNvPr>
          <p:cNvGraphicFramePr/>
          <p:nvPr>
            <p:extLst>
              <p:ext uri="{D42A27DB-BD31-4B8C-83A1-F6EECF244321}">
                <p14:modId xmlns:p14="http://schemas.microsoft.com/office/powerpoint/2010/main" val="2769469728"/>
              </p:ext>
            </p:extLst>
          </p:nvPr>
        </p:nvGraphicFramePr>
        <p:xfrm>
          <a:off x="911895" y="941692"/>
          <a:ext cx="9957031" cy="51072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2" name="Group 1">
            <a:extLst>
              <a:ext uri="{FF2B5EF4-FFF2-40B4-BE49-F238E27FC236}">
                <a16:creationId xmlns:a16="http://schemas.microsoft.com/office/drawing/2014/main" id="{1C52E912-E04A-775E-E761-DF8AE38CA729}"/>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C6745CF2-F3E9-282B-0EF9-341074CEEA3D}"/>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 name="Rectangle 3">
              <a:extLst>
                <a:ext uri="{FF2B5EF4-FFF2-40B4-BE49-F238E27FC236}">
                  <a16:creationId xmlns:a16="http://schemas.microsoft.com/office/drawing/2014/main" id="{53333219-D539-739C-6452-844429A5ECFA}"/>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9B8947D8-C40D-1FF8-6565-8F184D4FB90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6" name="Rectangle 5">
              <a:extLst>
                <a:ext uri="{FF2B5EF4-FFF2-40B4-BE49-F238E27FC236}">
                  <a16:creationId xmlns:a16="http://schemas.microsoft.com/office/drawing/2014/main" id="{1B9E9754-66BC-3EFE-AA2A-92373E39F60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4C1CF101-BD40-5CD5-CCB5-707014C30485}"/>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D3FDC596-C0A3-3196-E309-F9FAE480CAEB}"/>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56854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graphicEl>
                                              <a:dgm id="{651E6A31-869B-4431-9B30-1F60AA19F758}"/>
                                            </p:graphicEl>
                                          </p:spTgt>
                                        </p:tgtEl>
                                        <p:attrNameLst>
                                          <p:attrName>style.visibility</p:attrName>
                                        </p:attrNameLst>
                                      </p:cBhvr>
                                      <p:to>
                                        <p:strVal val="visible"/>
                                      </p:to>
                                    </p:set>
                                    <p:animEffect transition="in" filter="fade">
                                      <p:cBhvr>
                                        <p:cTn id="7" dur="500"/>
                                        <p:tgtEl>
                                          <p:spTgt spid="21">
                                            <p:graphicEl>
                                              <a:dgm id="{651E6A31-869B-4431-9B30-1F60AA19F75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graphicEl>
                                              <a:dgm id="{8A6CA893-EB48-42FD-B70C-6D97E4177BA7}"/>
                                            </p:graphicEl>
                                          </p:spTgt>
                                        </p:tgtEl>
                                        <p:attrNameLst>
                                          <p:attrName>style.visibility</p:attrName>
                                        </p:attrNameLst>
                                      </p:cBhvr>
                                      <p:to>
                                        <p:strVal val="visible"/>
                                      </p:to>
                                    </p:set>
                                    <p:animEffect transition="in" filter="fade">
                                      <p:cBhvr>
                                        <p:cTn id="12" dur="500"/>
                                        <p:tgtEl>
                                          <p:spTgt spid="21">
                                            <p:graphicEl>
                                              <a:dgm id="{8A6CA893-EB48-42FD-B70C-6D97E4177BA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graphicEl>
                                              <a:dgm id="{733ED8E6-96D4-4F11-8102-A4439E326FA8}"/>
                                            </p:graphicEl>
                                          </p:spTgt>
                                        </p:tgtEl>
                                        <p:attrNameLst>
                                          <p:attrName>style.visibility</p:attrName>
                                        </p:attrNameLst>
                                      </p:cBhvr>
                                      <p:to>
                                        <p:strVal val="visible"/>
                                      </p:to>
                                    </p:set>
                                    <p:animEffect transition="in" filter="fade">
                                      <p:cBhvr>
                                        <p:cTn id="17" dur="500"/>
                                        <p:tgtEl>
                                          <p:spTgt spid="21">
                                            <p:graphicEl>
                                              <a:dgm id="{733ED8E6-96D4-4F11-8102-A4439E326FA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graphicEl>
                                              <a:dgm id="{CD50E3EA-BB3D-4F08-9014-580837CA6DB0}"/>
                                            </p:graphicEl>
                                          </p:spTgt>
                                        </p:tgtEl>
                                        <p:attrNameLst>
                                          <p:attrName>style.visibility</p:attrName>
                                        </p:attrNameLst>
                                      </p:cBhvr>
                                      <p:to>
                                        <p:strVal val="visible"/>
                                      </p:to>
                                    </p:set>
                                    <p:animEffect transition="in" filter="fade">
                                      <p:cBhvr>
                                        <p:cTn id="22" dur="500"/>
                                        <p:tgtEl>
                                          <p:spTgt spid="21">
                                            <p:graphicEl>
                                              <a:dgm id="{CD50E3EA-BB3D-4F08-9014-580837CA6D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25380" y="207455"/>
            <a:ext cx="10598119" cy="584775"/>
          </a:xfrm>
          <a:prstGeom prst="rect">
            <a:avLst/>
          </a:prstGeom>
          <a:solidFill>
            <a:srgbClr val="002060"/>
          </a:solidFill>
        </p:spPr>
        <p:txBody>
          <a:bodyPr wrap="square" rtlCol="0">
            <a:spAutoFit/>
          </a:bodyPr>
          <a:lstStyle/>
          <a:p>
            <a:pPr algn="ctr"/>
            <a:r>
              <a:rPr lang="en-GB" sz="3200" b="1" dirty="0">
                <a:solidFill>
                  <a:schemeClr val="bg1"/>
                </a:solidFill>
              </a:rPr>
              <a:t>Racially &amp; Religiously Aggravated Offences: Penalties</a:t>
            </a:r>
          </a:p>
        </p:txBody>
      </p:sp>
      <p:graphicFrame>
        <p:nvGraphicFramePr>
          <p:cNvPr id="2" name="Diagram 1">
            <a:extLst>
              <a:ext uri="{FF2B5EF4-FFF2-40B4-BE49-F238E27FC236}">
                <a16:creationId xmlns:a16="http://schemas.microsoft.com/office/drawing/2014/main" id="{6ED98188-30E9-4111-86C0-49B7C6DF8C9B}"/>
              </a:ext>
            </a:extLst>
          </p:cNvPr>
          <p:cNvGraphicFramePr/>
          <p:nvPr>
            <p:extLst>
              <p:ext uri="{D42A27DB-BD31-4B8C-83A1-F6EECF244321}">
                <p14:modId xmlns:p14="http://schemas.microsoft.com/office/powerpoint/2010/main" val="4032600810"/>
              </p:ext>
            </p:extLst>
          </p:nvPr>
        </p:nvGraphicFramePr>
        <p:xfrm>
          <a:off x="1906438" y="1745225"/>
          <a:ext cx="8504669" cy="4103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45804B5B-22FD-45C8-8333-D1F8199885D4}"/>
              </a:ext>
            </a:extLst>
          </p:cNvPr>
          <p:cNvSpPr/>
          <p:nvPr/>
        </p:nvSpPr>
        <p:spPr>
          <a:xfrm>
            <a:off x="925380" y="1083165"/>
            <a:ext cx="2621384" cy="646331"/>
          </a:xfrm>
          <a:custGeom>
            <a:avLst/>
            <a:gdLst>
              <a:gd name="connsiteX0" fmla="*/ 0 w 2621384"/>
              <a:gd name="connsiteY0" fmla="*/ 0 h 646331"/>
              <a:gd name="connsiteX1" fmla="*/ 655346 w 2621384"/>
              <a:gd name="connsiteY1" fmla="*/ 0 h 646331"/>
              <a:gd name="connsiteX2" fmla="*/ 1363120 w 2621384"/>
              <a:gd name="connsiteY2" fmla="*/ 0 h 646331"/>
              <a:gd name="connsiteX3" fmla="*/ 2621384 w 2621384"/>
              <a:gd name="connsiteY3" fmla="*/ 0 h 646331"/>
              <a:gd name="connsiteX4" fmla="*/ 2621384 w 2621384"/>
              <a:gd name="connsiteY4" fmla="*/ 646331 h 646331"/>
              <a:gd name="connsiteX5" fmla="*/ 1966038 w 2621384"/>
              <a:gd name="connsiteY5" fmla="*/ 646331 h 646331"/>
              <a:gd name="connsiteX6" fmla="*/ 1284478 w 2621384"/>
              <a:gd name="connsiteY6" fmla="*/ 646331 h 646331"/>
              <a:gd name="connsiteX7" fmla="*/ 576704 w 2621384"/>
              <a:gd name="connsiteY7" fmla="*/ 646331 h 646331"/>
              <a:gd name="connsiteX8" fmla="*/ 0 w 2621384"/>
              <a:gd name="connsiteY8" fmla="*/ 646331 h 646331"/>
              <a:gd name="connsiteX9" fmla="*/ 0 w 2621384"/>
              <a:gd name="connsiteY9"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21384" h="646331" fill="none" extrusionOk="0">
                <a:moveTo>
                  <a:pt x="0" y="0"/>
                </a:moveTo>
                <a:cubicBezTo>
                  <a:pt x="163650" y="-13636"/>
                  <a:pt x="456508" y="-31827"/>
                  <a:pt x="655346" y="0"/>
                </a:cubicBezTo>
                <a:cubicBezTo>
                  <a:pt x="854184" y="31827"/>
                  <a:pt x="1145810" y="33345"/>
                  <a:pt x="1363120" y="0"/>
                </a:cubicBezTo>
                <a:cubicBezTo>
                  <a:pt x="1580430" y="-33345"/>
                  <a:pt x="2013153" y="6532"/>
                  <a:pt x="2621384" y="0"/>
                </a:cubicBezTo>
                <a:cubicBezTo>
                  <a:pt x="2605110" y="321338"/>
                  <a:pt x="2625045" y="465320"/>
                  <a:pt x="2621384" y="646331"/>
                </a:cubicBezTo>
                <a:cubicBezTo>
                  <a:pt x="2412012" y="635392"/>
                  <a:pt x="2214263" y="662672"/>
                  <a:pt x="1966038" y="646331"/>
                </a:cubicBezTo>
                <a:cubicBezTo>
                  <a:pt x="1717813" y="629990"/>
                  <a:pt x="1481942" y="668583"/>
                  <a:pt x="1284478" y="646331"/>
                </a:cubicBezTo>
                <a:cubicBezTo>
                  <a:pt x="1087014" y="624079"/>
                  <a:pt x="924714" y="657452"/>
                  <a:pt x="576704" y="646331"/>
                </a:cubicBezTo>
                <a:cubicBezTo>
                  <a:pt x="228694" y="635210"/>
                  <a:pt x="152100" y="650617"/>
                  <a:pt x="0" y="646331"/>
                </a:cubicBezTo>
                <a:cubicBezTo>
                  <a:pt x="3228" y="463569"/>
                  <a:pt x="-22963" y="241448"/>
                  <a:pt x="0" y="0"/>
                </a:cubicBezTo>
                <a:close/>
              </a:path>
              <a:path w="2621384" h="646331" stroke="0" extrusionOk="0">
                <a:moveTo>
                  <a:pt x="0" y="0"/>
                </a:moveTo>
                <a:cubicBezTo>
                  <a:pt x="149079" y="30925"/>
                  <a:pt x="331151" y="9948"/>
                  <a:pt x="629132" y="0"/>
                </a:cubicBezTo>
                <a:cubicBezTo>
                  <a:pt x="927113" y="-9948"/>
                  <a:pt x="1144624" y="9614"/>
                  <a:pt x="1310692" y="0"/>
                </a:cubicBezTo>
                <a:cubicBezTo>
                  <a:pt x="1476760" y="-9614"/>
                  <a:pt x="1671948" y="25234"/>
                  <a:pt x="1913610" y="0"/>
                </a:cubicBezTo>
                <a:cubicBezTo>
                  <a:pt x="2155272" y="-25234"/>
                  <a:pt x="2366380" y="-32614"/>
                  <a:pt x="2621384" y="0"/>
                </a:cubicBezTo>
                <a:cubicBezTo>
                  <a:pt x="2653525" y="176225"/>
                  <a:pt x="2617929" y="344442"/>
                  <a:pt x="2621384" y="646331"/>
                </a:cubicBezTo>
                <a:cubicBezTo>
                  <a:pt x="2391284" y="631024"/>
                  <a:pt x="2260912" y="645972"/>
                  <a:pt x="2018466" y="646331"/>
                </a:cubicBezTo>
                <a:cubicBezTo>
                  <a:pt x="1776020" y="646690"/>
                  <a:pt x="1581600" y="635802"/>
                  <a:pt x="1415547" y="646331"/>
                </a:cubicBezTo>
                <a:cubicBezTo>
                  <a:pt x="1249494" y="656860"/>
                  <a:pt x="1019190" y="620897"/>
                  <a:pt x="812629" y="646331"/>
                </a:cubicBezTo>
                <a:cubicBezTo>
                  <a:pt x="606068" y="671765"/>
                  <a:pt x="281918" y="678451"/>
                  <a:pt x="0" y="646331"/>
                </a:cubicBezTo>
                <a:cubicBezTo>
                  <a:pt x="5585" y="358020"/>
                  <a:pt x="24826" y="293093"/>
                  <a:pt x="0" y="0"/>
                </a:cubicBezTo>
                <a:close/>
              </a:path>
            </a:pathLst>
          </a:custGeom>
          <a:solidFill>
            <a:schemeClr val="accent5"/>
          </a:solidFill>
          <a:ln>
            <a:solidFill>
              <a:schemeClr val="tx1"/>
            </a:solidFill>
            <a:extLst>
              <a:ext uri="{C807C97D-BFC1-408E-A445-0C87EB9F89A2}">
                <ask:lineSketchStyleProps xmlns:ask="http://schemas.microsoft.com/office/drawing/2018/sketchyshapes" sd="3182535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Assaults</a:t>
            </a:r>
          </a:p>
        </p:txBody>
      </p:sp>
      <p:grpSp>
        <p:nvGrpSpPr>
          <p:cNvPr id="4" name="Group 3">
            <a:extLst>
              <a:ext uri="{FF2B5EF4-FFF2-40B4-BE49-F238E27FC236}">
                <a16:creationId xmlns:a16="http://schemas.microsoft.com/office/drawing/2014/main" id="{CEBF37F7-1107-3CDB-9B0A-CED413E81AD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DF424C1-9F77-74CD-5E71-AAF66111F67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2C7EDC52-35C2-B3F2-3B18-D09C9F82B7DD}"/>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F8D41725-AB75-91FC-AAFA-6F8AB79F590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1F61E87-2CF8-619E-5EB0-008E26A51AF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B207F00-A7F5-C473-2F51-31AF3297097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8B63F812-64E1-7AB2-6856-B876CB56899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813873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B4DD9D7-9749-49B3-807F-FD8EB721A2AC}"/>
                                            </p:graphicEl>
                                          </p:spTgt>
                                        </p:tgtEl>
                                        <p:attrNameLst>
                                          <p:attrName>style.visibility</p:attrName>
                                        </p:attrNameLst>
                                      </p:cBhvr>
                                      <p:to>
                                        <p:strVal val="visible"/>
                                      </p:to>
                                    </p:set>
                                    <p:animEffect transition="in" filter="fade">
                                      <p:cBhvr>
                                        <p:cTn id="7" dur="500"/>
                                        <p:tgtEl>
                                          <p:spTgt spid="2">
                                            <p:graphicEl>
                                              <a:dgm id="{8B4DD9D7-9749-49B3-807F-FD8EB721A2A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1E11157-2D73-49C5-8FB6-B75D9413A2C7}"/>
                                            </p:graphicEl>
                                          </p:spTgt>
                                        </p:tgtEl>
                                        <p:attrNameLst>
                                          <p:attrName>style.visibility</p:attrName>
                                        </p:attrNameLst>
                                      </p:cBhvr>
                                      <p:to>
                                        <p:strVal val="visible"/>
                                      </p:to>
                                    </p:set>
                                    <p:animEffect transition="in" filter="fade">
                                      <p:cBhvr>
                                        <p:cTn id="12" dur="500"/>
                                        <p:tgtEl>
                                          <p:spTgt spid="2">
                                            <p:graphicEl>
                                              <a:dgm id="{81E11157-2D73-49C5-8FB6-B75D9413A2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A80960C-7810-4565-BECA-D307CD232C00}"/>
                                            </p:graphicEl>
                                          </p:spTgt>
                                        </p:tgtEl>
                                        <p:attrNameLst>
                                          <p:attrName>style.visibility</p:attrName>
                                        </p:attrNameLst>
                                      </p:cBhvr>
                                      <p:to>
                                        <p:strVal val="visible"/>
                                      </p:to>
                                    </p:set>
                                    <p:animEffect transition="in" filter="fade">
                                      <p:cBhvr>
                                        <p:cTn id="17" dur="500"/>
                                        <p:tgtEl>
                                          <p:spTgt spid="2">
                                            <p:graphicEl>
                                              <a:dgm id="{BA80960C-7810-4565-BECA-D307CD232C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BA29CDA-F946-4125-940D-F8EE697155B2}"/>
                                            </p:graphicEl>
                                          </p:spTgt>
                                        </p:tgtEl>
                                        <p:attrNameLst>
                                          <p:attrName>style.visibility</p:attrName>
                                        </p:attrNameLst>
                                      </p:cBhvr>
                                      <p:to>
                                        <p:strVal val="visible"/>
                                      </p:to>
                                    </p:set>
                                    <p:animEffect transition="in" filter="fade">
                                      <p:cBhvr>
                                        <p:cTn id="22" dur="500"/>
                                        <p:tgtEl>
                                          <p:spTgt spid="2">
                                            <p:graphicEl>
                                              <a:dgm id="{9BA29CDA-F946-4125-940D-F8EE697155B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2742716187"/>
              </p:ext>
            </p:extLst>
          </p:nvPr>
        </p:nvGraphicFramePr>
        <p:xfrm>
          <a:off x="1903593" y="1128410"/>
          <a:ext cx="8699556" cy="4591453"/>
        </p:xfrm>
        <a:graphic>
          <a:graphicData uri="http://schemas.openxmlformats.org/drawingml/2006/table">
            <a:tbl>
              <a:tblPr/>
              <a:tblGrid>
                <a:gridCol w="2899852">
                  <a:extLst>
                    <a:ext uri="{9D8B030D-6E8A-4147-A177-3AD203B41FA5}">
                      <a16:colId xmlns:a16="http://schemas.microsoft.com/office/drawing/2014/main" val="20000"/>
                    </a:ext>
                  </a:extLst>
                </a:gridCol>
                <a:gridCol w="2899852">
                  <a:extLst>
                    <a:ext uri="{9D8B030D-6E8A-4147-A177-3AD203B41FA5}">
                      <a16:colId xmlns:a16="http://schemas.microsoft.com/office/drawing/2014/main" val="20001"/>
                    </a:ext>
                  </a:extLst>
                </a:gridCol>
                <a:gridCol w="2899852">
                  <a:extLst>
                    <a:ext uri="{9D8B030D-6E8A-4147-A177-3AD203B41FA5}">
                      <a16:colId xmlns:a16="http://schemas.microsoft.com/office/drawing/2014/main" val="20002"/>
                    </a:ext>
                  </a:extLst>
                </a:gridCol>
              </a:tblGrid>
              <a:tr h="1273486">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mn-lt"/>
                        </a:rPr>
                        <a:t>Offence:</a:t>
                      </a:r>
                    </a:p>
                  </a:txBody>
                  <a:tcPr anchor="ctr" horzOverflow="overflow">
                    <a:lnL w="762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accent5">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mn-lt"/>
                        </a:rPr>
                        <a:t>Non-Racially</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mn-lt"/>
                        </a:rPr>
                        <a:t>Aggravated:</a:t>
                      </a:r>
                    </a:p>
                  </a:txBody>
                  <a:tcPr anchor="ctr"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mn-lt"/>
                        </a:rPr>
                        <a:t>Racially Aggravated:</a:t>
                      </a:r>
                    </a:p>
                  </a:txBody>
                  <a:tcPr anchor="ctr" horzOverflow="overflow">
                    <a:lnL w="381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762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0"/>
                  </a:ext>
                </a:extLst>
              </a:tr>
              <a:tr h="1106514">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mn-lt"/>
                        </a:rPr>
                        <a:t>Common Assault:</a:t>
                      </a:r>
                    </a:p>
                  </a:txBody>
                  <a:tcPr horzOverflow="overflow">
                    <a:lnL w="762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accent5">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mn-lt"/>
                        </a:rPr>
                        <a:t>6 months imprisonment</a:t>
                      </a:r>
                    </a:p>
                  </a:txBody>
                  <a:tcPr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mn-lt"/>
                        </a:rPr>
                        <a:t>2 years imprisonment</a:t>
                      </a:r>
                    </a:p>
                  </a:txBody>
                  <a:tcPr horzOverflow="overflow">
                    <a:lnL w="381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1"/>
                  </a:ext>
                </a:extLst>
              </a:tr>
              <a:tr h="1104939">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mn-lt"/>
                        </a:rPr>
                        <a:t>Actual Bodily Harm:</a:t>
                      </a:r>
                    </a:p>
                  </a:txBody>
                  <a:tcPr horzOverflow="overflow">
                    <a:lnL w="762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accent5">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mn-lt"/>
                        </a:rPr>
                        <a:t>5 years imprisonment</a:t>
                      </a:r>
                    </a:p>
                  </a:txBody>
                  <a:tcPr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mn-lt"/>
                        </a:rPr>
                        <a:t>7 years imprisonment</a:t>
                      </a:r>
                    </a:p>
                  </a:txBody>
                  <a:tcPr horzOverflow="overflow">
                    <a:lnL w="381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2"/>
                  </a:ext>
                </a:extLst>
              </a:tr>
              <a:tr h="1106514">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mn-lt"/>
                        </a:rPr>
                        <a:t>Grievous Bodily Harm:</a:t>
                      </a:r>
                    </a:p>
                  </a:txBody>
                  <a:tcPr horzOverflow="overflow">
                    <a:lnL w="762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accent5">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mn-lt"/>
                        </a:rPr>
                        <a:t>5 years imprisonment</a:t>
                      </a:r>
                    </a:p>
                  </a:txBody>
                  <a:tcPr horzOverflow="overflow">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marL="0" algn="l" defTabSz="914400" rtl="0" eaLnBrk="1" latinLnBrk="0" hangingPunct="1">
                        <a:spcBef>
                          <a:spcPct val="20000"/>
                        </a:spcBef>
                        <a:defRPr sz="2800" kern="1200">
                          <a:solidFill>
                            <a:schemeClr val="tx1"/>
                          </a:solidFill>
                          <a:latin typeface="Arial" charset="0"/>
                          <a:ea typeface="Osaka"/>
                        </a:defRPr>
                      </a:lvl1pPr>
                      <a:lvl2pPr marL="457200" algn="l" defTabSz="914400" rtl="0" eaLnBrk="1" latinLnBrk="0" hangingPunct="1">
                        <a:spcBef>
                          <a:spcPct val="20000"/>
                        </a:spcBef>
                        <a:defRPr sz="2400" kern="1200">
                          <a:solidFill>
                            <a:schemeClr val="tx1"/>
                          </a:solidFill>
                          <a:latin typeface="Arial" charset="0"/>
                          <a:ea typeface="Osaka"/>
                        </a:defRPr>
                      </a:lvl2pPr>
                      <a:lvl3pPr marL="914400" algn="l" defTabSz="914400" rtl="0" eaLnBrk="1" latinLnBrk="0" hangingPunct="1">
                        <a:spcBef>
                          <a:spcPct val="20000"/>
                        </a:spcBef>
                        <a:defRPr sz="2000" kern="1200">
                          <a:solidFill>
                            <a:schemeClr val="tx1"/>
                          </a:solidFill>
                          <a:latin typeface="Arial" charset="0"/>
                          <a:ea typeface="Osaka"/>
                        </a:defRPr>
                      </a:lvl3pPr>
                      <a:lvl4pPr marL="1371600" algn="l" defTabSz="914400" rtl="0" eaLnBrk="1" latinLnBrk="0" hangingPunct="1">
                        <a:spcBef>
                          <a:spcPct val="20000"/>
                        </a:spcBef>
                        <a:defRPr sz="1800" kern="1200">
                          <a:solidFill>
                            <a:schemeClr val="tx1"/>
                          </a:solidFill>
                          <a:latin typeface="Arial" charset="0"/>
                          <a:ea typeface="Osaka"/>
                        </a:defRPr>
                      </a:lvl4pPr>
                      <a:lvl5pPr marL="1828800" algn="l" defTabSz="914400" rtl="0" eaLnBrk="1" latinLnBrk="0" hangingPunct="1">
                        <a:spcBef>
                          <a:spcPct val="20000"/>
                        </a:spcBef>
                        <a:defRPr sz="1800" kern="1200">
                          <a:solidFill>
                            <a:schemeClr val="tx1"/>
                          </a:solidFill>
                          <a:latin typeface="Arial" charset="0"/>
                          <a:ea typeface="Osaka"/>
                        </a:defRPr>
                      </a:lvl5pPr>
                      <a:lvl6pPr marL="2286000" algn="l" defTabSz="914400" rtl="0" eaLnBrk="1" fontAlgn="base" latinLnBrk="0" hangingPunct="1">
                        <a:spcBef>
                          <a:spcPct val="20000"/>
                        </a:spcBef>
                        <a:spcAft>
                          <a:spcPct val="0"/>
                        </a:spcAft>
                        <a:defRPr sz="1800" kern="1200">
                          <a:solidFill>
                            <a:schemeClr val="tx1"/>
                          </a:solidFill>
                          <a:latin typeface="Arial" charset="0"/>
                          <a:ea typeface="Osaka"/>
                        </a:defRPr>
                      </a:lvl6pPr>
                      <a:lvl7pPr marL="2743200" algn="l" defTabSz="914400" rtl="0" eaLnBrk="1" fontAlgn="base" latinLnBrk="0" hangingPunct="1">
                        <a:spcBef>
                          <a:spcPct val="20000"/>
                        </a:spcBef>
                        <a:spcAft>
                          <a:spcPct val="0"/>
                        </a:spcAft>
                        <a:defRPr sz="1800" kern="1200">
                          <a:solidFill>
                            <a:schemeClr val="tx1"/>
                          </a:solidFill>
                          <a:latin typeface="Arial" charset="0"/>
                          <a:ea typeface="Osaka"/>
                        </a:defRPr>
                      </a:lvl7pPr>
                      <a:lvl8pPr marL="3200400" algn="l" defTabSz="914400" rtl="0" eaLnBrk="1" fontAlgn="base" latinLnBrk="0" hangingPunct="1">
                        <a:spcBef>
                          <a:spcPct val="20000"/>
                        </a:spcBef>
                        <a:spcAft>
                          <a:spcPct val="0"/>
                        </a:spcAft>
                        <a:defRPr sz="1800" kern="1200">
                          <a:solidFill>
                            <a:schemeClr val="tx1"/>
                          </a:solidFill>
                          <a:latin typeface="Arial" charset="0"/>
                          <a:ea typeface="Osaka"/>
                        </a:defRPr>
                      </a:lvl8pPr>
                      <a:lvl9pPr marL="3657600" algn="l" defTabSz="914400" rtl="0" eaLnBrk="1" fontAlgn="base" latinLnBrk="0" hangingPunct="1">
                        <a:spcBef>
                          <a:spcPct val="20000"/>
                        </a:spcBef>
                        <a:spcAft>
                          <a:spcPct val="0"/>
                        </a:spcAft>
                        <a:defRPr sz="1800" kern="1200">
                          <a:solidFill>
                            <a:schemeClr val="tx1"/>
                          </a:solidFill>
                          <a:latin typeface="Arial" charset="0"/>
                          <a:ea typeface="Osaka"/>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dirty="0">
                          <a:ln>
                            <a:noFill/>
                          </a:ln>
                          <a:solidFill>
                            <a:schemeClr val="tx1"/>
                          </a:solidFill>
                          <a:effectLst/>
                          <a:latin typeface="+mn-lt"/>
                        </a:rPr>
                        <a:t>7 years imprisonment</a:t>
                      </a:r>
                    </a:p>
                  </a:txBody>
                  <a:tcPr horzOverflow="overflow">
                    <a:lnL w="38100" cap="flat" cmpd="sng" algn="ctr">
                      <a:solidFill>
                        <a:srgbClr val="FFFFFF"/>
                      </a:solidFill>
                      <a:prstDash val="solid"/>
                      <a:round/>
                      <a:headEnd type="none" w="med" len="med"/>
                      <a:tailEnd type="none" w="med" len="med"/>
                    </a:lnL>
                    <a:lnR w="762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76200" cap="flat" cmpd="sng" algn="ctr">
                      <a:solidFill>
                        <a:srgbClr val="FFFFFF"/>
                      </a:solidFill>
                      <a:prstDash val="solid"/>
                      <a:round/>
                      <a:headEnd type="none" w="med" len="med"/>
                      <a:tailEnd type="none" w="med" len="med"/>
                    </a:lnB>
                    <a:lnTlToBr>
                      <a:noFill/>
                    </a:lnTlToBr>
                    <a:lnBlToTr>
                      <a:noFill/>
                    </a:lnBlToTr>
                    <a:solidFill>
                      <a:schemeClr val="accent1">
                        <a:lumMod val="20000"/>
                        <a:lumOff val="80000"/>
                      </a:schemeClr>
                    </a:solidFill>
                  </a:tcPr>
                </a:tc>
                <a:extLst>
                  <a:ext uri="{0D108BD9-81ED-4DB2-BD59-A6C34878D82A}">
                    <a16:rowId xmlns:a16="http://schemas.microsoft.com/office/drawing/2014/main" val="10003"/>
                  </a:ext>
                </a:extLst>
              </a:tr>
            </a:tbl>
          </a:graphicData>
        </a:graphic>
      </p:graphicFrame>
      <p:sp>
        <p:nvSpPr>
          <p:cNvPr id="4" name="TextBox 3"/>
          <p:cNvSpPr txBox="1"/>
          <p:nvPr/>
        </p:nvSpPr>
        <p:spPr>
          <a:xfrm>
            <a:off x="665019" y="319277"/>
            <a:ext cx="10543308" cy="584775"/>
          </a:xfrm>
          <a:prstGeom prst="rect">
            <a:avLst/>
          </a:prstGeom>
          <a:solidFill>
            <a:srgbClr val="002060"/>
          </a:solidFill>
        </p:spPr>
        <p:txBody>
          <a:bodyPr wrap="square" rtlCol="0">
            <a:spAutoFit/>
          </a:bodyPr>
          <a:lstStyle/>
          <a:p>
            <a:pPr algn="ctr"/>
            <a:r>
              <a:rPr lang="en-GB" sz="3200" b="1" dirty="0">
                <a:solidFill>
                  <a:schemeClr val="bg1"/>
                </a:solidFill>
              </a:rPr>
              <a:t>Comparison</a:t>
            </a:r>
          </a:p>
        </p:txBody>
      </p:sp>
      <p:grpSp>
        <p:nvGrpSpPr>
          <p:cNvPr id="2" name="Group 1">
            <a:extLst>
              <a:ext uri="{FF2B5EF4-FFF2-40B4-BE49-F238E27FC236}">
                <a16:creationId xmlns:a16="http://schemas.microsoft.com/office/drawing/2014/main" id="{DCBD9B05-D65C-8E78-77A2-1142357412EA}"/>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91737C97-4FD8-8A22-59E0-7E09D40AFD8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7F01D1FC-51F0-CA6F-DF8C-84431D2CE76D}"/>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D0D0A112-9787-4133-3590-543BBEDF20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1218186D-6913-D8F3-CBD5-F03D00F026B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C727FEA9-9672-7553-F60C-CD53AF00D0E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31812532-CD9D-B6D1-E784-F655EA7E0C5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36293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22194" y="218602"/>
            <a:ext cx="10598119" cy="584775"/>
          </a:xfrm>
          <a:prstGeom prst="rect">
            <a:avLst/>
          </a:prstGeom>
          <a:solidFill>
            <a:srgbClr val="002060"/>
          </a:solidFill>
        </p:spPr>
        <p:txBody>
          <a:bodyPr wrap="square" rtlCol="0">
            <a:spAutoFit/>
          </a:bodyPr>
          <a:lstStyle/>
          <a:p>
            <a:pPr algn="ctr"/>
            <a:r>
              <a:rPr lang="en-GB" sz="3200" b="1" dirty="0">
                <a:solidFill>
                  <a:schemeClr val="bg1"/>
                </a:solidFill>
              </a:rPr>
              <a:t>Racially &amp; Religiously Aggravated Offences: Penalties</a:t>
            </a:r>
          </a:p>
        </p:txBody>
      </p:sp>
      <p:graphicFrame>
        <p:nvGraphicFramePr>
          <p:cNvPr id="3" name="Diagram 2">
            <a:extLst>
              <a:ext uri="{FF2B5EF4-FFF2-40B4-BE49-F238E27FC236}">
                <a16:creationId xmlns:a16="http://schemas.microsoft.com/office/drawing/2014/main" id="{80BDF06A-ABD5-4903-AFE2-84C511AB9B55}"/>
              </a:ext>
            </a:extLst>
          </p:cNvPr>
          <p:cNvGraphicFramePr/>
          <p:nvPr>
            <p:extLst>
              <p:ext uri="{D42A27DB-BD31-4B8C-83A1-F6EECF244321}">
                <p14:modId xmlns:p14="http://schemas.microsoft.com/office/powerpoint/2010/main" val="1472300718"/>
              </p:ext>
            </p:extLst>
          </p:nvPr>
        </p:nvGraphicFramePr>
        <p:xfrm>
          <a:off x="1288473" y="997527"/>
          <a:ext cx="9601200" cy="1246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7B835FD4-CBEF-4DF4-B12A-83DE4BF77CD7}"/>
              </a:ext>
            </a:extLst>
          </p:cNvPr>
          <p:cNvSpPr/>
          <p:nvPr/>
        </p:nvSpPr>
        <p:spPr>
          <a:xfrm>
            <a:off x="4236027" y="2438586"/>
            <a:ext cx="3719945" cy="584775"/>
          </a:xfrm>
          <a:custGeom>
            <a:avLst/>
            <a:gdLst>
              <a:gd name="connsiteX0" fmla="*/ 0 w 3719945"/>
              <a:gd name="connsiteY0" fmla="*/ 0 h 584775"/>
              <a:gd name="connsiteX1" fmla="*/ 694390 w 3719945"/>
              <a:gd name="connsiteY1" fmla="*/ 0 h 584775"/>
              <a:gd name="connsiteX2" fmla="*/ 1277181 w 3719945"/>
              <a:gd name="connsiteY2" fmla="*/ 0 h 584775"/>
              <a:gd name="connsiteX3" fmla="*/ 1897172 w 3719945"/>
              <a:gd name="connsiteY3" fmla="*/ 0 h 584775"/>
              <a:gd name="connsiteX4" fmla="*/ 2591562 w 3719945"/>
              <a:gd name="connsiteY4" fmla="*/ 0 h 584775"/>
              <a:gd name="connsiteX5" fmla="*/ 3719945 w 3719945"/>
              <a:gd name="connsiteY5" fmla="*/ 0 h 584775"/>
              <a:gd name="connsiteX6" fmla="*/ 3719945 w 3719945"/>
              <a:gd name="connsiteY6" fmla="*/ 584775 h 584775"/>
              <a:gd name="connsiteX7" fmla="*/ 3137154 w 3719945"/>
              <a:gd name="connsiteY7" fmla="*/ 584775 h 584775"/>
              <a:gd name="connsiteX8" fmla="*/ 2479963 w 3719945"/>
              <a:gd name="connsiteY8" fmla="*/ 584775 h 584775"/>
              <a:gd name="connsiteX9" fmla="*/ 1971571 w 3719945"/>
              <a:gd name="connsiteY9" fmla="*/ 584775 h 584775"/>
              <a:gd name="connsiteX10" fmla="*/ 1425979 w 3719945"/>
              <a:gd name="connsiteY10" fmla="*/ 584775 h 584775"/>
              <a:gd name="connsiteX11" fmla="*/ 917586 w 3719945"/>
              <a:gd name="connsiteY11" fmla="*/ 584775 h 584775"/>
              <a:gd name="connsiteX12" fmla="*/ 0 w 3719945"/>
              <a:gd name="connsiteY12" fmla="*/ 584775 h 584775"/>
              <a:gd name="connsiteX13" fmla="*/ 0 w 3719945"/>
              <a:gd name="connsiteY13"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19945" h="584775" fill="none" extrusionOk="0">
                <a:moveTo>
                  <a:pt x="0" y="0"/>
                </a:moveTo>
                <a:cubicBezTo>
                  <a:pt x="221779" y="19744"/>
                  <a:pt x="351108" y="-25329"/>
                  <a:pt x="694390" y="0"/>
                </a:cubicBezTo>
                <a:cubicBezTo>
                  <a:pt x="1037672" y="25329"/>
                  <a:pt x="1054330" y="-3990"/>
                  <a:pt x="1277181" y="0"/>
                </a:cubicBezTo>
                <a:cubicBezTo>
                  <a:pt x="1500032" y="3990"/>
                  <a:pt x="1610151" y="-10506"/>
                  <a:pt x="1897172" y="0"/>
                </a:cubicBezTo>
                <a:cubicBezTo>
                  <a:pt x="2184193" y="10506"/>
                  <a:pt x="2263861" y="-8304"/>
                  <a:pt x="2591562" y="0"/>
                </a:cubicBezTo>
                <a:cubicBezTo>
                  <a:pt x="2919263" y="8304"/>
                  <a:pt x="3160356" y="30440"/>
                  <a:pt x="3719945" y="0"/>
                </a:cubicBezTo>
                <a:cubicBezTo>
                  <a:pt x="3737544" y="211644"/>
                  <a:pt x="3722924" y="313879"/>
                  <a:pt x="3719945" y="584775"/>
                </a:cubicBezTo>
                <a:cubicBezTo>
                  <a:pt x="3553921" y="601234"/>
                  <a:pt x="3269118" y="564793"/>
                  <a:pt x="3137154" y="584775"/>
                </a:cubicBezTo>
                <a:cubicBezTo>
                  <a:pt x="3005190" y="604757"/>
                  <a:pt x="2732832" y="605115"/>
                  <a:pt x="2479963" y="584775"/>
                </a:cubicBezTo>
                <a:cubicBezTo>
                  <a:pt x="2227094" y="564435"/>
                  <a:pt x="2181268" y="560418"/>
                  <a:pt x="1971571" y="584775"/>
                </a:cubicBezTo>
                <a:cubicBezTo>
                  <a:pt x="1761874" y="609132"/>
                  <a:pt x="1646708" y="565863"/>
                  <a:pt x="1425979" y="584775"/>
                </a:cubicBezTo>
                <a:cubicBezTo>
                  <a:pt x="1205250" y="603687"/>
                  <a:pt x="1124852" y="605553"/>
                  <a:pt x="917586" y="584775"/>
                </a:cubicBezTo>
                <a:cubicBezTo>
                  <a:pt x="710320" y="563997"/>
                  <a:pt x="412001" y="626729"/>
                  <a:pt x="0" y="584775"/>
                </a:cubicBezTo>
                <a:cubicBezTo>
                  <a:pt x="17253" y="416498"/>
                  <a:pt x="26084" y="292354"/>
                  <a:pt x="0" y="0"/>
                </a:cubicBezTo>
                <a:close/>
              </a:path>
              <a:path w="3719945" h="584775" stroke="0" extrusionOk="0">
                <a:moveTo>
                  <a:pt x="0" y="0"/>
                </a:moveTo>
                <a:cubicBezTo>
                  <a:pt x="121257" y="3757"/>
                  <a:pt x="368672" y="-9566"/>
                  <a:pt x="545592" y="0"/>
                </a:cubicBezTo>
                <a:cubicBezTo>
                  <a:pt x="722512" y="9566"/>
                  <a:pt x="837892" y="24542"/>
                  <a:pt x="1128383" y="0"/>
                </a:cubicBezTo>
                <a:cubicBezTo>
                  <a:pt x="1418874" y="-24542"/>
                  <a:pt x="1612728" y="-17134"/>
                  <a:pt x="1785574" y="0"/>
                </a:cubicBezTo>
                <a:cubicBezTo>
                  <a:pt x="1958420" y="17134"/>
                  <a:pt x="2162058" y="20023"/>
                  <a:pt x="2293966" y="0"/>
                </a:cubicBezTo>
                <a:cubicBezTo>
                  <a:pt x="2425874" y="-20023"/>
                  <a:pt x="2657845" y="-11830"/>
                  <a:pt x="2839558" y="0"/>
                </a:cubicBezTo>
                <a:cubicBezTo>
                  <a:pt x="3021271" y="11830"/>
                  <a:pt x="3342051" y="32587"/>
                  <a:pt x="3719945" y="0"/>
                </a:cubicBezTo>
                <a:cubicBezTo>
                  <a:pt x="3715401" y="180615"/>
                  <a:pt x="3731872" y="438409"/>
                  <a:pt x="3719945" y="584775"/>
                </a:cubicBezTo>
                <a:cubicBezTo>
                  <a:pt x="3572200" y="592538"/>
                  <a:pt x="3444903" y="576259"/>
                  <a:pt x="3174353" y="584775"/>
                </a:cubicBezTo>
                <a:cubicBezTo>
                  <a:pt x="2903803" y="593291"/>
                  <a:pt x="2873868" y="602503"/>
                  <a:pt x="2628761" y="584775"/>
                </a:cubicBezTo>
                <a:cubicBezTo>
                  <a:pt x="2383654" y="567047"/>
                  <a:pt x="2355408" y="609964"/>
                  <a:pt x="2083169" y="584775"/>
                </a:cubicBezTo>
                <a:cubicBezTo>
                  <a:pt x="1810930" y="559586"/>
                  <a:pt x="1727095" y="568038"/>
                  <a:pt x="1463178" y="584775"/>
                </a:cubicBezTo>
                <a:cubicBezTo>
                  <a:pt x="1199261" y="601512"/>
                  <a:pt x="1112628" y="594256"/>
                  <a:pt x="917586" y="584775"/>
                </a:cubicBezTo>
                <a:cubicBezTo>
                  <a:pt x="722544" y="575294"/>
                  <a:pt x="216663" y="622889"/>
                  <a:pt x="0" y="584775"/>
                </a:cubicBezTo>
                <a:cubicBezTo>
                  <a:pt x="-18278" y="437752"/>
                  <a:pt x="-12949" y="188779"/>
                  <a:pt x="0" y="0"/>
                </a:cubicBezTo>
                <a:close/>
              </a:path>
            </a:pathLst>
          </a:custGeom>
          <a:solidFill>
            <a:schemeClr val="accent5">
              <a:lumMod val="75000"/>
            </a:schemeClr>
          </a:solidFill>
          <a:ln>
            <a:solidFill>
              <a:schemeClr val="tx1"/>
            </a:solidFill>
            <a:extLst>
              <a:ext uri="{C807C97D-BFC1-408E-A445-0C87EB9F89A2}">
                <ask:lineSketchStyleProps xmlns:ask="http://schemas.microsoft.com/office/drawing/2018/sketchyshapes" sd="1701229151">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chemeClr val="bg1"/>
                </a:solidFill>
              </a:rPr>
              <a:t>Public Order</a:t>
            </a:r>
          </a:p>
        </p:txBody>
      </p:sp>
      <p:graphicFrame>
        <p:nvGraphicFramePr>
          <p:cNvPr id="5" name="Diagram 4">
            <a:extLst>
              <a:ext uri="{FF2B5EF4-FFF2-40B4-BE49-F238E27FC236}">
                <a16:creationId xmlns:a16="http://schemas.microsoft.com/office/drawing/2014/main" id="{18847987-65FC-4425-87B2-0BE5467E5347}"/>
              </a:ext>
            </a:extLst>
          </p:cNvPr>
          <p:cNvGraphicFramePr/>
          <p:nvPr>
            <p:extLst>
              <p:ext uri="{D42A27DB-BD31-4B8C-83A1-F6EECF244321}">
                <p14:modId xmlns:p14="http://schemas.microsoft.com/office/powerpoint/2010/main" val="3343032463"/>
              </p:ext>
            </p:extLst>
          </p:nvPr>
        </p:nvGraphicFramePr>
        <p:xfrm>
          <a:off x="722194" y="2730973"/>
          <a:ext cx="10795355" cy="36114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2" name="Group 1">
            <a:extLst>
              <a:ext uri="{FF2B5EF4-FFF2-40B4-BE49-F238E27FC236}">
                <a16:creationId xmlns:a16="http://schemas.microsoft.com/office/drawing/2014/main" id="{85F7526B-D590-7873-F1E4-9964A05E4070}"/>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1DD82072-4C7B-2930-B263-5CF6999C1DCB}"/>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6C94CB28-1688-D37D-9EBA-FAFDC7969F74}"/>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72FE73D-B12E-55CF-B009-1F7B87C74694}"/>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6A7CBCD-89D2-594F-F824-F3F634BBFA3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782F8C5-ABD6-CB54-0519-A532FB1C82D3}"/>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D77C8E2-0B0A-CCB5-43E6-C62BED4B311B}"/>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41071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5428E4E6-82AC-4C7D-A2A4-5488C04DF146}"/>
                                            </p:graphicEl>
                                          </p:spTgt>
                                        </p:tgtEl>
                                        <p:attrNameLst>
                                          <p:attrName>style.visibility</p:attrName>
                                        </p:attrNameLst>
                                      </p:cBhvr>
                                      <p:to>
                                        <p:strVal val="visible"/>
                                      </p:to>
                                    </p:set>
                                    <p:animEffect transition="in" filter="fade">
                                      <p:cBhvr>
                                        <p:cTn id="16" dur="500"/>
                                        <p:tgtEl>
                                          <p:spTgt spid="5">
                                            <p:graphicEl>
                                              <a:dgm id="{5428E4E6-82AC-4C7D-A2A4-5488C04DF146}"/>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graphicEl>
                                              <a:dgm id="{EBB8660C-3E28-4363-BCCE-429535C0DCEC}"/>
                                            </p:graphicEl>
                                          </p:spTgt>
                                        </p:tgtEl>
                                        <p:attrNameLst>
                                          <p:attrName>style.visibility</p:attrName>
                                        </p:attrNameLst>
                                      </p:cBhvr>
                                      <p:to>
                                        <p:strVal val="visible"/>
                                      </p:to>
                                    </p:set>
                                    <p:animEffect transition="in" filter="fade">
                                      <p:cBhvr>
                                        <p:cTn id="21" dur="500"/>
                                        <p:tgtEl>
                                          <p:spTgt spid="5">
                                            <p:graphicEl>
                                              <a:dgm id="{EBB8660C-3E28-4363-BCCE-429535C0DCEC}"/>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graphicEl>
                                              <a:dgm id="{931CE51B-D3F4-4EEB-8F58-9DE9F5CB4DEF}"/>
                                            </p:graphicEl>
                                          </p:spTgt>
                                        </p:tgtEl>
                                        <p:attrNameLst>
                                          <p:attrName>style.visibility</p:attrName>
                                        </p:attrNameLst>
                                      </p:cBhvr>
                                      <p:to>
                                        <p:strVal val="visible"/>
                                      </p:to>
                                    </p:set>
                                    <p:animEffect transition="in" filter="fade">
                                      <p:cBhvr>
                                        <p:cTn id="26" dur="500"/>
                                        <p:tgtEl>
                                          <p:spTgt spid="5">
                                            <p:graphicEl>
                                              <a:dgm id="{931CE51B-D3F4-4EEB-8F58-9DE9F5CB4DE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4" grpId="0" animBg="1"/>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96940" y="391784"/>
            <a:ext cx="10598119" cy="584775"/>
          </a:xfrm>
          <a:prstGeom prst="rect">
            <a:avLst/>
          </a:prstGeom>
          <a:solidFill>
            <a:srgbClr val="002060"/>
          </a:solidFill>
        </p:spPr>
        <p:txBody>
          <a:bodyPr wrap="square" rtlCol="0">
            <a:spAutoFit/>
          </a:bodyPr>
          <a:lstStyle/>
          <a:p>
            <a:pPr algn="ctr"/>
            <a:r>
              <a:rPr lang="en-GB" sz="3200" b="1" dirty="0">
                <a:solidFill>
                  <a:schemeClr val="bg1"/>
                </a:solidFill>
              </a:rPr>
              <a:t>Racially &amp; Religiously Aggravated Offences: Penalties</a:t>
            </a:r>
          </a:p>
        </p:txBody>
      </p:sp>
      <p:graphicFrame>
        <p:nvGraphicFramePr>
          <p:cNvPr id="2" name="Diagram 1">
            <a:extLst>
              <a:ext uri="{FF2B5EF4-FFF2-40B4-BE49-F238E27FC236}">
                <a16:creationId xmlns:a16="http://schemas.microsoft.com/office/drawing/2014/main" id="{D33F87B8-6356-4CDD-A2C1-BF76078A95F2}"/>
              </a:ext>
            </a:extLst>
          </p:cNvPr>
          <p:cNvGraphicFramePr/>
          <p:nvPr>
            <p:extLst>
              <p:ext uri="{D42A27DB-BD31-4B8C-83A1-F6EECF244321}">
                <p14:modId xmlns:p14="http://schemas.microsoft.com/office/powerpoint/2010/main" val="2701766760"/>
              </p:ext>
            </p:extLst>
          </p:nvPr>
        </p:nvGraphicFramePr>
        <p:xfrm>
          <a:off x="2531637" y="1287792"/>
          <a:ext cx="7435274" cy="38708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 name="Group 2">
            <a:extLst>
              <a:ext uri="{FF2B5EF4-FFF2-40B4-BE49-F238E27FC236}">
                <a16:creationId xmlns:a16="http://schemas.microsoft.com/office/drawing/2014/main" id="{38A9FCC8-360D-5B1F-7C69-E5C18F6E64A9}"/>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83CAE900-4F80-CC74-D7AC-8E956BF25C6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DFEEF7C-A34F-15BC-0EC1-A834A33D03D9}"/>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C3F5B14A-9CF9-E843-7C8A-F5C29BD4EE2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105D0DB-AF66-901E-1573-A302656C8F2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F28BF062-0222-0912-EEE1-46C5CE1B1312}"/>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8CE016D3-F601-09E9-5C04-73EC2CC3E34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74458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A29FBEA-6976-4A05-9970-7817A425CC8A}"/>
                                            </p:graphicEl>
                                          </p:spTgt>
                                        </p:tgtEl>
                                        <p:attrNameLst>
                                          <p:attrName>style.visibility</p:attrName>
                                        </p:attrNameLst>
                                      </p:cBhvr>
                                      <p:to>
                                        <p:strVal val="visible"/>
                                      </p:to>
                                    </p:set>
                                    <p:animEffect transition="in" filter="fade">
                                      <p:cBhvr>
                                        <p:cTn id="7" dur="500"/>
                                        <p:tgtEl>
                                          <p:spTgt spid="2">
                                            <p:graphicEl>
                                              <a:dgm id="{DA29FBEA-6976-4A05-9970-7817A425CC8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F1FE7106-F719-40DB-BAC4-3B0341E78735}"/>
                                            </p:graphicEl>
                                          </p:spTgt>
                                        </p:tgtEl>
                                        <p:attrNameLst>
                                          <p:attrName>style.visibility</p:attrName>
                                        </p:attrNameLst>
                                      </p:cBhvr>
                                      <p:to>
                                        <p:strVal val="visible"/>
                                      </p:to>
                                    </p:set>
                                    <p:animEffect transition="in" filter="fade">
                                      <p:cBhvr>
                                        <p:cTn id="10" dur="500"/>
                                        <p:tgtEl>
                                          <p:spTgt spid="2">
                                            <p:graphicEl>
                                              <a:dgm id="{F1FE7106-F719-40DB-BAC4-3B0341E7873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BED609AD-13C3-47EC-AF5A-42CEF93AB56E}"/>
                                            </p:graphicEl>
                                          </p:spTgt>
                                        </p:tgtEl>
                                        <p:attrNameLst>
                                          <p:attrName>style.visibility</p:attrName>
                                        </p:attrNameLst>
                                      </p:cBhvr>
                                      <p:to>
                                        <p:strVal val="visible"/>
                                      </p:to>
                                    </p:set>
                                    <p:animEffect transition="in" filter="fade">
                                      <p:cBhvr>
                                        <p:cTn id="15" dur="500"/>
                                        <p:tgtEl>
                                          <p:spTgt spid="2">
                                            <p:graphicEl>
                                              <a:dgm id="{BED609AD-13C3-47EC-AF5A-42CEF93AB56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B555BB1-58FB-4872-ADF4-3CB69BED0F36}"/>
                                            </p:graphicEl>
                                          </p:spTgt>
                                        </p:tgtEl>
                                        <p:attrNameLst>
                                          <p:attrName>style.visibility</p:attrName>
                                        </p:attrNameLst>
                                      </p:cBhvr>
                                      <p:to>
                                        <p:strVal val="visible"/>
                                      </p:to>
                                    </p:set>
                                    <p:animEffect transition="in" filter="fade">
                                      <p:cBhvr>
                                        <p:cTn id="20" dur="500"/>
                                        <p:tgtEl>
                                          <p:spTgt spid="2">
                                            <p:graphicEl>
                                              <a:dgm id="{5B555BB1-58FB-4872-ADF4-3CB69BED0F3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0477" y="2381938"/>
            <a:ext cx="9202391" cy="523220"/>
          </a:xfrm>
          <a:prstGeom prst="rect">
            <a:avLst/>
          </a:prstGeom>
          <a:solidFill>
            <a:srgbClr val="002060"/>
          </a:solidFill>
        </p:spPr>
        <p:txBody>
          <a:bodyPr wrap="square" rtlCol="0">
            <a:spAutoFit/>
          </a:bodyPr>
          <a:lstStyle/>
          <a:p>
            <a:pPr algn="ctr"/>
            <a:r>
              <a:rPr lang="en-GB" sz="2800" b="1" dirty="0">
                <a:solidFill>
                  <a:schemeClr val="bg1"/>
                </a:solidFill>
              </a:rPr>
              <a:t>Racial &amp; Religious Hatred 2006</a:t>
            </a:r>
          </a:p>
        </p:txBody>
      </p:sp>
      <p:grpSp>
        <p:nvGrpSpPr>
          <p:cNvPr id="2" name="Group 1">
            <a:extLst>
              <a:ext uri="{FF2B5EF4-FFF2-40B4-BE49-F238E27FC236}">
                <a16:creationId xmlns:a16="http://schemas.microsoft.com/office/drawing/2014/main" id="{84E5C04C-6739-5A6D-5E1F-FD982B520885}"/>
              </a:ext>
            </a:extLst>
          </p:cNvPr>
          <p:cNvGrpSpPr/>
          <p:nvPr/>
        </p:nvGrpSpPr>
        <p:grpSpPr>
          <a:xfrm>
            <a:off x="0" y="5734233"/>
            <a:ext cx="12192000" cy="1240188"/>
            <a:chOff x="0" y="5734233"/>
            <a:chExt cx="12192000" cy="1240188"/>
          </a:xfrm>
        </p:grpSpPr>
        <p:pic>
          <p:nvPicPr>
            <p:cNvPr id="3" name="Picture 2">
              <a:extLst>
                <a:ext uri="{FF2B5EF4-FFF2-40B4-BE49-F238E27FC236}">
                  <a16:creationId xmlns:a16="http://schemas.microsoft.com/office/drawing/2014/main" id="{FD34543A-34BA-BDAF-5661-4FB8CB15FF9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F3EC5D03-4582-EBDD-3F62-F904BE6FB8A1}"/>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9185FB2E-AFA6-C3B1-2FBC-138BF5CEC7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4325B98D-7B4C-FF13-AD46-D1187716A2F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ACEF4FB6-680B-90D5-7F5A-D5D4EB3F847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EAAD58C2-FB22-9920-465C-34BC8729CA2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18632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47472" y="272374"/>
            <a:ext cx="11225719" cy="584775"/>
          </a:xfrm>
          <a:prstGeom prst="rect">
            <a:avLst/>
          </a:prstGeom>
          <a:solidFill>
            <a:srgbClr val="002060"/>
          </a:solidFill>
        </p:spPr>
        <p:txBody>
          <a:bodyPr wrap="square" rtlCol="0">
            <a:spAutoFit/>
          </a:bodyPr>
          <a:lstStyle/>
          <a:p>
            <a:pPr algn="ctr"/>
            <a:r>
              <a:rPr lang="en-GB" sz="3200" b="1" dirty="0">
                <a:solidFill>
                  <a:schemeClr val="bg1"/>
                </a:solidFill>
              </a:rPr>
              <a:t>Racial &amp; Religious Hatred S18 POA 1986</a:t>
            </a:r>
          </a:p>
        </p:txBody>
      </p:sp>
      <p:graphicFrame>
        <p:nvGraphicFramePr>
          <p:cNvPr id="3" name="Diagram 2">
            <a:extLst>
              <a:ext uri="{FF2B5EF4-FFF2-40B4-BE49-F238E27FC236}">
                <a16:creationId xmlns:a16="http://schemas.microsoft.com/office/drawing/2014/main" id="{84A51E80-D8FB-48DF-817A-D0A505A53C77}"/>
              </a:ext>
            </a:extLst>
          </p:cNvPr>
          <p:cNvGraphicFramePr/>
          <p:nvPr>
            <p:extLst>
              <p:ext uri="{D42A27DB-BD31-4B8C-83A1-F6EECF244321}">
                <p14:modId xmlns:p14="http://schemas.microsoft.com/office/powerpoint/2010/main" val="1747601549"/>
              </p:ext>
            </p:extLst>
          </p:nvPr>
        </p:nvGraphicFramePr>
        <p:xfrm>
          <a:off x="1695942" y="1168382"/>
          <a:ext cx="8270969" cy="42265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 name="Group 1">
            <a:extLst>
              <a:ext uri="{FF2B5EF4-FFF2-40B4-BE49-F238E27FC236}">
                <a16:creationId xmlns:a16="http://schemas.microsoft.com/office/drawing/2014/main" id="{EF3B1570-C48C-446E-D410-AD99A56F7EEA}"/>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66A311F7-5023-98D6-53FE-0EDC3871558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22B46965-98D5-0B24-404D-6BBC6859898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4D89B378-818C-5A5E-6CB1-B50EE34EDB4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E85CC8F-6494-C47A-BBC6-D00A471080E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CC08E58-FF88-5FDC-FE3C-FA046F09D26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D2A8544-28C1-0138-8CBC-5D2622A980F5}"/>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68954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F402E89-9505-4A03-9A67-619D5EADE624}"/>
                                            </p:graphicEl>
                                          </p:spTgt>
                                        </p:tgtEl>
                                        <p:attrNameLst>
                                          <p:attrName>style.visibility</p:attrName>
                                        </p:attrNameLst>
                                      </p:cBhvr>
                                      <p:to>
                                        <p:strVal val="visible"/>
                                      </p:to>
                                    </p:set>
                                    <p:animEffect transition="in" filter="fade">
                                      <p:cBhvr>
                                        <p:cTn id="7" dur="500"/>
                                        <p:tgtEl>
                                          <p:spTgt spid="3">
                                            <p:graphicEl>
                                              <a:dgm id="{DF402E89-9505-4A03-9A67-619D5EADE6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71A52AB-2A44-4668-9DC7-655AB3C62102}"/>
                                            </p:graphicEl>
                                          </p:spTgt>
                                        </p:tgtEl>
                                        <p:attrNameLst>
                                          <p:attrName>style.visibility</p:attrName>
                                        </p:attrNameLst>
                                      </p:cBhvr>
                                      <p:to>
                                        <p:strVal val="visible"/>
                                      </p:to>
                                    </p:set>
                                    <p:animEffect transition="in" filter="fade">
                                      <p:cBhvr>
                                        <p:cTn id="12" dur="500"/>
                                        <p:tgtEl>
                                          <p:spTgt spid="3">
                                            <p:graphicEl>
                                              <a:dgm id="{171A52AB-2A44-4668-9DC7-655AB3C6210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926C865D-7C1C-4C7F-8808-B1D97C175DCE}"/>
                                            </p:graphicEl>
                                          </p:spTgt>
                                        </p:tgtEl>
                                        <p:attrNameLst>
                                          <p:attrName>style.visibility</p:attrName>
                                        </p:attrNameLst>
                                      </p:cBhvr>
                                      <p:to>
                                        <p:strVal val="visible"/>
                                      </p:to>
                                    </p:set>
                                    <p:animEffect transition="in" filter="fade">
                                      <p:cBhvr>
                                        <p:cTn id="15" dur="500"/>
                                        <p:tgtEl>
                                          <p:spTgt spid="3">
                                            <p:graphicEl>
                                              <a:dgm id="{926C865D-7C1C-4C7F-8808-B1D97C175DC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168B1CC-AB84-41CA-987D-357F877D23A4}"/>
                                            </p:graphicEl>
                                          </p:spTgt>
                                        </p:tgtEl>
                                        <p:attrNameLst>
                                          <p:attrName>style.visibility</p:attrName>
                                        </p:attrNameLst>
                                      </p:cBhvr>
                                      <p:to>
                                        <p:strVal val="visible"/>
                                      </p:to>
                                    </p:set>
                                    <p:animEffect transition="in" filter="fade">
                                      <p:cBhvr>
                                        <p:cTn id="20" dur="500"/>
                                        <p:tgtEl>
                                          <p:spTgt spid="3">
                                            <p:graphicEl>
                                              <a:dgm id="{1168B1CC-AB84-41CA-987D-357F877D23A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8F39987F-ED76-4FBF-9CFC-7A6E59B203EE}"/>
                                            </p:graphicEl>
                                          </p:spTgt>
                                        </p:tgtEl>
                                        <p:attrNameLst>
                                          <p:attrName>style.visibility</p:attrName>
                                        </p:attrNameLst>
                                      </p:cBhvr>
                                      <p:to>
                                        <p:strVal val="visible"/>
                                      </p:to>
                                    </p:set>
                                    <p:animEffect transition="in" filter="fade">
                                      <p:cBhvr>
                                        <p:cTn id="23" dur="500"/>
                                        <p:tgtEl>
                                          <p:spTgt spid="3">
                                            <p:graphicEl>
                                              <a:dgm id="{8F39987F-ED76-4FBF-9CFC-7A6E59B20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24865" y="252919"/>
            <a:ext cx="10987237" cy="584775"/>
          </a:xfrm>
          <a:prstGeom prst="rect">
            <a:avLst/>
          </a:prstGeom>
          <a:solidFill>
            <a:srgbClr val="002060"/>
          </a:solidFill>
        </p:spPr>
        <p:txBody>
          <a:bodyPr wrap="square" rtlCol="0">
            <a:spAutoFit/>
          </a:bodyPr>
          <a:lstStyle/>
          <a:p>
            <a:pPr algn="ctr"/>
            <a:r>
              <a:rPr lang="en-GB" sz="3200" b="1" dirty="0">
                <a:solidFill>
                  <a:schemeClr val="bg1"/>
                </a:solidFill>
              </a:rPr>
              <a:t>Racial &amp; Religious Hatred S19 POA 1986</a:t>
            </a:r>
          </a:p>
        </p:txBody>
      </p:sp>
      <p:graphicFrame>
        <p:nvGraphicFramePr>
          <p:cNvPr id="3" name="Diagram 2">
            <a:extLst>
              <a:ext uri="{FF2B5EF4-FFF2-40B4-BE49-F238E27FC236}">
                <a16:creationId xmlns:a16="http://schemas.microsoft.com/office/drawing/2014/main" id="{294DBE94-200E-4A71-B418-973B7E15FA3E}"/>
              </a:ext>
            </a:extLst>
          </p:cNvPr>
          <p:cNvGraphicFramePr/>
          <p:nvPr>
            <p:extLst>
              <p:ext uri="{D42A27DB-BD31-4B8C-83A1-F6EECF244321}">
                <p14:modId xmlns:p14="http://schemas.microsoft.com/office/powerpoint/2010/main" val="4184065785"/>
              </p:ext>
            </p:extLst>
          </p:nvPr>
        </p:nvGraphicFramePr>
        <p:xfrm>
          <a:off x="2344662" y="1148927"/>
          <a:ext cx="7159556" cy="4417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 name="Group 1">
            <a:extLst>
              <a:ext uri="{FF2B5EF4-FFF2-40B4-BE49-F238E27FC236}">
                <a16:creationId xmlns:a16="http://schemas.microsoft.com/office/drawing/2014/main" id="{8A79398A-234A-4FA5-EECA-096462F32600}"/>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D18C149F-62F7-DF6E-3ED1-A8DFA0F53B6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305B808-E7D5-E5E3-D6CA-3A388C5DD93B}"/>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7AD338E-FD90-C1D5-811B-C61ABA940BF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27B3997C-FD64-28B5-174A-EEE20490A04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F7F8FFA3-2D7F-82B1-5893-41AB1C320B96}"/>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D02D597-3569-F95B-918F-5D283D219AFE}"/>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899355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AB240E-D158-4AD6-88F8-3334B78B645C}"/>
                                            </p:graphicEl>
                                          </p:spTgt>
                                        </p:tgtEl>
                                        <p:attrNameLst>
                                          <p:attrName>style.visibility</p:attrName>
                                        </p:attrNameLst>
                                      </p:cBhvr>
                                      <p:to>
                                        <p:strVal val="visible"/>
                                      </p:to>
                                    </p:set>
                                    <p:animEffect transition="in" filter="fade">
                                      <p:cBhvr>
                                        <p:cTn id="7" dur="500"/>
                                        <p:tgtEl>
                                          <p:spTgt spid="3">
                                            <p:graphicEl>
                                              <a:dgm id="{6AAB240E-D158-4AD6-88F8-3334B78B64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E9DFB0-7E2A-463C-9F74-7090595037DC}"/>
                                            </p:graphicEl>
                                          </p:spTgt>
                                        </p:tgtEl>
                                        <p:attrNameLst>
                                          <p:attrName>style.visibility</p:attrName>
                                        </p:attrNameLst>
                                      </p:cBhvr>
                                      <p:to>
                                        <p:strVal val="visible"/>
                                      </p:to>
                                    </p:set>
                                    <p:animEffect transition="in" filter="fade">
                                      <p:cBhvr>
                                        <p:cTn id="12" dur="500"/>
                                        <p:tgtEl>
                                          <p:spTgt spid="3">
                                            <p:graphicEl>
                                              <a:dgm id="{9BE9DFB0-7E2A-463C-9F74-7090595037D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237D27-31B5-4864-90B5-77F4E4211DB6}"/>
                                            </p:graphicEl>
                                          </p:spTgt>
                                        </p:tgtEl>
                                        <p:attrNameLst>
                                          <p:attrName>style.visibility</p:attrName>
                                        </p:attrNameLst>
                                      </p:cBhvr>
                                      <p:to>
                                        <p:strVal val="visible"/>
                                      </p:to>
                                    </p:set>
                                    <p:animEffect transition="in" filter="fade">
                                      <p:cBhvr>
                                        <p:cTn id="15" dur="500"/>
                                        <p:tgtEl>
                                          <p:spTgt spid="3">
                                            <p:graphicEl>
                                              <a:dgm id="{41237D27-31B5-4864-90B5-77F4E4211DB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FE70774-C857-4E5A-A84F-87EA1F93641A}"/>
                                            </p:graphicEl>
                                          </p:spTgt>
                                        </p:tgtEl>
                                        <p:attrNameLst>
                                          <p:attrName>style.visibility</p:attrName>
                                        </p:attrNameLst>
                                      </p:cBhvr>
                                      <p:to>
                                        <p:strVal val="visible"/>
                                      </p:to>
                                    </p:set>
                                    <p:animEffect transition="in" filter="fade">
                                      <p:cBhvr>
                                        <p:cTn id="20" dur="500"/>
                                        <p:tgtEl>
                                          <p:spTgt spid="3">
                                            <p:graphicEl>
                                              <a:dgm id="{DFE70774-C857-4E5A-A84F-87EA1F93641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7B8790DF-6791-400F-B5E5-36498B3F5361}"/>
                                            </p:graphicEl>
                                          </p:spTgt>
                                        </p:tgtEl>
                                        <p:attrNameLst>
                                          <p:attrName>style.visibility</p:attrName>
                                        </p:attrNameLst>
                                      </p:cBhvr>
                                      <p:to>
                                        <p:strVal val="visible"/>
                                      </p:to>
                                    </p:set>
                                    <p:animEffect transition="in" filter="fade">
                                      <p:cBhvr>
                                        <p:cTn id="23" dur="500"/>
                                        <p:tgtEl>
                                          <p:spTgt spid="3">
                                            <p:graphicEl>
                                              <a:dgm id="{7B8790DF-6791-400F-B5E5-36498B3F53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962" y="339468"/>
            <a:ext cx="2646448" cy="2090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5" descr="kkk-so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58031" y="339468"/>
            <a:ext cx="2646448" cy="21648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4269770" y="3928252"/>
            <a:ext cx="3995351" cy="461665"/>
          </a:xfrm>
          <a:custGeom>
            <a:avLst/>
            <a:gdLst>
              <a:gd name="connsiteX0" fmla="*/ 0 w 3995351"/>
              <a:gd name="connsiteY0" fmla="*/ 0 h 461665"/>
              <a:gd name="connsiteX1" fmla="*/ 665892 w 3995351"/>
              <a:gd name="connsiteY1" fmla="*/ 0 h 461665"/>
              <a:gd name="connsiteX2" fmla="*/ 1371737 w 3995351"/>
              <a:gd name="connsiteY2" fmla="*/ 0 h 461665"/>
              <a:gd name="connsiteX3" fmla="*/ 2117536 w 3995351"/>
              <a:gd name="connsiteY3" fmla="*/ 0 h 461665"/>
              <a:gd name="connsiteX4" fmla="*/ 2663567 w 3995351"/>
              <a:gd name="connsiteY4" fmla="*/ 0 h 461665"/>
              <a:gd name="connsiteX5" fmla="*/ 3249552 w 3995351"/>
              <a:gd name="connsiteY5" fmla="*/ 0 h 461665"/>
              <a:gd name="connsiteX6" fmla="*/ 3995351 w 3995351"/>
              <a:gd name="connsiteY6" fmla="*/ 0 h 461665"/>
              <a:gd name="connsiteX7" fmla="*/ 3995351 w 3995351"/>
              <a:gd name="connsiteY7" fmla="*/ 461665 h 461665"/>
              <a:gd name="connsiteX8" fmla="*/ 3249552 w 3995351"/>
              <a:gd name="connsiteY8" fmla="*/ 461665 h 461665"/>
              <a:gd name="connsiteX9" fmla="*/ 2583660 w 3995351"/>
              <a:gd name="connsiteY9" fmla="*/ 461665 h 461665"/>
              <a:gd name="connsiteX10" fmla="*/ 1997676 w 3995351"/>
              <a:gd name="connsiteY10" fmla="*/ 461665 h 461665"/>
              <a:gd name="connsiteX11" fmla="*/ 1371737 w 3995351"/>
              <a:gd name="connsiteY11" fmla="*/ 461665 h 461665"/>
              <a:gd name="connsiteX12" fmla="*/ 625938 w 3995351"/>
              <a:gd name="connsiteY12" fmla="*/ 461665 h 461665"/>
              <a:gd name="connsiteX13" fmla="*/ 0 w 3995351"/>
              <a:gd name="connsiteY13" fmla="*/ 461665 h 461665"/>
              <a:gd name="connsiteX14" fmla="*/ 0 w 3995351"/>
              <a:gd name="connsiteY14"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95351" h="461665" fill="none" extrusionOk="0">
                <a:moveTo>
                  <a:pt x="0" y="0"/>
                </a:moveTo>
                <a:cubicBezTo>
                  <a:pt x="211418" y="3377"/>
                  <a:pt x="413705" y="-17746"/>
                  <a:pt x="665892" y="0"/>
                </a:cubicBezTo>
                <a:cubicBezTo>
                  <a:pt x="918079" y="17746"/>
                  <a:pt x="1130144" y="12253"/>
                  <a:pt x="1371737" y="0"/>
                </a:cubicBezTo>
                <a:cubicBezTo>
                  <a:pt x="1613331" y="-12253"/>
                  <a:pt x="1961054" y="1789"/>
                  <a:pt x="2117536" y="0"/>
                </a:cubicBezTo>
                <a:cubicBezTo>
                  <a:pt x="2274018" y="-1789"/>
                  <a:pt x="2553952" y="3042"/>
                  <a:pt x="2663567" y="0"/>
                </a:cubicBezTo>
                <a:cubicBezTo>
                  <a:pt x="2773182" y="-3042"/>
                  <a:pt x="3035855" y="-789"/>
                  <a:pt x="3249552" y="0"/>
                </a:cubicBezTo>
                <a:cubicBezTo>
                  <a:pt x="3463249" y="789"/>
                  <a:pt x="3757323" y="33346"/>
                  <a:pt x="3995351" y="0"/>
                </a:cubicBezTo>
                <a:cubicBezTo>
                  <a:pt x="4004084" y="197112"/>
                  <a:pt x="4002644" y="352246"/>
                  <a:pt x="3995351" y="461665"/>
                </a:cubicBezTo>
                <a:cubicBezTo>
                  <a:pt x="3725765" y="495100"/>
                  <a:pt x="3426934" y="454936"/>
                  <a:pt x="3249552" y="461665"/>
                </a:cubicBezTo>
                <a:cubicBezTo>
                  <a:pt x="3072170" y="468394"/>
                  <a:pt x="2839351" y="439106"/>
                  <a:pt x="2583660" y="461665"/>
                </a:cubicBezTo>
                <a:cubicBezTo>
                  <a:pt x="2327969" y="484224"/>
                  <a:pt x="2163710" y="463233"/>
                  <a:pt x="1997676" y="461665"/>
                </a:cubicBezTo>
                <a:cubicBezTo>
                  <a:pt x="1831642" y="460097"/>
                  <a:pt x="1651016" y="465349"/>
                  <a:pt x="1371737" y="461665"/>
                </a:cubicBezTo>
                <a:cubicBezTo>
                  <a:pt x="1092458" y="457981"/>
                  <a:pt x="833747" y="461320"/>
                  <a:pt x="625938" y="461665"/>
                </a:cubicBezTo>
                <a:cubicBezTo>
                  <a:pt x="418129" y="462010"/>
                  <a:pt x="222998" y="437980"/>
                  <a:pt x="0" y="461665"/>
                </a:cubicBezTo>
                <a:cubicBezTo>
                  <a:pt x="-14733" y="309496"/>
                  <a:pt x="-12593" y="217519"/>
                  <a:pt x="0" y="0"/>
                </a:cubicBezTo>
                <a:close/>
              </a:path>
              <a:path w="3995351" h="461665" stroke="0" extrusionOk="0">
                <a:moveTo>
                  <a:pt x="0" y="0"/>
                </a:moveTo>
                <a:cubicBezTo>
                  <a:pt x="187337" y="5516"/>
                  <a:pt x="488571" y="-24924"/>
                  <a:pt x="665892" y="0"/>
                </a:cubicBezTo>
                <a:cubicBezTo>
                  <a:pt x="843213" y="24924"/>
                  <a:pt x="1123894" y="23668"/>
                  <a:pt x="1411691" y="0"/>
                </a:cubicBezTo>
                <a:cubicBezTo>
                  <a:pt x="1699488" y="-23668"/>
                  <a:pt x="1768931" y="-27094"/>
                  <a:pt x="2037629" y="0"/>
                </a:cubicBezTo>
                <a:cubicBezTo>
                  <a:pt x="2306327" y="27094"/>
                  <a:pt x="2462823" y="-18346"/>
                  <a:pt x="2703521" y="0"/>
                </a:cubicBezTo>
                <a:cubicBezTo>
                  <a:pt x="2944219" y="18346"/>
                  <a:pt x="3122498" y="5409"/>
                  <a:pt x="3409366" y="0"/>
                </a:cubicBezTo>
                <a:cubicBezTo>
                  <a:pt x="3696235" y="-5409"/>
                  <a:pt x="3782561" y="11423"/>
                  <a:pt x="3995351" y="0"/>
                </a:cubicBezTo>
                <a:cubicBezTo>
                  <a:pt x="4013475" y="149862"/>
                  <a:pt x="3998583" y="349966"/>
                  <a:pt x="3995351" y="461665"/>
                </a:cubicBezTo>
                <a:cubicBezTo>
                  <a:pt x="3839669" y="464221"/>
                  <a:pt x="3632792" y="488932"/>
                  <a:pt x="3369413" y="461665"/>
                </a:cubicBezTo>
                <a:cubicBezTo>
                  <a:pt x="3106034" y="434398"/>
                  <a:pt x="2999681" y="451573"/>
                  <a:pt x="2743474" y="461665"/>
                </a:cubicBezTo>
                <a:cubicBezTo>
                  <a:pt x="2487267" y="471757"/>
                  <a:pt x="2254995" y="437759"/>
                  <a:pt x="2077583" y="461665"/>
                </a:cubicBezTo>
                <a:cubicBezTo>
                  <a:pt x="1900171" y="485571"/>
                  <a:pt x="1795739" y="441009"/>
                  <a:pt x="1531551" y="461665"/>
                </a:cubicBezTo>
                <a:cubicBezTo>
                  <a:pt x="1267363" y="482321"/>
                  <a:pt x="1093473" y="476711"/>
                  <a:pt x="825706" y="461665"/>
                </a:cubicBezTo>
                <a:cubicBezTo>
                  <a:pt x="557940" y="446619"/>
                  <a:pt x="370377" y="448885"/>
                  <a:pt x="0" y="461665"/>
                </a:cubicBezTo>
                <a:cubicBezTo>
                  <a:pt x="7348" y="267771"/>
                  <a:pt x="2060" y="139678"/>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241991216">
                  <a:prstGeom prst="rect">
                    <a:avLst/>
                  </a:prstGeom>
                  <ask:type>
                    <ask:lineSketchFreehand/>
                  </ask:type>
                </ask:lineSketchStyleProps>
              </a:ext>
            </a:extLst>
          </a:ln>
        </p:spPr>
        <p:txBody>
          <a:bodyPr wrap="square" rtlCol="0">
            <a:spAutoFit/>
          </a:bodyPr>
          <a:lstStyle/>
          <a:p>
            <a:pPr algn="ctr"/>
            <a:r>
              <a:rPr lang="en-GB" sz="2400" b="1" dirty="0" err="1"/>
              <a:t>Kamil’s</a:t>
            </a:r>
            <a:r>
              <a:rPr lang="en-GB" sz="2400" b="1" dirty="0"/>
              <a:t> story</a:t>
            </a:r>
          </a:p>
        </p:txBody>
      </p:sp>
      <p:pic>
        <p:nvPicPr>
          <p:cNvPr id="7" name="Picture 6">
            <a:hlinkClick r:id="rId5"/>
          </p:cNvPr>
          <p:cNvPicPr>
            <a:picLocks noChangeAspect="1"/>
          </p:cNvPicPr>
          <p:nvPr/>
        </p:nvPicPr>
        <p:blipFill rotWithShape="1">
          <a:blip r:embed="rId6"/>
          <a:srcRect l="13015" t="7761" r="11927"/>
          <a:stretch/>
        </p:blipFill>
        <p:spPr>
          <a:xfrm>
            <a:off x="5726970" y="5053858"/>
            <a:ext cx="1084247" cy="817113"/>
          </a:xfrm>
          <a:prstGeom prst="rect">
            <a:avLst/>
          </a:prstGeom>
        </p:spPr>
      </p:pic>
      <p:sp>
        <p:nvSpPr>
          <p:cNvPr id="8" name="TextBox 7"/>
          <p:cNvSpPr txBox="1"/>
          <p:nvPr/>
        </p:nvSpPr>
        <p:spPr>
          <a:xfrm>
            <a:off x="1471962" y="2864202"/>
            <a:ext cx="9232518" cy="584775"/>
          </a:xfrm>
          <a:prstGeom prst="rect">
            <a:avLst/>
          </a:prstGeom>
          <a:solidFill>
            <a:srgbClr val="002060"/>
          </a:solidFill>
        </p:spPr>
        <p:txBody>
          <a:bodyPr wrap="square" rtlCol="0">
            <a:spAutoFit/>
          </a:bodyPr>
          <a:lstStyle/>
          <a:p>
            <a:pPr algn="ctr"/>
            <a:r>
              <a:rPr lang="en-GB" sz="3200" b="1" dirty="0">
                <a:solidFill>
                  <a:schemeClr val="bg1"/>
                </a:solidFill>
              </a:rPr>
              <a:t>Racially &amp; Religiously Aggravated Offences</a:t>
            </a:r>
          </a:p>
        </p:txBody>
      </p:sp>
      <p:grpSp>
        <p:nvGrpSpPr>
          <p:cNvPr id="3" name="Group 2">
            <a:extLst>
              <a:ext uri="{FF2B5EF4-FFF2-40B4-BE49-F238E27FC236}">
                <a16:creationId xmlns:a16="http://schemas.microsoft.com/office/drawing/2014/main" id="{C16FA1A6-1847-761E-21C2-31CE3007B930}"/>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CC8E6A77-DB7E-8082-FEE8-AF6DBB47A38E}"/>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7A08136-185C-7C90-F7CA-F3FDDAF7CCE5}"/>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9D40C0E-DEAB-9876-D856-44032CCB05B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26CC57A2-C22D-1DF1-3302-09EB8AACDF6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BA401B01-A058-5D0C-4E8F-A31C62285619}"/>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5A6309BB-E5F1-9028-B3D0-E2624A6A11C0}"/>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330022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43564" y="1151165"/>
            <a:ext cx="5596311" cy="4081809"/>
          </a:xfrm>
          <a:prstGeom prst="rect">
            <a:avLst/>
          </a:prstGeom>
        </p:spPr>
      </p:pic>
      <p:grpSp>
        <p:nvGrpSpPr>
          <p:cNvPr id="3" name="Group 2">
            <a:extLst>
              <a:ext uri="{FF2B5EF4-FFF2-40B4-BE49-F238E27FC236}">
                <a16:creationId xmlns:a16="http://schemas.microsoft.com/office/drawing/2014/main" id="{0395C15D-D5A1-5A53-FAB3-FA742EFC81E7}"/>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0DAC2570-3F8A-F08E-DE56-E0437E3C3C4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8757DAD8-A725-DED7-9DF5-0B95B56678F7}"/>
                </a:ext>
              </a:extLst>
            </p:cNvPr>
            <p:cNvSpPr/>
            <p:nvPr/>
          </p:nvSpPr>
          <p:spPr>
            <a:xfrm>
              <a:off x="25878" y="6099245"/>
              <a:ext cx="2113473"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4ECB5FC4-E3D8-713E-7848-6EC7497A98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B37E0912-3940-AA99-9B60-C975C2E8521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12D973A2-6AA9-63A8-0B91-EFEAFBCEEC4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4A5FCE8E-7432-5D72-AA48-DF833A96C7E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332044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B27D27A-C183-4FFA-82CF-2A2666C5D441}&quot;/&gt;&lt;isInvalidForFieldText val=&quot;0&quot;/&gt;&lt;Image&gt;&lt;filename val=&quot;C:\DOCUME~1\swp54152\LOCALS~1\Temp\PR\data\asimages\{6B27D27A-C183-4FFA-82CF-2A2666C5D441}_9.png&quot;/&gt;&lt;left val=&quot;333&quot;/&gt;&lt;top val=&quot;150&quot;/&gt;&lt;width val=&quot;366&quot;/&gt;&lt;height val=&quot;28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127E17E-7E34-45EF-996C-03A29576177B}&quot;/&gt;&lt;isInvalidForFieldText val=&quot;0&quot;/&gt;&lt;Image&gt;&lt;filename val=&quot;C:\DOCUME~1\swp54152\LOCALS~1\Temp\PR\data\asimages\{0127E17E-7E34-45EF-996C-03A29576177B}_2.png&quot;/&gt;&lt;left val=&quot;317&quot;/&gt;&lt;top val=&quot;213&quot;/&gt;&lt;width val=&quot;395&quot;/&gt;&lt;height val=&quot;225&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02F1A2-12A2-4E5F-81F2-E3113655CF7B}&quot;/&gt;&lt;isInvalidForFieldText val=&quot;0&quot;/&gt;&lt;Image&gt;&lt;filename val=&quot;C:\DOCUME~1\swp54152\LOCALS~1\Temp\PR\data\asimages\{9A02F1A2-12A2-4E5F-81F2-E3113655CF7B}_6.png&quot;/&gt;&lt;left val=&quot;93&quot;/&gt;&lt;top val=&quot;86&quot;/&gt;&lt;width val=&quot;532&quot;/&gt;&lt;height val=&quot;399&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C22A7A7F-D2CF-4A1C-8CBE-FBF3B6656D98}&quot;/&gt;&lt;isInvalidForFieldText val=&quot;0&quot;/&gt;&lt;Image&gt;&lt;filename val=&quot;C:\DOCUME~1\swp54152\LOCALS~1\Temp\PR\data\asimages\{C22A7A7F-D2CF-4A1C-8CBE-FBF3B6656D98}_5.png&quot;/&gt;&lt;left val=&quot;18&quot;/&gt;&lt;top val=&quot;110&quot;/&gt;&lt;width val=&quot;339&quot;/&gt;&lt;height val=&quot;334&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8F16FF9C-05CF-46B2-BC81-8E5B5E2F946E}&quot;/&gt;&lt;isInvalidForFieldText val=&quot;0&quot;/&gt;&lt;Image&gt;&lt;filename val=&quot;C:\DOCUME~1\swp54152\LOCALS~1\Temp\PR\data\asimages\{8F16FF9C-05CF-46B2-BC81-8E5B5E2F946E}_8.png&quot;/&gt;&lt;left val=&quot;337&quot;/&gt;&lt;top val=&quot;63&quot;/&gt;&lt;width val=&quot;202&quot;/&gt;&lt;height val=&quot;279&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98FC775-D825-4E96-821E-D2A4C955F9D5}&quot;/&gt;&lt;isInvalidForFieldText val=&quot;0&quot;/&gt;&lt;Image&gt;&lt;filename val=&quot;C:\DOCUME~1\swp54152\LOCALS~1\Temp\PR\data\asimages\{C98FC775-D825-4E96-821E-D2A4C955F9D5}_8.png&quot;/&gt;&lt;left val=&quot;515&quot;/&gt;&lt;top val=&quot;224&quot;/&gt;&lt;width val=&quot;207&quot;/&gt;&lt;height val=&quot;307&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1847</TotalTime>
  <Words>4222</Words>
  <Application>Microsoft Office PowerPoint</Application>
  <PresentationFormat>Widescreen</PresentationFormat>
  <Paragraphs>329</Paragraphs>
  <Slides>26</Slides>
  <Notes>26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Arial</vt:lpstr>
      <vt:lpstr>Arial Nova</vt:lpstr>
      <vt:lpstr>Arial Nova Cond</vt:lpstr>
      <vt:lpstr>Calibri</vt:lpstr>
      <vt:lpstr>Calibri Light</vt:lpstr>
      <vt:lpstr>Microsoft Sans Serif</vt:lpstr>
      <vt:lpstr>Tahoma</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152</cp:revision>
  <dcterms:created xsi:type="dcterms:W3CDTF">2018-01-30T11:09:50Z</dcterms:created>
  <dcterms:modified xsi:type="dcterms:W3CDTF">2023-07-20T07:00:08Z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efe0a20b-dfb2-4629-ad35-4c45a337ec36</vt:lpwstr>
  </property>
  <property fmtid="{D5CDD505-2E9C-101B-9397-08002B2CF9AE}" pid="3" name="MSIP_Label_66cf8fe5-b7b7-4df7-b38d-1c61ac2f6639_Enabled">
    <vt:lpwstr>true</vt:lpwstr>
  </property>
  <property fmtid="{D5CDD505-2E9C-101B-9397-08002B2CF9AE}" pid="4" name="MSIP_Label_66cf8fe5-b7b7-4df7-b38d-1c61ac2f6639_SetDate">
    <vt:lpwstr>2022-01-20T11:09:13Z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385524e8-d124-4131-94eb-5acee1cf7fac</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