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8" r:id="rId1"/>
  </p:sldMasterIdLst>
  <p:sldIdLst>
    <p:sldId id="256" r:id="rId2"/>
    <p:sldId id="257" r:id="rId3"/>
    <p:sldId id="258" r:id="rId4"/>
    <p:sldId id="262" r:id="rId5"/>
    <p:sldId id="273" r:id="rId6"/>
    <p:sldId id="260" r:id="rId7"/>
    <p:sldId id="261" r:id="rId8"/>
    <p:sldId id="263" r:id="rId9"/>
    <p:sldId id="264" r:id="rId10"/>
    <p:sldId id="265" r:id="rId11"/>
    <p:sldId id="266" r:id="rId12"/>
    <p:sldId id="268" r:id="rId13"/>
    <p:sldId id="269" r:id="rId14"/>
    <p:sldId id="267"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285E98-24CD-72EC-670C-7522DA5BA2BA}" v="1081" dt="2025-12-01T11:03:34.361"/>
    <p1510:client id="{1E6D6C17-BCCB-284C-9171-E541F338DF3E}" v="1325" dt="2025-12-01T11:02:10.032"/>
    <p1510:client id="{21554667-80A9-5516-0A42-619B98617E1E}" v="276" dt="2025-12-03T09:40:06.178"/>
    <p1510:client id="{5087C148-DFAE-5FB3-5276-C91AF757D14F}" v="7" dt="2025-12-01T11:05:50.727"/>
    <p1510:client id="{57F9E966-896F-32FF-81F6-A890A68C4C15}" v="111" dt="2025-12-01T11:15:08.817"/>
    <p1510:client id="{90CBB14A-2754-F9D5-3220-FED91CA05213}" v="110" dt="2025-12-01T10:15:17.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9"/>
  </p:normalViewPr>
  <p:slideViewPr>
    <p:cSldViewPr snapToGrid="0">
      <p:cViewPr varScale="1">
        <p:scale>
          <a:sx n="104" d="100"/>
          <a:sy n="104" d="100"/>
        </p:scale>
        <p:origin x="80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4026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1586719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7560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810820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2375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2892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3405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4557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9126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54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5145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9796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5937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1881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7682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666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546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12/3/25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9815424"/>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usinesstopia.net/communication/shannon-and-weaver-model-communication"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enterprisenation.com/learn-something/language-barriers-cultural-differences-selling-overseas/" TargetMode="External"/><Relationship Id="rId5" Type="http://schemas.openxmlformats.org/officeDocument/2006/relationships/hyperlink" Target="https://thecommspot.com" TargetMode="External"/><Relationship Id="rId4" Type="http://schemas.openxmlformats.org/officeDocument/2006/relationships/hyperlink" Target="https://thecommspot.com/communicationbasics/communication-theories/overview-introduction"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9572DB64-9B01-D317-D25A-AC8F09977330}"/>
              </a:ext>
            </a:extLst>
          </p:cNvPr>
          <p:cNvPicPr>
            <a:picLocks noChangeAspect="1"/>
          </p:cNvPicPr>
          <p:nvPr/>
        </p:nvPicPr>
        <p:blipFill>
          <a:blip r:embed="rId2">
            <a:alphaModFix amt="50000"/>
          </a:blip>
          <a:srcRect t="8498" b="1114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FCD47A7-CEB7-4821-1B78-ED2D132ED3EE}"/>
              </a:ext>
            </a:extLst>
          </p:cNvPr>
          <p:cNvSpPr>
            <a:spLocks noGrp="1"/>
          </p:cNvSpPr>
          <p:nvPr>
            <p:ph type="ctrTitle"/>
          </p:nvPr>
        </p:nvSpPr>
        <p:spPr>
          <a:xfrm>
            <a:off x="2692398" y="1871131"/>
            <a:ext cx="6815669" cy="1515533"/>
          </a:xfrm>
        </p:spPr>
        <p:txBody>
          <a:bodyPr>
            <a:normAutofit/>
          </a:bodyPr>
          <a:lstStyle/>
          <a:p>
            <a:pPr>
              <a:lnSpc>
                <a:spcPct val="90000"/>
              </a:lnSpc>
            </a:pPr>
            <a:r>
              <a:rPr lang="en-US" sz="4600" b="1">
                <a:solidFill>
                  <a:srgbClr val="FFFFFF"/>
                </a:solidFill>
              </a:rPr>
              <a:t>Communication Problems at Flight Foods Ltd</a:t>
            </a:r>
            <a:endParaRPr lang="en-US" sz="4600" b="1">
              <a:solidFill>
                <a:srgbClr val="FFFFFF"/>
              </a:solidFill>
              <a:ea typeface="Calibri Light"/>
              <a:cs typeface="Calibri Light"/>
            </a:endParaRPr>
          </a:p>
        </p:txBody>
      </p:sp>
      <p:cxnSp>
        <p:nvCxnSpPr>
          <p:cNvPr id="8" name="Straight Connector 7">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23658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36" name="Rectangle 35">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7A44F92-21F5-F9D8-73E4-8F17D0FA292A}"/>
              </a:ext>
            </a:extLst>
          </p:cNvPr>
          <p:cNvSpPr>
            <a:spLocks noGrp="1"/>
          </p:cNvSpPr>
          <p:nvPr>
            <p:ph type="title"/>
          </p:nvPr>
        </p:nvSpPr>
        <p:spPr>
          <a:xfrm>
            <a:off x="1295402" y="1508760"/>
            <a:ext cx="2918458" cy="3840480"/>
          </a:xfrm>
        </p:spPr>
        <p:txBody>
          <a:bodyPr vert="horz" lIns="91440" tIns="45720" rIns="91440" bIns="45720" rtlCol="0" anchor="ctr">
            <a:noAutofit/>
          </a:bodyPr>
          <a:lstStyle/>
          <a:p>
            <a:pPr>
              <a:lnSpc>
                <a:spcPct val="90000"/>
              </a:lnSpc>
            </a:pPr>
            <a:r>
              <a:rPr lang="en-US" sz="2800">
                <a:latin typeface="Aptos Display"/>
              </a:rPr>
              <a:t>LCLM4003</a:t>
            </a:r>
            <a:br>
              <a:rPr lang="en-US" sz="2800">
                <a:latin typeface="Aptos Display"/>
              </a:rPr>
            </a:br>
            <a:r>
              <a:rPr lang="en-US" sz="2800">
                <a:latin typeface="Aptos Display"/>
              </a:rPr>
              <a:t> Effective Teamwork and Communication</a:t>
            </a:r>
            <a:br>
              <a:rPr lang="en-US" sz="2800">
                <a:latin typeface="Aptos Display"/>
              </a:rPr>
            </a:br>
            <a:r>
              <a:rPr lang="en-US" sz="2800">
                <a:latin typeface="Aptos Display"/>
              </a:rPr>
              <a:t> </a:t>
            </a:r>
          </a:p>
        </p:txBody>
      </p:sp>
      <p:cxnSp>
        <p:nvCxnSpPr>
          <p:cNvPr id="40" name="Straight Connector 39">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41" name="Content Placeholder 2">
            <a:extLst>
              <a:ext uri="{FF2B5EF4-FFF2-40B4-BE49-F238E27FC236}">
                <a16:creationId xmlns:a16="http://schemas.microsoft.com/office/drawing/2014/main" id="{9EDFF40B-772B-E227-9382-AD200DB3F0FF}"/>
              </a:ext>
            </a:extLst>
          </p:cNvPr>
          <p:cNvSpPr>
            <a:spLocks noGrp="1"/>
          </p:cNvSpPr>
          <p:nvPr>
            <p:ph idx="1"/>
          </p:nvPr>
        </p:nvSpPr>
        <p:spPr>
          <a:xfrm>
            <a:off x="4622811" y="950761"/>
            <a:ext cx="7723189" cy="5273993"/>
          </a:xfrm>
        </p:spPr>
        <p:txBody>
          <a:bodyPr anchor="ctr">
            <a:normAutofit fontScale="92500" lnSpcReduction="10000"/>
          </a:bodyPr>
          <a:lstStyle/>
          <a:p>
            <a:r>
              <a:rPr lang="en-US" sz="2000" b="1" dirty="0">
                <a:solidFill>
                  <a:schemeClr val="tx1"/>
                </a:solidFill>
                <a:latin typeface="Garamond"/>
                <a:ea typeface="Calibri"/>
                <a:cs typeface="Calibri"/>
              </a:rPr>
              <a:t>ASSIGNMENT 2: Group Presentation B</a:t>
            </a:r>
            <a:endParaRPr lang="en-US" b="1" dirty="0">
              <a:solidFill>
                <a:schemeClr val="tx1"/>
              </a:solidFill>
              <a:latin typeface="Garamond"/>
              <a:ea typeface="Calibri"/>
              <a:cs typeface="Calibri"/>
            </a:endParaRPr>
          </a:p>
          <a:p>
            <a:pPr>
              <a:buSzPct val="114999"/>
            </a:pPr>
            <a:r>
              <a:rPr lang="en-US" sz="2000" b="1" dirty="0">
                <a:solidFill>
                  <a:schemeClr val="tx1"/>
                </a:solidFill>
                <a:latin typeface="Garamond"/>
                <a:ea typeface="Calibri"/>
                <a:cs typeface="Calibri"/>
              </a:rPr>
              <a:t>Student: Diana </a:t>
            </a:r>
            <a:r>
              <a:rPr lang="en-US" sz="2000" b="1" dirty="0" err="1">
                <a:solidFill>
                  <a:schemeClr val="tx1"/>
                </a:solidFill>
                <a:latin typeface="Garamond"/>
                <a:ea typeface="Calibri"/>
                <a:cs typeface="Calibri"/>
              </a:rPr>
              <a:t>Volosianko</a:t>
            </a:r>
            <a:r>
              <a:rPr lang="en-US" sz="2000" b="1" dirty="0">
                <a:solidFill>
                  <a:schemeClr val="tx1"/>
                </a:solidFill>
                <a:latin typeface="Garamond"/>
                <a:ea typeface="Calibri"/>
                <a:cs typeface="Calibri"/>
              </a:rPr>
              <a:t>                </a:t>
            </a:r>
          </a:p>
          <a:p>
            <a:pPr marL="0" indent="0">
              <a:buSzPct val="114999"/>
              <a:buNone/>
            </a:pPr>
            <a:r>
              <a:rPr lang="en-US" sz="2000" b="1" dirty="0">
                <a:solidFill>
                  <a:schemeClr val="tx1"/>
                </a:solidFill>
                <a:latin typeface="Garamond"/>
                <a:ea typeface="Calibri"/>
                <a:cs typeface="Calibri"/>
              </a:rPr>
              <a:t>ID:2440623</a:t>
            </a:r>
            <a:endParaRPr lang="en-US" dirty="0">
              <a:solidFill>
                <a:schemeClr val="tx1"/>
              </a:solidFill>
            </a:endParaRPr>
          </a:p>
          <a:p>
            <a:pPr>
              <a:buSzPct val="114999"/>
            </a:pPr>
            <a:r>
              <a:rPr lang="en-US" sz="2000" b="1" dirty="0">
                <a:solidFill>
                  <a:schemeClr val="tx1"/>
                </a:solidFill>
                <a:latin typeface="Garamond"/>
                <a:ea typeface="Calibri"/>
                <a:cs typeface="Calibri"/>
              </a:rPr>
              <a:t>Student: Janine Carvalho Dos Santos Galvani                                             </a:t>
            </a:r>
          </a:p>
          <a:p>
            <a:pPr marL="0" indent="0">
              <a:buSzPct val="114999"/>
              <a:buNone/>
            </a:pPr>
            <a:r>
              <a:rPr lang="en-US" sz="2000" b="1" dirty="0">
                <a:solidFill>
                  <a:schemeClr val="tx1"/>
                </a:solidFill>
                <a:latin typeface="Garamond"/>
                <a:ea typeface="Calibri"/>
                <a:cs typeface="Calibri"/>
              </a:rPr>
              <a:t>ID: 2435680</a:t>
            </a:r>
            <a:endParaRPr lang="en-US" dirty="0">
              <a:solidFill>
                <a:schemeClr val="tx1"/>
              </a:solidFill>
            </a:endParaRPr>
          </a:p>
          <a:p>
            <a:pPr>
              <a:buSzPct val="114999"/>
            </a:pPr>
            <a:r>
              <a:rPr lang="en-US" sz="2000" b="1" dirty="0">
                <a:solidFill>
                  <a:schemeClr val="tx1"/>
                </a:solidFill>
                <a:latin typeface="Garamond"/>
                <a:ea typeface="Calibri"/>
                <a:cs typeface="Calibri"/>
              </a:rPr>
              <a:t>Student: Leticia Santos Marques Silva                                                  </a:t>
            </a:r>
          </a:p>
          <a:p>
            <a:pPr marL="0" indent="0">
              <a:buSzPct val="114999"/>
              <a:buNone/>
            </a:pPr>
            <a:r>
              <a:rPr lang="en-US" sz="2000" b="1" dirty="0">
                <a:solidFill>
                  <a:schemeClr val="tx1"/>
                </a:solidFill>
                <a:latin typeface="Garamond"/>
                <a:ea typeface="Calibri"/>
                <a:cs typeface="Calibri"/>
              </a:rPr>
              <a:t>ID: 2443053</a:t>
            </a:r>
            <a:endParaRPr lang="en-US" dirty="0">
              <a:solidFill>
                <a:schemeClr val="tx1"/>
              </a:solidFill>
            </a:endParaRPr>
          </a:p>
          <a:p>
            <a:pPr>
              <a:buSzPct val="114999"/>
            </a:pPr>
            <a:r>
              <a:rPr lang="en-US" sz="2000" b="1" dirty="0">
                <a:solidFill>
                  <a:schemeClr val="tx1"/>
                </a:solidFill>
                <a:latin typeface="Garamond"/>
                <a:ea typeface="Calibri"/>
                <a:cs typeface="Calibri"/>
              </a:rPr>
              <a:t>Student: Lilia Valentina Perez </a:t>
            </a:r>
            <a:r>
              <a:rPr lang="en-US" sz="2000" b="1" dirty="0" err="1">
                <a:solidFill>
                  <a:schemeClr val="tx1"/>
                </a:solidFill>
                <a:latin typeface="Garamond"/>
                <a:ea typeface="Calibri"/>
                <a:cs typeface="Calibri"/>
              </a:rPr>
              <a:t>Perez</a:t>
            </a:r>
            <a:r>
              <a:rPr lang="en-US" sz="2000" b="1" dirty="0">
                <a:solidFill>
                  <a:schemeClr val="tx1"/>
                </a:solidFill>
                <a:latin typeface="Garamond"/>
                <a:ea typeface="Calibri"/>
                <a:cs typeface="Calibri"/>
              </a:rPr>
              <a:t>  </a:t>
            </a:r>
          </a:p>
          <a:p>
            <a:pPr marL="0" indent="0">
              <a:buSzPct val="114999"/>
              <a:buNone/>
            </a:pPr>
            <a:r>
              <a:rPr lang="en-US" sz="2000" b="1" dirty="0">
                <a:solidFill>
                  <a:schemeClr val="tx1"/>
                </a:solidFill>
                <a:latin typeface="Garamond"/>
                <a:ea typeface="Calibri"/>
                <a:cs typeface="Calibri"/>
              </a:rPr>
              <a:t>ID: 2436761</a:t>
            </a:r>
            <a:endParaRPr lang="en-US" dirty="0">
              <a:solidFill>
                <a:schemeClr val="tx1"/>
              </a:solidFill>
            </a:endParaRPr>
          </a:p>
          <a:p>
            <a:pPr>
              <a:buSzPct val="114999"/>
            </a:pPr>
            <a:r>
              <a:rPr lang="en-US" sz="2000" b="1" dirty="0">
                <a:solidFill>
                  <a:schemeClr val="tx1"/>
                </a:solidFill>
                <a:latin typeface="Garamond"/>
                <a:ea typeface="Calibri"/>
                <a:cs typeface="Calibri"/>
              </a:rPr>
              <a:t>Student: </a:t>
            </a:r>
            <a:r>
              <a:rPr lang="en-US" sz="1900" b="1" dirty="0" err="1">
                <a:solidFill>
                  <a:schemeClr val="tx1"/>
                </a:solidFill>
                <a:latin typeface="Garamond"/>
                <a:ea typeface="Calibri"/>
                <a:cs typeface="Calibri"/>
              </a:rPr>
              <a:t>Valdice</a:t>
            </a:r>
            <a:r>
              <a:rPr lang="en-US" sz="1900" b="1" dirty="0">
                <a:solidFill>
                  <a:schemeClr val="tx1"/>
                </a:solidFill>
                <a:latin typeface="Garamond"/>
                <a:ea typeface="Calibri"/>
                <a:cs typeface="Calibri"/>
              </a:rPr>
              <a:t> Cristina Albuquerque Sousa         </a:t>
            </a:r>
            <a:r>
              <a:rPr lang="en-US" sz="2000" b="1" dirty="0">
                <a:solidFill>
                  <a:schemeClr val="tx1"/>
                </a:solidFill>
                <a:latin typeface="Garamond"/>
                <a:ea typeface="Calibri"/>
                <a:cs typeface="Calibri"/>
              </a:rPr>
              <a:t>                                       </a:t>
            </a:r>
          </a:p>
          <a:p>
            <a:pPr marL="0" indent="0">
              <a:buSzPct val="114999"/>
              <a:buNone/>
            </a:pPr>
            <a:r>
              <a:rPr lang="en-US" sz="2000" b="1" dirty="0">
                <a:solidFill>
                  <a:schemeClr val="tx1"/>
                </a:solidFill>
                <a:latin typeface="Garamond"/>
                <a:ea typeface="Calibri"/>
                <a:cs typeface="Calibri"/>
              </a:rPr>
              <a:t>ID: 2435221</a:t>
            </a:r>
            <a:endParaRPr lang="en-US" dirty="0">
              <a:solidFill>
                <a:schemeClr val="tx1"/>
              </a:solidFill>
            </a:endParaRPr>
          </a:p>
          <a:p>
            <a:pPr>
              <a:buSzPct val="114999"/>
            </a:pPr>
            <a:r>
              <a:rPr lang="en-US" sz="2000" b="1" dirty="0">
                <a:solidFill>
                  <a:schemeClr val="tx1"/>
                </a:solidFill>
                <a:latin typeface="Garamond"/>
                <a:ea typeface="Calibri"/>
                <a:cs typeface="Calibri"/>
              </a:rPr>
              <a:t>Tutor’s Name: Lloyd Beharry </a:t>
            </a:r>
          </a:p>
          <a:p>
            <a:pPr>
              <a:buSzPct val="114999"/>
            </a:pPr>
            <a:endParaRPr lang="en-US" sz="2000">
              <a:solidFill>
                <a:schemeClr val="tx1"/>
              </a:solidFill>
            </a:endParaRPr>
          </a:p>
        </p:txBody>
      </p:sp>
    </p:spTree>
    <p:extLst>
      <p:ext uri="{BB962C8B-B14F-4D97-AF65-F5344CB8AC3E}">
        <p14:creationId xmlns:p14="http://schemas.microsoft.com/office/powerpoint/2010/main" val="1052577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F8029E6-2208-1AE7-FD47-C4723ACE38BB}"/>
              </a:ext>
            </a:extLst>
          </p:cNvPr>
          <p:cNvSpPr>
            <a:spLocks noGrp="1"/>
          </p:cNvSpPr>
          <p:nvPr>
            <p:ph idx="1"/>
          </p:nvPr>
        </p:nvSpPr>
        <p:spPr>
          <a:xfrm>
            <a:off x="983401" y="1152932"/>
            <a:ext cx="11821196" cy="4674936"/>
          </a:xfrm>
        </p:spPr>
        <p:txBody>
          <a:bodyPr vert="horz" lIns="91440" tIns="45720" rIns="91440" bIns="45720" rtlCol="0" anchor="t">
            <a:noAutofit/>
          </a:bodyPr>
          <a:lstStyle/>
          <a:p>
            <a:pPr>
              <a:lnSpc>
                <a:spcPct val="90000"/>
              </a:lnSpc>
            </a:pPr>
            <a:endParaRPr lang="en-US">
              <a:latin typeface="Garamond"/>
            </a:endParaRPr>
          </a:p>
          <a:p>
            <a:pPr>
              <a:lnSpc>
                <a:spcPct val="90000"/>
              </a:lnSpc>
              <a:buSzPct val="114999"/>
            </a:pPr>
            <a:r>
              <a:rPr lang="en-US" b="1" dirty="0">
                <a:latin typeface="Arial"/>
                <a:cs typeface="Arial"/>
              </a:rPr>
              <a:t>1: Introduction                                                                                     </a:t>
            </a:r>
          </a:p>
          <a:p>
            <a:pPr>
              <a:lnSpc>
                <a:spcPct val="90000"/>
              </a:lnSpc>
              <a:buSzPct val="114999"/>
            </a:pPr>
            <a:r>
              <a:rPr lang="en-US" b="1" dirty="0">
                <a:latin typeface="Arial"/>
                <a:cs typeface="Arial"/>
              </a:rPr>
              <a:t>2. </a:t>
            </a:r>
            <a:r>
              <a:rPr lang="en-US" b="1" u="sng" dirty="0">
                <a:latin typeface="Arial"/>
                <a:cs typeface="Arial"/>
              </a:rPr>
              <a:t>Noise Barrier and Solution  1</a:t>
            </a:r>
            <a:r>
              <a:rPr lang="en-US" b="1" dirty="0">
                <a:latin typeface="Arial"/>
                <a:cs typeface="Arial"/>
              </a:rPr>
              <a:t> -   Diana                             </a:t>
            </a:r>
          </a:p>
          <a:p>
            <a:pPr>
              <a:lnSpc>
                <a:spcPct val="90000"/>
              </a:lnSpc>
              <a:buSzPct val="114999"/>
            </a:pPr>
            <a:r>
              <a:rPr lang="en-US" b="1" dirty="0">
                <a:latin typeface="Arial"/>
                <a:cs typeface="Arial"/>
              </a:rPr>
              <a:t>3.</a:t>
            </a:r>
            <a:r>
              <a:rPr lang="en-US" b="1" u="sng" dirty="0">
                <a:latin typeface="Arial"/>
                <a:cs typeface="Arial"/>
              </a:rPr>
              <a:t> Language Barrier and Solution  2 </a:t>
            </a:r>
            <a:r>
              <a:rPr lang="en-US" b="1" dirty="0">
                <a:latin typeface="Arial"/>
                <a:cs typeface="Arial"/>
              </a:rPr>
              <a:t>-  Lilia                                                        </a:t>
            </a:r>
          </a:p>
          <a:p>
            <a:pPr>
              <a:lnSpc>
                <a:spcPct val="90000"/>
              </a:lnSpc>
              <a:buSzPct val="114999"/>
            </a:pPr>
            <a:r>
              <a:rPr lang="en-US" b="1" dirty="0">
                <a:latin typeface="Arial"/>
                <a:cs typeface="Arial"/>
              </a:rPr>
              <a:t>4. </a:t>
            </a:r>
            <a:r>
              <a:rPr lang="en-US" b="1" u="sng" dirty="0">
                <a:latin typeface="Arial"/>
                <a:cs typeface="Arial"/>
              </a:rPr>
              <a:t>Generational (Age) Barrier and Solution  3 </a:t>
            </a:r>
            <a:r>
              <a:rPr lang="en-US" b="1" dirty="0">
                <a:latin typeface="Arial"/>
                <a:cs typeface="Arial"/>
              </a:rPr>
              <a:t>-   </a:t>
            </a:r>
            <a:r>
              <a:rPr lang="en-US" b="1" err="1">
                <a:latin typeface="Arial"/>
                <a:cs typeface="Arial"/>
              </a:rPr>
              <a:t>Valdice</a:t>
            </a:r>
            <a:endParaRPr lang="en-US" b="1">
              <a:latin typeface="Arial"/>
              <a:cs typeface="Arial"/>
            </a:endParaRPr>
          </a:p>
          <a:p>
            <a:pPr>
              <a:lnSpc>
                <a:spcPct val="90000"/>
              </a:lnSpc>
              <a:buSzPct val="114999"/>
            </a:pPr>
            <a:r>
              <a:rPr lang="en-US" b="1" dirty="0">
                <a:latin typeface="Arial"/>
                <a:cs typeface="Arial"/>
              </a:rPr>
              <a:t>5. </a:t>
            </a:r>
            <a:r>
              <a:rPr lang="en-US" b="1" u="sng" dirty="0">
                <a:latin typeface="Arial"/>
                <a:cs typeface="Arial"/>
              </a:rPr>
              <a:t>Non- Verbal Barrier and Solution  4</a:t>
            </a:r>
            <a:r>
              <a:rPr lang="en-US" b="1" dirty="0">
                <a:latin typeface="Arial"/>
                <a:cs typeface="Arial"/>
              </a:rPr>
              <a:t> -    Leticia </a:t>
            </a:r>
          </a:p>
          <a:p>
            <a:pPr>
              <a:lnSpc>
                <a:spcPct val="90000"/>
              </a:lnSpc>
              <a:buSzPct val="114999"/>
            </a:pPr>
            <a:r>
              <a:rPr lang="en-US" b="1" dirty="0">
                <a:latin typeface="Arial"/>
                <a:cs typeface="Arial"/>
              </a:rPr>
              <a:t>6. </a:t>
            </a:r>
            <a:r>
              <a:rPr lang="en-US" b="1" u="sng" dirty="0">
                <a:latin typeface="Arial"/>
                <a:cs typeface="Arial"/>
              </a:rPr>
              <a:t>Emotional Barrier and Solution  </a:t>
            </a:r>
            <a:r>
              <a:rPr lang="en-US" b="1" dirty="0">
                <a:latin typeface="Arial"/>
                <a:cs typeface="Arial"/>
              </a:rPr>
              <a:t>5 -    Janine</a:t>
            </a:r>
          </a:p>
          <a:p>
            <a:pPr>
              <a:lnSpc>
                <a:spcPct val="90000"/>
              </a:lnSpc>
              <a:buSzPct val="114999"/>
            </a:pPr>
            <a:r>
              <a:rPr lang="en-US" b="1" dirty="0">
                <a:latin typeface="Arial"/>
                <a:cs typeface="Arial"/>
              </a:rPr>
              <a:t>Conclusion</a:t>
            </a:r>
          </a:p>
          <a:p>
            <a:pPr>
              <a:lnSpc>
                <a:spcPct val="90000"/>
              </a:lnSpc>
              <a:buSzPct val="114999"/>
            </a:pPr>
            <a:r>
              <a:rPr lang="en-US" b="1" dirty="0">
                <a:latin typeface="Arial"/>
                <a:cs typeface="Arial"/>
              </a:rPr>
              <a:t>References</a:t>
            </a:r>
          </a:p>
          <a:p>
            <a:pPr>
              <a:lnSpc>
                <a:spcPct val="90000"/>
              </a:lnSpc>
              <a:buSzPct val="114999"/>
            </a:pPr>
            <a:endParaRPr lang="en-US" sz="1700" b="1" dirty="0">
              <a:latin typeface="Arial"/>
              <a:cs typeface="Arial"/>
            </a:endParaRPr>
          </a:p>
          <a:p>
            <a:pPr marL="0" indent="0">
              <a:lnSpc>
                <a:spcPct val="90000"/>
              </a:lnSpc>
              <a:buSzPct val="114999"/>
              <a:buNone/>
            </a:pPr>
            <a:endParaRPr lang="en-US" sz="1700" dirty="0">
              <a:latin typeface="Arial"/>
              <a:cs typeface="Arial"/>
            </a:endParaRPr>
          </a:p>
          <a:p>
            <a:pPr>
              <a:lnSpc>
                <a:spcPct val="90000"/>
              </a:lnSpc>
              <a:buSzPct val="114999"/>
            </a:pPr>
            <a:endParaRPr lang="en-US" sz="1700"/>
          </a:p>
        </p:txBody>
      </p:sp>
      <p:sp>
        <p:nvSpPr>
          <p:cNvPr id="4" name="TextBox 3">
            <a:extLst>
              <a:ext uri="{FF2B5EF4-FFF2-40B4-BE49-F238E27FC236}">
                <a16:creationId xmlns:a16="http://schemas.microsoft.com/office/drawing/2014/main" id="{8FBC1FFD-E0EA-CDF6-B26D-75A4C337487F}"/>
              </a:ext>
            </a:extLst>
          </p:cNvPr>
          <p:cNvSpPr txBox="1"/>
          <p:nvPr/>
        </p:nvSpPr>
        <p:spPr>
          <a:xfrm>
            <a:off x="1116242" y="876545"/>
            <a:ext cx="838969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a:latin typeface="Arial"/>
                <a:cs typeface="Arial"/>
              </a:rPr>
              <a:t>OVERVIEW</a:t>
            </a:r>
          </a:p>
        </p:txBody>
      </p:sp>
    </p:spTree>
    <p:extLst>
      <p:ext uri="{BB962C8B-B14F-4D97-AF65-F5344CB8AC3E}">
        <p14:creationId xmlns:p14="http://schemas.microsoft.com/office/powerpoint/2010/main" val="8546931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71DC4032-1EBF-43F0-A045-DA2EC28F7E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761D5DD-37BC-82FA-5205-A232AC9C8CB7}"/>
              </a:ext>
            </a:extLst>
          </p:cNvPr>
          <p:cNvSpPr>
            <a:spLocks noGrp="1"/>
          </p:cNvSpPr>
          <p:nvPr>
            <p:ph type="title"/>
          </p:nvPr>
        </p:nvSpPr>
        <p:spPr>
          <a:xfrm>
            <a:off x="4626508" y="982132"/>
            <a:ext cx="6270090" cy="1303867"/>
          </a:xfrm>
        </p:spPr>
        <p:txBody>
          <a:bodyPr>
            <a:normAutofit/>
          </a:bodyPr>
          <a:lstStyle/>
          <a:p>
            <a:r>
              <a:rPr lang="en-US" b="1" dirty="0">
                <a:latin typeface="Arial"/>
                <a:cs typeface="Arial"/>
              </a:rPr>
              <a:t>INTRODUCTION</a:t>
            </a:r>
          </a:p>
        </p:txBody>
      </p:sp>
      <p:sp>
        <p:nvSpPr>
          <p:cNvPr id="37" name="Rectangle 36">
            <a:extLst>
              <a:ext uri="{FF2B5EF4-FFF2-40B4-BE49-F238E27FC236}">
                <a16:creationId xmlns:a16="http://schemas.microsoft.com/office/drawing/2014/main" id="{9D6700F0-A132-4E69-86EC-E2226656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Airplane outline">
            <a:extLst>
              <a:ext uri="{FF2B5EF4-FFF2-40B4-BE49-F238E27FC236}">
                <a16:creationId xmlns:a16="http://schemas.microsoft.com/office/drawing/2014/main" id="{8DB7C257-F3F5-1F87-5A1D-7DEF56B9D94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12683" y="2122701"/>
            <a:ext cx="2433793" cy="2433793"/>
          </a:xfrm>
          <a:prstGeom prst="rect">
            <a:avLst/>
          </a:prstGeom>
        </p:spPr>
      </p:pic>
      <p:cxnSp>
        <p:nvCxnSpPr>
          <p:cNvPr id="39" name="Straight Connector 38">
            <a:extLst>
              <a:ext uri="{FF2B5EF4-FFF2-40B4-BE49-F238E27FC236}">
                <a16:creationId xmlns:a16="http://schemas.microsoft.com/office/drawing/2014/main" id="{0C9EF08C-0CEB-490B-BB65-480687C1B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792667C-0A9E-13DD-EF35-D6632ABCD5DA}"/>
              </a:ext>
            </a:extLst>
          </p:cNvPr>
          <p:cNvSpPr>
            <a:spLocks noGrp="1"/>
          </p:cNvSpPr>
          <p:nvPr>
            <p:ph idx="1"/>
          </p:nvPr>
        </p:nvSpPr>
        <p:spPr>
          <a:xfrm>
            <a:off x="4282482" y="2556932"/>
            <a:ext cx="7394114" cy="3666936"/>
          </a:xfrm>
        </p:spPr>
        <p:txBody>
          <a:bodyPr vert="horz" lIns="91440" tIns="45720" rIns="91440" bIns="45720" rtlCol="0">
            <a:normAutofit/>
          </a:bodyPr>
          <a:lstStyle/>
          <a:p>
            <a:pPr marL="0" indent="0" algn="just">
              <a:lnSpc>
                <a:spcPct val="90000"/>
              </a:lnSpc>
              <a:buNone/>
            </a:pPr>
            <a:r>
              <a:rPr lang="en-US" sz="1800" dirty="0">
                <a:latin typeface="Arial"/>
                <a:ea typeface="+mn-lt"/>
                <a:cs typeface="+mn-lt"/>
              </a:rPr>
              <a:t>In this presentation, I will talk about the case study </a:t>
            </a:r>
            <a:r>
              <a:rPr lang="en-US" sz="1800" b="1" dirty="0">
                <a:latin typeface="Arial"/>
                <a:ea typeface="+mn-lt"/>
                <a:cs typeface="+mn-lt"/>
              </a:rPr>
              <a:t>“Communication Problems at Flight Foods Ltd.”</a:t>
            </a:r>
            <a:r>
              <a:rPr lang="en-US" sz="1800" dirty="0">
                <a:latin typeface="Arial"/>
                <a:ea typeface="+mn-lt"/>
                <a:cs typeface="+mn-lt"/>
              </a:rPr>
              <a:t> The company has been losing customers because of poor communication inside the </a:t>
            </a:r>
            <a:r>
              <a:rPr lang="en-US" sz="1800" err="1">
                <a:latin typeface="Arial"/>
                <a:ea typeface="+mn-lt"/>
                <a:cs typeface="+mn-lt"/>
              </a:rPr>
              <a:t>organisation</a:t>
            </a:r>
            <a:r>
              <a:rPr lang="en-US" sz="1800" dirty="0">
                <a:latin typeface="Arial"/>
                <a:ea typeface="+mn-lt"/>
                <a:cs typeface="+mn-lt"/>
              </a:rPr>
              <a:t>, which affects food safety, staff </a:t>
            </a:r>
            <a:r>
              <a:rPr lang="en-US" sz="1800" err="1">
                <a:latin typeface="Arial"/>
                <a:ea typeface="+mn-lt"/>
                <a:cs typeface="+mn-lt"/>
              </a:rPr>
              <a:t>behaviour</a:t>
            </a:r>
            <a:r>
              <a:rPr lang="en-US" sz="1800" dirty="0">
                <a:latin typeface="Arial"/>
                <a:ea typeface="+mn-lt"/>
                <a:cs typeface="+mn-lt"/>
              </a:rPr>
              <a:t>, and daily operations. First, our group will give a short overview of the situation in the company.</a:t>
            </a:r>
            <a:endParaRPr lang="en-US" dirty="0">
              <a:latin typeface="Arial"/>
              <a:cs typeface="Arial"/>
            </a:endParaRPr>
          </a:p>
          <a:p>
            <a:pPr marL="0" indent="0" algn="just">
              <a:lnSpc>
                <a:spcPct val="90000"/>
              </a:lnSpc>
              <a:buNone/>
            </a:pPr>
            <a:r>
              <a:rPr lang="en-US" sz="1800" dirty="0">
                <a:latin typeface="Arial"/>
                <a:ea typeface="+mn-lt"/>
                <a:cs typeface="+mn-lt"/>
              </a:rPr>
              <a:t> Then, we will present five main communication barriers found in the case: </a:t>
            </a:r>
            <a:r>
              <a:rPr lang="en-US" sz="1800" b="1" dirty="0">
                <a:latin typeface="Arial"/>
                <a:ea typeface="+mn-lt"/>
                <a:cs typeface="+mn-lt"/>
              </a:rPr>
              <a:t>Noise, Language and Cultural Barriers, </a:t>
            </a:r>
            <a:r>
              <a:rPr lang="en-US" sz="1800" b="1" err="1">
                <a:latin typeface="Arial"/>
                <a:ea typeface="+mn-lt"/>
                <a:cs typeface="+mn-lt"/>
              </a:rPr>
              <a:t>Organisational</a:t>
            </a:r>
            <a:r>
              <a:rPr lang="en-US" sz="1800" b="1" dirty="0">
                <a:latin typeface="Arial"/>
                <a:ea typeface="+mn-lt"/>
                <a:cs typeface="+mn-lt"/>
              </a:rPr>
              <a:t> Problems, Non-verbal Barriers, and Generational (Age) Barriers.</a:t>
            </a:r>
            <a:r>
              <a:rPr lang="en-US" sz="1800" dirty="0">
                <a:latin typeface="Arial"/>
                <a:ea typeface="+mn-lt"/>
                <a:cs typeface="+mn-lt"/>
              </a:rPr>
              <a:t> Each member of the group will explain one barrier and suggest solutions using communication theories. </a:t>
            </a:r>
          </a:p>
          <a:p>
            <a:pPr marL="0" indent="0" algn="just">
              <a:lnSpc>
                <a:spcPct val="90000"/>
              </a:lnSpc>
              <a:buNone/>
            </a:pPr>
            <a:r>
              <a:rPr lang="en-US" sz="1800" dirty="0">
                <a:latin typeface="Arial"/>
                <a:ea typeface="+mn-lt"/>
                <a:cs typeface="+mn-lt"/>
              </a:rPr>
              <a:t>Finally, we will present the conclusion, highlighting the key points and possible actions that could help improve communication and make the workplace safer and more efficient.</a:t>
            </a:r>
            <a:endParaRPr lang="en-US" sz="1800" dirty="0">
              <a:latin typeface="Arial"/>
              <a:cs typeface="Arial"/>
            </a:endParaRPr>
          </a:p>
          <a:p>
            <a:pPr marL="0" indent="0" algn="just">
              <a:lnSpc>
                <a:spcPct val="90000"/>
              </a:lnSpc>
              <a:buNone/>
            </a:pPr>
            <a:endParaRPr lang="en-US" sz="1800">
              <a:latin typeface="Aptos"/>
            </a:endParaRPr>
          </a:p>
        </p:txBody>
      </p:sp>
    </p:spTree>
    <p:extLst>
      <p:ext uri="{BB962C8B-B14F-4D97-AF65-F5344CB8AC3E}">
        <p14:creationId xmlns:p14="http://schemas.microsoft.com/office/powerpoint/2010/main" val="32228094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673F03A2-62AC-ED34-DD41-D7F8FCFF0A86}"/>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AAE2530-3004-6E30-C2BC-818CEABA3F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A4B49EF-01B3-AB92-B5D3-0FB6C5F7C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D72E982-0E19-C02C-9E4E-6B414D6B9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BF46F7E-675B-81BC-E2A8-9906C8806351}"/>
              </a:ext>
            </a:extLst>
          </p:cNvPr>
          <p:cNvSpPr>
            <a:spLocks noGrp="1"/>
          </p:cNvSpPr>
          <p:nvPr>
            <p:ph type="title"/>
          </p:nvPr>
        </p:nvSpPr>
        <p:spPr>
          <a:xfrm>
            <a:off x="952108" y="954756"/>
            <a:ext cx="2730414" cy="4946003"/>
          </a:xfrm>
        </p:spPr>
        <p:txBody>
          <a:bodyPr>
            <a:normAutofit/>
          </a:bodyPr>
          <a:lstStyle/>
          <a:p>
            <a:br>
              <a:rPr lang="en-US" sz="3600">
                <a:solidFill>
                  <a:srgbClr val="FFFFFF"/>
                </a:solidFill>
              </a:rPr>
            </a:br>
            <a:br>
              <a:rPr lang="en-US" sz="3600"/>
            </a:br>
            <a:r>
              <a:rPr lang="en-US" sz="3600" b="1">
                <a:solidFill>
                  <a:srgbClr val="FFFFFF"/>
                </a:solidFill>
              </a:rPr>
              <a:t>NOISE</a:t>
            </a:r>
            <a:br>
              <a:rPr lang="en-US" sz="3600">
                <a:solidFill>
                  <a:srgbClr val="FFFFFF"/>
                </a:solidFill>
              </a:rPr>
            </a:br>
            <a:r>
              <a:rPr lang="en-US" sz="3600">
                <a:solidFill>
                  <a:srgbClr val="FFFFFF"/>
                </a:solidFill>
              </a:rPr>
              <a:t>Barrier 1</a:t>
            </a:r>
            <a:br>
              <a:rPr lang="en-US" sz="3600">
                <a:solidFill>
                  <a:srgbClr val="FFFFFF"/>
                </a:solidFill>
              </a:rPr>
            </a:br>
            <a:r>
              <a:rPr lang="en-US" sz="3600" u="sng">
                <a:solidFill>
                  <a:srgbClr val="FFFFFF"/>
                </a:solidFill>
                <a:latin typeface="Aptos"/>
              </a:rPr>
              <a:t>Diana</a:t>
            </a:r>
          </a:p>
        </p:txBody>
      </p:sp>
      <p:sp>
        <p:nvSpPr>
          <p:cNvPr id="25" name="Rectangle 24">
            <a:extLst>
              <a:ext uri="{FF2B5EF4-FFF2-40B4-BE49-F238E27FC236}">
                <a16:creationId xmlns:a16="http://schemas.microsoft.com/office/drawing/2014/main" id="{D0521B32-DCED-C568-1271-AA881D9111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BD0EC6E1-02E9-24E1-5589-BF154DACB12E}"/>
              </a:ext>
            </a:extLst>
          </p:cNvPr>
          <p:cNvSpPr>
            <a:spLocks noGrp="1"/>
          </p:cNvSpPr>
          <p:nvPr>
            <p:ph idx="1"/>
          </p:nvPr>
        </p:nvSpPr>
        <p:spPr>
          <a:xfrm>
            <a:off x="4684934" y="13900"/>
            <a:ext cx="7513630" cy="6665968"/>
          </a:xfrm>
        </p:spPr>
        <p:txBody>
          <a:bodyPr anchor="ctr">
            <a:normAutofit/>
          </a:bodyPr>
          <a:lstStyle/>
          <a:p>
            <a:endParaRPr lang="en-US">
              <a:solidFill>
                <a:srgbClr val="212121"/>
              </a:solidFill>
            </a:endParaRPr>
          </a:p>
          <a:p>
            <a:pPr>
              <a:buSzPct val="114999"/>
            </a:pPr>
            <a:endParaRPr lang="en-US">
              <a:solidFill>
                <a:srgbClr val="212121"/>
              </a:solidFill>
            </a:endParaRPr>
          </a:p>
        </p:txBody>
      </p:sp>
      <p:pic>
        <p:nvPicPr>
          <p:cNvPr id="17" name="Graphic 16" descr="Airplane outline">
            <a:extLst>
              <a:ext uri="{FF2B5EF4-FFF2-40B4-BE49-F238E27FC236}">
                <a16:creationId xmlns:a16="http://schemas.microsoft.com/office/drawing/2014/main" id="{27CDA3C2-D40C-9D47-5CED-F55D5774D96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5285" y="2260527"/>
            <a:ext cx="914400" cy="914400"/>
          </a:xfrm>
          <a:prstGeom prst="rect">
            <a:avLst/>
          </a:prstGeom>
        </p:spPr>
      </p:pic>
      <p:sp>
        <p:nvSpPr>
          <p:cNvPr id="6" name="TextBox 5">
            <a:extLst>
              <a:ext uri="{FF2B5EF4-FFF2-40B4-BE49-F238E27FC236}">
                <a16:creationId xmlns:a16="http://schemas.microsoft.com/office/drawing/2014/main" id="{8BA745A3-3AE6-8249-B16D-156066BD9534}"/>
              </a:ext>
            </a:extLst>
          </p:cNvPr>
          <p:cNvSpPr txBox="1"/>
          <p:nvPr/>
        </p:nvSpPr>
        <p:spPr>
          <a:xfrm>
            <a:off x="4722000" y="468151"/>
            <a:ext cx="7464000" cy="5742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b="1">
              <a:solidFill>
                <a:srgbClr val="262626"/>
              </a:solidFill>
              <a:latin typeface="Garamond"/>
              <a:ea typeface="Arial"/>
              <a:cs typeface="Arial"/>
            </a:endParaRPr>
          </a:p>
          <a:p>
            <a:pPr algn="ctr" rtl="0"/>
            <a:endParaRPr lang="en-US" sz="2000">
              <a:latin typeface="Aptos"/>
              <a:ea typeface="Arial"/>
              <a:cs typeface="Arial"/>
            </a:endParaRPr>
          </a:p>
          <a:p>
            <a:pPr marL="285750" indent="-285750" algn="just">
              <a:buFont typeface="Calibri"/>
              <a:buChar char="-"/>
            </a:pPr>
            <a:r>
              <a:rPr lang="en-US" sz="2000" b="1" baseline="0" dirty="0">
                <a:latin typeface="Arial"/>
                <a:ea typeface="Arial"/>
                <a:cs typeface="Arial"/>
              </a:rPr>
              <a:t>1. </a:t>
            </a:r>
            <a:r>
              <a:rPr lang="en-US" sz="2000" b="1" dirty="0">
                <a:latin typeface="Arial"/>
                <a:ea typeface="+mn-lt"/>
                <a:cs typeface="Arial"/>
              </a:rPr>
              <a:t>Description of the problem -</a:t>
            </a:r>
            <a:r>
              <a:rPr lang="en-US" sz="2000" dirty="0">
                <a:latin typeface="Arial"/>
                <a:ea typeface="+mn-lt"/>
                <a:cs typeface="Arial"/>
              </a:rPr>
              <a:t> The factory is full of old noisy machines.​</a:t>
            </a:r>
            <a:endParaRPr lang="en-US" sz="2000" dirty="0">
              <a:latin typeface="Arial"/>
              <a:ea typeface="Arial"/>
              <a:cs typeface="Arial"/>
            </a:endParaRPr>
          </a:p>
          <a:p>
            <a:pPr marL="285750" lvl="0" indent="-285750" algn="just" rtl="0">
              <a:buFont typeface="Calibri"/>
              <a:buChar char="-"/>
            </a:pPr>
            <a:endParaRPr lang="en-US" sz="2000" dirty="0">
              <a:latin typeface="Arial"/>
              <a:ea typeface="Arial"/>
              <a:cs typeface="Arial"/>
            </a:endParaRPr>
          </a:p>
          <a:p>
            <a:pPr marL="285750" indent="-285750" algn="just">
              <a:buFont typeface="Calibri"/>
              <a:buChar char="-"/>
            </a:pPr>
            <a:r>
              <a:rPr lang="en-US" sz="2000" b="1" baseline="0" dirty="0">
                <a:latin typeface="Arial"/>
                <a:ea typeface="Arial"/>
                <a:cs typeface="Arial"/>
              </a:rPr>
              <a:t>2. </a:t>
            </a:r>
            <a:r>
              <a:rPr lang="en-US" sz="2000" b="1" dirty="0">
                <a:latin typeface="Arial"/>
                <a:ea typeface="Arial"/>
                <a:cs typeface="Arial"/>
              </a:rPr>
              <a:t>Theory connection </a:t>
            </a:r>
            <a:r>
              <a:rPr lang="en-US" sz="2000" baseline="0" dirty="0">
                <a:latin typeface="Arial"/>
                <a:ea typeface="Arial"/>
                <a:cs typeface="Arial"/>
              </a:rPr>
              <a:t>– </a:t>
            </a:r>
            <a:r>
              <a:rPr lang="en-US" sz="2000" dirty="0">
                <a:latin typeface="Arial"/>
                <a:ea typeface="Arial"/>
                <a:cs typeface="Arial"/>
              </a:rPr>
              <a:t>According to Shannon and Weaver Model of Communication, “Noise is the physical disturbances like environment, people, etc. which does not let the message get to the receiver as what is sent.” (</a:t>
            </a:r>
            <a:r>
              <a:rPr lang="en-US" sz="2000" dirty="0" err="1">
                <a:latin typeface="Arial"/>
                <a:ea typeface="Arial"/>
                <a:cs typeface="Arial"/>
              </a:rPr>
              <a:t>Businesstopia</a:t>
            </a:r>
            <a:r>
              <a:rPr lang="en-US" sz="2000" dirty="0">
                <a:latin typeface="Arial"/>
                <a:ea typeface="Arial"/>
                <a:cs typeface="Arial"/>
              </a:rPr>
              <a:t>, 2025).​</a:t>
            </a:r>
          </a:p>
          <a:p>
            <a:pPr marL="285750" indent="-285750" algn="just">
              <a:buFont typeface="Calibri"/>
              <a:buChar char="-"/>
            </a:pPr>
            <a:endParaRPr lang="en-US" sz="2000" dirty="0">
              <a:latin typeface="Arial"/>
              <a:ea typeface="Arial"/>
              <a:cs typeface="Arial"/>
            </a:endParaRPr>
          </a:p>
          <a:p>
            <a:pPr marL="285750" indent="-285750" algn="just">
              <a:buFont typeface="Calibri"/>
              <a:buChar char="-"/>
            </a:pPr>
            <a:r>
              <a:rPr lang="en-US" sz="2000" b="1" baseline="0" dirty="0">
                <a:latin typeface="Arial"/>
                <a:ea typeface="Arial"/>
                <a:cs typeface="Arial"/>
              </a:rPr>
              <a:t>3.</a:t>
            </a:r>
            <a:r>
              <a:rPr lang="en-US" sz="2000" b="1" dirty="0">
                <a:latin typeface="Arial"/>
                <a:ea typeface="Arial"/>
                <a:cs typeface="Arial"/>
              </a:rPr>
              <a:t> Application to the noise </a:t>
            </a:r>
            <a:r>
              <a:rPr lang="en-US" sz="2000" baseline="0" dirty="0">
                <a:latin typeface="Arial"/>
                <a:ea typeface="Arial"/>
                <a:cs typeface="Arial"/>
              </a:rPr>
              <a:t>– </a:t>
            </a:r>
            <a:r>
              <a:rPr lang="en-US" sz="2000" dirty="0">
                <a:latin typeface="Arial"/>
                <a:ea typeface="+mn-lt"/>
                <a:cs typeface="+mn-lt"/>
              </a:rPr>
              <a:t>In this case the noisy of old machines is the physical disturbances which might effect misunderstanding in the team.</a:t>
            </a:r>
            <a:endParaRPr lang="en-US" sz="2000" dirty="0">
              <a:latin typeface="Arial"/>
              <a:ea typeface="Arial"/>
              <a:cs typeface="Arial"/>
            </a:endParaRPr>
          </a:p>
          <a:p>
            <a:pPr algn="just"/>
            <a:endParaRPr lang="en-US" sz="2000" dirty="0">
              <a:latin typeface="Arial"/>
              <a:ea typeface="Arial"/>
              <a:cs typeface="Arial"/>
            </a:endParaRPr>
          </a:p>
          <a:p>
            <a:pPr marL="285750" indent="-285750" algn="just">
              <a:buFont typeface="Calibri"/>
              <a:buChar char="-"/>
            </a:pPr>
            <a:r>
              <a:rPr lang="en-US" sz="2000" b="1" baseline="0" dirty="0">
                <a:latin typeface="Arial"/>
                <a:ea typeface="Arial"/>
                <a:cs typeface="Arial"/>
              </a:rPr>
              <a:t>4. </a:t>
            </a:r>
            <a:r>
              <a:rPr lang="en-US" sz="2000" b="1" dirty="0">
                <a:latin typeface="Arial"/>
                <a:ea typeface="Arial"/>
                <a:cs typeface="Arial"/>
              </a:rPr>
              <a:t>Effects</a:t>
            </a:r>
            <a:r>
              <a:rPr lang="en-US" sz="2000" b="1" baseline="0" dirty="0">
                <a:latin typeface="Arial"/>
                <a:ea typeface="Arial"/>
                <a:cs typeface="Arial"/>
              </a:rPr>
              <a:t> </a:t>
            </a:r>
            <a:endParaRPr lang="en-US" sz="2000" b="1" dirty="0">
              <a:latin typeface="Arial"/>
              <a:ea typeface="Arial"/>
              <a:cs typeface="Arial"/>
            </a:endParaRPr>
          </a:p>
          <a:p>
            <a:pPr algn="just"/>
            <a:r>
              <a:rPr lang="en-US" sz="2000" dirty="0">
                <a:latin typeface="Arial"/>
                <a:ea typeface="+mn-lt"/>
                <a:cs typeface="+mn-lt"/>
              </a:rPr>
              <a:t>-Mishearing/Misunderstanding information</a:t>
            </a:r>
            <a:endParaRPr lang="en-US" sz="2000" dirty="0">
              <a:latin typeface="Arial"/>
              <a:ea typeface="Arial"/>
              <a:cs typeface="Arial"/>
            </a:endParaRPr>
          </a:p>
          <a:p>
            <a:pPr algn="just"/>
            <a:r>
              <a:rPr lang="en-US" sz="2000" dirty="0">
                <a:latin typeface="Arial"/>
                <a:ea typeface="+mn-lt"/>
                <a:cs typeface="+mn-lt"/>
              </a:rPr>
              <a:t>-Reduced productivity</a:t>
            </a:r>
            <a:endParaRPr lang="en-US" dirty="0">
              <a:latin typeface="Arial"/>
              <a:cs typeface="Arial"/>
            </a:endParaRPr>
          </a:p>
          <a:p>
            <a:pPr lvl="0" algn="just"/>
            <a:endParaRPr lang="en-US" sz="2000">
              <a:cs typeface="Arial"/>
            </a:endParaRPr>
          </a:p>
        </p:txBody>
      </p:sp>
      <p:sp>
        <p:nvSpPr>
          <p:cNvPr id="7" name="TextBox 6">
            <a:extLst>
              <a:ext uri="{FF2B5EF4-FFF2-40B4-BE49-F238E27FC236}">
                <a16:creationId xmlns:a16="http://schemas.microsoft.com/office/drawing/2014/main" id="{102414ED-2DDC-45C3-6CE2-8B0D8FF08FCB}"/>
              </a:ext>
            </a:extLst>
          </p:cNvPr>
          <p:cNvSpPr txBox="1"/>
          <p:nvPr/>
        </p:nvSpPr>
        <p:spPr>
          <a:xfrm>
            <a:off x="4722000" y="390000"/>
            <a:ext cx="5964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a:solidFill>
                  <a:srgbClr val="262626"/>
                </a:solidFill>
                <a:latin typeface="Arial"/>
                <a:cs typeface="Arial"/>
              </a:rPr>
              <a:t>Noise Issues at Flight Foods </a:t>
            </a:r>
            <a:endParaRPr lang="en-US" sz="2800" u="sng" dirty="0">
              <a:latin typeface="Arial"/>
              <a:cs typeface="Arial"/>
            </a:endParaRPr>
          </a:p>
        </p:txBody>
      </p:sp>
      <p:pic>
        <p:nvPicPr>
          <p:cNvPr id="4" name="Graphic 3" descr="Production with solid fill">
            <a:extLst>
              <a:ext uri="{FF2B5EF4-FFF2-40B4-BE49-F238E27FC236}">
                <a16:creationId xmlns:a16="http://schemas.microsoft.com/office/drawing/2014/main" id="{37E765D2-762E-52EC-729B-4CCFD9B0F56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690800" y="5419800"/>
            <a:ext cx="1328400" cy="1334400"/>
          </a:xfrm>
          <a:prstGeom prst="rect">
            <a:avLst/>
          </a:prstGeom>
        </p:spPr>
      </p:pic>
    </p:spTree>
    <p:extLst>
      <p:ext uri="{BB962C8B-B14F-4D97-AF65-F5344CB8AC3E}">
        <p14:creationId xmlns:p14="http://schemas.microsoft.com/office/powerpoint/2010/main" val="15202901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DF7DCAD-03D3-3A85-D87F-88ACF79798E2}"/>
              </a:ext>
            </a:extLst>
          </p:cNvPr>
          <p:cNvSpPr>
            <a:spLocks noGrp="1"/>
          </p:cNvSpPr>
          <p:nvPr>
            <p:ph type="title"/>
          </p:nvPr>
        </p:nvSpPr>
        <p:spPr>
          <a:xfrm>
            <a:off x="952108" y="954756"/>
            <a:ext cx="2730414" cy="4946003"/>
          </a:xfrm>
        </p:spPr>
        <p:txBody>
          <a:bodyPr>
            <a:normAutofit/>
          </a:bodyPr>
          <a:lstStyle/>
          <a:p>
            <a:br>
              <a:rPr lang="en-US" sz="3600">
                <a:solidFill>
                  <a:srgbClr val="FFFFFF"/>
                </a:solidFill>
              </a:rPr>
            </a:br>
            <a:r>
              <a:rPr lang="en-US" sz="3600" b="1">
                <a:solidFill>
                  <a:srgbClr val="FFFFFF"/>
                </a:solidFill>
              </a:rPr>
              <a:t>Solutions</a:t>
            </a:r>
            <a:br>
              <a:rPr lang="en-US" sz="3600" b="1"/>
            </a:br>
            <a:r>
              <a:rPr lang="en-US" sz="3600" b="1">
                <a:solidFill>
                  <a:srgbClr val="FFFFFF"/>
                </a:solidFill>
              </a:rPr>
              <a:t>NOISE</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6DF80D-4905-4984-AD0E-BCD1E8F0F7C7}"/>
              </a:ext>
            </a:extLst>
          </p:cNvPr>
          <p:cNvSpPr>
            <a:spLocks noGrp="1"/>
          </p:cNvSpPr>
          <p:nvPr>
            <p:ph idx="1"/>
          </p:nvPr>
        </p:nvSpPr>
        <p:spPr>
          <a:xfrm>
            <a:off x="4660934" y="-213010"/>
            <a:ext cx="7519630" cy="5536878"/>
          </a:xfrm>
        </p:spPr>
        <p:txBody>
          <a:bodyPr anchor="ctr">
            <a:normAutofit/>
          </a:bodyPr>
          <a:lstStyle/>
          <a:p>
            <a:pPr marL="0" indent="0">
              <a:spcBef>
                <a:spcPts val="0"/>
              </a:spcBef>
              <a:spcAft>
                <a:spcPts val="0"/>
              </a:spcAft>
              <a:buNone/>
            </a:pPr>
            <a:r>
              <a:rPr lang="en-US" sz="2800" b="1" u="sng" dirty="0">
                <a:solidFill>
                  <a:srgbClr val="262626"/>
                </a:solidFill>
                <a:latin typeface="Arial"/>
                <a:cs typeface="Arial"/>
              </a:rPr>
              <a:t>Solutions to Noise Issues at Flight Foods </a:t>
            </a:r>
            <a:endParaRPr lang="en-US" sz="2800" u="sng" dirty="0">
              <a:solidFill>
                <a:srgbClr val="000000"/>
              </a:solidFill>
              <a:latin typeface="Arial"/>
              <a:cs typeface="Arial"/>
            </a:endParaRPr>
          </a:p>
          <a:p>
            <a:pPr algn="ctr">
              <a:spcBef>
                <a:spcPts val="0"/>
              </a:spcBef>
              <a:spcAft>
                <a:spcPts val="0"/>
              </a:spcAft>
              <a:buSzPct val="114999"/>
            </a:pPr>
            <a:endParaRPr lang="en-US" sz="2000" dirty="0">
              <a:solidFill>
                <a:srgbClr val="000000"/>
              </a:solidFill>
              <a:latin typeface="Arial"/>
              <a:cs typeface="Arial"/>
            </a:endParaRPr>
          </a:p>
          <a:p>
            <a:pPr algn="just">
              <a:buSzPct val="114999"/>
            </a:pPr>
            <a:r>
              <a:rPr lang="en-US" sz="2000" b="1" dirty="0">
                <a:solidFill>
                  <a:srgbClr val="000000"/>
                </a:solidFill>
                <a:latin typeface="Arial"/>
                <a:cs typeface="Arial"/>
              </a:rPr>
              <a:t>1. </a:t>
            </a:r>
            <a:r>
              <a:rPr lang="en-US" sz="2000" b="1" dirty="0" err="1">
                <a:solidFill>
                  <a:srgbClr val="000000"/>
                </a:solidFill>
                <a:latin typeface="Arial"/>
                <a:cs typeface="Arial"/>
              </a:rPr>
              <a:t>Scramm's</a:t>
            </a:r>
            <a:r>
              <a:rPr lang="en-US" sz="2000" b="1" dirty="0">
                <a:solidFill>
                  <a:srgbClr val="000000"/>
                </a:solidFill>
                <a:latin typeface="Arial"/>
                <a:cs typeface="Arial"/>
              </a:rPr>
              <a:t> Model of Communication -</a:t>
            </a:r>
            <a:r>
              <a:rPr lang="en-US" sz="2000" dirty="0">
                <a:solidFill>
                  <a:srgbClr val="000000"/>
                </a:solidFill>
                <a:latin typeface="Arial"/>
                <a:cs typeface="Arial"/>
              </a:rPr>
              <a:t> </a:t>
            </a:r>
            <a:r>
              <a:rPr lang="en-US" sz="1300" dirty="0">
                <a:solidFill>
                  <a:srgbClr val="000000"/>
                </a:solidFill>
                <a:latin typeface="Arial"/>
                <a:ea typeface="+mn-lt"/>
                <a:cs typeface="+mn-lt"/>
              </a:rPr>
              <a:t>“</a:t>
            </a:r>
            <a:r>
              <a:rPr lang="en-US" sz="2000" dirty="0">
                <a:solidFill>
                  <a:srgbClr val="000000"/>
                </a:solidFill>
                <a:latin typeface="Arial"/>
                <a:ea typeface="+mn-lt"/>
                <a:cs typeface="+mn-lt"/>
              </a:rPr>
              <a:t>The Schramm Model of Communication describes communication as a continuous loop of encoding, decoding, and feedback, influenced by each participant’s background and experiences.” (The Comm Spot, 2025)</a:t>
            </a:r>
            <a:endParaRPr lang="en-US" sz="2000" dirty="0">
              <a:latin typeface="Arial"/>
              <a:cs typeface="Arial"/>
            </a:endParaRPr>
          </a:p>
          <a:p>
            <a:pPr algn="just">
              <a:spcBef>
                <a:spcPts val="0"/>
              </a:spcBef>
              <a:spcAft>
                <a:spcPts val="0"/>
              </a:spcAft>
              <a:buSzPct val="114999"/>
              <a:buFont typeface="Calibri,Sans-Serif"/>
              <a:buChar char="-"/>
            </a:pPr>
            <a:endParaRPr lang="en-US" sz="2000" dirty="0">
              <a:solidFill>
                <a:srgbClr val="000000"/>
              </a:solidFill>
              <a:latin typeface="Arial"/>
              <a:cs typeface="Arial"/>
            </a:endParaRPr>
          </a:p>
          <a:p>
            <a:pPr algn="just">
              <a:spcBef>
                <a:spcPts val="0"/>
              </a:spcBef>
              <a:spcAft>
                <a:spcPts val="0"/>
              </a:spcAft>
              <a:buSzPct val="114999"/>
              <a:buFont typeface="Calibri,Sans-Serif"/>
              <a:buChar char="-"/>
            </a:pPr>
            <a:endParaRPr lang="en-US" sz="2000" dirty="0">
              <a:solidFill>
                <a:srgbClr val="000000"/>
              </a:solidFill>
              <a:latin typeface="Arial"/>
              <a:cs typeface="Arial"/>
            </a:endParaRPr>
          </a:p>
          <a:p>
            <a:pPr algn="just">
              <a:spcBef>
                <a:spcPts val="0"/>
              </a:spcBef>
              <a:spcAft>
                <a:spcPts val="0"/>
              </a:spcAft>
              <a:buSzPct val="114999"/>
              <a:buFont typeface="Calibri,Sans-Serif"/>
              <a:buChar char="-"/>
            </a:pPr>
            <a:r>
              <a:rPr lang="en-US" sz="2000" b="1" dirty="0">
                <a:solidFill>
                  <a:schemeClr val="tx1"/>
                </a:solidFill>
                <a:latin typeface="Arial"/>
                <a:cs typeface="Arial"/>
              </a:rPr>
              <a:t>2. Replacing old noisy machines </a:t>
            </a:r>
            <a:r>
              <a:rPr lang="en-US" sz="2000" dirty="0">
                <a:solidFill>
                  <a:schemeClr val="tx1"/>
                </a:solidFill>
                <a:latin typeface="Arial"/>
                <a:cs typeface="Arial"/>
              </a:rPr>
              <a:t>– Gary should replacing</a:t>
            </a:r>
            <a:r>
              <a:rPr lang="en-US" sz="2000" dirty="0">
                <a:solidFill>
                  <a:schemeClr val="tx1"/>
                </a:solidFill>
                <a:latin typeface="Arial"/>
                <a:ea typeface="+mn-lt"/>
                <a:cs typeface="+mn-lt"/>
              </a:rPr>
              <a:t> the old machines can reduce physical noise on the factory floor and help improve communication between workers.</a:t>
            </a:r>
          </a:p>
          <a:p>
            <a:pPr algn="just">
              <a:spcBef>
                <a:spcPts val="0"/>
              </a:spcBef>
              <a:spcAft>
                <a:spcPts val="0"/>
              </a:spcAft>
              <a:buSzPct val="114999"/>
              <a:buFont typeface="Calibri,Sans-Serif"/>
              <a:buChar char="-"/>
            </a:pPr>
            <a:endParaRPr lang="en-US" sz="2000" dirty="0">
              <a:solidFill>
                <a:srgbClr val="000000"/>
              </a:solidFill>
              <a:latin typeface="Arial"/>
              <a:cs typeface="Arial"/>
            </a:endParaRPr>
          </a:p>
          <a:p>
            <a:pPr marL="0" indent="0">
              <a:buSzPct val="114999"/>
              <a:buNone/>
            </a:pPr>
            <a:endParaRPr lang="en-US" dirty="0">
              <a:solidFill>
                <a:srgbClr val="212121"/>
              </a:solidFill>
            </a:endParaRPr>
          </a:p>
        </p:txBody>
      </p:sp>
      <p:pic>
        <p:nvPicPr>
          <p:cNvPr id="5" name="Graphic 4" descr="Airplane outline">
            <a:extLst>
              <a:ext uri="{FF2B5EF4-FFF2-40B4-BE49-F238E27FC236}">
                <a16:creationId xmlns:a16="http://schemas.microsoft.com/office/drawing/2014/main" id="{74005577-1CAE-D187-6C47-0408E50CDB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5285" y="2260527"/>
            <a:ext cx="914400" cy="914400"/>
          </a:xfrm>
          <a:prstGeom prst="rect">
            <a:avLst/>
          </a:prstGeom>
        </p:spPr>
      </p:pic>
      <p:pic>
        <p:nvPicPr>
          <p:cNvPr id="4" name="Graphic 3" descr="Production with solid fill">
            <a:extLst>
              <a:ext uri="{FF2B5EF4-FFF2-40B4-BE49-F238E27FC236}">
                <a16:creationId xmlns:a16="http://schemas.microsoft.com/office/drawing/2014/main" id="{69593448-6672-79F7-D14A-95D1C3A99EA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690800" y="5419800"/>
            <a:ext cx="1328400" cy="1334400"/>
          </a:xfrm>
          <a:prstGeom prst="rect">
            <a:avLst/>
          </a:prstGeom>
        </p:spPr>
      </p:pic>
    </p:spTree>
    <p:extLst>
      <p:ext uri="{BB962C8B-B14F-4D97-AF65-F5344CB8AC3E}">
        <p14:creationId xmlns:p14="http://schemas.microsoft.com/office/powerpoint/2010/main" val="808737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77188C-5594-252C-252D-4CA670CE5C39}"/>
              </a:ext>
            </a:extLst>
          </p:cNvPr>
          <p:cNvSpPr>
            <a:spLocks noGrp="1"/>
          </p:cNvSpPr>
          <p:nvPr>
            <p:ph type="title"/>
          </p:nvPr>
        </p:nvSpPr>
        <p:spPr>
          <a:xfrm>
            <a:off x="785621" y="922740"/>
            <a:ext cx="3076195" cy="4978019"/>
          </a:xfrm>
        </p:spPr>
        <p:txBody>
          <a:bodyPr>
            <a:normAutofit/>
          </a:bodyPr>
          <a:lstStyle/>
          <a:p>
            <a:br>
              <a:rPr lang="en-US" sz="3600">
                <a:solidFill>
                  <a:srgbClr val="FFFFFF"/>
                </a:solidFill>
              </a:rPr>
            </a:br>
            <a:br>
              <a:rPr lang="en-US" sz="3600"/>
            </a:br>
            <a:br>
              <a:rPr lang="en-US" sz="3600"/>
            </a:br>
            <a:r>
              <a:rPr lang="en-US" sz="3600" b="1">
                <a:solidFill>
                  <a:srgbClr val="FFFFFF"/>
                </a:solidFill>
              </a:rPr>
              <a:t>LANGUAGES</a:t>
            </a:r>
            <a:br>
              <a:rPr lang="en-US" sz="3600" b="1"/>
            </a:br>
            <a:r>
              <a:rPr lang="en-US" sz="3600">
                <a:solidFill>
                  <a:srgbClr val="FFFFFF"/>
                </a:solidFill>
              </a:rPr>
              <a:t>Barrier 2</a:t>
            </a:r>
            <a:br>
              <a:rPr lang="en-US" sz="3600">
                <a:solidFill>
                  <a:srgbClr val="FFFFFF"/>
                </a:solidFill>
              </a:rPr>
            </a:br>
            <a:r>
              <a:rPr lang="en-US" sz="3600" u="sng">
                <a:solidFill>
                  <a:srgbClr val="FFFFFF"/>
                </a:solidFill>
                <a:latin typeface="Aptos"/>
              </a:rPr>
              <a:t>Lilia</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FB5414-8DBE-E826-ED24-1959ADA642F9}"/>
              </a:ext>
            </a:extLst>
          </p:cNvPr>
          <p:cNvSpPr>
            <a:spLocks noGrp="1"/>
          </p:cNvSpPr>
          <p:nvPr>
            <p:ph idx="1"/>
          </p:nvPr>
        </p:nvSpPr>
        <p:spPr>
          <a:xfrm>
            <a:off x="4829530" y="156827"/>
            <a:ext cx="7567630" cy="755300"/>
          </a:xfrm>
        </p:spPr>
        <p:txBody>
          <a:bodyPr vert="horz" lIns="91440" tIns="45720" rIns="91440" bIns="45720" rtlCol="0" anchor="ctr">
            <a:noAutofit/>
          </a:bodyPr>
          <a:lstStyle/>
          <a:p>
            <a:pPr marL="0" indent="0">
              <a:buNone/>
            </a:pPr>
            <a:r>
              <a:rPr lang="en-US" sz="2800" b="1" u="sng" dirty="0">
                <a:solidFill>
                  <a:srgbClr val="212121"/>
                </a:solidFill>
                <a:latin typeface="Arial"/>
                <a:cs typeface="Arial"/>
              </a:rPr>
              <a:t>Languages (Cultural Barriers/Language)  </a:t>
            </a:r>
            <a:endParaRPr lang="en-US" sz="2800" u="sng">
              <a:latin typeface="Arial"/>
              <a:cs typeface="Arial"/>
            </a:endParaRPr>
          </a:p>
        </p:txBody>
      </p:sp>
      <p:pic>
        <p:nvPicPr>
          <p:cNvPr id="5" name="Graphic 4" descr="Airplane outline">
            <a:extLst>
              <a:ext uri="{FF2B5EF4-FFF2-40B4-BE49-F238E27FC236}">
                <a16:creationId xmlns:a16="http://schemas.microsoft.com/office/drawing/2014/main" id="{FA36A08E-8DF2-5D91-3F8F-B0219E2C51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5285" y="2260527"/>
            <a:ext cx="914400" cy="914400"/>
          </a:xfrm>
          <a:prstGeom prst="rect">
            <a:avLst/>
          </a:prstGeom>
        </p:spPr>
      </p:pic>
      <p:sp>
        <p:nvSpPr>
          <p:cNvPr id="4" name="TextBox 3">
            <a:extLst>
              <a:ext uri="{FF2B5EF4-FFF2-40B4-BE49-F238E27FC236}">
                <a16:creationId xmlns:a16="http://schemas.microsoft.com/office/drawing/2014/main" id="{D00995CC-C4E7-950C-CC63-A04D6B4FC678}"/>
              </a:ext>
            </a:extLst>
          </p:cNvPr>
          <p:cNvSpPr txBox="1"/>
          <p:nvPr/>
        </p:nvSpPr>
        <p:spPr>
          <a:xfrm>
            <a:off x="4661349" y="1179528"/>
            <a:ext cx="7513630" cy="532453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sz="2000" b="1" dirty="0">
                <a:latin typeface="Aptos"/>
              </a:rPr>
              <a:t>    1. </a:t>
            </a:r>
            <a:r>
              <a:rPr lang="en-US" sz="2000" dirty="0">
                <a:latin typeface="Aptos"/>
              </a:rPr>
              <a:t>Staff cannot fully understand instructions related to food hygiene, safety or manufacturing processes.</a:t>
            </a:r>
          </a:p>
          <a:p>
            <a:endParaRPr lang="en-US" sz="2000" dirty="0">
              <a:latin typeface="Aptos"/>
            </a:endParaRPr>
          </a:p>
          <a:p>
            <a:pPr marL="285750" indent="-285750">
              <a:buFont typeface="Arial" panose="020B0604020202020204" pitchFamily="34" charset="0"/>
              <a:buChar char="•"/>
            </a:pPr>
            <a:r>
              <a:rPr lang="en-US" sz="2000" b="1" dirty="0">
                <a:latin typeface="Aptos"/>
              </a:rPr>
              <a:t>    2. </a:t>
            </a:r>
            <a:r>
              <a:rPr lang="en-US" sz="2000" dirty="0">
                <a:latin typeface="Aptos"/>
              </a:rPr>
              <a:t>Gary</a:t>
            </a:r>
            <a:r>
              <a:rPr lang="en-US" sz="2000" b="1" dirty="0">
                <a:latin typeface="Aptos"/>
              </a:rPr>
              <a:t> </a:t>
            </a:r>
            <a:r>
              <a:rPr lang="en-US" sz="2000" dirty="0">
                <a:latin typeface="Aptos"/>
              </a:rPr>
              <a:t>Forced to “Run Around” explaining tasks repeatedly, which leads to mistakes and inconsistency </a:t>
            </a:r>
          </a:p>
          <a:p>
            <a:pPr marL="285750" indent="-285750">
              <a:buFont typeface="Arial" panose="020B0604020202020204" pitchFamily="34" charset="0"/>
              <a:buChar char="•"/>
            </a:pPr>
            <a:endParaRPr lang="en-US" sz="2000" b="1" dirty="0">
              <a:latin typeface="Aptos"/>
            </a:endParaRPr>
          </a:p>
          <a:p>
            <a:pPr marL="285750" indent="-285750">
              <a:buFont typeface="Arial" panose="020B0604020202020204" pitchFamily="34" charset="0"/>
              <a:buChar char="•"/>
            </a:pPr>
            <a:r>
              <a:rPr lang="en-US" sz="2000" b="1" dirty="0">
                <a:latin typeface="Aptos"/>
              </a:rPr>
              <a:t>    3. </a:t>
            </a:r>
            <a:r>
              <a:rPr lang="en-US" sz="2000" dirty="0">
                <a:latin typeface="Aptos"/>
              </a:rPr>
              <a:t>Gary Written signs around the factory are in English, which many workers cannot read well, so they ignore them or misunderstand them.  </a:t>
            </a:r>
          </a:p>
          <a:p>
            <a:pPr marL="285750" indent="-285750">
              <a:buFont typeface="Arial" panose="020B0604020202020204" pitchFamily="34" charset="0"/>
              <a:buChar char="•"/>
            </a:pPr>
            <a:endParaRPr lang="en-US" sz="2000" dirty="0">
              <a:latin typeface="Aptos"/>
            </a:endParaRPr>
          </a:p>
          <a:p>
            <a:pPr marL="285750" indent="-285750">
              <a:buFont typeface="Arial" panose="020B0604020202020204" pitchFamily="34" charset="0"/>
              <a:buChar char="•"/>
            </a:pPr>
            <a:r>
              <a:rPr lang="en-US" sz="2000" b="1" dirty="0">
                <a:latin typeface="Aptos"/>
              </a:rPr>
              <a:t>    4. </a:t>
            </a:r>
            <a:r>
              <a:rPr lang="en-US" sz="2000" dirty="0">
                <a:latin typeface="Aptos"/>
              </a:rPr>
              <a:t>Employees speaking in their own languages groups may create unintentional small cultural, limiting teamwork and shared understanding of processes </a:t>
            </a:r>
          </a:p>
          <a:p>
            <a:pPr marL="285750" indent="-285750">
              <a:buFont typeface="Arial" panose="020B0604020202020204" pitchFamily="34" charset="0"/>
              <a:buChar char="•"/>
            </a:pPr>
            <a:endParaRPr lang="en-US" sz="2000" dirty="0">
              <a:latin typeface="Aptos"/>
            </a:endParaRPr>
          </a:p>
          <a:p>
            <a:endParaRPr lang="en-US" sz="2000" dirty="0"/>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endParaRPr lang="en-US" sz="2000" dirty="0"/>
          </a:p>
        </p:txBody>
      </p:sp>
      <p:pic>
        <p:nvPicPr>
          <p:cNvPr id="7" name="Graphic 6" descr="Web design outline">
            <a:extLst>
              <a:ext uri="{FF2B5EF4-FFF2-40B4-BE49-F238E27FC236}">
                <a16:creationId xmlns:a16="http://schemas.microsoft.com/office/drawing/2014/main" id="{321E8BD3-10B2-D529-0575-D34E51BE9B7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350919" y="6074896"/>
            <a:ext cx="812060" cy="812060"/>
          </a:xfrm>
          <a:prstGeom prst="rect">
            <a:avLst/>
          </a:prstGeom>
        </p:spPr>
      </p:pic>
    </p:spTree>
    <p:extLst>
      <p:ext uri="{BB962C8B-B14F-4D97-AF65-F5344CB8AC3E}">
        <p14:creationId xmlns:p14="http://schemas.microsoft.com/office/powerpoint/2010/main" val="2617603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87B89A-5895-9321-7345-0D82B1850AC8}"/>
              </a:ext>
            </a:extLst>
          </p:cNvPr>
          <p:cNvSpPr>
            <a:spLocks noGrp="1"/>
          </p:cNvSpPr>
          <p:nvPr>
            <p:ph type="title"/>
          </p:nvPr>
        </p:nvSpPr>
        <p:spPr>
          <a:xfrm>
            <a:off x="952108" y="954756"/>
            <a:ext cx="2960935" cy="4946003"/>
          </a:xfrm>
        </p:spPr>
        <p:txBody>
          <a:bodyPr>
            <a:normAutofit/>
          </a:bodyPr>
          <a:lstStyle/>
          <a:p>
            <a:br>
              <a:rPr lang="en-US" sz="3600">
                <a:solidFill>
                  <a:srgbClr val="FFFFFF"/>
                </a:solidFill>
              </a:rPr>
            </a:br>
            <a:r>
              <a:rPr lang="en-US" sz="3600">
                <a:solidFill>
                  <a:srgbClr val="FFFFFF"/>
                </a:solidFill>
              </a:rPr>
              <a:t>Solutions</a:t>
            </a:r>
            <a:br>
              <a:rPr lang="en-US" sz="3600">
                <a:solidFill>
                  <a:srgbClr val="FFFFFF"/>
                </a:solidFill>
              </a:rPr>
            </a:br>
            <a:r>
              <a:rPr lang="en-US" sz="3600">
                <a:solidFill>
                  <a:srgbClr val="FFFFFF"/>
                </a:solidFill>
              </a:rPr>
              <a:t>LANGUAGES</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C42462-8AF9-1EF2-7BED-068C196FB629}"/>
              </a:ext>
            </a:extLst>
          </p:cNvPr>
          <p:cNvSpPr>
            <a:spLocks noGrp="1"/>
          </p:cNvSpPr>
          <p:nvPr>
            <p:ph idx="1"/>
          </p:nvPr>
        </p:nvSpPr>
        <p:spPr>
          <a:xfrm>
            <a:off x="4653590" y="191210"/>
            <a:ext cx="8029630" cy="1230596"/>
          </a:xfrm>
        </p:spPr>
        <p:txBody>
          <a:bodyPr anchor="ctr">
            <a:normAutofit/>
          </a:bodyPr>
          <a:lstStyle/>
          <a:p>
            <a:pPr marL="0" indent="0">
              <a:buSzPct val="114999"/>
              <a:buNone/>
            </a:pPr>
            <a:r>
              <a:rPr lang="en-US" sz="2800" b="1" u="sng" dirty="0">
                <a:solidFill>
                  <a:srgbClr val="212121"/>
                </a:solidFill>
                <a:latin typeface="Arial"/>
                <a:cs typeface="Arial"/>
              </a:rPr>
              <a:t>Implement structured communication </a:t>
            </a:r>
          </a:p>
          <a:p>
            <a:pPr marL="0" indent="0">
              <a:buNone/>
            </a:pPr>
            <a:endParaRPr lang="en-US" sz="2800" b="1" u="sng" dirty="0">
              <a:solidFill>
                <a:srgbClr val="212121"/>
              </a:solidFill>
              <a:latin typeface="Arial"/>
              <a:cs typeface="Arial"/>
            </a:endParaRPr>
          </a:p>
        </p:txBody>
      </p:sp>
      <p:pic>
        <p:nvPicPr>
          <p:cNvPr id="5" name="Graphic 4" descr="Airplane outline">
            <a:extLst>
              <a:ext uri="{FF2B5EF4-FFF2-40B4-BE49-F238E27FC236}">
                <a16:creationId xmlns:a16="http://schemas.microsoft.com/office/drawing/2014/main" id="{AD60C721-919F-DEC3-B230-8F1D43DD79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67285" y="2255982"/>
            <a:ext cx="914400" cy="914400"/>
          </a:xfrm>
          <a:prstGeom prst="rect">
            <a:avLst/>
          </a:prstGeom>
        </p:spPr>
      </p:pic>
      <p:sp>
        <p:nvSpPr>
          <p:cNvPr id="6" name="TextBox 5">
            <a:extLst>
              <a:ext uri="{FF2B5EF4-FFF2-40B4-BE49-F238E27FC236}">
                <a16:creationId xmlns:a16="http://schemas.microsoft.com/office/drawing/2014/main" id="{860463A6-001A-22D3-3E7D-2B16D7A6F45E}"/>
              </a:ext>
            </a:extLst>
          </p:cNvPr>
          <p:cNvSpPr txBox="1"/>
          <p:nvPr/>
        </p:nvSpPr>
        <p:spPr>
          <a:xfrm>
            <a:off x="4769538" y="808452"/>
            <a:ext cx="7415682" cy="5355312"/>
          </a:xfrm>
          <a:prstGeom prst="rect">
            <a:avLst/>
          </a:prstGeom>
          <a:noFill/>
        </p:spPr>
        <p:txBody>
          <a:bodyPr wrap="square" lIns="91440" tIns="45720" rIns="91440" bIns="45720" rtlCol="0" anchor="t">
            <a:spAutoFit/>
          </a:bodyPr>
          <a:lstStyle/>
          <a:p>
            <a:pPr marL="342900" indent="-342900" algn="just">
              <a:buFont typeface="Arial"/>
              <a:buChar char="•"/>
            </a:pPr>
            <a:r>
              <a:rPr lang="en-US" sz="1900" b="1" dirty="0">
                <a:latin typeface="Arial"/>
                <a:cs typeface="Arial"/>
              </a:rPr>
              <a:t>1.Daily briefings using slow, simple speech supported by demonstrating</a:t>
            </a:r>
            <a:endParaRPr lang="en-US" b="1" dirty="0"/>
          </a:p>
          <a:p>
            <a:pPr algn="just"/>
            <a:r>
              <a:rPr lang="en-US" sz="1900" dirty="0">
                <a:latin typeface="Arial"/>
                <a:cs typeface="Arial"/>
              </a:rPr>
              <a:t>-Encourage workers to ask questions through translators or bilingual staff  </a:t>
            </a:r>
          </a:p>
          <a:p>
            <a:pPr algn="just"/>
            <a:r>
              <a:rPr lang="en-US" sz="1900" dirty="0">
                <a:latin typeface="Arial"/>
                <a:cs typeface="Arial"/>
              </a:rPr>
              <a:t>-Using checklists so workers can visually confirm correct steps </a:t>
            </a:r>
          </a:p>
          <a:p>
            <a:pPr algn="just"/>
            <a:r>
              <a:rPr lang="en-US" sz="1900" dirty="0">
                <a:latin typeface="Arial"/>
                <a:cs typeface="Arial"/>
              </a:rPr>
              <a:t>-Organize mixed group teamwork activities and cross-cultural training to improve interaction and cooperation between employees this can help them learn from one another and strengthen workplace unity. Regular team meeting with translated support also promote shared understanding and reduce cultural separation </a:t>
            </a:r>
          </a:p>
          <a:p>
            <a:pPr marL="342900" indent="-342900" algn="just">
              <a:buFont typeface="Arial"/>
              <a:buChar char="•"/>
            </a:pPr>
            <a:r>
              <a:rPr lang="en-US" sz="1900" b="1" dirty="0">
                <a:latin typeface="Arial"/>
                <a:cs typeface="Arial"/>
              </a:rPr>
              <a:t>2.Cross- Cultural</a:t>
            </a:r>
          </a:p>
          <a:p>
            <a:pPr algn="just"/>
            <a:r>
              <a:rPr lang="en-US" sz="1900" dirty="0">
                <a:latin typeface="Arial"/>
                <a:cs typeface="Arial"/>
              </a:rPr>
              <a:t>-Understand each other backgrounds </a:t>
            </a:r>
          </a:p>
          <a:p>
            <a:pPr algn="just"/>
            <a:r>
              <a:rPr lang="en-US" sz="1900" dirty="0">
                <a:latin typeface="Arial"/>
                <a:cs typeface="Arial"/>
              </a:rPr>
              <a:t>-Learn respectful communication </a:t>
            </a:r>
          </a:p>
          <a:p>
            <a:pPr algn="just"/>
            <a:r>
              <a:rPr lang="en-US" sz="1900" dirty="0">
                <a:latin typeface="Arial"/>
                <a:cs typeface="Arial"/>
              </a:rPr>
              <a:t>-Build cooperation across different groups </a:t>
            </a:r>
          </a:p>
          <a:p>
            <a:pPr marL="342900" indent="-342900" algn="just">
              <a:buFont typeface="Arial"/>
              <a:buChar char="•"/>
            </a:pPr>
            <a:r>
              <a:rPr lang="en-US" sz="1900" b="1" dirty="0">
                <a:latin typeface="Arial"/>
                <a:cs typeface="Arial"/>
              </a:rPr>
              <a:t>3.Cultural Awareness Training for Management </a:t>
            </a:r>
          </a:p>
          <a:p>
            <a:pPr algn="just"/>
            <a:r>
              <a:rPr lang="en-US" sz="1900" dirty="0">
                <a:latin typeface="Arial"/>
                <a:cs typeface="Arial"/>
              </a:rPr>
              <a:t>-Cultural differences </a:t>
            </a:r>
          </a:p>
          <a:p>
            <a:pPr algn="just"/>
            <a:r>
              <a:rPr lang="en-US" sz="1900" dirty="0">
                <a:latin typeface="Arial"/>
                <a:cs typeface="Arial"/>
              </a:rPr>
              <a:t>-How to communicate clearly with diverse staff</a:t>
            </a:r>
          </a:p>
          <a:p>
            <a:pPr algn="just"/>
            <a:r>
              <a:rPr lang="en-US" sz="1900" dirty="0">
                <a:latin typeface="Arial"/>
                <a:cs typeface="Arial"/>
              </a:rPr>
              <a:t>-How to avoid misunderstandings due to cultural norms </a:t>
            </a:r>
          </a:p>
        </p:txBody>
      </p:sp>
      <p:pic>
        <p:nvPicPr>
          <p:cNvPr id="9" name="Graphic 8" descr="Scroll outline">
            <a:extLst>
              <a:ext uri="{FF2B5EF4-FFF2-40B4-BE49-F238E27FC236}">
                <a16:creationId xmlns:a16="http://schemas.microsoft.com/office/drawing/2014/main" id="{31EF6021-647D-EA95-2EF2-43C85A99833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239892" y="5706564"/>
            <a:ext cx="914400" cy="914400"/>
          </a:xfrm>
          <a:prstGeom prst="rect">
            <a:avLst/>
          </a:prstGeom>
        </p:spPr>
      </p:pic>
    </p:spTree>
    <p:extLst>
      <p:ext uri="{BB962C8B-B14F-4D97-AF65-F5344CB8AC3E}">
        <p14:creationId xmlns:p14="http://schemas.microsoft.com/office/powerpoint/2010/main" val="33090892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D6DD55-17F8-2545-8026-52CF6AE59EF3}"/>
              </a:ext>
            </a:extLst>
          </p:cNvPr>
          <p:cNvSpPr>
            <a:spLocks noGrp="1"/>
          </p:cNvSpPr>
          <p:nvPr>
            <p:ph type="title"/>
          </p:nvPr>
        </p:nvSpPr>
        <p:spPr>
          <a:xfrm>
            <a:off x="650344" y="960756"/>
            <a:ext cx="3249085" cy="4946003"/>
          </a:xfrm>
        </p:spPr>
        <p:txBody>
          <a:bodyPr>
            <a:normAutofit/>
          </a:bodyPr>
          <a:lstStyle/>
          <a:p>
            <a:br>
              <a:rPr lang="en-US" sz="3600">
                <a:solidFill>
                  <a:schemeClr val="bg1"/>
                </a:solidFill>
              </a:rPr>
            </a:br>
            <a:br>
              <a:rPr lang="en-US" sz="3600"/>
            </a:br>
            <a:br>
              <a:rPr lang="en-US" sz="3600"/>
            </a:br>
            <a:r>
              <a:rPr lang="en-US" sz="2800" b="1">
                <a:solidFill>
                  <a:schemeClr val="bg1"/>
                </a:solidFill>
              </a:rPr>
              <a:t>GENERATIONAL</a:t>
            </a:r>
            <a:br>
              <a:rPr lang="en-US" sz="2600"/>
            </a:br>
            <a:r>
              <a:rPr lang="en-US" sz="3600">
                <a:solidFill>
                  <a:schemeClr val="bg1"/>
                </a:solidFill>
              </a:rPr>
              <a:t>Barrier 3</a:t>
            </a:r>
            <a:br>
              <a:rPr lang="en-US" sz="3600">
                <a:solidFill>
                  <a:schemeClr val="bg1"/>
                </a:solidFill>
              </a:rPr>
            </a:br>
            <a:r>
              <a:rPr lang="en-US" sz="3600" u="sng" err="1">
                <a:solidFill>
                  <a:schemeClr val="bg1"/>
                </a:solidFill>
                <a:latin typeface="Aptos Display"/>
              </a:rPr>
              <a:t>Valdice</a:t>
            </a:r>
            <a:br>
              <a:rPr lang="en-US" sz="3600"/>
            </a:br>
            <a:endParaRPr lang="en-US" sz="3600">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CAE092-DE61-2410-2388-E1605A3E119E}"/>
              </a:ext>
            </a:extLst>
          </p:cNvPr>
          <p:cNvSpPr>
            <a:spLocks noGrp="1"/>
          </p:cNvSpPr>
          <p:nvPr>
            <p:ph idx="1"/>
          </p:nvPr>
        </p:nvSpPr>
        <p:spPr>
          <a:xfrm>
            <a:off x="4666934" y="871900"/>
            <a:ext cx="7525630" cy="5687968"/>
          </a:xfrm>
        </p:spPr>
        <p:txBody>
          <a:bodyPr anchor="ctr">
            <a:normAutofit fontScale="92500" lnSpcReduction="10000"/>
          </a:bodyPr>
          <a:lstStyle/>
          <a:p>
            <a:pPr marL="457200" indent="-457200" algn="just"/>
            <a:r>
              <a:rPr lang="en-US" sz="2000" b="1" dirty="0">
                <a:solidFill>
                  <a:srgbClr val="212121"/>
                </a:solidFill>
                <a:latin typeface="Arial"/>
                <a:cs typeface="Arial"/>
              </a:rPr>
              <a:t>1.Different</a:t>
            </a:r>
            <a:r>
              <a:rPr lang="en-US" sz="2000" b="1" dirty="0">
                <a:solidFill>
                  <a:srgbClr val="212121"/>
                </a:solidFill>
                <a:latin typeface="Arial"/>
                <a:ea typeface="+mn-lt"/>
                <a:cs typeface="+mn-lt"/>
              </a:rPr>
              <a:t> communication preferences</a:t>
            </a:r>
            <a:endParaRPr lang="en-US" sz="2000" b="1" dirty="0">
              <a:solidFill>
                <a:srgbClr val="212121"/>
              </a:solidFill>
              <a:latin typeface="Arial"/>
              <a:cs typeface="Arial"/>
            </a:endParaRPr>
          </a:p>
          <a:p>
            <a:pPr marL="0" indent="0" algn="just">
              <a:buNone/>
            </a:pPr>
            <a:r>
              <a:rPr lang="en-US" sz="2000" dirty="0">
                <a:solidFill>
                  <a:srgbClr val="262626"/>
                </a:solidFill>
                <a:latin typeface="Arial"/>
                <a:ea typeface="+mn-lt"/>
                <a:cs typeface="+mn-lt"/>
              </a:rPr>
              <a:t>Younger workers may prefer fast or digital communication, while older workers may prefer face-to-face instructions. This can cause misunderstandings in the team.</a:t>
            </a:r>
            <a:endParaRPr lang="en-US" sz="2000">
              <a:latin typeface="Arial"/>
              <a:ea typeface="+mn-lt"/>
              <a:cs typeface="+mn-lt"/>
            </a:endParaRPr>
          </a:p>
          <a:p>
            <a:pPr marL="457200" indent="-457200" algn="just">
              <a:buSzPct val="114999"/>
            </a:pPr>
            <a:r>
              <a:rPr lang="en-US" sz="2000" b="1" dirty="0">
                <a:solidFill>
                  <a:srgbClr val="212121"/>
                </a:solidFill>
                <a:latin typeface="Arial"/>
                <a:cs typeface="Arial"/>
              </a:rPr>
              <a:t>2.Different background and experience </a:t>
            </a:r>
            <a:endParaRPr lang="en-US" sz="2000" b="1">
              <a:solidFill>
                <a:srgbClr val="212121"/>
              </a:solidFill>
              <a:latin typeface="Arial"/>
              <a:ea typeface="+mn-lt"/>
              <a:cs typeface="Arial"/>
            </a:endParaRPr>
          </a:p>
          <a:p>
            <a:pPr algn="just">
              <a:buNone/>
            </a:pPr>
            <a:r>
              <a:rPr lang="en-US" sz="2000" dirty="0">
                <a:solidFill>
                  <a:srgbClr val="212121"/>
                </a:solidFill>
                <a:latin typeface="Arial"/>
                <a:ea typeface="+mn-lt"/>
                <a:cs typeface="+mn-lt"/>
              </a:rPr>
              <a:t>According to Schramm's Model of Communication , peopleunderstand messages based on their background and experience. (The Comm Spot, 2025)</a:t>
            </a:r>
            <a:endParaRPr lang="en-US" sz="2000">
              <a:solidFill>
                <a:srgbClr val="212121"/>
              </a:solidFill>
              <a:latin typeface="Arial"/>
              <a:cs typeface="Arial"/>
            </a:endParaRPr>
          </a:p>
          <a:p>
            <a:pPr marL="457200" indent="-457200" algn="just">
              <a:buSzPct val="114999"/>
            </a:pPr>
            <a:r>
              <a:rPr lang="en-US" sz="2000" b="1" dirty="0">
                <a:solidFill>
                  <a:srgbClr val="212121"/>
                </a:solidFill>
                <a:latin typeface="Arial"/>
                <a:cs typeface="Arial"/>
              </a:rPr>
              <a:t>3.Different expectations at work</a:t>
            </a:r>
            <a:endParaRPr lang="en-US" sz="2000" dirty="0">
              <a:solidFill>
                <a:srgbClr val="000000"/>
              </a:solidFill>
              <a:latin typeface="Arial"/>
              <a:cs typeface="Arial"/>
            </a:endParaRPr>
          </a:p>
          <a:p>
            <a:pPr marL="0" indent="0" algn="just">
              <a:buSzPct val="114999"/>
              <a:buNone/>
            </a:pPr>
            <a:r>
              <a:rPr lang="en-US" sz="2000" dirty="0">
                <a:solidFill>
                  <a:srgbClr val="262626"/>
                </a:solidFill>
                <a:latin typeface="Arial"/>
                <a:cs typeface="Arial"/>
              </a:rPr>
              <a:t>Older staff may follow traditional routines, while younger staff may expect quicker decisions or different work styles.</a:t>
            </a:r>
          </a:p>
          <a:p>
            <a:pPr marL="457200" indent="-457200" algn="just">
              <a:buSzPct val="114999"/>
            </a:pPr>
            <a:r>
              <a:rPr lang="en-US" sz="2000" b="1" dirty="0">
                <a:solidFill>
                  <a:srgbClr val="212121"/>
                </a:solidFill>
                <a:latin typeface="Arial"/>
                <a:cs typeface="Arial"/>
              </a:rPr>
              <a:t>4.Effects</a:t>
            </a:r>
            <a:endParaRPr lang="en-US" sz="2000" dirty="0">
              <a:solidFill>
                <a:srgbClr val="000000"/>
              </a:solidFill>
              <a:latin typeface="Arial"/>
              <a:cs typeface="Arial"/>
            </a:endParaRPr>
          </a:p>
          <a:p>
            <a:pPr marL="0" indent="0" algn="just">
              <a:buSzPct val="114999"/>
              <a:buNone/>
            </a:pPr>
            <a:r>
              <a:rPr lang="en-US" sz="2000" dirty="0">
                <a:solidFill>
                  <a:srgbClr val="262626"/>
                </a:solidFill>
                <a:latin typeface="Arial"/>
                <a:cs typeface="Arial"/>
              </a:rPr>
              <a:t>-Misunderstanding simple instructions </a:t>
            </a:r>
          </a:p>
          <a:p>
            <a:pPr marL="0" indent="0" algn="just">
              <a:buSzPct val="114999"/>
              <a:buNone/>
            </a:pPr>
            <a:r>
              <a:rPr lang="en-US" sz="2000" dirty="0">
                <a:solidFill>
                  <a:srgbClr val="000000"/>
                </a:solidFill>
                <a:latin typeface="Arial"/>
                <a:cs typeface="Arial"/>
              </a:rPr>
              <a:t>-Frustration between older and younger workers</a:t>
            </a:r>
          </a:p>
          <a:p>
            <a:pPr marL="0" indent="0">
              <a:buSzPct val="114999"/>
              <a:buNone/>
            </a:pPr>
            <a:r>
              <a:rPr lang="en-US" dirty="0">
                <a:solidFill>
                  <a:srgbClr val="212121"/>
                </a:solidFill>
                <a:latin typeface="Arial"/>
                <a:cs typeface="Arial"/>
              </a:rPr>
              <a:t>-</a:t>
            </a:r>
            <a:r>
              <a:rPr lang="en-US" sz="2000" dirty="0">
                <a:solidFill>
                  <a:srgbClr val="212121"/>
                </a:solidFill>
                <a:latin typeface="Arial"/>
                <a:cs typeface="Arial"/>
              </a:rPr>
              <a:t>Slower teamwork and reduced productivity</a:t>
            </a:r>
            <a:r>
              <a:rPr lang="en-US" dirty="0">
                <a:solidFill>
                  <a:srgbClr val="212121"/>
                </a:solidFill>
                <a:latin typeface="Arial"/>
                <a:cs typeface="Arial"/>
              </a:rPr>
              <a:t> </a:t>
            </a:r>
          </a:p>
        </p:txBody>
      </p:sp>
      <p:pic>
        <p:nvPicPr>
          <p:cNvPr id="5" name="Graphic 4" descr="Airplane outline">
            <a:extLst>
              <a:ext uri="{FF2B5EF4-FFF2-40B4-BE49-F238E27FC236}">
                <a16:creationId xmlns:a16="http://schemas.microsoft.com/office/drawing/2014/main" id="{A4C95B7E-8E27-3548-B7D5-C4E3087AF1B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67285" y="2140527"/>
            <a:ext cx="914400" cy="914400"/>
          </a:xfrm>
          <a:prstGeom prst="rect">
            <a:avLst/>
          </a:prstGeom>
        </p:spPr>
      </p:pic>
      <p:sp>
        <p:nvSpPr>
          <p:cNvPr id="4" name="TextBox 3">
            <a:extLst>
              <a:ext uri="{FF2B5EF4-FFF2-40B4-BE49-F238E27FC236}">
                <a16:creationId xmlns:a16="http://schemas.microsoft.com/office/drawing/2014/main" id="{E9044B50-43B9-1075-0191-EB984CCDEDE0}"/>
              </a:ext>
            </a:extLst>
          </p:cNvPr>
          <p:cNvSpPr txBox="1"/>
          <p:nvPr/>
        </p:nvSpPr>
        <p:spPr>
          <a:xfrm>
            <a:off x="4350000" y="396000"/>
            <a:ext cx="5328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u="sng" dirty="0">
                <a:solidFill>
                  <a:srgbClr val="262626"/>
                </a:solidFill>
                <a:latin typeface="Arial"/>
                <a:cs typeface="Arial"/>
              </a:rPr>
              <a:t>Generational (Age)Barriers</a:t>
            </a:r>
            <a:endParaRPr lang="en-US" sz="2800" b="1" u="sng">
              <a:solidFill>
                <a:srgbClr val="262626"/>
              </a:solidFill>
              <a:latin typeface="Arial"/>
              <a:cs typeface="Arial"/>
            </a:endParaRPr>
          </a:p>
          <a:p>
            <a:pPr algn="l"/>
            <a:endParaRPr lang="en-US" sz="2800" dirty="0">
              <a:latin typeface="Arial"/>
              <a:cs typeface="Arial"/>
            </a:endParaRPr>
          </a:p>
        </p:txBody>
      </p:sp>
      <p:pic>
        <p:nvPicPr>
          <p:cNvPr id="6" name="Graphic 5" descr="Old man using cane">
            <a:extLst>
              <a:ext uri="{FF2B5EF4-FFF2-40B4-BE49-F238E27FC236}">
                <a16:creationId xmlns:a16="http://schemas.microsoft.com/office/drawing/2014/main" id="{1AC3DD7B-AD30-F6D2-03A0-185708CEDE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67301" y="5046468"/>
            <a:ext cx="809338" cy="1714212"/>
          </a:xfrm>
          <a:prstGeom prst="rect">
            <a:avLst/>
          </a:prstGeom>
        </p:spPr>
      </p:pic>
      <p:pic>
        <p:nvPicPr>
          <p:cNvPr id="7" name="Graphic 6" descr="Man wearing shirt with pattern">
            <a:extLst>
              <a:ext uri="{FF2B5EF4-FFF2-40B4-BE49-F238E27FC236}">
                <a16:creationId xmlns:a16="http://schemas.microsoft.com/office/drawing/2014/main" id="{DA07D6E7-63EF-F077-B575-81FE0CAA5E8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73942" y="5051953"/>
            <a:ext cx="712356" cy="1695549"/>
          </a:xfrm>
          <a:prstGeom prst="rect">
            <a:avLst/>
          </a:prstGeom>
        </p:spPr>
      </p:pic>
    </p:spTree>
    <p:extLst>
      <p:ext uri="{BB962C8B-B14F-4D97-AF65-F5344CB8AC3E}">
        <p14:creationId xmlns:p14="http://schemas.microsoft.com/office/powerpoint/2010/main" val="30549767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814F913-93A2-5C04-91FB-2310C91D55D3}"/>
              </a:ext>
            </a:extLst>
          </p:cNvPr>
          <p:cNvSpPr>
            <a:spLocks noGrp="1"/>
          </p:cNvSpPr>
          <p:nvPr>
            <p:ph type="title"/>
          </p:nvPr>
        </p:nvSpPr>
        <p:spPr>
          <a:xfrm>
            <a:off x="471857" y="1089227"/>
            <a:ext cx="3780564" cy="5003633"/>
          </a:xfrm>
        </p:spPr>
        <p:txBody>
          <a:bodyPr>
            <a:normAutofit/>
          </a:bodyPr>
          <a:lstStyle/>
          <a:p>
            <a:br>
              <a:rPr lang="en-US" sz="3600">
                <a:solidFill>
                  <a:srgbClr val="FFFFFF"/>
                </a:solidFill>
              </a:rPr>
            </a:br>
            <a:br>
              <a:rPr lang="en-US" sz="3600"/>
            </a:br>
            <a:r>
              <a:rPr lang="en-US" sz="3600" b="1">
                <a:solidFill>
                  <a:srgbClr val="FFFFFF"/>
                </a:solidFill>
              </a:rPr>
              <a:t>Solutions</a:t>
            </a:r>
            <a:br>
              <a:rPr lang="en-US" sz="3600" b="1"/>
            </a:br>
            <a:r>
              <a:rPr lang="en-US" sz="3200" b="1">
                <a:solidFill>
                  <a:schemeClr val="bg1"/>
                </a:solidFill>
              </a:rPr>
              <a:t>GENERATIONAL</a:t>
            </a:r>
            <a:br>
              <a:rPr lang="en-US" sz="3200"/>
            </a:br>
            <a:endParaRPr lang="en-US" sz="3600">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D19893-5511-1481-53F6-87CD20F5ADA1}"/>
              </a:ext>
            </a:extLst>
          </p:cNvPr>
          <p:cNvSpPr>
            <a:spLocks noGrp="1"/>
          </p:cNvSpPr>
          <p:nvPr>
            <p:ph idx="1"/>
          </p:nvPr>
        </p:nvSpPr>
        <p:spPr>
          <a:xfrm>
            <a:off x="4654934" y="235900"/>
            <a:ext cx="7441630" cy="6383968"/>
          </a:xfrm>
        </p:spPr>
        <p:txBody>
          <a:bodyPr anchor="ctr">
            <a:normAutofit/>
          </a:bodyPr>
          <a:lstStyle/>
          <a:p>
            <a:pPr marL="457200" indent="-457200" algn="just"/>
            <a:r>
              <a:rPr lang="en-US" sz="2000" b="1" dirty="0">
                <a:solidFill>
                  <a:srgbClr val="212121"/>
                </a:solidFill>
                <a:latin typeface="Arial"/>
                <a:cs typeface="Arial"/>
              </a:rPr>
              <a:t>1.Use mixed communication methods </a:t>
            </a:r>
            <a:endParaRPr lang="en-US" sz="2000" dirty="0">
              <a:solidFill>
                <a:srgbClr val="000000"/>
              </a:solidFill>
              <a:latin typeface="Arial"/>
              <a:cs typeface="Arial"/>
            </a:endParaRPr>
          </a:p>
          <a:p>
            <a:pPr marL="0" indent="0" algn="just">
              <a:buSzPct val="114999"/>
              <a:buNone/>
            </a:pPr>
            <a:r>
              <a:rPr lang="en-US" sz="2000" dirty="0">
                <a:solidFill>
                  <a:srgbClr val="262626"/>
                </a:solidFill>
                <a:latin typeface="Arial"/>
                <a:cs typeface="Arial"/>
              </a:rPr>
              <a:t>Combine spoken instructions with written or digital messages so all age groups can understand the information clearly.</a:t>
            </a:r>
          </a:p>
          <a:p>
            <a:pPr marL="457200" indent="-457200" algn="just">
              <a:buSzPct val="114999"/>
            </a:pPr>
            <a:r>
              <a:rPr lang="en-US" sz="2000" b="1" dirty="0">
                <a:solidFill>
                  <a:srgbClr val="212121"/>
                </a:solidFill>
                <a:latin typeface="Arial"/>
                <a:cs typeface="Arial"/>
              </a:rPr>
              <a:t>2.Encourage shared learning</a:t>
            </a:r>
          </a:p>
          <a:p>
            <a:pPr marL="0" indent="0" algn="just">
              <a:buSzPct val="114999"/>
              <a:buNone/>
            </a:pPr>
            <a:r>
              <a:rPr lang="en-US" sz="2000" dirty="0">
                <a:solidFill>
                  <a:srgbClr val="212121"/>
                </a:solidFill>
                <a:latin typeface="Arial"/>
                <a:cs typeface="Arial"/>
              </a:rPr>
              <a:t>Following </a:t>
            </a:r>
            <a:r>
              <a:rPr lang="en-US" sz="2000" dirty="0" err="1">
                <a:solidFill>
                  <a:srgbClr val="212121"/>
                </a:solidFill>
                <a:latin typeface="Arial"/>
                <a:cs typeface="Arial"/>
              </a:rPr>
              <a:t>ideia</a:t>
            </a:r>
            <a:r>
              <a:rPr lang="en-US" sz="2000" dirty="0">
                <a:solidFill>
                  <a:srgbClr val="212121"/>
                </a:solidFill>
                <a:latin typeface="Arial"/>
                <a:cs typeface="Arial"/>
              </a:rPr>
              <a:t> of shared experience, older workers can teach </a:t>
            </a:r>
            <a:r>
              <a:rPr lang="en-US" sz="2000" dirty="0" err="1">
                <a:solidFill>
                  <a:srgbClr val="212121"/>
                </a:solidFill>
                <a:latin typeface="Arial"/>
                <a:cs typeface="Arial"/>
              </a:rPr>
              <a:t>pratical</a:t>
            </a:r>
            <a:r>
              <a:rPr lang="en-US" sz="2000" dirty="0">
                <a:solidFill>
                  <a:srgbClr val="212121"/>
                </a:solidFill>
                <a:latin typeface="Arial"/>
                <a:cs typeface="Arial"/>
              </a:rPr>
              <a:t> skills, and younger workers can help with technology </a:t>
            </a:r>
          </a:p>
          <a:p>
            <a:pPr marL="457200" indent="-457200" algn="just">
              <a:buSzPct val="114999"/>
            </a:pPr>
            <a:r>
              <a:rPr lang="en-US" sz="2000" b="1" dirty="0">
                <a:solidFill>
                  <a:srgbClr val="212121"/>
                </a:solidFill>
                <a:latin typeface="Arial"/>
                <a:cs typeface="Arial"/>
              </a:rPr>
              <a:t>3.Give clear and simple instructions </a:t>
            </a:r>
          </a:p>
          <a:p>
            <a:pPr marL="0" indent="0" algn="just">
              <a:buSzPct val="114999"/>
              <a:buNone/>
            </a:pPr>
            <a:r>
              <a:rPr lang="en-US" sz="2000" dirty="0">
                <a:solidFill>
                  <a:srgbClr val="262626"/>
                </a:solidFill>
                <a:latin typeface="Arial"/>
                <a:cs typeface="Arial"/>
              </a:rPr>
              <a:t>Repeat important points, use examples, and check understanding to reduce misunderstanding between generations </a:t>
            </a:r>
          </a:p>
          <a:p>
            <a:pPr marL="457200" indent="-457200" algn="just">
              <a:buSzPct val="114999"/>
            </a:pPr>
            <a:r>
              <a:rPr lang="en-US" sz="2000" b="1" dirty="0">
                <a:solidFill>
                  <a:srgbClr val="212121"/>
                </a:solidFill>
                <a:latin typeface="Arial"/>
                <a:cs typeface="Arial"/>
              </a:rPr>
              <a:t>4.Create short daily briefings </a:t>
            </a:r>
          </a:p>
          <a:p>
            <a:pPr marL="0" indent="0" algn="just">
              <a:buSzPct val="114999"/>
              <a:buNone/>
            </a:pPr>
            <a:r>
              <a:rPr lang="en-US" sz="2000" dirty="0">
                <a:solidFill>
                  <a:srgbClr val="262626"/>
                </a:solidFill>
                <a:latin typeface="Arial"/>
                <a:cs typeface="Arial"/>
              </a:rPr>
              <a:t>These meetings help all workers start the day with the same information, reducing miscommunication caused by age differences.</a:t>
            </a:r>
          </a:p>
        </p:txBody>
      </p:sp>
      <p:pic>
        <p:nvPicPr>
          <p:cNvPr id="5" name="Graphic 4" descr="Airplane outline">
            <a:extLst>
              <a:ext uri="{FF2B5EF4-FFF2-40B4-BE49-F238E27FC236}">
                <a16:creationId xmlns:a16="http://schemas.microsoft.com/office/drawing/2014/main" id="{8050F999-C97A-53E1-5AB0-610F1E423A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9588" y="2255982"/>
            <a:ext cx="914400" cy="914400"/>
          </a:xfrm>
          <a:prstGeom prst="rect">
            <a:avLst/>
          </a:prstGeom>
        </p:spPr>
      </p:pic>
      <p:sp>
        <p:nvSpPr>
          <p:cNvPr id="4" name="TextBox 3">
            <a:extLst>
              <a:ext uri="{FF2B5EF4-FFF2-40B4-BE49-F238E27FC236}">
                <a16:creationId xmlns:a16="http://schemas.microsoft.com/office/drawing/2014/main" id="{637E0D20-9A66-128A-32DA-62A99533F5CD}"/>
              </a:ext>
            </a:extLst>
          </p:cNvPr>
          <p:cNvSpPr txBox="1"/>
          <p:nvPr/>
        </p:nvSpPr>
        <p:spPr>
          <a:xfrm>
            <a:off x="3840000" y="306000"/>
            <a:ext cx="61560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u="sng" dirty="0">
                <a:solidFill>
                  <a:srgbClr val="262626"/>
                </a:solidFill>
                <a:latin typeface="Arial"/>
                <a:cs typeface="Arial"/>
              </a:rPr>
              <a:t>Generational (Age)Barriers</a:t>
            </a:r>
            <a:endParaRPr lang="en-US" sz="2800" dirty="0">
              <a:latin typeface="Arial"/>
              <a:cs typeface="Arial"/>
            </a:endParaRPr>
          </a:p>
          <a:p>
            <a:endParaRPr lang="en-US">
              <a:latin typeface="Aptos"/>
            </a:endParaRPr>
          </a:p>
          <a:p>
            <a:pPr algn="l"/>
            <a:endParaRPr lang="en-US">
              <a:latin typeface="Aptos"/>
            </a:endParaRPr>
          </a:p>
        </p:txBody>
      </p:sp>
      <p:pic>
        <p:nvPicPr>
          <p:cNvPr id="7" name="Graphic 6" descr="Man wearing shirt with pattern">
            <a:extLst>
              <a:ext uri="{FF2B5EF4-FFF2-40B4-BE49-F238E27FC236}">
                <a16:creationId xmlns:a16="http://schemas.microsoft.com/office/drawing/2014/main" id="{181E9DC4-4569-918A-789B-6457381D8F3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471942" y="5651953"/>
            <a:ext cx="514356" cy="1113549"/>
          </a:xfrm>
          <a:prstGeom prst="rect">
            <a:avLst/>
          </a:prstGeom>
        </p:spPr>
      </p:pic>
      <p:pic>
        <p:nvPicPr>
          <p:cNvPr id="11" name="Graphic 10" descr="Old man using cane">
            <a:extLst>
              <a:ext uri="{FF2B5EF4-FFF2-40B4-BE49-F238E27FC236}">
                <a16:creationId xmlns:a16="http://schemas.microsoft.com/office/drawing/2014/main" id="{03DAB4EB-CB8B-5B95-AE16-4F77063AAF2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05301" y="5670468"/>
            <a:ext cx="533338" cy="1090212"/>
          </a:xfrm>
          <a:prstGeom prst="rect">
            <a:avLst/>
          </a:prstGeom>
        </p:spPr>
      </p:pic>
    </p:spTree>
    <p:extLst>
      <p:ext uri="{BB962C8B-B14F-4D97-AF65-F5344CB8AC3E}">
        <p14:creationId xmlns:p14="http://schemas.microsoft.com/office/powerpoint/2010/main" val="790341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3A5BE3C-3C42-1D43-B4D2-1AD55C83A653}"/>
              </a:ext>
            </a:extLst>
          </p:cNvPr>
          <p:cNvSpPr>
            <a:spLocks noGrp="1"/>
          </p:cNvSpPr>
          <p:nvPr>
            <p:ph type="title"/>
          </p:nvPr>
        </p:nvSpPr>
        <p:spPr>
          <a:xfrm>
            <a:off x="952108" y="954756"/>
            <a:ext cx="2730414" cy="4946003"/>
          </a:xfrm>
        </p:spPr>
        <p:txBody>
          <a:bodyPr>
            <a:normAutofit/>
          </a:bodyPr>
          <a:lstStyle/>
          <a:p>
            <a:br>
              <a:rPr lang="en-US" sz="2800" b="1">
                <a:solidFill>
                  <a:schemeClr val="bg1"/>
                </a:solidFill>
              </a:rPr>
            </a:br>
            <a:br>
              <a:rPr lang="en-US" sz="2800" b="1"/>
            </a:br>
            <a:r>
              <a:rPr lang="en-US" sz="2800" b="1">
                <a:solidFill>
                  <a:schemeClr val="bg1"/>
                </a:solidFill>
              </a:rPr>
              <a:t>NON-VERBAL</a:t>
            </a:r>
            <a:br>
              <a:rPr lang="en-US" sz="2800" b="1"/>
            </a:br>
            <a:r>
              <a:rPr lang="en-US" sz="2800" b="1">
                <a:solidFill>
                  <a:schemeClr val="bg1"/>
                </a:solidFill>
              </a:rPr>
              <a:t>Barrier 4</a:t>
            </a:r>
            <a:br>
              <a:rPr lang="en-US" sz="2800" b="1"/>
            </a:br>
            <a:r>
              <a:rPr lang="en-US" sz="2800" b="1" u="sng">
                <a:solidFill>
                  <a:schemeClr val="bg1"/>
                </a:solidFill>
                <a:latin typeface="Aptos"/>
              </a:rPr>
              <a:t>Leticia</a:t>
            </a:r>
            <a:endParaRPr lang="en-US" u="sng">
              <a:solidFill>
                <a:schemeClr val="bg1"/>
              </a:solidFill>
              <a:latin typeface="Aptos"/>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Airplane outline">
            <a:extLst>
              <a:ext uri="{FF2B5EF4-FFF2-40B4-BE49-F238E27FC236}">
                <a16:creationId xmlns:a16="http://schemas.microsoft.com/office/drawing/2014/main" id="{987536B7-CDD5-C918-922E-9526521ADF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9588" y="2159982"/>
            <a:ext cx="914400" cy="914400"/>
          </a:xfrm>
          <a:prstGeom prst="rect">
            <a:avLst/>
          </a:prstGeom>
        </p:spPr>
      </p:pic>
      <p:sp>
        <p:nvSpPr>
          <p:cNvPr id="4" name="Content Placeholder 2">
            <a:extLst>
              <a:ext uri="{FF2B5EF4-FFF2-40B4-BE49-F238E27FC236}">
                <a16:creationId xmlns:a16="http://schemas.microsoft.com/office/drawing/2014/main" id="{51B7ABE0-EC24-1D45-84DB-1F3E19170854}"/>
              </a:ext>
            </a:extLst>
          </p:cNvPr>
          <p:cNvSpPr>
            <a:spLocks noGrp="1"/>
          </p:cNvSpPr>
          <p:nvPr>
            <p:ph idx="1"/>
          </p:nvPr>
        </p:nvSpPr>
        <p:spPr>
          <a:xfrm>
            <a:off x="4658072" y="446924"/>
            <a:ext cx="7530151" cy="5584342"/>
          </a:xfrm>
        </p:spPr>
        <p:txBody>
          <a:bodyPr vert="horz" lIns="91440" tIns="45720" rIns="91440" bIns="45720" rtlCol="0" anchor="ctr">
            <a:noAutofit/>
          </a:bodyPr>
          <a:lstStyle/>
          <a:p>
            <a:pPr marL="0" indent="0" algn="ctr">
              <a:buNone/>
            </a:pPr>
            <a:endParaRPr lang="en-US" b="1">
              <a:latin typeface="Garamond"/>
              <a:cs typeface="Arial"/>
            </a:endParaRPr>
          </a:p>
          <a:p>
            <a:pPr marL="0" indent="0" algn="ctr">
              <a:buNone/>
            </a:pPr>
            <a:endParaRPr lang="en-US" sz="2000" b="1">
              <a:latin typeface="Garamond"/>
              <a:cs typeface="Arial"/>
            </a:endParaRPr>
          </a:p>
          <a:p>
            <a:pPr marL="0" indent="0" algn="just">
              <a:buNone/>
            </a:pPr>
            <a:endParaRPr lang="en-US" sz="2000" b="1">
              <a:solidFill>
                <a:srgbClr val="262626"/>
              </a:solidFill>
              <a:latin typeface="Aptos"/>
              <a:cs typeface="Arial"/>
            </a:endParaRPr>
          </a:p>
          <a:p>
            <a:pPr algn="just"/>
            <a:r>
              <a:rPr lang="en-US" sz="2000" b="1" dirty="0">
                <a:solidFill>
                  <a:srgbClr val="000000"/>
                </a:solidFill>
                <a:latin typeface="Arial"/>
                <a:cs typeface="Arial"/>
              </a:rPr>
              <a:t>1. Unprofessional Appearance and </a:t>
            </a:r>
            <a:r>
              <a:rPr lang="en-US" sz="2000" b="1" err="1">
                <a:solidFill>
                  <a:srgbClr val="000000"/>
                </a:solidFill>
                <a:latin typeface="Arial"/>
                <a:cs typeface="Arial"/>
              </a:rPr>
              <a:t>Behaviour</a:t>
            </a:r>
            <a:r>
              <a:rPr lang="en-US" sz="2000" b="1" dirty="0">
                <a:solidFill>
                  <a:srgbClr val="000000"/>
                </a:solidFill>
                <a:latin typeface="Arial"/>
                <a:cs typeface="Arial"/>
              </a:rPr>
              <a:t> </a:t>
            </a:r>
          </a:p>
          <a:p>
            <a:pPr marL="0" indent="0" algn="just">
              <a:buSzPct val="114999"/>
              <a:buNone/>
            </a:pPr>
            <a:r>
              <a:rPr lang="en-US" sz="2000" dirty="0">
                <a:solidFill>
                  <a:srgbClr val="000000"/>
                </a:solidFill>
                <a:latin typeface="Arial"/>
                <a:cs typeface="Arial"/>
              </a:rPr>
              <a:t>Gary arriving to work tired (due to late nights) show lack of commitment. Wearing unclean uniforms communicates that hygiene and presentation are not priorities this makes staff follow the same low standards. </a:t>
            </a:r>
            <a:endParaRPr lang="en-US" dirty="0">
              <a:latin typeface="Arial"/>
              <a:cs typeface="Arial"/>
            </a:endParaRPr>
          </a:p>
          <a:p>
            <a:pPr algn="just"/>
            <a:r>
              <a:rPr lang="en-US" sz="2000" b="1" dirty="0">
                <a:solidFill>
                  <a:srgbClr val="000000"/>
                </a:solidFill>
                <a:latin typeface="Arial"/>
                <a:cs typeface="Arial"/>
              </a:rPr>
              <a:t>2. </a:t>
            </a:r>
            <a:r>
              <a:rPr lang="en-US" sz="2000" b="1" err="1">
                <a:solidFill>
                  <a:srgbClr val="000000"/>
                </a:solidFill>
                <a:latin typeface="Arial"/>
                <a:cs typeface="Arial"/>
              </a:rPr>
              <a:t>Unorganised</a:t>
            </a:r>
            <a:r>
              <a:rPr lang="en-US" sz="2000" b="1" dirty="0">
                <a:solidFill>
                  <a:srgbClr val="000000"/>
                </a:solidFill>
                <a:latin typeface="Arial"/>
                <a:cs typeface="Arial"/>
              </a:rPr>
              <a:t> Practices </a:t>
            </a:r>
          </a:p>
          <a:p>
            <a:pPr marL="0" indent="0" algn="just">
              <a:buSzPct val="114999"/>
              <a:buNone/>
            </a:pPr>
            <a:r>
              <a:rPr lang="en-US" sz="2000" dirty="0">
                <a:solidFill>
                  <a:srgbClr val="000000"/>
                </a:solidFill>
                <a:latin typeface="Arial"/>
                <a:cs typeface="Arial"/>
              </a:rPr>
              <a:t>Management rushing between tasks and being stressed suggests poor planning. This non-verbal </a:t>
            </a:r>
            <a:r>
              <a:rPr lang="en-US" sz="2000" err="1">
                <a:solidFill>
                  <a:srgbClr val="000000"/>
                </a:solidFill>
                <a:latin typeface="Arial"/>
                <a:cs typeface="Arial"/>
              </a:rPr>
              <a:t>behaviour</a:t>
            </a:r>
            <a:r>
              <a:rPr lang="en-US" sz="2000" dirty="0">
                <a:solidFill>
                  <a:srgbClr val="000000"/>
                </a:solidFill>
                <a:latin typeface="Arial"/>
                <a:cs typeface="Arial"/>
              </a:rPr>
              <a:t> can lower staff confidence.</a:t>
            </a:r>
            <a:endParaRPr lang="en-US" dirty="0">
              <a:latin typeface="Arial"/>
              <a:cs typeface="Arial"/>
            </a:endParaRPr>
          </a:p>
          <a:p>
            <a:pPr algn="just"/>
            <a:r>
              <a:rPr lang="en-US" sz="2000" b="1" dirty="0">
                <a:solidFill>
                  <a:srgbClr val="000000"/>
                </a:solidFill>
                <a:latin typeface="Arial"/>
                <a:cs typeface="Arial"/>
              </a:rPr>
              <a:t>3. Poor Personal Presentation </a:t>
            </a:r>
          </a:p>
          <a:p>
            <a:pPr marL="0" indent="0" algn="just">
              <a:buSzPct val="114999"/>
              <a:buNone/>
            </a:pPr>
            <a:r>
              <a:rPr lang="en-US" sz="2000" dirty="0">
                <a:solidFill>
                  <a:srgbClr val="000000"/>
                </a:solidFill>
                <a:latin typeface="Arial"/>
                <a:cs typeface="Arial"/>
              </a:rPr>
              <a:t>Staff not following basic grooming (such as haircuts) encourages employees to ignore hygiene requirements. Appearance and overall presentation is the primary reason for how people form impressions of others </a:t>
            </a:r>
            <a:r>
              <a:rPr lang="en-US" sz="2000" i="1" dirty="0">
                <a:solidFill>
                  <a:srgbClr val="000000"/>
                </a:solidFill>
                <a:latin typeface="Arial"/>
                <a:cs typeface="Arial"/>
              </a:rPr>
              <a:t>(Mehrabian, 1972)</a:t>
            </a:r>
            <a:endParaRPr lang="en-US" dirty="0">
              <a:latin typeface="Arial"/>
              <a:cs typeface="Arial"/>
            </a:endParaRPr>
          </a:p>
          <a:p>
            <a:pPr>
              <a:buSzPct val="114999"/>
            </a:pPr>
            <a:endParaRPr lang="en-US" sz="2000">
              <a:solidFill>
                <a:srgbClr val="212121"/>
              </a:solidFill>
            </a:endParaRPr>
          </a:p>
        </p:txBody>
      </p:sp>
      <p:sp>
        <p:nvSpPr>
          <p:cNvPr id="3" name="TextBox 2">
            <a:extLst>
              <a:ext uri="{FF2B5EF4-FFF2-40B4-BE49-F238E27FC236}">
                <a16:creationId xmlns:a16="http://schemas.microsoft.com/office/drawing/2014/main" id="{A76BABF9-3DDA-C841-5A41-4C2384B679C0}"/>
              </a:ext>
            </a:extLst>
          </p:cNvPr>
          <p:cNvSpPr txBox="1"/>
          <p:nvPr/>
        </p:nvSpPr>
        <p:spPr>
          <a:xfrm>
            <a:off x="4338000" y="300000"/>
            <a:ext cx="7368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Bef>
                <a:spcPct val="20000"/>
              </a:spcBef>
              <a:spcAft>
                <a:spcPts val="600"/>
              </a:spcAft>
            </a:pPr>
            <a:r>
              <a:rPr lang="en-US" sz="2800" b="1" u="sng" dirty="0">
                <a:latin typeface="Arial"/>
                <a:cs typeface="Arial"/>
              </a:rPr>
              <a:t>Non-Verbal Issues at </a:t>
            </a:r>
            <a:r>
              <a:rPr lang="en-US" sz="2800" b="1" u="sng" err="1">
                <a:latin typeface="Arial"/>
                <a:cs typeface="Arial"/>
              </a:rPr>
              <a:t>Flig</a:t>
            </a:r>
            <a:r>
              <a:rPr lang="en-US" sz="2800" b="1" u="sng" dirty="0">
                <a:latin typeface="Arial"/>
                <a:cs typeface="Arial"/>
              </a:rPr>
              <a:t> </a:t>
            </a:r>
            <a:r>
              <a:rPr lang="en-US" sz="2800" b="1" u="sng" err="1">
                <a:latin typeface="Arial"/>
                <a:cs typeface="Arial"/>
              </a:rPr>
              <a:t>ht</a:t>
            </a:r>
            <a:r>
              <a:rPr lang="en-US" sz="2800" b="1" u="sng" dirty="0">
                <a:latin typeface="Arial"/>
                <a:cs typeface="Arial"/>
              </a:rPr>
              <a:t> Foods Ltd</a:t>
            </a:r>
          </a:p>
          <a:p>
            <a:pPr algn="ctr">
              <a:spcBef>
                <a:spcPct val="20000"/>
              </a:spcBef>
              <a:spcAft>
                <a:spcPts val="600"/>
              </a:spcAft>
            </a:pPr>
            <a:endParaRPr lang="en-US" sz="2000"/>
          </a:p>
          <a:p>
            <a:pPr algn="l"/>
            <a:endParaRPr lang="en-US"/>
          </a:p>
        </p:txBody>
      </p:sp>
      <p:pic>
        <p:nvPicPr>
          <p:cNvPr id="15" name="Graphic 14" descr="Clipboard with solid fill">
            <a:extLst>
              <a:ext uri="{FF2B5EF4-FFF2-40B4-BE49-F238E27FC236}">
                <a16:creationId xmlns:a16="http://schemas.microsoft.com/office/drawing/2014/main" id="{7FE6FFB8-D306-1761-A067-BDDC12CCE5F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038800" y="5875800"/>
            <a:ext cx="1028400" cy="980400"/>
          </a:xfrm>
          <a:prstGeom prst="rect">
            <a:avLst/>
          </a:prstGeom>
        </p:spPr>
      </p:pic>
    </p:spTree>
    <p:extLst>
      <p:ext uri="{BB962C8B-B14F-4D97-AF65-F5344CB8AC3E}">
        <p14:creationId xmlns:p14="http://schemas.microsoft.com/office/powerpoint/2010/main" val="3887303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D4BE1DE-2387-0C1A-0DDA-525AA00107E8}"/>
              </a:ext>
            </a:extLst>
          </p:cNvPr>
          <p:cNvSpPr>
            <a:spLocks noGrp="1"/>
          </p:cNvSpPr>
          <p:nvPr>
            <p:ph type="title"/>
          </p:nvPr>
        </p:nvSpPr>
        <p:spPr>
          <a:xfrm>
            <a:off x="779218" y="954756"/>
            <a:ext cx="3223472" cy="4946003"/>
          </a:xfrm>
        </p:spPr>
        <p:txBody>
          <a:bodyPr>
            <a:normAutofit/>
          </a:bodyPr>
          <a:lstStyle/>
          <a:p>
            <a:br>
              <a:rPr lang="en-US" sz="3600">
                <a:solidFill>
                  <a:srgbClr val="FFFFFF"/>
                </a:solidFill>
              </a:rPr>
            </a:br>
            <a:r>
              <a:rPr lang="en-US" sz="3600">
                <a:solidFill>
                  <a:srgbClr val="FFFFFF"/>
                </a:solidFill>
              </a:rPr>
              <a:t>Solutions</a:t>
            </a:r>
            <a:br>
              <a:rPr lang="en-US" sz="3600">
                <a:solidFill>
                  <a:srgbClr val="FFFFFF"/>
                </a:solidFill>
              </a:rPr>
            </a:br>
            <a:r>
              <a:rPr lang="en-US" sz="3600">
                <a:solidFill>
                  <a:schemeClr val="bg1"/>
                </a:solidFill>
              </a:rPr>
              <a:t>NON-VERBAL</a:t>
            </a:r>
            <a:endParaRPr lang="en-US" sz="2800" b="1">
              <a:solidFill>
                <a:schemeClr val="bg1"/>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Airplane outline">
            <a:extLst>
              <a:ext uri="{FF2B5EF4-FFF2-40B4-BE49-F238E27FC236}">
                <a16:creationId xmlns:a16="http://schemas.microsoft.com/office/drawing/2014/main" id="{41152AEC-C230-6EEA-2E62-C4F5DA3D1B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67285" y="2140527"/>
            <a:ext cx="914400" cy="914400"/>
          </a:xfrm>
          <a:prstGeom prst="rect">
            <a:avLst/>
          </a:prstGeom>
        </p:spPr>
      </p:pic>
      <p:sp>
        <p:nvSpPr>
          <p:cNvPr id="4" name="Content Placeholder 2">
            <a:extLst>
              <a:ext uri="{FF2B5EF4-FFF2-40B4-BE49-F238E27FC236}">
                <a16:creationId xmlns:a16="http://schemas.microsoft.com/office/drawing/2014/main" id="{64A143C9-7EFA-5D65-B5B8-9AAFA3FDC33A}"/>
              </a:ext>
            </a:extLst>
          </p:cNvPr>
          <p:cNvSpPr>
            <a:spLocks noGrp="1"/>
          </p:cNvSpPr>
          <p:nvPr>
            <p:ph idx="1"/>
          </p:nvPr>
        </p:nvSpPr>
        <p:spPr>
          <a:xfrm>
            <a:off x="4670325" y="636769"/>
            <a:ext cx="7506151" cy="6077099"/>
          </a:xfrm>
        </p:spPr>
        <p:txBody>
          <a:bodyPr vert="horz" lIns="91440" tIns="45720" rIns="91440" bIns="45720" rtlCol="0" anchor="ctr">
            <a:noAutofit/>
          </a:bodyPr>
          <a:lstStyle/>
          <a:p>
            <a:r>
              <a:rPr lang="en-US" sz="2000" b="1" dirty="0">
                <a:solidFill>
                  <a:srgbClr val="000000"/>
                </a:solidFill>
                <a:latin typeface="Arial"/>
                <a:cs typeface="Arial"/>
              </a:rPr>
              <a:t>1. Encourage Rest and Professional </a:t>
            </a:r>
            <a:r>
              <a:rPr lang="en-US" sz="2000" b="1" err="1">
                <a:solidFill>
                  <a:srgbClr val="000000"/>
                </a:solidFill>
                <a:latin typeface="Arial"/>
                <a:cs typeface="Arial"/>
              </a:rPr>
              <a:t>Behaviour</a:t>
            </a:r>
            <a:endParaRPr lang="en-US" sz="2000" b="1">
              <a:solidFill>
                <a:srgbClr val="000000"/>
              </a:solidFill>
              <a:latin typeface="Arial"/>
              <a:cs typeface="Arial"/>
            </a:endParaRPr>
          </a:p>
          <a:p>
            <a:pPr marL="0" indent="0">
              <a:buNone/>
            </a:pPr>
            <a:r>
              <a:rPr lang="en-US" sz="2000" dirty="0">
                <a:solidFill>
                  <a:srgbClr val="000000"/>
                </a:solidFill>
                <a:latin typeface="Arial"/>
                <a:cs typeface="Arial"/>
              </a:rPr>
              <a:t>Staff and managers should come to work well-rested and ready, so they give a positive impression to others.</a:t>
            </a:r>
          </a:p>
          <a:p>
            <a:r>
              <a:rPr lang="en-US" sz="2000" b="1" dirty="0">
                <a:solidFill>
                  <a:srgbClr val="000000"/>
                </a:solidFill>
                <a:latin typeface="Arial"/>
                <a:cs typeface="Arial"/>
              </a:rPr>
              <a:t>2. Keep Uniforms Clean</a:t>
            </a:r>
          </a:p>
          <a:p>
            <a:pPr marL="0" indent="0">
              <a:buNone/>
            </a:pPr>
            <a:r>
              <a:rPr lang="en-US" sz="2000" dirty="0">
                <a:solidFill>
                  <a:srgbClr val="000000"/>
                </a:solidFill>
                <a:latin typeface="Arial"/>
                <a:cs typeface="Arial"/>
              </a:rPr>
              <a:t>Make sure everyone, especially managers, wear clean and tidy uniforms to set the right standard for the team.</a:t>
            </a:r>
          </a:p>
          <a:p>
            <a:r>
              <a:rPr lang="en-US" sz="2000" b="1" dirty="0">
                <a:solidFill>
                  <a:srgbClr val="000000"/>
                </a:solidFill>
                <a:latin typeface="Arial"/>
                <a:cs typeface="Arial"/>
              </a:rPr>
              <a:t>3. Use a Clear Daily Plan</a:t>
            </a:r>
          </a:p>
          <a:p>
            <a:pPr marL="0" indent="0">
              <a:buNone/>
            </a:pPr>
            <a:r>
              <a:rPr lang="en-US" sz="2000" dirty="0">
                <a:solidFill>
                  <a:srgbClr val="000000"/>
                </a:solidFill>
                <a:latin typeface="Arial"/>
                <a:cs typeface="Arial"/>
              </a:rPr>
              <a:t>Give the team a simple timetable for their tasks so they don’t appear stressed or rushed in front of staff.</a:t>
            </a:r>
          </a:p>
          <a:p>
            <a:r>
              <a:rPr lang="en-US" sz="2000" b="1" dirty="0">
                <a:solidFill>
                  <a:srgbClr val="000000"/>
                </a:solidFill>
                <a:latin typeface="Arial"/>
                <a:cs typeface="Arial"/>
              </a:rPr>
              <a:t>4. Improve Personal Presentation</a:t>
            </a:r>
          </a:p>
          <a:p>
            <a:pPr marL="0" indent="0">
              <a:buNone/>
            </a:pPr>
            <a:r>
              <a:rPr lang="en-US" sz="2000" dirty="0">
                <a:solidFill>
                  <a:srgbClr val="000000"/>
                </a:solidFill>
                <a:latin typeface="Arial"/>
                <a:cs typeface="Arial"/>
              </a:rPr>
              <a:t>Ensure managers maintain good hygiene and grooming so workers understand these standards are expected and follow them.</a:t>
            </a:r>
          </a:p>
          <a:p>
            <a:pPr>
              <a:buSzPct val="114999"/>
            </a:pPr>
            <a:endParaRPr lang="en-US">
              <a:solidFill>
                <a:srgbClr val="212121"/>
              </a:solidFill>
            </a:endParaRPr>
          </a:p>
        </p:txBody>
      </p:sp>
      <p:sp>
        <p:nvSpPr>
          <p:cNvPr id="7" name="TextBox 6">
            <a:extLst>
              <a:ext uri="{FF2B5EF4-FFF2-40B4-BE49-F238E27FC236}">
                <a16:creationId xmlns:a16="http://schemas.microsoft.com/office/drawing/2014/main" id="{D719AF81-FBDB-9BA1-FF68-9F40F02661F9}"/>
              </a:ext>
            </a:extLst>
          </p:cNvPr>
          <p:cNvSpPr txBox="1"/>
          <p:nvPr/>
        </p:nvSpPr>
        <p:spPr>
          <a:xfrm>
            <a:off x="4002000" y="342000"/>
            <a:ext cx="7710000"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Bef>
                <a:spcPct val="20000"/>
              </a:spcBef>
              <a:spcAft>
                <a:spcPts val="600"/>
              </a:spcAft>
            </a:pPr>
            <a:r>
              <a:rPr lang="en-US" sz="2800" b="1" u="sng" dirty="0">
                <a:latin typeface="Arial"/>
                <a:cs typeface="Arial"/>
              </a:rPr>
              <a:t>Non- Verbal Issues at Flight Foods</a:t>
            </a:r>
            <a:r>
              <a:rPr lang="en-US" sz="2800" b="1" dirty="0">
                <a:latin typeface="Arial"/>
                <a:cs typeface="Arial"/>
              </a:rPr>
              <a:t> </a:t>
            </a:r>
          </a:p>
          <a:p>
            <a:endParaRPr lang="en-US">
              <a:solidFill>
                <a:srgbClr val="000000"/>
              </a:solidFill>
            </a:endParaRPr>
          </a:p>
        </p:txBody>
      </p:sp>
      <p:pic>
        <p:nvPicPr>
          <p:cNvPr id="9" name="Graphic 8" descr="Clipboard with solid fill">
            <a:extLst>
              <a:ext uri="{FF2B5EF4-FFF2-40B4-BE49-F238E27FC236}">
                <a16:creationId xmlns:a16="http://schemas.microsoft.com/office/drawing/2014/main" id="{A016D6FB-BA04-EE48-8D3F-5B099564440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888800" y="5671800"/>
            <a:ext cx="1010400" cy="1028400"/>
          </a:xfrm>
          <a:prstGeom prst="rect">
            <a:avLst/>
          </a:prstGeom>
        </p:spPr>
      </p:pic>
    </p:spTree>
    <p:extLst>
      <p:ext uri="{BB962C8B-B14F-4D97-AF65-F5344CB8AC3E}">
        <p14:creationId xmlns:p14="http://schemas.microsoft.com/office/powerpoint/2010/main" val="1013880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D918A09-07E8-8FB9-5EF4-7F41124DBB41}"/>
              </a:ext>
            </a:extLst>
          </p:cNvPr>
          <p:cNvSpPr>
            <a:spLocks noGrp="1"/>
          </p:cNvSpPr>
          <p:nvPr>
            <p:ph type="title"/>
          </p:nvPr>
        </p:nvSpPr>
        <p:spPr>
          <a:xfrm>
            <a:off x="952108" y="954756"/>
            <a:ext cx="2730414" cy="4946003"/>
          </a:xfrm>
        </p:spPr>
        <p:txBody>
          <a:bodyPr>
            <a:normAutofit/>
          </a:bodyPr>
          <a:lstStyle/>
          <a:p>
            <a:br>
              <a:rPr lang="en-US" sz="3600"/>
            </a:br>
            <a:br>
              <a:rPr lang="en-US" sz="3600"/>
            </a:br>
            <a:br>
              <a:rPr lang="en-US" sz="3600"/>
            </a:br>
            <a:endParaRPr lang="en-US" b="1"/>
          </a:p>
          <a:p>
            <a:endParaRPr lang="en-US" sz="3600">
              <a:solidFill>
                <a:srgbClr val="FFFFFF"/>
              </a:solidFill>
            </a:endParaRP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8EF919-D479-A14B-6378-52CCB4F795CE}"/>
              </a:ext>
            </a:extLst>
          </p:cNvPr>
          <p:cNvSpPr>
            <a:spLocks noGrp="1"/>
          </p:cNvSpPr>
          <p:nvPr>
            <p:ph idx="1"/>
          </p:nvPr>
        </p:nvSpPr>
        <p:spPr>
          <a:xfrm>
            <a:off x="4652325" y="567191"/>
            <a:ext cx="7511364" cy="5726190"/>
          </a:xfrm>
        </p:spPr>
        <p:txBody>
          <a:bodyPr vert="horz" lIns="91440" tIns="45720" rIns="91440" bIns="45720" rtlCol="0" anchor="ctr">
            <a:noAutofit/>
          </a:bodyPr>
          <a:lstStyle/>
          <a:p>
            <a:pPr algn="just">
              <a:buSzPct val="114999"/>
            </a:pPr>
            <a:r>
              <a:rPr lang="en-US" sz="2000" b="1" dirty="0">
                <a:solidFill>
                  <a:srgbClr val="000000"/>
                </a:solidFill>
                <a:latin typeface="Arial"/>
                <a:ea typeface="+mn-lt"/>
                <a:cs typeface="+mn-lt"/>
              </a:rPr>
              <a:t>1.Stress and lack of sleep:</a:t>
            </a:r>
            <a:r>
              <a:rPr lang="en-US" sz="2000" dirty="0">
                <a:solidFill>
                  <a:srgbClr val="000000"/>
                </a:solidFill>
                <a:latin typeface="Arial"/>
                <a:ea typeface="+mn-lt"/>
                <a:cs typeface="+mn-lt"/>
              </a:rPr>
              <a:t> Gary arrives exhausted, which affects his patience and ability to communicate clearly.</a:t>
            </a:r>
            <a:endParaRPr lang="en-US" sz="2000" b="1" dirty="0">
              <a:solidFill>
                <a:srgbClr val="000000"/>
              </a:solidFill>
              <a:latin typeface="Arial"/>
              <a:cs typeface="Arial"/>
            </a:endParaRPr>
          </a:p>
          <a:p>
            <a:pPr marL="0" indent="0" algn="just">
              <a:buSzPct val="114999"/>
              <a:buNone/>
            </a:pPr>
            <a:endParaRPr lang="en-US" sz="2000" dirty="0">
              <a:solidFill>
                <a:srgbClr val="000000"/>
              </a:solidFill>
              <a:latin typeface="Arial"/>
              <a:ea typeface="+mn-lt"/>
              <a:cs typeface="+mn-lt"/>
            </a:endParaRPr>
          </a:p>
          <a:p>
            <a:pPr algn="just">
              <a:buSzPct val="114999"/>
            </a:pPr>
            <a:r>
              <a:rPr lang="en-US" sz="2000" b="1" dirty="0">
                <a:solidFill>
                  <a:srgbClr val="000000"/>
                </a:solidFill>
                <a:latin typeface="Arial"/>
                <a:ea typeface="+mn-lt"/>
                <a:cs typeface="+mn-lt"/>
              </a:rPr>
              <a:t>2.Anger and frustration:</a:t>
            </a:r>
            <a:r>
              <a:rPr lang="en-US" sz="2000" dirty="0">
                <a:solidFill>
                  <a:srgbClr val="000000"/>
                </a:solidFill>
                <a:latin typeface="Arial"/>
                <a:ea typeface="+mn-lt"/>
                <a:cs typeface="+mn-lt"/>
              </a:rPr>
              <a:t> When Gary finds the chicken left out, he screams, showing that strong emotions block calm and effective interaction.</a:t>
            </a:r>
            <a:endParaRPr lang="en-US" sz="2000">
              <a:latin typeface="Arial"/>
              <a:cs typeface="Arial"/>
            </a:endParaRPr>
          </a:p>
          <a:p>
            <a:pPr marL="0" indent="0" algn="just">
              <a:buSzPct val="114999"/>
              <a:buNone/>
            </a:pPr>
            <a:endParaRPr lang="en-US" sz="2000" dirty="0">
              <a:solidFill>
                <a:srgbClr val="000000"/>
              </a:solidFill>
              <a:latin typeface="Arial"/>
              <a:ea typeface="+mn-lt"/>
              <a:cs typeface="+mn-lt"/>
            </a:endParaRPr>
          </a:p>
          <a:p>
            <a:pPr algn="just">
              <a:buSzPct val="114999"/>
            </a:pPr>
            <a:r>
              <a:rPr lang="en-US" sz="2000" b="1" dirty="0">
                <a:solidFill>
                  <a:srgbClr val="000000"/>
                </a:solidFill>
                <a:latin typeface="Arial"/>
                <a:ea typeface="+mn-lt"/>
                <a:cs typeface="+mn-lt"/>
              </a:rPr>
              <a:t>3.Emotional reactivity:</a:t>
            </a:r>
            <a:r>
              <a:rPr lang="en-US" sz="2000" dirty="0">
                <a:solidFill>
                  <a:srgbClr val="000000"/>
                </a:solidFill>
                <a:latin typeface="Arial"/>
                <a:ea typeface="+mn-lt"/>
                <a:cs typeface="+mn-lt"/>
              </a:rPr>
              <a:t> Gary reacts impulsively to problems instead of thinking first, creating tension and misunderstanding with his team.</a:t>
            </a:r>
            <a:endParaRPr lang="en-US" sz="2000">
              <a:latin typeface="Arial"/>
              <a:cs typeface="Arial"/>
            </a:endParaRPr>
          </a:p>
          <a:p>
            <a:pPr algn="just">
              <a:buSzPct val="114999"/>
            </a:pPr>
            <a:endParaRPr lang="en-US" sz="2000" b="1" dirty="0">
              <a:solidFill>
                <a:srgbClr val="000000"/>
              </a:solidFill>
              <a:latin typeface="Arial"/>
              <a:cs typeface="Arial"/>
            </a:endParaRPr>
          </a:p>
          <a:p>
            <a:pPr algn="just">
              <a:buSzPct val="114999"/>
            </a:pPr>
            <a:endParaRPr lang="en-US">
              <a:solidFill>
                <a:srgbClr val="212121"/>
              </a:solidFill>
            </a:endParaRPr>
          </a:p>
        </p:txBody>
      </p:sp>
      <p:pic>
        <p:nvPicPr>
          <p:cNvPr id="5" name="Graphic 4" descr="Airplane outline">
            <a:extLst>
              <a:ext uri="{FF2B5EF4-FFF2-40B4-BE49-F238E27FC236}">
                <a16:creationId xmlns:a16="http://schemas.microsoft.com/office/drawing/2014/main" id="{B29F0207-CA24-57CE-FAF6-4008753DD49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67285" y="2204495"/>
            <a:ext cx="914400" cy="914400"/>
          </a:xfrm>
          <a:prstGeom prst="rect">
            <a:avLst/>
          </a:prstGeom>
        </p:spPr>
      </p:pic>
      <p:sp>
        <p:nvSpPr>
          <p:cNvPr id="4" name="TextBox 3">
            <a:extLst>
              <a:ext uri="{FF2B5EF4-FFF2-40B4-BE49-F238E27FC236}">
                <a16:creationId xmlns:a16="http://schemas.microsoft.com/office/drawing/2014/main" id="{D4A4F0ED-BD00-1B60-0CF2-2A2F1FA6F849}"/>
              </a:ext>
            </a:extLst>
          </p:cNvPr>
          <p:cNvSpPr txBox="1"/>
          <p:nvPr/>
        </p:nvSpPr>
        <p:spPr>
          <a:xfrm>
            <a:off x="1020000" y="2535000"/>
            <a:ext cx="2663676"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100">
              <a:solidFill>
                <a:srgbClr val="FFFFFF"/>
              </a:solidFill>
            </a:endParaRPr>
          </a:p>
          <a:p>
            <a:pPr algn="ctr"/>
            <a:r>
              <a:rPr lang="en-US" sz="3100" dirty="0">
                <a:solidFill>
                  <a:srgbClr val="FFFFFF"/>
                </a:solidFill>
              </a:rPr>
              <a:t>EMOTIONAL</a:t>
            </a:r>
          </a:p>
          <a:p>
            <a:pPr algn="ctr"/>
            <a:r>
              <a:rPr lang="en-US" sz="2800" b="1" dirty="0">
                <a:solidFill>
                  <a:schemeClr val="bg1"/>
                </a:solidFill>
              </a:rPr>
              <a:t>Barrier 5</a:t>
            </a:r>
            <a:br>
              <a:rPr lang="en-US" sz="2800" b="1" dirty="0"/>
            </a:br>
            <a:r>
              <a:rPr lang="en-US" sz="2800" b="1" u="sng" dirty="0">
                <a:solidFill>
                  <a:schemeClr val="bg1"/>
                </a:solidFill>
                <a:latin typeface="Arial"/>
                <a:cs typeface="Arial"/>
              </a:rPr>
              <a:t>Janine</a:t>
            </a:r>
          </a:p>
          <a:p>
            <a:pPr algn="ctr"/>
            <a:endParaRPr lang="en-US"/>
          </a:p>
        </p:txBody>
      </p:sp>
      <p:sp>
        <p:nvSpPr>
          <p:cNvPr id="6" name="TextBox 5">
            <a:extLst>
              <a:ext uri="{FF2B5EF4-FFF2-40B4-BE49-F238E27FC236}">
                <a16:creationId xmlns:a16="http://schemas.microsoft.com/office/drawing/2014/main" id="{6F91EB99-D7F0-F2CB-F4D4-318D2B4513D7}"/>
              </a:ext>
            </a:extLst>
          </p:cNvPr>
          <p:cNvSpPr txBox="1"/>
          <p:nvPr/>
        </p:nvSpPr>
        <p:spPr>
          <a:xfrm>
            <a:off x="3046303" y="335333"/>
            <a:ext cx="663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u="sng" dirty="0">
                <a:solidFill>
                  <a:srgbClr val="262626"/>
                </a:solidFill>
                <a:latin typeface="Arial"/>
                <a:cs typeface="Arial"/>
              </a:rPr>
              <a:t>Emotional Barriers</a:t>
            </a:r>
            <a:endParaRPr lang="pt-BR" sz="2800">
              <a:latin typeface="Arial"/>
              <a:cs typeface="Arial"/>
            </a:endParaRPr>
          </a:p>
          <a:p>
            <a:endParaRPr lang="en-US"/>
          </a:p>
        </p:txBody>
      </p:sp>
      <p:pic>
        <p:nvPicPr>
          <p:cNvPr id="13" name="Graphic 6" descr="Business Growth with solid fill">
            <a:extLst>
              <a:ext uri="{FF2B5EF4-FFF2-40B4-BE49-F238E27FC236}">
                <a16:creationId xmlns:a16="http://schemas.microsoft.com/office/drawing/2014/main" id="{7B746D9C-4ADE-8B6E-61A6-184564B5995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04800" y="5305800"/>
            <a:ext cx="1382400" cy="1388400"/>
          </a:xfrm>
          <a:prstGeom prst="rect">
            <a:avLst/>
          </a:prstGeom>
        </p:spPr>
      </p:pic>
    </p:spTree>
    <p:extLst>
      <p:ext uri="{BB962C8B-B14F-4D97-AF65-F5344CB8AC3E}">
        <p14:creationId xmlns:p14="http://schemas.microsoft.com/office/powerpoint/2010/main" val="5317657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209B8DB-093C-A576-8895-E0927C629CBC}"/>
              </a:ext>
            </a:extLst>
          </p:cNvPr>
          <p:cNvSpPr>
            <a:spLocks noGrp="1"/>
          </p:cNvSpPr>
          <p:nvPr>
            <p:ph type="title"/>
          </p:nvPr>
        </p:nvSpPr>
        <p:spPr>
          <a:xfrm>
            <a:off x="952108" y="954756"/>
            <a:ext cx="2730414" cy="4946003"/>
          </a:xfrm>
        </p:spPr>
        <p:txBody>
          <a:bodyPr>
            <a:normAutofit/>
          </a:bodyPr>
          <a:lstStyle/>
          <a:p>
            <a:br>
              <a:rPr lang="en-US" sz="3600"/>
            </a:br>
            <a:br>
              <a:rPr lang="en-US" sz="3600"/>
            </a:br>
            <a:br>
              <a:rPr lang="en-US" sz="3600"/>
            </a:br>
            <a:r>
              <a:rPr lang="en-US" sz="3100">
                <a:solidFill>
                  <a:srgbClr val="FFFFFF"/>
                </a:solidFill>
              </a:rPr>
              <a:t>EMOTIONAL</a:t>
            </a:r>
            <a:br>
              <a:rPr lang="en-US" sz="3600"/>
            </a:br>
            <a:r>
              <a:rPr lang="en-US" sz="3100">
                <a:solidFill>
                  <a:srgbClr val="FFFFFF"/>
                </a:solidFill>
              </a:rPr>
              <a:t>Solutions</a:t>
            </a:r>
          </a:p>
          <a:p>
            <a:endParaRPr lang="en-US" sz="3600"/>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2F5E78-345A-8FDC-F06E-BC4BE110F4B6}"/>
              </a:ext>
            </a:extLst>
          </p:cNvPr>
          <p:cNvSpPr>
            <a:spLocks noGrp="1"/>
          </p:cNvSpPr>
          <p:nvPr>
            <p:ph idx="1"/>
          </p:nvPr>
        </p:nvSpPr>
        <p:spPr>
          <a:xfrm>
            <a:off x="4654934" y="155596"/>
            <a:ext cx="7523281" cy="5734452"/>
          </a:xfrm>
        </p:spPr>
        <p:txBody>
          <a:bodyPr anchor="ctr">
            <a:normAutofit/>
          </a:bodyPr>
          <a:lstStyle/>
          <a:p>
            <a:pPr marL="0" indent="0" algn="ctr">
              <a:buNone/>
            </a:pPr>
            <a:endParaRPr lang="en-US" sz="2600" b="1">
              <a:latin typeface="Garamond"/>
              <a:cs typeface="Arial"/>
            </a:endParaRPr>
          </a:p>
          <a:p>
            <a:pPr marL="457200" indent="-457200" algn="just"/>
            <a:r>
              <a:rPr lang="en-US" sz="2000" b="1" dirty="0">
                <a:solidFill>
                  <a:srgbClr val="212121"/>
                </a:solidFill>
                <a:latin typeface="Arial"/>
                <a:ea typeface="+mn-lt"/>
                <a:cs typeface="+mn-lt"/>
              </a:rPr>
              <a:t>1. Improve communication practices</a:t>
            </a:r>
            <a:endParaRPr lang="en-US" sz="2000" dirty="0">
              <a:solidFill>
                <a:srgbClr val="262626"/>
              </a:solidFill>
              <a:latin typeface="Arial"/>
              <a:ea typeface="+mn-lt"/>
              <a:cs typeface="Arial"/>
            </a:endParaRPr>
          </a:p>
          <a:p>
            <a:pPr marL="0" indent="0" algn="just">
              <a:buSzPct val="114999"/>
              <a:buNone/>
            </a:pPr>
            <a:r>
              <a:rPr lang="en-US" sz="2000" dirty="0">
                <a:solidFill>
                  <a:srgbClr val="262626"/>
                </a:solidFill>
                <a:latin typeface="Arial"/>
                <a:ea typeface="+mn-lt"/>
                <a:cs typeface="Arial"/>
              </a:rPr>
              <a:t>Use</a:t>
            </a:r>
            <a:r>
              <a:rPr lang="en-US" sz="2000" dirty="0">
                <a:latin typeface="Arial"/>
                <a:ea typeface="+mn-lt"/>
                <a:cs typeface="Arial"/>
              </a:rPr>
              <a:t> simple language, visual instructions and daily short briefings.</a:t>
            </a:r>
            <a:endParaRPr lang="en-US" sz="2000" dirty="0">
              <a:latin typeface="Arial"/>
              <a:cs typeface="Arial"/>
            </a:endParaRPr>
          </a:p>
          <a:p>
            <a:pPr marL="457200" indent="-457200" algn="just">
              <a:buSzPct val="114999"/>
            </a:pPr>
            <a:r>
              <a:rPr lang="en-US" sz="2000" b="1" dirty="0">
                <a:solidFill>
                  <a:srgbClr val="212121"/>
                </a:solidFill>
                <a:latin typeface="Arial"/>
                <a:ea typeface="+mn-lt"/>
                <a:cs typeface="+mn-lt"/>
              </a:rPr>
              <a:t>2.Strengthen leadership </a:t>
            </a:r>
            <a:r>
              <a:rPr lang="en-US" sz="2000" b="1" err="1">
                <a:solidFill>
                  <a:srgbClr val="212121"/>
                </a:solidFill>
                <a:latin typeface="Arial"/>
                <a:ea typeface="+mn-lt"/>
                <a:cs typeface="+mn-lt"/>
              </a:rPr>
              <a:t>behaviour</a:t>
            </a:r>
            <a:endParaRPr lang="en-US" sz="2000">
              <a:solidFill>
                <a:srgbClr val="262626"/>
              </a:solidFill>
              <a:latin typeface="Arial"/>
              <a:ea typeface="+mn-lt"/>
              <a:cs typeface="Arial"/>
            </a:endParaRPr>
          </a:p>
          <a:p>
            <a:pPr marL="0" indent="0" algn="just">
              <a:buSzPct val="114999"/>
              <a:buNone/>
            </a:pPr>
            <a:r>
              <a:rPr lang="en-US" sz="2000" dirty="0">
                <a:latin typeface="Arial"/>
                <a:ea typeface="+mn-lt"/>
                <a:cs typeface="Arial"/>
              </a:rPr>
              <a:t>Manager must show hygiene, punctuality, </a:t>
            </a:r>
            <a:r>
              <a:rPr lang="en-US" sz="2000" b="1" dirty="0">
                <a:solidFill>
                  <a:srgbClr val="212121"/>
                </a:solidFill>
                <a:latin typeface="Arial"/>
                <a:ea typeface="+mn-lt"/>
                <a:cs typeface="+mn-lt"/>
              </a:rPr>
              <a:t>uniform</a:t>
            </a:r>
            <a:r>
              <a:rPr lang="en-US" sz="2000" dirty="0">
                <a:latin typeface="Arial"/>
                <a:ea typeface="+mn-lt"/>
                <a:cs typeface="Arial"/>
              </a:rPr>
              <a:t> standards and professionalism </a:t>
            </a:r>
            <a:r>
              <a:rPr lang="en-US" sz="2000" i="1" dirty="0">
                <a:solidFill>
                  <a:srgbClr val="212121"/>
                </a:solidFill>
                <a:latin typeface="Arial"/>
                <a:ea typeface="+mn-lt"/>
                <a:cs typeface="+mn-lt"/>
              </a:rPr>
              <a:t>(Northouse, 2021)</a:t>
            </a:r>
            <a:r>
              <a:rPr lang="en-US" sz="2000" dirty="0">
                <a:latin typeface="Arial"/>
                <a:ea typeface="+mn-lt"/>
                <a:cs typeface="Arial"/>
              </a:rPr>
              <a:t>.</a:t>
            </a:r>
            <a:endParaRPr lang="en-US" sz="2000" dirty="0">
              <a:latin typeface="Arial"/>
              <a:cs typeface="Arial"/>
            </a:endParaRPr>
          </a:p>
          <a:p>
            <a:pPr marL="457200" indent="-457200" algn="just">
              <a:buSzPct val="114999"/>
            </a:pPr>
            <a:r>
              <a:rPr lang="en-US" sz="2000" b="1" dirty="0">
                <a:solidFill>
                  <a:srgbClr val="212121"/>
                </a:solidFill>
                <a:latin typeface="Arial"/>
                <a:ea typeface="+mn-lt"/>
                <a:cs typeface="+mn-lt"/>
              </a:rPr>
              <a:t>3.Increase supervision and monitoring</a:t>
            </a:r>
            <a:endParaRPr lang="en-US" sz="2000" dirty="0">
              <a:solidFill>
                <a:srgbClr val="262626"/>
              </a:solidFill>
              <a:latin typeface="Arial"/>
              <a:ea typeface="+mn-lt"/>
              <a:cs typeface="Arial"/>
            </a:endParaRPr>
          </a:p>
          <a:p>
            <a:pPr marL="0" indent="0" algn="just">
              <a:buSzPct val="114999"/>
              <a:buNone/>
            </a:pPr>
            <a:r>
              <a:rPr lang="en-US" sz="2000" dirty="0">
                <a:solidFill>
                  <a:srgbClr val="262626"/>
                </a:solidFill>
                <a:latin typeface="Arial"/>
                <a:ea typeface="+mn-lt"/>
                <a:cs typeface="Arial"/>
              </a:rPr>
              <a:t>Introduce</a:t>
            </a:r>
            <a:r>
              <a:rPr lang="en-US" sz="2000" dirty="0">
                <a:latin typeface="Arial"/>
                <a:ea typeface="+mn-lt"/>
                <a:cs typeface="Arial"/>
              </a:rPr>
              <a:t> checklists, temperature logs and regular rounds on the floor.</a:t>
            </a:r>
            <a:endParaRPr lang="en-US" sz="2000" dirty="0">
              <a:latin typeface="Arial"/>
              <a:cs typeface="Arial"/>
            </a:endParaRPr>
          </a:p>
          <a:p>
            <a:pPr marL="457200" indent="-457200" algn="just">
              <a:buSzPct val="114999"/>
            </a:pPr>
            <a:r>
              <a:rPr lang="en-US" sz="2000" b="1" dirty="0">
                <a:solidFill>
                  <a:srgbClr val="212121"/>
                </a:solidFill>
                <a:latin typeface="Arial"/>
                <a:ea typeface="+mn-lt"/>
                <a:cs typeface="+mn-lt"/>
              </a:rPr>
              <a:t>4.Structured planning</a:t>
            </a:r>
            <a:endParaRPr lang="en-US" sz="2000" dirty="0">
              <a:solidFill>
                <a:srgbClr val="262626"/>
              </a:solidFill>
              <a:latin typeface="Arial"/>
              <a:ea typeface="+mn-lt"/>
              <a:cs typeface="Arial"/>
            </a:endParaRPr>
          </a:p>
          <a:p>
            <a:pPr marL="0" indent="0" algn="just">
              <a:buSzPct val="114999"/>
              <a:buNone/>
            </a:pPr>
            <a:r>
              <a:rPr lang="en-US" sz="2000" dirty="0">
                <a:solidFill>
                  <a:srgbClr val="262626"/>
                </a:solidFill>
                <a:latin typeface="Arial"/>
                <a:ea typeface="+mn-lt"/>
                <a:cs typeface="Arial"/>
              </a:rPr>
              <a:t>Create</a:t>
            </a:r>
            <a:r>
              <a:rPr lang="en-US" sz="2000" dirty="0">
                <a:latin typeface="Arial"/>
                <a:ea typeface="+mn-lt"/>
                <a:cs typeface="Arial"/>
              </a:rPr>
              <a:t> daily task plans and roles to avoid chaos and confusion.</a:t>
            </a:r>
            <a:endParaRPr lang="en-US" sz="2000" dirty="0">
              <a:latin typeface="Arial"/>
              <a:cs typeface="Arial"/>
            </a:endParaRPr>
          </a:p>
          <a:p>
            <a:pPr marL="457200" indent="-457200" algn="just">
              <a:buSzPct val="114999"/>
            </a:pPr>
            <a:endParaRPr lang="en-US" sz="2000" dirty="0">
              <a:solidFill>
                <a:srgbClr val="212121"/>
              </a:solidFill>
              <a:latin typeface="Arial"/>
              <a:cs typeface="Arial"/>
            </a:endParaRPr>
          </a:p>
        </p:txBody>
      </p:sp>
      <p:pic>
        <p:nvPicPr>
          <p:cNvPr id="5" name="Graphic 4" descr="Airplane outline">
            <a:extLst>
              <a:ext uri="{FF2B5EF4-FFF2-40B4-BE49-F238E27FC236}">
                <a16:creationId xmlns:a16="http://schemas.microsoft.com/office/drawing/2014/main" id="{445720DD-BDCE-052A-90A0-E54E1EACBB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67285" y="2255982"/>
            <a:ext cx="914400" cy="914400"/>
          </a:xfrm>
          <a:prstGeom prst="rect">
            <a:avLst/>
          </a:prstGeom>
        </p:spPr>
      </p:pic>
      <p:sp>
        <p:nvSpPr>
          <p:cNvPr id="85" name="TextBox 84">
            <a:extLst>
              <a:ext uri="{FF2B5EF4-FFF2-40B4-BE49-F238E27FC236}">
                <a16:creationId xmlns:a16="http://schemas.microsoft.com/office/drawing/2014/main" id="{14B8F2F5-2863-8327-5961-694B4AB72FCF}"/>
              </a:ext>
            </a:extLst>
          </p:cNvPr>
          <p:cNvSpPr txBox="1"/>
          <p:nvPr/>
        </p:nvSpPr>
        <p:spPr>
          <a:xfrm>
            <a:off x="4692000" y="390000"/>
            <a:ext cx="7446000"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b="1" u="sng" dirty="0">
                <a:solidFill>
                  <a:srgbClr val="262626"/>
                </a:solidFill>
                <a:latin typeface="Arial"/>
                <a:cs typeface="Arial"/>
              </a:rPr>
              <a:t>Solutions to Improve Managerial Performance</a:t>
            </a:r>
            <a:endParaRPr lang="en-US" sz="2600" u="sng">
              <a:latin typeface="Arial"/>
              <a:cs typeface="Arial"/>
            </a:endParaRPr>
          </a:p>
        </p:txBody>
      </p:sp>
      <p:pic>
        <p:nvPicPr>
          <p:cNvPr id="4" name="Graphic 6" descr="Business Growth with solid fill">
            <a:extLst>
              <a:ext uri="{FF2B5EF4-FFF2-40B4-BE49-F238E27FC236}">
                <a16:creationId xmlns:a16="http://schemas.microsoft.com/office/drawing/2014/main" id="{6DA4F615-96C7-39DD-5576-10176B5ED54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504800" y="5305800"/>
            <a:ext cx="1382400" cy="1388400"/>
          </a:xfrm>
          <a:prstGeom prst="rect">
            <a:avLst/>
          </a:prstGeom>
        </p:spPr>
      </p:pic>
    </p:spTree>
    <p:extLst>
      <p:ext uri="{BB962C8B-B14F-4D97-AF65-F5344CB8AC3E}">
        <p14:creationId xmlns:p14="http://schemas.microsoft.com/office/powerpoint/2010/main" val="16640138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22" name="Rectangle 21">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4CC194D-EED0-223B-1018-DA1ACA254089}"/>
              </a:ext>
            </a:extLst>
          </p:cNvPr>
          <p:cNvSpPr>
            <a:spLocks noGrp="1"/>
          </p:cNvSpPr>
          <p:nvPr>
            <p:ph type="title"/>
          </p:nvPr>
        </p:nvSpPr>
        <p:spPr>
          <a:xfrm>
            <a:off x="1295402" y="1508760"/>
            <a:ext cx="2918458" cy="3840480"/>
          </a:xfrm>
        </p:spPr>
        <p:txBody>
          <a:bodyPr>
            <a:normAutofit/>
          </a:bodyPr>
          <a:lstStyle/>
          <a:p>
            <a:r>
              <a:rPr lang="en-US" sz="3100" b="1">
                <a:solidFill>
                  <a:schemeClr val="tx1"/>
                </a:solidFill>
              </a:rPr>
              <a:t>CONCLUSION</a:t>
            </a:r>
          </a:p>
        </p:txBody>
      </p:sp>
      <p:cxnSp>
        <p:nvCxnSpPr>
          <p:cNvPr id="26" name="Straight Connector 25">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5EE083-6A6E-B1C8-7F4F-F81DFEF8A129}"/>
              </a:ext>
            </a:extLst>
          </p:cNvPr>
          <p:cNvSpPr>
            <a:spLocks noGrp="1"/>
          </p:cNvSpPr>
          <p:nvPr>
            <p:ph idx="1"/>
          </p:nvPr>
        </p:nvSpPr>
        <p:spPr>
          <a:xfrm>
            <a:off x="4670355" y="1508760"/>
            <a:ext cx="6655267" cy="4215435"/>
          </a:xfrm>
        </p:spPr>
        <p:txBody>
          <a:bodyPr vert="horz" lIns="91440" tIns="45720" rIns="91440" bIns="45720" rtlCol="0" anchor="ctr">
            <a:noAutofit/>
          </a:bodyPr>
          <a:lstStyle/>
          <a:p>
            <a:pPr algn="just"/>
            <a:r>
              <a:rPr lang="en-US" dirty="0">
                <a:solidFill>
                  <a:schemeClr val="tx1"/>
                </a:solidFill>
                <a:latin typeface="Arial"/>
                <a:cs typeface="Arial"/>
              </a:rPr>
              <a:t>The main issue facing Flight Foods Ltd is the communication breakdown between Gary, the floor manager, and the culturally diverse workforce. According to Shannon-Weaver model communication, the language differences in the factory create semantic Noise, which disrupts the clarity. Implementing multilingual training, visual communication methods and consistent feedback can help to overcome these barriers.</a:t>
            </a:r>
          </a:p>
        </p:txBody>
      </p:sp>
      <p:pic>
        <p:nvPicPr>
          <p:cNvPr id="5" name="Graphic 4" descr="Airplane outline">
            <a:extLst>
              <a:ext uri="{FF2B5EF4-FFF2-40B4-BE49-F238E27FC236}">
                <a16:creationId xmlns:a16="http://schemas.microsoft.com/office/drawing/2014/main" id="{4E1B6194-4428-59F7-8A09-F3DC24A6C7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94012" y="2275921"/>
            <a:ext cx="914400" cy="914400"/>
          </a:xfrm>
          <a:prstGeom prst="rect">
            <a:avLst/>
          </a:prstGeom>
        </p:spPr>
      </p:pic>
    </p:spTree>
    <p:extLst>
      <p:ext uri="{BB962C8B-B14F-4D97-AF65-F5344CB8AC3E}">
        <p14:creationId xmlns:p14="http://schemas.microsoft.com/office/powerpoint/2010/main" val="41148865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3A08D20-62F2-4059-D9AA-F291F6BA48F9}"/>
              </a:ext>
            </a:extLst>
          </p:cNvPr>
          <p:cNvSpPr>
            <a:spLocks noGrp="1"/>
          </p:cNvSpPr>
          <p:nvPr>
            <p:ph type="title"/>
          </p:nvPr>
        </p:nvSpPr>
        <p:spPr>
          <a:xfrm>
            <a:off x="1295402" y="412132"/>
            <a:ext cx="9601196" cy="1303867"/>
          </a:xfrm>
        </p:spPr>
        <p:txBody>
          <a:bodyPr>
            <a:normAutofit/>
          </a:bodyPr>
          <a:lstStyle/>
          <a:p>
            <a:r>
              <a:rPr lang="en-US" sz="2600" b="1" dirty="0">
                <a:latin typeface="Arial"/>
                <a:cs typeface="Arial"/>
              </a:rPr>
              <a:t>REFERENCES</a:t>
            </a:r>
          </a:p>
        </p:txBody>
      </p:sp>
      <p:sp>
        <p:nvSpPr>
          <p:cNvPr id="3" name="Content Placeholder 2">
            <a:extLst>
              <a:ext uri="{FF2B5EF4-FFF2-40B4-BE49-F238E27FC236}">
                <a16:creationId xmlns:a16="http://schemas.microsoft.com/office/drawing/2014/main" id="{B9677453-0C36-D902-15C0-4E6CC8470A50}"/>
              </a:ext>
            </a:extLst>
          </p:cNvPr>
          <p:cNvSpPr>
            <a:spLocks noGrp="1"/>
          </p:cNvSpPr>
          <p:nvPr>
            <p:ph idx="1"/>
          </p:nvPr>
        </p:nvSpPr>
        <p:spPr>
          <a:xfrm>
            <a:off x="761401" y="1332932"/>
            <a:ext cx="10735196" cy="3978936"/>
          </a:xfrm>
        </p:spPr>
        <p:txBody>
          <a:bodyPr vert="horz" lIns="91440" tIns="45720" rIns="91440" bIns="45720" rtlCol="0" anchor="t">
            <a:noAutofit/>
          </a:bodyPr>
          <a:lstStyle/>
          <a:p>
            <a:pPr algn="just"/>
            <a:r>
              <a:rPr lang="en-GB" sz="1800" dirty="0" err="1">
                <a:latin typeface="Arial"/>
                <a:ea typeface="+mn-lt"/>
                <a:cs typeface="+mn-lt"/>
              </a:rPr>
              <a:t>Businesstopia</a:t>
            </a:r>
            <a:r>
              <a:rPr lang="en-GB" sz="1800" dirty="0">
                <a:latin typeface="Arial"/>
                <a:ea typeface="+mn-lt"/>
                <a:cs typeface="+mn-lt"/>
              </a:rPr>
              <a:t> (2025). </a:t>
            </a:r>
            <a:r>
              <a:rPr lang="en-GB" sz="1800" i="1" dirty="0">
                <a:latin typeface="Arial"/>
                <a:ea typeface="+mn-lt"/>
                <a:cs typeface="+mn-lt"/>
              </a:rPr>
              <a:t>“Shannon and Weaver Model Of Communication”</a:t>
            </a:r>
            <a:r>
              <a:rPr lang="en-GB" sz="1800" dirty="0">
                <a:latin typeface="Arial"/>
                <a:ea typeface="+mn-lt"/>
                <a:cs typeface="+mn-lt"/>
              </a:rPr>
              <a:t>. Available at: </a:t>
            </a:r>
            <a:r>
              <a:rPr lang="en-GB" sz="1800" dirty="0">
                <a:latin typeface="Arial"/>
                <a:ea typeface="+mn-lt"/>
                <a:cs typeface="+mn-lt"/>
                <a:hlinkClick r:id="rId3"/>
              </a:rPr>
              <a:t>https://www.businesstopia.net/communication/shannon-and-weaver-model-communication</a:t>
            </a:r>
            <a:r>
              <a:rPr lang="en-GB" sz="1800" dirty="0">
                <a:latin typeface="Arial"/>
                <a:ea typeface="+mn-lt"/>
                <a:cs typeface="+mn-lt"/>
              </a:rPr>
              <a:t> </a:t>
            </a:r>
            <a:r>
              <a:rPr lang="en-US" sz="1800" dirty="0">
                <a:latin typeface="Arial"/>
                <a:ea typeface="+mn-lt"/>
                <a:cs typeface="+mn-lt"/>
              </a:rPr>
              <a:t>(Accessed: 24 November 2025).</a:t>
            </a:r>
            <a:endParaRPr lang="en-GB" sz="1800">
              <a:solidFill>
                <a:srgbClr val="000000"/>
              </a:solidFill>
              <a:latin typeface="Arial"/>
              <a:ea typeface="+mn-lt"/>
              <a:cs typeface="+mn-lt"/>
            </a:endParaRPr>
          </a:p>
          <a:p>
            <a:pPr algn="just">
              <a:buSzPct val="114999"/>
            </a:pPr>
            <a:r>
              <a:rPr lang="en-GB" sz="1800" dirty="0">
                <a:latin typeface="Arial"/>
                <a:cs typeface="Arial"/>
              </a:rPr>
              <a:t>Mehrabian, A. (1972). </a:t>
            </a:r>
            <a:r>
              <a:rPr lang="en-GB" sz="1800" i="1" dirty="0">
                <a:latin typeface="Arial"/>
                <a:cs typeface="Arial"/>
              </a:rPr>
              <a:t>Nonverbal Communication. Chicago</a:t>
            </a:r>
            <a:r>
              <a:rPr lang="en-GB" sz="1800" dirty="0">
                <a:latin typeface="Arial"/>
                <a:cs typeface="Arial"/>
              </a:rPr>
              <a:t>: Aldine-Atherton.</a:t>
            </a:r>
            <a:endParaRPr lang="en-US" sz="1800" dirty="0">
              <a:latin typeface="Arial"/>
              <a:cs typeface="Arial"/>
            </a:endParaRPr>
          </a:p>
          <a:p>
            <a:pPr algn="just">
              <a:buSzPct val="114999"/>
            </a:pPr>
            <a:r>
              <a:rPr lang="en-US" sz="1800" dirty="0">
                <a:latin typeface="Arial"/>
                <a:cs typeface="Arial"/>
              </a:rPr>
              <a:t>Northouse, P.G. (2021). </a:t>
            </a:r>
            <a:r>
              <a:rPr lang="en-US" sz="1800" i="1" dirty="0">
                <a:latin typeface="Arial"/>
                <a:cs typeface="Arial"/>
              </a:rPr>
              <a:t>Leadership: Theory and Practice</a:t>
            </a:r>
            <a:r>
              <a:rPr lang="en-US" sz="1800" dirty="0">
                <a:latin typeface="Arial"/>
                <a:cs typeface="Arial"/>
              </a:rPr>
              <a:t>. Thousand Oaks: SAGE.</a:t>
            </a:r>
          </a:p>
          <a:p>
            <a:pPr algn="just">
              <a:buSzPct val="114999"/>
            </a:pPr>
            <a:r>
              <a:rPr lang="en-US" sz="1800" dirty="0">
                <a:latin typeface="Arial"/>
                <a:cs typeface="Arial"/>
              </a:rPr>
              <a:t>Robbins, S.P. &amp; Judge, T. (2019). </a:t>
            </a:r>
            <a:r>
              <a:rPr lang="en-US" sz="1800" i="1" dirty="0">
                <a:latin typeface="Arial"/>
                <a:cs typeface="Arial"/>
              </a:rPr>
              <a:t>Organizational Behavior</a:t>
            </a:r>
            <a:r>
              <a:rPr lang="en-US" sz="1800" dirty="0">
                <a:latin typeface="Arial"/>
                <a:cs typeface="Arial"/>
              </a:rPr>
              <a:t>. Harlow: Pearson.</a:t>
            </a:r>
          </a:p>
          <a:p>
            <a:pPr algn="just">
              <a:buSzPct val="114999"/>
            </a:pPr>
            <a:r>
              <a:rPr lang="en-US" sz="1800" dirty="0">
                <a:latin typeface="Arial"/>
                <a:ea typeface="+mn-lt"/>
                <a:cs typeface="+mn-lt"/>
              </a:rPr>
              <a:t>The comm spot (2025). Available at: </a:t>
            </a:r>
            <a:r>
              <a:rPr lang="en-US" sz="1800" dirty="0">
                <a:latin typeface="Arial"/>
                <a:ea typeface="+mn-lt"/>
                <a:cs typeface="+mn-lt"/>
                <a:hlinkClick r:id="rId4"/>
              </a:rPr>
              <a:t>https://thecommspot.com/communicationbasics/communication-theories/overview-introduction</a:t>
            </a:r>
            <a:r>
              <a:rPr lang="en-US" sz="1800" dirty="0">
                <a:latin typeface="Arial"/>
                <a:ea typeface="+mn-lt"/>
                <a:cs typeface="+mn-lt"/>
              </a:rPr>
              <a:t> (Accessed: 24November 2025).</a:t>
            </a:r>
            <a:endParaRPr lang="en-US" sz="1800">
              <a:solidFill>
                <a:srgbClr val="000000"/>
              </a:solidFill>
              <a:latin typeface="Arial"/>
              <a:ea typeface="+mn-lt"/>
              <a:cs typeface="+mn-lt"/>
            </a:endParaRPr>
          </a:p>
          <a:p>
            <a:pPr algn="just">
              <a:buSzPct val="114999"/>
            </a:pPr>
            <a:r>
              <a:rPr lang="en-US" sz="1800" dirty="0">
                <a:latin typeface="Arial"/>
                <a:ea typeface="+mn-lt"/>
                <a:cs typeface="+mn-lt"/>
              </a:rPr>
              <a:t>The Comm Spot (2025) </a:t>
            </a:r>
            <a:r>
              <a:rPr lang="en-US" sz="1800" i="1" dirty="0">
                <a:latin typeface="Arial"/>
                <a:ea typeface="+mn-lt"/>
                <a:cs typeface="+mn-lt"/>
              </a:rPr>
              <a:t>Schramm’s Model of Communication Explained.</a:t>
            </a:r>
            <a:r>
              <a:rPr lang="en-US" sz="1800" dirty="0">
                <a:latin typeface="Arial"/>
                <a:ea typeface="+mn-lt"/>
                <a:cs typeface="+mn-lt"/>
              </a:rPr>
              <a:t> Available at: </a:t>
            </a:r>
            <a:r>
              <a:rPr lang="en-US" sz="1800" dirty="0">
                <a:latin typeface="Arial"/>
                <a:ea typeface="+mn-lt"/>
                <a:cs typeface="+mn-lt"/>
                <a:hlinkClick r:id="rId5"/>
              </a:rPr>
              <a:t>https://thecommspot.com</a:t>
            </a:r>
            <a:r>
              <a:rPr lang="en-US" sz="1800" dirty="0">
                <a:latin typeface="Arial"/>
                <a:ea typeface="+mn-lt"/>
                <a:cs typeface="+mn-lt"/>
              </a:rPr>
              <a:t> (Accessed: 26 November 2025).</a:t>
            </a:r>
          </a:p>
          <a:p>
            <a:pPr algn="just">
              <a:buSzPct val="114999"/>
            </a:pPr>
            <a:r>
              <a:rPr lang="en-US" sz="1800" dirty="0" err="1">
                <a:latin typeface="Arial"/>
                <a:ea typeface="+mn-lt"/>
                <a:cs typeface="+mn-lt"/>
              </a:rPr>
              <a:t>EnterpriseNation</a:t>
            </a:r>
            <a:r>
              <a:rPr lang="en-US" sz="1800" dirty="0">
                <a:latin typeface="Arial"/>
                <a:ea typeface="+mn-lt"/>
                <a:cs typeface="+mn-lt"/>
              </a:rPr>
              <a:t> (2025) How language barriers affect business Available at: </a:t>
            </a:r>
            <a:r>
              <a:rPr lang="en-US" sz="1800" dirty="0">
                <a:latin typeface="Arial"/>
                <a:ea typeface="+mn-lt"/>
                <a:cs typeface="+mn-lt"/>
                <a:hlinkClick r:id="rId6"/>
              </a:rPr>
              <a:t>https://www.enterprisenation.com/learn-something/language-barriers-cultural-differences-selling-overseas/</a:t>
            </a:r>
            <a:r>
              <a:rPr lang="en-US" sz="1800" dirty="0">
                <a:latin typeface="Arial"/>
                <a:ea typeface="+mn-lt"/>
                <a:cs typeface="+mn-lt"/>
              </a:rPr>
              <a:t> (Accessed  31oct 2024)</a:t>
            </a:r>
          </a:p>
          <a:p>
            <a:pPr algn="just">
              <a:buSzPct val="114999"/>
            </a:pPr>
            <a:endParaRPr lang="en-US" sz="1600">
              <a:latin typeface="Aptos"/>
            </a:endParaRPr>
          </a:p>
          <a:p>
            <a:pPr algn="just">
              <a:buSzPct val="114999"/>
            </a:pPr>
            <a:endParaRPr lang="en-US" sz="1600">
              <a:latin typeface="Aptos"/>
            </a:endParaRPr>
          </a:p>
          <a:p>
            <a:pPr algn="just">
              <a:buSzPct val="114999"/>
            </a:pPr>
            <a:endParaRPr lang="en-US" sz="1600">
              <a:latin typeface="Aptos"/>
            </a:endParaRPr>
          </a:p>
          <a:p>
            <a:pPr>
              <a:buSzPct val="114999"/>
            </a:pPr>
            <a:endParaRPr lang="en-US" sz="1600">
              <a:latin typeface="Aptos"/>
            </a:endParaRPr>
          </a:p>
        </p:txBody>
      </p:sp>
    </p:spTree>
    <p:extLst>
      <p:ext uri="{BB962C8B-B14F-4D97-AF65-F5344CB8AC3E}">
        <p14:creationId xmlns:p14="http://schemas.microsoft.com/office/powerpoint/2010/main" val="27233306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23CC1DB7-CD19-47F3-A822-00E42A543C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8" name="Rectangle 47">
            <a:extLst>
              <a:ext uri="{FF2B5EF4-FFF2-40B4-BE49-F238E27FC236}">
                <a16:creationId xmlns:a16="http://schemas.microsoft.com/office/drawing/2014/main" id="{E6501E79-7616-491F-BFD0-442862FBC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9">
            <a:extLst>
              <a:ext uri="{FF2B5EF4-FFF2-40B4-BE49-F238E27FC236}">
                <a16:creationId xmlns:a16="http://schemas.microsoft.com/office/drawing/2014/main" id="{3AD75F65-EDBA-4B97-8A4E-614B489DB2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pic>
        <p:nvPicPr>
          <p:cNvPr id="7" name="Content Placeholder 6" descr="The 7 Questions You Should Ask Your Property Manager Before Handing ...">
            <a:extLst>
              <a:ext uri="{FF2B5EF4-FFF2-40B4-BE49-F238E27FC236}">
                <a16:creationId xmlns:a16="http://schemas.microsoft.com/office/drawing/2014/main" id="{43420894-896D-C72D-5EF2-E6C326B51CE1}"/>
              </a:ext>
            </a:extLst>
          </p:cNvPr>
          <p:cNvPicPr>
            <a:picLocks noGrp="1" noChangeAspect="1"/>
          </p:cNvPicPr>
          <p:nvPr>
            <p:ph idx="1"/>
          </p:nvPr>
        </p:nvPicPr>
        <p:blipFill>
          <a:blip r:embed="rId4"/>
          <a:stretch>
            <a:fillRect/>
          </a:stretch>
        </p:blipFill>
        <p:spPr>
          <a:xfrm>
            <a:off x="7189500" y="1092670"/>
            <a:ext cx="4030374" cy="3984553"/>
          </a:xfrm>
          <a:prstGeom prst="rect">
            <a:avLst/>
          </a:prstGeom>
        </p:spPr>
      </p:pic>
      <p:sp>
        <p:nvSpPr>
          <p:cNvPr id="9" name="TextBox 8">
            <a:extLst>
              <a:ext uri="{FF2B5EF4-FFF2-40B4-BE49-F238E27FC236}">
                <a16:creationId xmlns:a16="http://schemas.microsoft.com/office/drawing/2014/main" id="{9E491B6F-0279-9B1D-8BF3-C3F2AB3070AC}"/>
              </a:ext>
            </a:extLst>
          </p:cNvPr>
          <p:cNvSpPr txBox="1"/>
          <p:nvPr/>
        </p:nvSpPr>
        <p:spPr>
          <a:xfrm>
            <a:off x="7188969" y="5126182"/>
            <a:ext cx="40255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latin typeface="Calibri"/>
                <a:ea typeface="Calibri"/>
                <a:cs typeface="Calibri"/>
              </a:rPr>
              <a:t>ANY QUESTIONS</a:t>
            </a:r>
            <a:endParaRPr lang="en-US" sz="3200"/>
          </a:p>
        </p:txBody>
      </p:sp>
      <p:pic>
        <p:nvPicPr>
          <p:cNvPr id="12" name="Graphic 11" descr="Airplane outline">
            <a:extLst>
              <a:ext uri="{FF2B5EF4-FFF2-40B4-BE49-F238E27FC236}">
                <a16:creationId xmlns:a16="http://schemas.microsoft.com/office/drawing/2014/main" id="{19942183-9E5F-CBE4-68CE-F0995B3076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04012" y="4159800"/>
            <a:ext cx="914400" cy="914400"/>
          </a:xfrm>
          <a:prstGeom prst="rect">
            <a:avLst/>
          </a:prstGeom>
        </p:spPr>
      </p:pic>
      <p:sp>
        <p:nvSpPr>
          <p:cNvPr id="13" name="TextBox 12">
            <a:extLst>
              <a:ext uri="{FF2B5EF4-FFF2-40B4-BE49-F238E27FC236}">
                <a16:creationId xmlns:a16="http://schemas.microsoft.com/office/drawing/2014/main" id="{FFF96291-3CE9-1B3A-FAA5-BAAAB38643AB}"/>
              </a:ext>
            </a:extLst>
          </p:cNvPr>
          <p:cNvSpPr txBox="1"/>
          <p:nvPr/>
        </p:nvSpPr>
        <p:spPr>
          <a:xfrm>
            <a:off x="1447030" y="1554787"/>
            <a:ext cx="5141575"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800" b="1">
                <a:latin typeface="Calibri"/>
                <a:ea typeface="Calibri"/>
                <a:cs typeface="Calibri"/>
              </a:rPr>
              <a:t>THANK </a:t>
            </a:r>
          </a:p>
          <a:p>
            <a:pPr algn="ctr"/>
            <a:r>
              <a:rPr lang="en-US" sz="8800" b="1">
                <a:latin typeface="Calibri"/>
                <a:ea typeface="Calibri"/>
                <a:cs typeface="Calibri"/>
              </a:rPr>
              <a:t>YOU</a:t>
            </a:r>
          </a:p>
        </p:txBody>
      </p:sp>
    </p:spTree>
    <p:extLst>
      <p:ext uri="{BB962C8B-B14F-4D97-AF65-F5344CB8AC3E}">
        <p14:creationId xmlns:p14="http://schemas.microsoft.com/office/powerpoint/2010/main" val="89805233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otalTime>1</TotalTime>
  <Words>1561</Words>
  <Application>Microsoft Macintosh PowerPoint</Application>
  <PresentationFormat>Widescreen</PresentationFormat>
  <Paragraphs>153</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vt:lpstr>
      <vt:lpstr>Aptos Display</vt:lpstr>
      <vt:lpstr>Arial</vt:lpstr>
      <vt:lpstr>Calibri</vt:lpstr>
      <vt:lpstr>Calibri Light</vt:lpstr>
      <vt:lpstr>Calibri,Sans-Serif</vt:lpstr>
      <vt:lpstr>Garamond</vt:lpstr>
      <vt:lpstr>Organic</vt:lpstr>
      <vt:lpstr>Communication Problems at Flight Foods Ltd</vt:lpstr>
      <vt:lpstr>LCLM4003  Effective Teamwork and Communication  </vt:lpstr>
      <vt:lpstr>PowerPoint Presentation</vt:lpstr>
      <vt:lpstr>INTRODUCTION</vt:lpstr>
      <vt:lpstr>  NOISE Barrier 1 Diana</vt:lpstr>
      <vt:lpstr> Solutions NOISE</vt:lpstr>
      <vt:lpstr>   LANGUAGES Barrier 2 Lilia</vt:lpstr>
      <vt:lpstr> Solutions LANGUAGES</vt:lpstr>
      <vt:lpstr>   GENERATIONAL Barrier 3 Valdice </vt:lpstr>
      <vt:lpstr>  Solutions GENERATIONAL </vt:lpstr>
      <vt:lpstr>  NON-VERBAL Barrier 4 Leticia</vt:lpstr>
      <vt:lpstr> Solutions NON-VERBAL</vt:lpstr>
      <vt:lpstr>    </vt:lpstr>
      <vt:lpstr>   EMOTIONAL Solutions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 Valentina Perez Perez (2436761)</dc:creator>
  <cp:lastModifiedBy>Valdice Cristina Albuquerque Sousa (2435221)</cp:lastModifiedBy>
  <cp:revision>143</cp:revision>
  <dcterms:created xsi:type="dcterms:W3CDTF">2025-11-24T10:00:27Z</dcterms:created>
  <dcterms:modified xsi:type="dcterms:W3CDTF">2025-12-03T10:14:56Z</dcterms:modified>
</cp:coreProperties>
</file>