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70" r:id="rId1"/>
  </p:sldMasterIdLst>
  <p:sldIdLst>
    <p:sldId id="256" r:id="rId2"/>
    <p:sldId id="257" r:id="rId3"/>
    <p:sldId id="316" r:id="rId4"/>
    <p:sldId id="311" r:id="rId5"/>
    <p:sldId id="303" r:id="rId6"/>
    <p:sldId id="313" r:id="rId7"/>
    <p:sldId id="279" r:id="rId8"/>
    <p:sldId id="258" r:id="rId9"/>
    <p:sldId id="259" r:id="rId10"/>
    <p:sldId id="260" r:id="rId11"/>
    <p:sldId id="261" r:id="rId12"/>
    <p:sldId id="305" r:id="rId13"/>
    <p:sldId id="262" r:id="rId14"/>
    <p:sldId id="263" r:id="rId15"/>
    <p:sldId id="264" r:id="rId16"/>
    <p:sldId id="265" r:id="rId17"/>
    <p:sldId id="314" r:id="rId18"/>
    <p:sldId id="267" r:id="rId19"/>
    <p:sldId id="268" r:id="rId20"/>
    <p:sldId id="269" r:id="rId21"/>
    <p:sldId id="270" r:id="rId22"/>
    <p:sldId id="271" r:id="rId23"/>
    <p:sldId id="272" r:id="rId24"/>
    <p:sldId id="266" r:id="rId25"/>
    <p:sldId id="273" r:id="rId26"/>
    <p:sldId id="274" r:id="rId27"/>
    <p:sldId id="315" r:id="rId28"/>
    <p:sldId id="275" r:id="rId29"/>
    <p:sldId id="317" r:id="rId30"/>
    <p:sldId id="304" r:id="rId31"/>
    <p:sldId id="276" r:id="rId32"/>
    <p:sldId id="280" r:id="rId33"/>
    <p:sldId id="298" r:id="rId34"/>
    <p:sldId id="299" r:id="rId35"/>
    <p:sldId id="277" r:id="rId36"/>
    <p:sldId id="300" r:id="rId37"/>
    <p:sldId id="301" r:id="rId38"/>
    <p:sldId id="281" r:id="rId39"/>
    <p:sldId id="308" r:id="rId40"/>
    <p:sldId id="282" r:id="rId41"/>
    <p:sldId id="283" r:id="rId42"/>
    <p:sldId id="284" r:id="rId43"/>
    <p:sldId id="309" r:id="rId44"/>
    <p:sldId id="285" r:id="rId45"/>
    <p:sldId id="286" r:id="rId46"/>
    <p:sldId id="310" r:id="rId47"/>
    <p:sldId id="287" r:id="rId48"/>
    <p:sldId id="288" r:id="rId49"/>
    <p:sldId id="289" r:id="rId50"/>
    <p:sldId id="290" r:id="rId51"/>
    <p:sldId id="291" r:id="rId52"/>
    <p:sldId id="292" r:id="rId53"/>
    <p:sldId id="293" r:id="rId54"/>
    <p:sldId id="294" r:id="rId55"/>
    <p:sldId id="295" r:id="rId56"/>
    <p:sldId id="296" r:id="rId57"/>
    <p:sldId id="297" r:id="rId58"/>
    <p:sldId id="307" r:id="rId59"/>
    <p:sldId id="312" r:id="rId60"/>
    <p:sldId id="278" r:id="rId6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81" d="100"/>
          <a:sy n="81" d="100"/>
        </p:scale>
        <p:origin x="120" y="6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Title-GrommetsCombine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87600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smtClean="0"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40078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73017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smtClean="0"/>
              <a:t>2/18/2021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63852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1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1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5976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455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189734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50240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16076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9652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0792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484641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02076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32175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12600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906670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873932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PanelContent-GrommetsCombined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2/18/2021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04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2" r:id="rId2"/>
    <p:sldLayoutId id="2147483673" r:id="rId3"/>
    <p:sldLayoutId id="2147483674" r:id="rId4"/>
    <p:sldLayoutId id="2147483675" r:id="rId5"/>
    <p:sldLayoutId id="2147483676" r:id="rId6"/>
    <p:sldLayoutId id="2147483677" r:id="rId7"/>
    <p:sldLayoutId id="2147483678" r:id="rId8"/>
    <p:sldLayoutId id="2147483679" r:id="rId9"/>
    <p:sldLayoutId id="2147483680" r:id="rId10"/>
    <p:sldLayoutId id="2147483681" r:id="rId11"/>
    <p:sldLayoutId id="2147483682" r:id="rId12"/>
    <p:sldLayoutId id="2147483683" r:id="rId13"/>
    <p:sldLayoutId id="2147483684" r:id="rId14"/>
    <p:sldLayoutId id="2147483685" r:id="rId15"/>
    <p:sldLayoutId id="2147483686" r:id="rId16"/>
    <p:sldLayoutId id="214748368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DLqN1RvfUc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dependent.co.uk/news/science/death-brain-death-universal-definition-diagnosis-euroanaesthesia-geneva-a7769756.html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6RKTuDYp6M8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EckVDi1RxJM" TargetMode="Externa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5EfgMmhituo" TargetMode="External"/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sciencedirect.com/topics/neuroscience/grief" TargetMode="External"/><Relationship Id="rId3" Type="http://schemas.openxmlformats.org/officeDocument/2006/relationships/hyperlink" Target="https://www.dyingmatters.org/page/SchoolLessonPlan" TargetMode="External"/><Relationship Id="rId7" Type="http://schemas.openxmlformats.org/officeDocument/2006/relationships/hyperlink" Target="https://www.ons.gov.uk/peoplepopulationandcommunity/birthsdeathsandmarriages/deaths/bulletins/suicidesintheunitedkingdom/2018registrations#suicide-patterns-by-age" TargetMode="External"/><Relationship Id="rId2" Type="http://schemas.openxmlformats.org/officeDocument/2006/relationships/hyperlink" Target="https://www.ageuk.org.uk/information-advice/money-legal/legal-issues/advance-decisions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nhs.uk/conditions/euthanasia-and-assisted-suicide/" TargetMode="External"/><Relationship Id="rId5" Type="http://schemas.openxmlformats.org/officeDocument/2006/relationships/hyperlink" Target="https://www.nhs.uk/conditions/brain-death/" TargetMode="External"/><Relationship Id="rId4" Type="http://schemas.openxmlformats.org/officeDocument/2006/relationships/hyperlink" Target="https://www.gov.uk/government/publications/health-profile-for-england/chapter-2-major-causes-of-death-and-how-they-have-changed" TargetMode="External"/><Relationship Id="rId9" Type="http://schemas.openxmlformats.org/officeDocument/2006/relationships/hyperlink" Target="https://journals.sagepub.com/doi/full/10.1177/003022281769187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sz="6000" dirty="0">
                <a:latin typeface="Arial" panose="020B0604020202020204" pitchFamily="34" charset="0"/>
                <a:cs typeface="Arial" panose="020B0604020202020204" pitchFamily="34" charset="0"/>
              </a:rPr>
              <a:t>Death and Dying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 defTabSz="914400" eaLnBrk="0" fontAlgn="base" hangingPunct="0">
              <a:spcAft>
                <a:spcPct val="0"/>
              </a:spcAft>
              <a:buClr>
                <a:srgbClr val="B2B2B2"/>
              </a:buClr>
              <a:buSzPct val="75000"/>
            </a:pPr>
            <a:r>
              <a:rPr lang="en-US" altLang="en-US" sz="3200" kern="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Death in middle and old </a:t>
            </a:r>
            <a:r>
              <a:rPr lang="en-US" altLang="en-US" sz="3200" kern="0" dirty="0" smtClean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age</a:t>
            </a:r>
            <a:endParaRPr lang="en-US" altLang="en-US" sz="3200" kern="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75243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151907" y="1707670"/>
            <a:ext cx="10224655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Death is a universal experience, </a:t>
            </a:r>
            <a: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one we </a:t>
            </a:r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will all eventually face</a:t>
            </a:r>
          </a:p>
          <a:p>
            <a:r>
              <a:rPr lang="en-GB" sz="3000" b="1" dirty="0">
                <a:latin typeface="Arial" panose="020B0604020202020204" pitchFamily="34" charset="0"/>
                <a:cs typeface="Arial" panose="020B0604020202020204" pitchFamily="34" charset="0"/>
              </a:rPr>
              <a:t>Despite this, the topic has only recently begun to be studied by developmental </a:t>
            </a:r>
            <a:r>
              <a:rPr lang="en-GB" sz="3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psychologists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660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1721" y="1570204"/>
            <a:ext cx="10534801" cy="2530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15012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Objectives of Session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and critically examine aspects of death and dying in modern society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 familiar with the concepts of grief and bereavement and how reactions to these link to theories of ageing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Critically examine the issues of euthanasia and assisted suicide and the moral, ethical and legal issues surrounding this area including organisational and government policy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10747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8464" y="1773877"/>
            <a:ext cx="5039061" cy="282187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3503221" y="4857008"/>
            <a:ext cx="68758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3"/>
              </a:rPr>
              <a:t>https://</a:t>
            </a:r>
            <a:r>
              <a:rPr lang="en-GB" dirty="0" smtClean="0">
                <a:hlinkClick r:id="rId3"/>
              </a:rPr>
              <a:t>www.youtube.com/watch?v=2DLqN1RvfUc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557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What is Death?</a:t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Would You Define the Term?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67990" y="3263513"/>
            <a:ext cx="7449588" cy="86791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many words can you think of for ‘DEAD’ or ‘DEATH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’?...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3511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419101" y="925776"/>
            <a:ext cx="17100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Dead as a dodo.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 rot="20398517">
            <a:off x="4144488" y="1033153"/>
            <a:ext cx="950026" cy="6412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Kick the </a:t>
            </a:r>
            <a:r>
              <a:rPr lang="en-GB" dirty="0" smtClean="0"/>
              <a:t>bucket.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411277" y="1506569"/>
            <a:ext cx="2602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Brown </a:t>
            </a:r>
            <a:r>
              <a:rPr lang="en-GB" dirty="0" smtClean="0"/>
              <a:t>bread.</a:t>
            </a:r>
          </a:p>
          <a:p>
            <a:pPr algn="ctr"/>
            <a:r>
              <a:rPr lang="en-GB" dirty="0" smtClean="0"/>
              <a:t> </a:t>
            </a:r>
            <a:r>
              <a:rPr lang="en-GB" dirty="0"/>
              <a:t>(cockney rhyming slang)</a:t>
            </a:r>
          </a:p>
        </p:txBody>
      </p:sp>
      <p:sp>
        <p:nvSpPr>
          <p:cNvPr id="5" name="TextBox 4"/>
          <p:cNvSpPr txBox="1"/>
          <p:nvPr/>
        </p:nvSpPr>
        <p:spPr>
          <a:xfrm rot="902605">
            <a:off x="1864263" y="1769324"/>
            <a:ext cx="136566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Deceased.</a:t>
            </a:r>
            <a:endParaRPr lang="en-GB" dirty="0"/>
          </a:p>
          <a:p>
            <a:r>
              <a:rPr lang="en-GB" dirty="0" smtClean="0"/>
              <a:t>Departed.</a:t>
            </a:r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 rot="21016945">
            <a:off x="5723906" y="1151906"/>
            <a:ext cx="102127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Sleeping with the </a:t>
            </a:r>
            <a:r>
              <a:rPr lang="en-GB" dirty="0" smtClean="0"/>
              <a:t>fishes.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2626366" y="2762001"/>
            <a:ext cx="29569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Faced the final </a:t>
            </a:r>
            <a:r>
              <a:rPr lang="en-GB" dirty="0" smtClean="0"/>
              <a:t>curtain.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899564" y="2529444"/>
            <a:ext cx="11756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Expired</a:t>
            </a:r>
          </a:p>
        </p:txBody>
      </p:sp>
      <p:sp>
        <p:nvSpPr>
          <p:cNvPr id="9" name="TextBox 8"/>
          <p:cNvSpPr txBox="1"/>
          <p:nvPr/>
        </p:nvSpPr>
        <p:spPr>
          <a:xfrm rot="21063623">
            <a:off x="9161521" y="2626212"/>
            <a:ext cx="22919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Gone to a better </a:t>
            </a:r>
            <a:r>
              <a:rPr lang="en-GB" dirty="0" smtClean="0"/>
              <a:t>place.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 rot="499256">
            <a:off x="5635445" y="3621730"/>
            <a:ext cx="279070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Passed </a:t>
            </a:r>
            <a:r>
              <a:rPr lang="en-GB" dirty="0" smtClean="0"/>
              <a:t>away.</a:t>
            </a:r>
            <a:endParaRPr lang="en-GB" dirty="0"/>
          </a:p>
          <a:p>
            <a:pPr algn="ctr"/>
            <a:r>
              <a:rPr lang="en-GB" dirty="0"/>
              <a:t>Passed </a:t>
            </a:r>
            <a:r>
              <a:rPr lang="en-GB" dirty="0" smtClean="0"/>
              <a:t>on.</a:t>
            </a:r>
            <a:endParaRPr lang="en-GB" dirty="0"/>
          </a:p>
          <a:p>
            <a:pPr algn="ctr"/>
            <a:r>
              <a:rPr lang="en-GB" dirty="0"/>
              <a:t>Checked </a:t>
            </a:r>
            <a:r>
              <a:rPr lang="en-GB" dirty="0" smtClean="0"/>
              <a:t>out.</a:t>
            </a:r>
            <a:endParaRPr lang="en-GB" dirty="0"/>
          </a:p>
        </p:txBody>
      </p:sp>
      <p:sp>
        <p:nvSpPr>
          <p:cNvPr id="11" name="TextBox 10"/>
          <p:cNvSpPr txBox="1"/>
          <p:nvPr/>
        </p:nvSpPr>
        <p:spPr>
          <a:xfrm rot="502027">
            <a:off x="8075221" y="3431969"/>
            <a:ext cx="21969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Bit the big </a:t>
            </a:r>
            <a:r>
              <a:rPr lang="en-GB" dirty="0" smtClean="0"/>
              <a:t>one.</a:t>
            </a:r>
            <a:endParaRPr lang="en-GB" dirty="0"/>
          </a:p>
          <a:p>
            <a:r>
              <a:rPr lang="en-GB" dirty="0"/>
              <a:t>Bitten the </a:t>
            </a:r>
            <a:r>
              <a:rPr lang="en-GB" dirty="0" smtClean="0"/>
              <a:t>dust.</a:t>
            </a:r>
            <a:endParaRPr lang="en-GB" dirty="0"/>
          </a:p>
        </p:txBody>
      </p:sp>
      <p:sp>
        <p:nvSpPr>
          <p:cNvPr id="12" name="TextBox 11"/>
          <p:cNvSpPr txBox="1"/>
          <p:nvPr/>
        </p:nvSpPr>
        <p:spPr>
          <a:xfrm>
            <a:off x="1199408" y="3028208"/>
            <a:ext cx="1282535" cy="9381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Popped their </a:t>
            </a:r>
            <a:r>
              <a:rPr lang="en-GB" dirty="0" smtClean="0"/>
              <a:t>clogs.</a:t>
            </a:r>
            <a:endParaRPr lang="en-GB" dirty="0"/>
          </a:p>
          <a:p>
            <a:pPr algn="ctr"/>
            <a:r>
              <a:rPr lang="en-GB" dirty="0"/>
              <a:t>Pegged </a:t>
            </a:r>
            <a:r>
              <a:rPr lang="en-GB" dirty="0" smtClean="0"/>
              <a:t>it.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2499668" y="4000198"/>
            <a:ext cx="157941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Taken to </a:t>
            </a:r>
            <a:r>
              <a:rPr lang="en-GB" dirty="0" smtClean="0"/>
              <a:t>Jesus.</a:t>
            </a:r>
            <a:endParaRPr lang="en-GB" dirty="0"/>
          </a:p>
          <a:p>
            <a:r>
              <a:rPr lang="en-GB" dirty="0"/>
              <a:t>Met his </a:t>
            </a:r>
            <a:r>
              <a:rPr lang="en-GB" dirty="0" smtClean="0"/>
              <a:t>maker.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7854211" y="4611493"/>
            <a:ext cx="25007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Turned their toes </a:t>
            </a:r>
            <a:r>
              <a:rPr lang="en-GB" dirty="0" smtClean="0"/>
              <a:t>up.</a:t>
            </a:r>
            <a:endParaRPr lang="en-GB" dirty="0"/>
          </a:p>
          <a:p>
            <a:r>
              <a:rPr lang="en-GB" dirty="0"/>
              <a:t>Cashed in their </a:t>
            </a:r>
            <a:r>
              <a:rPr lang="en-GB" dirty="0" smtClean="0"/>
              <a:t>chips.</a:t>
            </a:r>
            <a:endParaRPr lang="en-GB" dirty="0"/>
          </a:p>
          <a:p>
            <a:r>
              <a:rPr lang="en-GB" dirty="0"/>
              <a:t>Fallen off their </a:t>
            </a:r>
            <a:r>
              <a:rPr lang="en-GB" dirty="0" smtClean="0"/>
              <a:t>perch.</a:t>
            </a:r>
            <a:endParaRPr lang="en-GB" dirty="0"/>
          </a:p>
        </p:txBody>
      </p:sp>
      <p:sp>
        <p:nvSpPr>
          <p:cNvPr id="15" name="TextBox 14"/>
          <p:cNvSpPr txBox="1"/>
          <p:nvPr/>
        </p:nvSpPr>
        <p:spPr>
          <a:xfrm>
            <a:off x="4478916" y="3657215"/>
            <a:ext cx="1128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Croaked.</a:t>
            </a:r>
            <a:endParaRPr lang="en-GB" dirty="0"/>
          </a:p>
        </p:txBody>
      </p:sp>
      <p:sp>
        <p:nvSpPr>
          <p:cNvPr id="16" name="TextBox 15"/>
          <p:cNvSpPr txBox="1"/>
          <p:nvPr/>
        </p:nvSpPr>
        <p:spPr>
          <a:xfrm>
            <a:off x="4417621" y="2116105"/>
            <a:ext cx="13894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Gone </a:t>
            </a:r>
            <a:r>
              <a:rPr lang="en-GB" dirty="0" smtClean="0"/>
              <a:t>south.</a:t>
            </a:r>
            <a:endParaRPr lang="en-GB" dirty="0"/>
          </a:p>
        </p:txBody>
      </p:sp>
      <p:sp>
        <p:nvSpPr>
          <p:cNvPr id="17" name="TextBox 16"/>
          <p:cNvSpPr txBox="1"/>
          <p:nvPr/>
        </p:nvSpPr>
        <p:spPr>
          <a:xfrm>
            <a:off x="9332379" y="4173546"/>
            <a:ext cx="206327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Given up the </a:t>
            </a:r>
            <a:r>
              <a:rPr lang="en-GB" dirty="0" smtClean="0"/>
              <a:t>ghost.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199408" y="5237018"/>
            <a:ext cx="214943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Shuffled off this mortal </a:t>
            </a:r>
            <a:r>
              <a:rPr lang="en-GB" dirty="0" smtClean="0"/>
              <a:t>coil.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4555504" y="4478194"/>
            <a:ext cx="234406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Pushing up </a:t>
            </a:r>
            <a:r>
              <a:rPr lang="en-GB" dirty="0" smtClean="0"/>
              <a:t>daisies.</a:t>
            </a:r>
            <a:endParaRPr lang="en-GB" dirty="0"/>
          </a:p>
          <a:p>
            <a:r>
              <a:rPr lang="en-GB" dirty="0"/>
              <a:t>Sleeping the big </a:t>
            </a:r>
            <a:r>
              <a:rPr lang="en-GB" dirty="0" smtClean="0"/>
              <a:t>sleep.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7275276" y="700644"/>
            <a:ext cx="293004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Checking out the grass from </a:t>
            </a:r>
            <a:r>
              <a:rPr lang="en-GB" dirty="0" smtClean="0"/>
              <a:t>underneath.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5807034" y="3058495"/>
            <a:ext cx="14682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Six feet </a:t>
            </a:r>
            <a:r>
              <a:rPr lang="en-GB" dirty="0" smtClean="0"/>
              <a:t>under.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9013371" y="1613571"/>
            <a:ext cx="22235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Paying a debt to </a:t>
            </a:r>
            <a:r>
              <a:rPr lang="en-GB" dirty="0" smtClean="0"/>
              <a:t>nature.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3468554" y="5444935"/>
            <a:ext cx="380672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Assumed room </a:t>
            </a:r>
            <a:r>
              <a:rPr lang="en-GB" dirty="0" smtClean="0"/>
              <a:t>temperature.</a:t>
            </a:r>
          </a:p>
          <a:p>
            <a:pPr algn="ctr"/>
            <a:r>
              <a:rPr lang="en-GB" dirty="0" smtClean="0"/>
              <a:t> </a:t>
            </a:r>
            <a:r>
              <a:rPr lang="en-GB" dirty="0"/>
              <a:t>(popular among mortuary technicians)</a:t>
            </a:r>
          </a:p>
        </p:txBody>
      </p:sp>
    </p:spTree>
    <p:extLst>
      <p:ext uri="{BB962C8B-B14F-4D97-AF65-F5344CB8AC3E}">
        <p14:creationId xmlns:p14="http://schemas.microsoft.com/office/powerpoint/2010/main" val="302423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8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1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0" dur="5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5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6" dur="500" fill="hold"/>
                                        <p:tgtEl>
                                          <p:spTgt spid="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1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4" dur="500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Defining Death: Determining the Point at Which Life Ends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3092509"/>
            <a:ext cx="9601196" cy="3318936"/>
          </a:xfrm>
        </p:spPr>
        <p:txBody>
          <a:bodyPr/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Defining death is a complex process.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Medicine’s definition changes; people who would have been considered dead a few years ago now would </a:t>
            </a: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now be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considered alive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426535" y="5688280"/>
            <a:ext cx="129441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(NHS, 2016)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874687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48" y="792126"/>
            <a:ext cx="9601196" cy="1303867"/>
          </a:xfrm>
        </p:spPr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FUNCTIONAL DEATH is the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Absence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of a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Heartbeat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and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Breathing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9092" y="3079446"/>
            <a:ext cx="9601196" cy="3318936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 as straightforward a definition as it seems!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People can be resuscitated after they have stopped breathing.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People can be kept alive by a machine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8609611" y="5415148"/>
            <a:ext cx="299258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>
                <a:latin typeface="Arial" panose="020B0604020202020204" pitchFamily="34" charset="0"/>
                <a:cs typeface="Arial" panose="020B0604020202020204" pitchFamily="34" charset="0"/>
              </a:rPr>
              <a:t>(Oram and Murphy, 2011</a:t>
            </a:r>
            <a:r>
              <a:rPr lang="en-GB" sz="1400" dirty="0" smtClean="0"/>
              <a:t>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48960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982133"/>
            <a:ext cx="9442267" cy="1029548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Because of the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Vagueness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of what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“Functional Death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” is,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Medical Doctors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now use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Brain Functioning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Determine Death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980881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BRAIN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DEATH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where brain activity is measured, has become the medical measure of death (no possibility of restoring brain function).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still some question about using only brain waves as the death definition.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It emphasizes only biology not the qualities that make people human (thinking, feeling, etc.).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125693" y="5729844"/>
            <a:ext cx="206630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 smtClean="0"/>
              <a:t>(NHS, 2020)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4263616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/>
          <a:srcRect t="8907" b="9270"/>
          <a:stretch/>
        </p:blipFill>
        <p:spPr>
          <a:xfrm>
            <a:off x="1560173" y="483325"/>
            <a:ext cx="9254530" cy="5891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72915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3556" y="1071196"/>
            <a:ext cx="10691752" cy="130386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Are they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Dead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yet? Experts come together to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Define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Exact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M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oment </a:t>
            </a:r>
            <a:r>
              <a:rPr lang="en-GB" b="1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we </a:t>
            </a:r>
            <a:r>
              <a:rPr lang="en-GB" b="1" dirty="0" smtClean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Die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/>
            </a:r>
            <a:b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dirty="0"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u="sng" dirty="0">
                <a:solidFill>
                  <a:srgbClr val="0563C1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https://www.independent.co.uk/news/science/death-brain-death-universal-definition-diagnosis-euroanaesthesia-geneva-a7769756.html</a:t>
            </a:r>
            <a:r>
              <a:rPr lang="en-GB" dirty="0"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5259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Death in Middle Adulthood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Life-threatening disease is the most common cause of death in middle-aged adults.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These adults are more aware and accepting of death but also have a lot of fears (more than any other time in lifespan).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Most frequent causes are heart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disease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and cancer (gender variations)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988134" y="5598869"/>
            <a:ext cx="18169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(GOV.UK,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824853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Death in Late Adulthood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prevalence of death and losses around older adults makes them less anxious about dying than at any other time of life.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Since the 1980’s suicide rates have been peaking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among the middle-aged (45 to 49 years).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Suicide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rates then decrease until the age of 80 to 84, at which point they begin to rise.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major issue for older adults with a terminal disease is whether their lives still have value and how much of a burden they are.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200904" y="5869802"/>
            <a:ext cx="2375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(ONS. 2019))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1986469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343889" y="1189571"/>
            <a:ext cx="9688287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Most people know when they are dying; it is caretakers who tend to have more difficulties communicating about 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Research shows that physicians usually prefer to avoid telling dying patients that their illnesses are terminal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Not all people want to know the truth about their condition or know they’re dying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Individuals react to death differently, in part due to personality factors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high general anxiety level has been linked to a higher concern about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death</a:t>
            </a:r>
          </a:p>
        </p:txBody>
      </p:sp>
    </p:spTree>
    <p:extLst>
      <p:ext uri="{BB962C8B-B14F-4D97-AF65-F5344CB8AC3E}">
        <p14:creationId xmlns:p14="http://schemas.microsoft.com/office/powerpoint/2010/main" val="2769880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Stages of Death: Understanding the Process of Dying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2556932"/>
            <a:ext cx="10342417" cy="3318936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 researcher has had a greater influence on our understanding of death and dying than Elizabeth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Kubler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-Ross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Her stage theory of death and dying was created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in the late 1960s from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extensive interviews with people that were dying and those that cared for them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Elisabeth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Kubler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-Ross identified five stages of coping with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death…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375799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Kubler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5301" y="2606808"/>
            <a:ext cx="7099069" cy="3353417"/>
          </a:xfrm>
        </p:spPr>
        <p:txBody>
          <a:bodyPr>
            <a:normAutofit fontScale="62500" lnSpcReduction="20000"/>
          </a:bodyPr>
          <a:lstStyle/>
          <a:p>
            <a:pPr marL="457200" indent="-457200">
              <a:buFont typeface="Arial"/>
              <a:buAutoNum type="arabicParenR"/>
            </a:pP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Denial</a:t>
            </a:r>
          </a:p>
          <a:p>
            <a:pPr marL="457200" indent="-457200">
              <a:buFont typeface="Arial"/>
              <a:buAutoNum type="arabicParenR"/>
            </a:pP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Anger </a:t>
            </a:r>
          </a:p>
          <a:p>
            <a:pPr marL="457200" indent="-457200">
              <a:buFont typeface="Arial"/>
              <a:buAutoNum type="arabicParenR"/>
            </a:pP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Bargaining</a:t>
            </a:r>
          </a:p>
          <a:p>
            <a:pPr marL="457200" indent="-457200">
              <a:buFont typeface="Arial"/>
              <a:buAutoNum type="arabicParenR"/>
            </a:pP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Depression</a:t>
            </a:r>
          </a:p>
          <a:p>
            <a:pPr marL="457200" indent="-457200">
              <a:buFont typeface="Arial"/>
              <a:buAutoNum type="arabicParenR"/>
            </a:pP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Acceptance</a:t>
            </a:r>
          </a:p>
          <a:p>
            <a:pPr marL="457200" indent="-457200">
              <a:buFont typeface="Arial"/>
              <a:buAutoNum type="arabicParenR"/>
            </a:pPr>
            <a:endParaRPr lang="en-GB" b="1" dirty="0"/>
          </a:p>
          <a:p>
            <a:pPr marL="457200" indent="-457200">
              <a:buAutoNum type="arabicParenR"/>
            </a:pPr>
            <a:endParaRPr lang="en-GB" b="1" dirty="0" smtClean="0"/>
          </a:p>
          <a:p>
            <a:pPr marL="0" indent="0">
              <a:buNone/>
            </a:pPr>
            <a:r>
              <a:rPr lang="en-GB" b="1" dirty="0" smtClean="0"/>
              <a:t> </a:t>
            </a:r>
          </a:p>
          <a:p>
            <a:pPr marL="457200" indent="-457200">
              <a:buAutoNum type="arabicParenR"/>
            </a:pP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723464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Kubler-Ross’ 5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Stages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of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Death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583058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sz="3200" b="1" dirty="0"/>
              <a:t>1)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Denial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Denial is resisting the whole idea of death ("No I'm not or she's not").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Denial is a form of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defence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mechanism to allow one to absorb difficult information at one's own pace</a:t>
            </a:r>
          </a:p>
        </p:txBody>
      </p:sp>
    </p:spTree>
    <p:extLst>
      <p:ext uri="{BB962C8B-B14F-4D97-AF65-F5344CB8AC3E}">
        <p14:creationId xmlns:p14="http://schemas.microsoft.com/office/powerpoint/2010/main" val="404510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Kubler-Ross’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52875"/>
            <a:ext cx="9601196" cy="3318936"/>
          </a:xfrm>
        </p:spPr>
        <p:txBody>
          <a:bodyPr/>
          <a:lstStyle/>
          <a:p>
            <a:r>
              <a:rPr lang="en-GB" sz="3200" b="1" dirty="0"/>
              <a:t>2)	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Anger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"Why me/her?" "Why not you?"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this stage people may be very difficult to be around</a:t>
            </a:r>
          </a:p>
        </p:txBody>
      </p:sp>
    </p:spTree>
    <p:extLst>
      <p:ext uri="{BB962C8B-B14F-4D97-AF65-F5344CB8AC3E}">
        <p14:creationId xmlns:p14="http://schemas.microsoft.com/office/powerpoint/2010/main" val="1910615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Kubler-Ross’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465492"/>
            <a:ext cx="9601196" cy="3318936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3200" b="1" dirty="0" smtClean="0"/>
              <a:t>3) </a:t>
            </a:r>
            <a:r>
              <a:rPr lang="en-GB" sz="3200" b="1" dirty="0" smtClean="0">
                <a:latin typeface="Arial" panose="020B0604020202020204" pitchFamily="34" charset="0"/>
                <a:cs typeface="Arial" panose="020B0604020202020204" pitchFamily="34" charset="0"/>
              </a:rPr>
              <a:t>Bargaining </a:t>
            </a:r>
            <a:endParaRPr lang="en-GB" sz="32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At this stage individuals are trying to negotiate their way out of the death. 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Typically, people try to "make deals" with </a:t>
            </a:r>
            <a:r>
              <a:rPr lang="en-GB" sz="3000" dirty="0" smtClean="0">
                <a:latin typeface="Arial" panose="020B0604020202020204" pitchFamily="34" charset="0"/>
                <a:cs typeface="Arial" panose="020B0604020202020204" pitchFamily="34" charset="0"/>
              </a:rPr>
              <a:t>God</a:t>
            </a: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Sometimes the bargain creates an event or date until which the person can hold on to (such as a grandchild's wedding, or a 100th birthday).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09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Kubler-Ross’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4)	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Depression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individual at this stage is overwhelmed by a deep sense of loss.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Reactive depression is a type of depression based on what has already occurred, such as loss of dignity, health, etc.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Preparatory depression is the anticipation of future losses, such as the loss of a relationship.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15340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Kubler-Ross’ 5 Stages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3200" b="1" dirty="0"/>
              <a:t>5)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Acceptance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People are fully aware that death is impending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 this stage individuals near death make peace with death and may want to be left alone.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Persons in this stage are often unemotional and uncommunicative</a:t>
            </a:r>
          </a:p>
        </p:txBody>
      </p:sp>
    </p:spTree>
    <p:extLst>
      <p:ext uri="{BB962C8B-B14F-4D97-AF65-F5344CB8AC3E}">
        <p14:creationId xmlns:p14="http://schemas.microsoft.com/office/powerpoint/2010/main" val="3573238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Criticisms of Kubler-Ross's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Model 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theory does not apply to people who are not sure they are going to die - when the prognosis is ambiguous.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stages are not universal, nor do people go through them in progression.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Anxiety, especially about pain, is omitted in her stages and this is an important concern for cancer patients.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are still a lot of differences in peoples' reactions to death related to family, culture, finances, personality, etc. 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191501" y="5607224"/>
            <a:ext cx="377635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Stroebe</a:t>
            </a:r>
            <a:r>
              <a:rPr lang="en-GB" sz="1200" dirty="0" smtClean="0"/>
              <a:t>, </a:t>
            </a:r>
            <a:r>
              <a:rPr lang="en-GB" sz="1200" dirty="0" err="1" smtClean="0"/>
              <a:t>Schut</a:t>
            </a:r>
            <a:r>
              <a:rPr lang="en-GB" sz="1200" dirty="0" smtClean="0"/>
              <a:t> and </a:t>
            </a:r>
            <a:r>
              <a:rPr lang="en-GB" sz="1200" dirty="0" err="1" smtClean="0"/>
              <a:t>Boerner</a:t>
            </a:r>
            <a:r>
              <a:rPr lang="en-GB" sz="1200" dirty="0" smtClean="0"/>
              <a:t>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106063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2525485" y="2351314"/>
            <a:ext cx="7480663" cy="206210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b="1" i="1" dirty="0"/>
              <a:t>However, Elisabeth Kubler-Ross is still influential and is credited with being the first person to bring the phenomenon of death into public awareness.</a:t>
            </a:r>
          </a:p>
        </p:txBody>
      </p:sp>
    </p:spTree>
    <p:extLst>
      <p:ext uri="{BB962C8B-B14F-4D97-AF65-F5344CB8AC3E}">
        <p14:creationId xmlns:p14="http://schemas.microsoft.com/office/powerpoint/2010/main" val="1206639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Choosing the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Way One Dies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-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People Now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have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Choices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739812"/>
            <a:ext cx="9601196" cy="3318936"/>
          </a:xfrm>
        </p:spPr>
        <p:txBody>
          <a:bodyPr/>
          <a:lstStyle/>
          <a:p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letters "DNR" (do not resuscitate) mean that medical personnel should not go to extraordinary or extreme efforts to save the terminally ill patient.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 terms "extraordinary" or "extreme" are difficult to define.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No one likes to make this decision</a:t>
            </a:r>
          </a:p>
        </p:txBody>
      </p:sp>
    </p:spTree>
    <p:extLst>
      <p:ext uri="{BB962C8B-B14F-4D97-AF65-F5344CB8AC3E}">
        <p14:creationId xmlns:p14="http://schemas.microsoft.com/office/powerpoint/2010/main" val="2420874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253065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sz="4900" b="1" dirty="0"/>
              <a:t>It is </a:t>
            </a:r>
            <a:r>
              <a:rPr lang="en-GB" sz="4900" b="1" dirty="0" smtClean="0"/>
              <a:t>Sometimes </a:t>
            </a:r>
            <a:r>
              <a:rPr lang="en-GB" sz="4900" b="1" dirty="0"/>
              <a:t>D</a:t>
            </a:r>
            <a:r>
              <a:rPr lang="en-GB" sz="4900" b="1" dirty="0" smtClean="0"/>
              <a:t>ifficult </a:t>
            </a:r>
            <a:r>
              <a:rPr lang="en-GB" sz="4900" b="1" dirty="0"/>
              <a:t>to get </a:t>
            </a:r>
            <a:r>
              <a:rPr lang="en-GB" sz="4900" b="1" dirty="0" smtClean="0"/>
              <a:t>Medical </a:t>
            </a:r>
            <a:r>
              <a:rPr lang="en-GB" sz="4900" b="1" dirty="0"/>
              <a:t>P</a:t>
            </a:r>
            <a:r>
              <a:rPr lang="en-GB" sz="4900" b="1" dirty="0" smtClean="0"/>
              <a:t>ersonnel </a:t>
            </a:r>
            <a:r>
              <a:rPr lang="en-GB" sz="4900" b="1" dirty="0"/>
              <a:t>to </a:t>
            </a:r>
            <a:r>
              <a:rPr lang="en-GB" sz="4900" b="1" dirty="0" smtClean="0"/>
              <a:t>Follow </a:t>
            </a:r>
            <a:r>
              <a:rPr lang="en-GB" sz="4900" b="1" dirty="0"/>
              <a:t>these D</a:t>
            </a:r>
            <a:r>
              <a:rPr lang="en-GB" sz="4900" b="1" dirty="0" smtClean="0"/>
              <a:t>irectives…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16035" y="2984444"/>
            <a:ext cx="9601196" cy="3318936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Claim unawareness of wishes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Intentionally left off chart by medical doctors</a:t>
            </a:r>
          </a:p>
          <a:p>
            <a:pPr marL="0" indent="0">
              <a:buNone/>
            </a:pPr>
            <a:r>
              <a:rPr lang="en-GB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Why do you think this is?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5589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1211284" y="2022572"/>
            <a:ext cx="10368346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44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To gain more control over decisions regarding their death, increasing numbers of people are </a:t>
            </a:r>
            <a:r>
              <a:rPr lang="en-GB" sz="4400" b="1" dirty="0" smtClean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signing</a:t>
            </a:r>
          </a:p>
          <a:p>
            <a:r>
              <a:rPr lang="en-GB" sz="4400" b="1" dirty="0" smtClean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</a:t>
            </a:r>
            <a:r>
              <a:rPr lang="en-GB" sz="4400" b="1" dirty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living </a:t>
            </a:r>
            <a:r>
              <a:rPr lang="en-GB" sz="4400" b="1" dirty="0" smtClean="0">
                <a:ln w="3175" cmpd="sng">
                  <a:noFill/>
                </a:ln>
                <a:solidFill>
                  <a:prstClr val="black">
                    <a:lumMod val="85000"/>
                    <a:lumOff val="15000"/>
                  </a:prstClr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wills…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556489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851504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Living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Wills</a:t>
            </a:r>
            <a:b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Advance Decision to Refuse Treatment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15064"/>
            <a:ext cx="10056221" cy="3318936"/>
          </a:xfrm>
        </p:spPr>
        <p:txBody>
          <a:bodyPr>
            <a:noAutofit/>
          </a:bodyPr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egal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documents designating what medical treatments people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do or don’t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want if they cannot express their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wishes,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are a method of letting people gain control over their deaths.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Often comas are not covered, since they may be considered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‘non-terminal’.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Some living wills specify a health-care proxy to act as a person's representative in making health-care decisions.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117777" y="5834000"/>
            <a:ext cx="21731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AgeUK</a:t>
            </a:r>
            <a:r>
              <a:rPr lang="en-GB" sz="1200" dirty="0" smtClean="0"/>
              <a:t>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565045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Do Not Resuscitate- DNR.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8512" y="2545057"/>
            <a:ext cx="10853057" cy="3318936"/>
          </a:xfrm>
        </p:spPr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ot  Attempt Cardio- Pulmonary Resuscitation (DNR)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Cardio-Pulmonary Resuscitation (CPR) is an emergency treatment that tries to restart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heart and breathing when they have stopped.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An individual and their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healthcare team can discuss in advance if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would benefit from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CPR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 patient and/ or their family must always be consulted if possible</a:t>
            </a:r>
          </a:p>
        </p:txBody>
      </p:sp>
    </p:spTree>
    <p:extLst>
      <p:ext uri="{BB962C8B-B14F-4D97-AF65-F5344CB8AC3E}">
        <p14:creationId xmlns:p14="http://schemas.microsoft.com/office/powerpoint/2010/main" val="3261650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Look at the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documents and information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 have given you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Discuss in pairs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Would you consider making a ‘Living Will’?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Would you consider signing a ‘DNR’?</a:t>
            </a: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Group discussion…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0352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4896" y="483325"/>
            <a:ext cx="3858281" cy="587828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93177" y="483326"/>
            <a:ext cx="3749509" cy="587828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51458" y="483325"/>
            <a:ext cx="3802807" cy="58782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53866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Euthanasia and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Assisted Suicide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7522" y="2556932"/>
            <a:ext cx="10939548" cy="3318936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Euthanasia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is the act of deliberately ending a person's life to relieve suffering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 example, it could be considered euthanasia if a doctor deliberately gave a patient with a terminal illness drugs they do not otherwise need for their comfort, such as an overdose of sedatives or muscle relaxant, with the sole aim of ending their life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81408" y="5737368"/>
            <a:ext cx="136566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(NHS, 2017)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156923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Euthanasia and Assisted Suicide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896566"/>
            <a:ext cx="9601196" cy="3318936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Assisted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Suicide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the act of deliberately assisting or encouraging another person to kill themselves.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If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relative of a person with a terminal illness obtained strong sedatives, knowing that the person intended to use the sedatives to kill themselves, they may be considered to be assisting suicide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67158" y="5533901"/>
            <a:ext cx="194755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</a:rPr>
              <a:t>(NHS, 2017)</a:t>
            </a:r>
          </a:p>
        </p:txBody>
      </p:sp>
    </p:spTree>
    <p:extLst>
      <p:ext uri="{BB962C8B-B14F-4D97-AF65-F5344CB8AC3E}">
        <p14:creationId xmlns:p14="http://schemas.microsoft.com/office/powerpoint/2010/main" val="25995158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1010675"/>
            <a:ext cx="9601196" cy="1303867"/>
          </a:xfrm>
        </p:spPr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Law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612570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Assisted Suicide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illegal under the terms of the Suicide Act (1961) and is punishable by up to 14 years' imprisonment. Trying to kill yourself is not a criminal act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Euthanasia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Depending on the circumstances, euthanasia is regarded as either manslaughter or murder. The maximum penalty is life imprisonment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0438410" y="5654507"/>
            <a:ext cx="135378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 dirty="0">
                <a:solidFill>
                  <a:prstClr val="black"/>
                </a:solidFill>
              </a:rPr>
              <a:t>(NHS, 2017)</a:t>
            </a:r>
          </a:p>
        </p:txBody>
      </p:sp>
    </p:spTree>
    <p:extLst>
      <p:ext uri="{BB962C8B-B14F-4D97-AF65-F5344CB8AC3E}">
        <p14:creationId xmlns:p14="http://schemas.microsoft.com/office/powerpoint/2010/main" val="984789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Choosing Death </a:t>
            </a:r>
            <a:r>
              <a:rPr lang="en-GB" b="1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cont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422565"/>
            <a:ext cx="9601196" cy="3788229"/>
          </a:xfrm>
        </p:spPr>
        <p:txBody>
          <a:bodyPr>
            <a:normAutofit fontScale="70000" lnSpcReduction="2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Assisted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Suicide -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death in which a person provides the means for a terminally ill patient to commit suicide. Laws vary in different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countries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Switzerland (1940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Belgium (2002)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Netherlands (as well as voluntary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euthanasia)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lawful since April 2002,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(but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permitted by the courts since 1984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Luxembourg (2008)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Canada (2016)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USA (Oregon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1994;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California,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2015; </a:t>
            </a:r>
            <a:r>
              <a:rPr lang="en-GB" dirty="0" err="1" smtClean="0">
                <a:latin typeface="Arial" panose="020B0604020202020204" pitchFamily="34" charset="0"/>
                <a:cs typeface="Arial" panose="020B0604020202020204" pitchFamily="34" charset="0"/>
              </a:rPr>
              <a:t>Colarado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, 2016; DC, 2016;  Hawaii. 2018; Montana, 2009; Vermont, 2013;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Washington,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2008; New Mexico 2014 (for 1 year, under appeal))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https://www.youtube.com/watch?v=iTBk3HmJ7pg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10090067" y="5737368"/>
            <a:ext cx="21019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(MDMD, 2018)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538390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Types of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Euthanasia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73382"/>
            <a:ext cx="9494519" cy="3302485"/>
          </a:xfrm>
        </p:spPr>
        <p:txBody>
          <a:bodyPr>
            <a:normAutofit fontScale="92500"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Voluntary Euthanasia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where a person makes a conscious decision to die and asks for help to do so</a:t>
            </a:r>
          </a:p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Non-voluntary Euthanasia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, where a person is unable to give their consent to treatment (for example, because they're in a coma) and another person takes the decision on their behalf, often because the ill person previously expressed a wish for their life to be ended in such circumstances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40440" y="5598868"/>
            <a:ext cx="18515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>
                <a:solidFill>
                  <a:prstClr val="black"/>
                </a:solidFill>
              </a:rPr>
              <a:t>(NHS, 2017)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04345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Active and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Passive Euthanasia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2" y="2699436"/>
            <a:ext cx="9601196" cy="3318936"/>
          </a:xfrm>
        </p:spPr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Active Euthanasia;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sometimes used to refer to deliberately intervening to end someone's life – for example, by injecting them with a large dose of sedatives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Passive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E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uthanasia;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sometimes used to refer to causing someone's death by withholding or withdrawing treatment that is necessary to maintain life</a:t>
            </a:r>
            <a:r>
              <a:rPr lang="en-GB" dirty="0"/>
              <a:t>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0307782" y="5569527"/>
            <a:ext cx="176942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>
                <a:solidFill>
                  <a:prstClr val="black"/>
                </a:solidFill>
              </a:rPr>
              <a:t>(NHS, 2017)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665099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Decisions About Ending Life…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people argue that we should have the absolute right to be in control of our own lives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Freedom as an ideal in our society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Absolute right to create life (creating children), why not ending own?</a:t>
            </a:r>
          </a:p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Opponents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Morally wrong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Physicians are not accurate in predicting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outcome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629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Euthanasia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54236" y="3026215"/>
            <a:ext cx="5117274" cy="554403"/>
          </a:xfrm>
        </p:spPr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1800" dirty="0">
                <a:solidFill>
                  <a:prstClr val="black"/>
                </a:solidFill>
                <a:hlinkClick r:id="rId2"/>
              </a:rPr>
              <a:t>https://www.youtube.com/watch?v=6RKTuDYp6M8</a:t>
            </a:r>
            <a:endParaRPr lang="en-GB" sz="18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852801" y="3822071"/>
            <a:ext cx="4320143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How do you feel about this?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Disscussion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16565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1290891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How Long Do “Terminal” Patients Really Live?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295402" y="2748125"/>
            <a:ext cx="9601196" cy="200200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SUPPORT study: A significant percentage of a group of 3,693 patients told they had no more than a 50% chance of living for 6 months  survived  well beyond this period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do you think this happened?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68954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136" y="648983"/>
            <a:ext cx="9961727" cy="5560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280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Caring for the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Terminally Ill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 The Place of Death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Most people in the UK die in hospitals.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For the terminally ill, hospitals may not be the best places to die. 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Hospitals are impersonal, expensive, and designed to make people better and many people die alone.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6322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 Graceful Dying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90804" y="2173185"/>
            <a:ext cx="7170713" cy="2220686"/>
          </a:xfrm>
        </p:spPr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pPr marL="0" indent="0">
              <a:buNone/>
            </a:pPr>
            <a:r>
              <a:rPr lang="en-GB" dirty="0">
                <a:hlinkClick r:id="rId2"/>
              </a:rPr>
              <a:t>https://www.youtube.com/watch?v=EckVDi1RxJM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400860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6761" y="882379"/>
            <a:ext cx="10938558" cy="130386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Several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Alternatives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Hospitalisation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have become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Increasingly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opular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in the last few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Decades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HOME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CARE, 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People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stay in their homes and receive comfort and treatment from their families and visiting medical staff.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Many people prefer to die in familiar surroundings with the people and things they have loved around them.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Home care can be very difficult for the family</a:t>
            </a:r>
          </a:p>
        </p:txBody>
      </p:sp>
    </p:spTree>
    <p:extLst>
      <p:ext uri="{BB962C8B-B14F-4D97-AF65-F5344CB8AC3E}">
        <p14:creationId xmlns:p14="http://schemas.microsoft.com/office/powerpoint/2010/main" val="1104129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57895" y="1110386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HOSPICE CARE, care provided for the dying in institutions devoted to those who are terminally ill.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57895" y="2651935"/>
            <a:ext cx="9601196" cy="3318936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term "hospice" comes from the middle ages where hospices were places that provided comfort and hospitality to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travellers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focus of hospice care is not to try and cure patient, but to make their final days pleasant, meaningful, and pain free.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Some hospice workers allow the terminally ill to live at home.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Research shows that hospice patients seem to be more satisfied with their care than hospital patients.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58562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Activity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The Liverpool Care Pathway (LCP)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Please use your phones or devices to look up the Liverpool Care Pathway</a:t>
            </a: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Discuss and answer the following questions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Why and how was the LCP developed?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How did it work?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went wrong?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What replaced the LCP?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66845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Grief and Bereavement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After the death of a loved one, a painful period of adjustment follows, involving bereavement and grief</a:t>
            </a:r>
          </a:p>
          <a:p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BEREAVEMENT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is the acknowledgment of the objective fact that one has experienced a death.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GRIEF is the emotional response to that loss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6777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030" y="916817"/>
            <a:ext cx="9601196" cy="1303867"/>
          </a:xfrm>
        </p:spPr>
        <p:txBody>
          <a:bodyPr>
            <a:noAutofit/>
          </a:bodyPr>
          <a:lstStyle/>
          <a:p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There are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s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ome General Stages People in Western Societies go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t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hrough </a:t>
            </a:r>
            <a:r>
              <a:rPr lang="en-GB" sz="4000" b="1" dirty="0"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n Adjusting to Loss. </a:t>
            </a:r>
            <a:endParaRPr lang="en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first stage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typically entails shock, numbness, disbelief, or outright denial.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be beneficial allows a person to function in coping with death (funeral, etc.) without being overwhelmed.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second stage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people begin to confront the death and fully realize the extent of their loss.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They fully experience their grief and yearn for the individual.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Eventually the person moves through the pain and depression to a realistic review of the relationship and start to let go.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327575" y="5598869"/>
            <a:ext cx="18644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Strada</a:t>
            </a:r>
            <a:r>
              <a:rPr lang="en-GB" sz="1200" dirty="0" smtClean="0"/>
              <a:t>, 2013)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42190485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5585" y="982132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In the </a:t>
            </a:r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final stage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, people reach an accommodation stage where they pick up the pieces of their lives and move 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08464" y="2857377"/>
            <a:ext cx="9601196" cy="3318936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Ultimately, most people are able to live new lives, independently from the person who has died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Form new relationships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Become more self reliant and </a:t>
            </a:r>
            <a:r>
              <a:rPr lang="en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appreciative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of life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529454" y="5605153"/>
            <a:ext cx="16625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>
                <a:solidFill>
                  <a:prstClr val="black"/>
                </a:solidFill>
              </a:rPr>
              <a:t>(Strada, 2013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99907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253065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Not everyone passes through the stages of grief in the </a:t>
            </a:r>
            <a:r>
              <a:rPr lang="en-GB" sz="3600" b="1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 same order or in the exact same </a:t>
            </a:r>
            <a:r>
              <a:rPr lang="en-GB" sz="3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way… Why?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78281" y="2974943"/>
            <a:ext cx="9601196" cy="3318936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Personality differences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Relationship with the deceased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Opportunities available for continuing their lives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2686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Differentiating Unhealthy Grief from Normal Grief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3961" y="2779000"/>
            <a:ext cx="9601196" cy="3318936"/>
          </a:xfrm>
        </p:spPr>
        <p:txBody>
          <a:bodyPr/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Differentiating unhealthy grief from healthy grief is difficult and many of the common assumptions are wrong.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There is no time table; many people take longer than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one year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Not everyone experiences deep depression.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People who do not show deep initial grief do not necessarily have problems later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10057011" y="5593278"/>
            <a:ext cx="14962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>
                <a:solidFill>
                  <a:prstClr val="black"/>
                </a:solidFill>
              </a:rPr>
              <a:t>(ScienceDirect, 2019)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51408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Consequences of Grief and Bereavement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90898" y="2935755"/>
            <a:ext cx="9601196" cy="3318936"/>
          </a:xfrm>
        </p:spPr>
        <p:txBody>
          <a:bodyPr/>
          <a:lstStyle/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Studies show that people experiencing bereavement and grief increase their chances of death as much as 7 times during the first year following the death of a spouse. 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At particular risk are men, but remarriage helps lower the risk. 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928759" y="5462649"/>
            <a:ext cx="193567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</a:t>
            </a:r>
            <a:r>
              <a:rPr lang="en-GB" sz="1200" dirty="0" err="1" smtClean="0"/>
              <a:t>ScienceDirect</a:t>
            </a:r>
            <a:r>
              <a:rPr lang="en-GB" sz="1200" dirty="0" smtClean="0"/>
              <a:t>, 2019)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018533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9147" y="1267140"/>
            <a:ext cx="9601196" cy="1303867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Some Factors Affecting Survivor Difficulties Are: 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37213" y="2867891"/>
            <a:ext cx="9601196" cy="2635135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Anxious, lonely, dependent people don't cope as well.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If the relationship was ambivalent or dependent, there is poorer adjustment.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Sudden, unprepared-for deaths are more difficult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514561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Death Education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DEATH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EDUCATION includes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programmes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that teach about death dying and grief, and are designed to help all people successfully deal with death and dying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Important because we hide death in Western societies!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removed from everyday life because we are uncomfortable discussing it)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828811" y="5459130"/>
            <a:ext cx="236318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smtClean="0"/>
              <a:t>(Dying Matters, 2018)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24273877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74123" y="1005883"/>
            <a:ext cx="11316193" cy="1303867"/>
          </a:xfrm>
        </p:spPr>
        <p:txBody>
          <a:bodyPr>
            <a:normAutofit fontScale="90000"/>
          </a:bodyPr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Several Types of Death Education Programs                                       				have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een Developed…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2682" y="2556932"/>
            <a:ext cx="10506636" cy="3318936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Crisis intervention education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Psychologists and therapists provide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counselling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intervention on an emergency basis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(natural disasters for example)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Routine death education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Course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work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in schools and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colleges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Death education for members of the helping professions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Now increasingly included for medical schools, nursing, etc. Most successful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programmes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explore feelings, not just intellectual aspects</a:t>
            </a: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9769900" y="5737368"/>
            <a:ext cx="157941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1200">
                <a:solidFill>
                  <a:prstClr val="black"/>
                </a:solidFill>
              </a:rPr>
              <a:t>(Dying Matters, 2018)</a:t>
            </a:r>
            <a:endParaRPr lang="en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14932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Mourning &amp; Funerals: Final Rites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Funerals are a big business.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Average funeral costs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around £4000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Vulnerability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those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planning is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big factor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norms and customs also contribute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Death represents an important passage for the individual and the society, so the associated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rites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are important.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2856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Mourning &amp; Funerals: Final Rites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1" y="2556931"/>
            <a:ext cx="9601196" cy="3608737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Funerals are also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 recognition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 everyone's ultimate mortality and an acceptance of the cycle of life. </a:t>
            </a:r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do we in the West differ from other countries?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Western funeral rituals typically include: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Preparation of the body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(viewing?)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religious ritual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eulogy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procession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wake or Shiva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517476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End of Life Doulas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54830" y="3186324"/>
            <a:ext cx="5164776" cy="530652"/>
          </a:xfrm>
        </p:spPr>
        <p:txBody>
          <a:bodyPr/>
          <a:lstStyle/>
          <a:p>
            <a:pPr marL="0" lvl="0" indent="0">
              <a:spcBef>
                <a:spcPts val="0"/>
              </a:spcBef>
              <a:spcAft>
                <a:spcPts val="0"/>
              </a:spcAft>
              <a:buClrTx/>
              <a:buSzTx/>
              <a:buNone/>
            </a:pPr>
            <a:r>
              <a:rPr lang="en-GB" sz="1800" dirty="0">
                <a:solidFill>
                  <a:prstClr val="black"/>
                </a:solidFill>
                <a:hlinkClick r:id="rId2"/>
              </a:rPr>
              <a:t>https://www.youtube.com/watch?v=5EfgMmhituo</a:t>
            </a:r>
            <a:endParaRPr lang="en-GB" sz="1800" dirty="0">
              <a:solidFill>
                <a:prstClr val="black"/>
              </a:solidFill>
            </a:endParaRPr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3254830" y="4432635"/>
            <a:ext cx="48888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https://www.youtube.com/watch?v=X_-q9xeOgG4</a:t>
            </a:r>
          </a:p>
        </p:txBody>
      </p:sp>
    </p:spTree>
    <p:extLst>
      <p:ext uri="{BB962C8B-B14F-4D97-AF65-F5344CB8AC3E}">
        <p14:creationId xmlns:p14="http://schemas.microsoft.com/office/powerpoint/2010/main" val="2390039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 smtClean="0">
                <a:latin typeface="Arial" panose="020B0604020202020204" pitchFamily="34" charset="0"/>
                <a:cs typeface="Arial" panose="020B0604020202020204" pitchFamily="34" charset="0"/>
              </a:rPr>
              <a:t>Learning Outcomes of Session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Understand and critically examine aspects of death and dying in modern society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Be familiar with the concepts of grief and bereavement and how reactions to these link to theories of ageing</a:t>
            </a:r>
          </a:p>
          <a:p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Critically examine the issues of euthanasia and assisted suicide and the moral, ethical and legal issues surrounding this area including organisational and government policy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24940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45029" y="568829"/>
            <a:ext cx="10129652" cy="68040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+mj-lt"/>
              </a:rPr>
              <a:t>References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AgeUK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(2019)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Advance Decisions (Living Wills)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2"/>
              </a:rPr>
              <a:t>https://www.ageuk.org.uk/information-advice/money-legal/legal-issues/advance-decisions/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3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March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Dying Matters, (2019)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Raising Awareness of Dying, Death and Bereavement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https://www.dyingmatters.org/page/SchoolLessonPlan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3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rd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March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GOV.UK, (2017)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Major Causes of Death and how they have Changed.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4"/>
              </a:rPr>
              <a:t>https://www.gov.uk/government/publications/health-profile-for-england/chapter-2-major-causes-of-death-and-how-they-have-changed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27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February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Kellehear, A., (2014)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The Inner Life of the Dying Person (End-of-Life Care: A Series)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New York: Columbia University Publishers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NHS, (2020) </a:t>
            </a:r>
            <a:r>
              <a:rPr lang="en-GB" sz="1400" i="1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Brain Death 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latin typeface="+mj-lt"/>
                <a:hlinkClick r:id="rId5"/>
              </a:rPr>
              <a:t>https://www.nhs.uk/conditions/brain-death</a:t>
            </a:r>
            <a:r>
              <a:rPr lang="en-GB" sz="1400" dirty="0" smtClean="0">
                <a:latin typeface="+mj-lt"/>
                <a:hlinkClick r:id="rId5"/>
              </a:rPr>
              <a:t>/</a:t>
            </a:r>
            <a:r>
              <a:rPr lang="en-GB" sz="1400" dirty="0" smtClean="0">
                <a:latin typeface="+mj-lt"/>
              </a:rPr>
              <a:t> (Accessed: 16 February 2020).</a:t>
            </a:r>
            <a:endParaRPr lang="en-GB" sz="14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NHS, (2017)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Euthanasia and Assisted Suicide.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6"/>
              </a:rPr>
              <a:t>https://www.nhs.uk/conditions/euthanasia-and-assisted-suicide/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27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February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NHS, (2016)</a:t>
            </a:r>
            <a:r>
              <a:rPr lang="en-GB" sz="1400" b="1" kern="1800" dirty="0">
                <a:solidFill>
                  <a:srgbClr val="212B32"/>
                </a:solidFill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400" i="1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Brain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stem death.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5"/>
              </a:rPr>
              <a:t>https://www.nhs.uk/conditions/brain-death/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6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March 2019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ONS, (2019)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Suicides in the UK: 2018 </a:t>
            </a:r>
            <a:r>
              <a:rPr lang="en-GB" sz="1400" i="1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Registrations 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dirty="0">
                <a:hlinkClick r:id="rId7"/>
              </a:rPr>
              <a:t>https://</a:t>
            </a:r>
            <a:r>
              <a:rPr lang="en-GB" sz="1400" dirty="0" smtClean="0">
                <a:hlinkClick r:id="rId7"/>
              </a:rPr>
              <a:t>www.ons.gov.uk/peoplepopulationandcommunity/birthsdeathsandmarriages/deaths/bulletins/suicidesintheunitedkingdom/2018registrations#suicide-patterns-by-age</a:t>
            </a:r>
            <a:r>
              <a:rPr lang="en-GB" sz="1400" dirty="0" smtClean="0"/>
              <a:t> (Accessed: 16 February 2020).</a:t>
            </a:r>
            <a:endParaRPr lang="en-GB" sz="1400" i="1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Oram, J. and Murphy, P. (2011) ‘Diagnosis of Death’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Continuing Education in Anaesthesia Critical Care &amp; Pain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11(3), pp. 77–81.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ScienceDirect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(2019)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Learn more about Grief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8"/>
              </a:rPr>
              <a:t>https://www.sciencedirect.com/topics/neuroscience/grief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28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February 2019</a:t>
            </a:r>
            <a:r>
              <a:rPr lang="en-GB" sz="1400" dirty="0" smtClean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Stroebe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M., </a:t>
            </a: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Schut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H. and </a:t>
            </a:r>
            <a:r>
              <a:rPr lang="en-GB" sz="1400" dirty="0" err="1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Boerner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K. (2017) </a:t>
            </a:r>
            <a:r>
              <a:rPr lang="en-GB" sz="1400" i="1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Cautioning Health-Care Professionals: Bereaved Persons are Misguided through the Stages of Grief. 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GB" sz="1400" u="sng" dirty="0">
                <a:solidFill>
                  <a:srgbClr val="0563C1"/>
                </a:solidFill>
                <a:latin typeface="+mj-lt"/>
                <a:ea typeface="Calibri" panose="020F0502020204030204" pitchFamily="34" charset="0"/>
                <a:cs typeface="Times New Roman" panose="02020603050405020304" pitchFamily="18" charset="0"/>
                <a:hlinkClick r:id="rId9"/>
              </a:rPr>
              <a:t>https://journals.sagepub.com/doi/full/10.1177/0030222817691870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(Accessed: 6</a:t>
            </a:r>
            <a:r>
              <a:rPr lang="en-GB" sz="1400" baseline="300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th</a:t>
            </a:r>
            <a:r>
              <a:rPr lang="en-GB" sz="1400" dirty="0"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 March 2019).</a:t>
            </a:r>
          </a:p>
          <a:p>
            <a:pPr marL="540385" indent="-540385">
              <a:lnSpc>
                <a:spcPct val="107000"/>
              </a:lnSpc>
              <a:spcAft>
                <a:spcPts val="800"/>
              </a:spcAft>
            </a:pPr>
            <a:endParaRPr lang="en-GB" sz="1400" dirty="0"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sz="2400" b="1" dirty="0" smtClean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653126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D9B247"/>
      </a:accent1>
      <a:accent2>
        <a:srgbClr val="CC702D"/>
      </a:accent2>
      <a:accent3>
        <a:srgbClr val="B53A31"/>
      </a:accent3>
      <a:accent4>
        <a:srgbClr val="815F56"/>
      </a:accent4>
      <a:accent5>
        <a:srgbClr val="AE9E7C"/>
      </a:accent5>
      <a:accent6>
        <a:srgbClr val="7B8865"/>
      </a:accent6>
      <a:hlink>
        <a:srgbClr val="BB7826"/>
      </a:hlink>
      <a:folHlink>
        <a:srgbClr val="CF9C5F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E4E49EB0-FB00-41F5-9359-4843D783A23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3223</TotalTime>
  <Words>3272</Words>
  <Application>Microsoft Office PowerPoint</Application>
  <PresentationFormat>Widescreen</PresentationFormat>
  <Paragraphs>300</Paragraphs>
  <Slides>60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60</vt:i4>
      </vt:variant>
    </vt:vector>
  </HeadingPairs>
  <TitlesOfParts>
    <vt:vector size="65" baseType="lpstr">
      <vt:lpstr>Arial</vt:lpstr>
      <vt:lpstr>Calibri</vt:lpstr>
      <vt:lpstr>Garamond</vt:lpstr>
      <vt:lpstr>Times New Roman</vt:lpstr>
      <vt:lpstr>Organic</vt:lpstr>
      <vt:lpstr>Death and Dying</vt:lpstr>
      <vt:lpstr>PowerPoint Presentation</vt:lpstr>
      <vt:lpstr>PowerPoint Presentation</vt:lpstr>
      <vt:lpstr>Learning Objectives of Session</vt:lpstr>
      <vt:lpstr>PowerPoint Presentation</vt:lpstr>
      <vt:lpstr>What is Death? How Would You Define the Term?</vt:lpstr>
      <vt:lpstr>PowerPoint Presentation</vt:lpstr>
      <vt:lpstr>Defining Death: Determining the Point at Which Life Ends</vt:lpstr>
      <vt:lpstr>FUNCTIONAL DEATH is the Absence of a Heartbeat and Breathing </vt:lpstr>
      <vt:lpstr>Because of the Vagueness of what “Functional Death” is, Medical Doctors now use Brain Functioning to Determine Death</vt:lpstr>
      <vt:lpstr>PowerPoint Presentation</vt:lpstr>
      <vt:lpstr>Are they Dead yet? Experts come together to Define the Exact Moment we Die </vt:lpstr>
      <vt:lpstr>Death in Middle Adulthood</vt:lpstr>
      <vt:lpstr>Death in Late Adulthood</vt:lpstr>
      <vt:lpstr>PowerPoint Presentation</vt:lpstr>
      <vt:lpstr>The Stages of Death: Understanding the Process of Dying</vt:lpstr>
      <vt:lpstr>Kubler-Ross’ 5 Stages of Death</vt:lpstr>
      <vt:lpstr>Kubler-Ross’ 5 Stages of Death</vt:lpstr>
      <vt:lpstr>Kubler-Ross’ 5 Stages of Death</vt:lpstr>
      <vt:lpstr>Kubler-Ross’ 5 Stages of Death</vt:lpstr>
      <vt:lpstr>Kubler-Ross’ 5 Stages of Death</vt:lpstr>
      <vt:lpstr>Kubler-Ross’ 5 Stages of Death</vt:lpstr>
      <vt:lpstr>Criticisms of Kubler-Ross's Model </vt:lpstr>
      <vt:lpstr>PowerPoint Presentation</vt:lpstr>
      <vt:lpstr>Choosing the Way One Dies - People Now have Choices</vt:lpstr>
      <vt:lpstr>It is Sometimes Difficult to get Medical Personnel to Follow these Directives… </vt:lpstr>
      <vt:lpstr>PowerPoint Presentation</vt:lpstr>
      <vt:lpstr>Living Wills Advance Decision to Refuse Treatment</vt:lpstr>
      <vt:lpstr>Do Not Resuscitate- DNR.</vt:lpstr>
      <vt:lpstr>Activity</vt:lpstr>
      <vt:lpstr>PowerPoint Presentation</vt:lpstr>
      <vt:lpstr>Euthanasia and Assisted Suicide</vt:lpstr>
      <vt:lpstr>Euthanasia and Assisted Suicide</vt:lpstr>
      <vt:lpstr>The Law</vt:lpstr>
      <vt:lpstr>Choosing Death cont…</vt:lpstr>
      <vt:lpstr>Types of Euthanasia</vt:lpstr>
      <vt:lpstr>Active and Passive Euthanasia</vt:lpstr>
      <vt:lpstr>Decisions About Ending Life…</vt:lpstr>
      <vt:lpstr>Euthanasia</vt:lpstr>
      <vt:lpstr>How Long Do “Terminal” Patients Really Live? </vt:lpstr>
      <vt:lpstr>PowerPoint Presentation</vt:lpstr>
      <vt:lpstr>Caring for the Terminally Ill: The Place of Death</vt:lpstr>
      <vt:lpstr>A Graceful Dying</vt:lpstr>
      <vt:lpstr>Several Alternatives to Hospitalisation have become Increasingly Popular in the last few Decades…</vt:lpstr>
      <vt:lpstr>HOSPICE CARE, care provided for the dying in institutions devoted to those who are terminally ill.  </vt:lpstr>
      <vt:lpstr>Activity</vt:lpstr>
      <vt:lpstr>Grief and Bereavement</vt:lpstr>
      <vt:lpstr>There are some General Stages People in Western Societies go through in Adjusting to Loss. </vt:lpstr>
      <vt:lpstr>In the final stage, people reach an accommodation stage where they pick up the pieces of their lives and move on</vt:lpstr>
      <vt:lpstr>Not everyone passes through the stages of grief in the the same order or in the exact same way… Why? </vt:lpstr>
      <vt:lpstr>Differentiating Unhealthy Grief from Normal Grief</vt:lpstr>
      <vt:lpstr>The Consequences of Grief and Bereavement</vt:lpstr>
      <vt:lpstr>Some Factors Affecting Survivor Difficulties Are:  </vt:lpstr>
      <vt:lpstr>Death Education</vt:lpstr>
      <vt:lpstr>Several Types of Death Education Programs                                           have been Developed…</vt:lpstr>
      <vt:lpstr>Mourning &amp; Funerals: Final Rites</vt:lpstr>
      <vt:lpstr>Mourning &amp; Funerals: Final Rites</vt:lpstr>
      <vt:lpstr>End of Life Doulas</vt:lpstr>
      <vt:lpstr>Learning Outcomes of Session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Death and Dying</dc:title>
  <dc:creator>UWTSD</dc:creator>
  <cp:lastModifiedBy>Joanne Davies (Yr Athrofa)</cp:lastModifiedBy>
  <cp:revision>28</cp:revision>
  <dcterms:created xsi:type="dcterms:W3CDTF">2019-02-28T17:46:14Z</dcterms:created>
  <dcterms:modified xsi:type="dcterms:W3CDTF">2021-02-19T00:21:29Z</dcterms:modified>
</cp:coreProperties>
</file>