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AABD40-F81E-4238-92A7-BA0CD08DB3D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10FE1E2-30CD-4700-BFB6-07883F404D70}">
      <dgm:prSet/>
      <dgm:spPr/>
      <dgm:t>
        <a:bodyPr/>
        <a:lstStyle/>
        <a:p>
          <a:r>
            <a:rPr lang="en-US"/>
            <a:t>Only aggregated or anonymised data will be reported (Saunders, Lewis and Thornhill, 2019).</a:t>
          </a:r>
        </a:p>
      </dgm:t>
    </dgm:pt>
    <dgm:pt modelId="{61CF2C02-FE10-4DEB-8168-6CC310EFB5D9}" type="parTrans" cxnId="{926ABD5F-1C72-4603-B7A3-F7383C675068}">
      <dgm:prSet/>
      <dgm:spPr/>
      <dgm:t>
        <a:bodyPr/>
        <a:lstStyle/>
        <a:p>
          <a:endParaRPr lang="en-US"/>
        </a:p>
      </dgm:t>
    </dgm:pt>
    <dgm:pt modelId="{2348666F-5E4D-434F-9244-A385325FE24C}" type="sibTrans" cxnId="{926ABD5F-1C72-4603-B7A3-F7383C675068}">
      <dgm:prSet/>
      <dgm:spPr/>
      <dgm:t>
        <a:bodyPr/>
        <a:lstStyle/>
        <a:p>
          <a:endParaRPr lang="en-US"/>
        </a:p>
      </dgm:t>
    </dgm:pt>
    <dgm:pt modelId="{17D4D121-8B3B-4E58-9EEF-2D4A1F8132EE}">
      <dgm:prSet/>
      <dgm:spPr/>
      <dgm:t>
        <a:bodyPr/>
        <a:lstStyle/>
        <a:p>
          <a:r>
            <a:rPr lang="en-US"/>
            <a:t>Sensitive topics will be handled with care and respect (Gray, 2021).</a:t>
          </a:r>
        </a:p>
      </dgm:t>
    </dgm:pt>
    <dgm:pt modelId="{4E383583-92FA-4932-810E-2000708D8584}" type="parTrans" cxnId="{79BFCB7B-0E15-4538-855A-BB7DD86A86B1}">
      <dgm:prSet/>
      <dgm:spPr/>
      <dgm:t>
        <a:bodyPr/>
        <a:lstStyle/>
        <a:p>
          <a:endParaRPr lang="en-US"/>
        </a:p>
      </dgm:t>
    </dgm:pt>
    <dgm:pt modelId="{A9707F93-846F-4939-B970-3BC444BBC148}" type="sibTrans" cxnId="{79BFCB7B-0E15-4538-855A-BB7DD86A86B1}">
      <dgm:prSet/>
      <dgm:spPr/>
      <dgm:t>
        <a:bodyPr/>
        <a:lstStyle/>
        <a:p>
          <a:endParaRPr lang="en-US"/>
        </a:p>
      </dgm:t>
    </dgm:pt>
    <dgm:pt modelId="{3EE5D94D-192A-4FB9-8CDC-8963862A4058}">
      <dgm:prSet/>
      <dgm:spPr/>
      <dgm:t>
        <a:bodyPr/>
        <a:lstStyle/>
        <a:p>
          <a:r>
            <a:rPr lang="en-US"/>
            <a:t>Participants can skip questions and control their responses (Bryman, 2016).</a:t>
          </a:r>
        </a:p>
      </dgm:t>
    </dgm:pt>
    <dgm:pt modelId="{8845B15D-2204-4D04-BE4C-0CE90741E92A}" type="parTrans" cxnId="{D26EE2E4-F556-468C-9CD6-892F87395D91}">
      <dgm:prSet/>
      <dgm:spPr/>
      <dgm:t>
        <a:bodyPr/>
        <a:lstStyle/>
        <a:p>
          <a:endParaRPr lang="en-US"/>
        </a:p>
      </dgm:t>
    </dgm:pt>
    <dgm:pt modelId="{02CCC663-F6DB-436F-B82B-6B5B5231318B}" type="sibTrans" cxnId="{D26EE2E4-F556-468C-9CD6-892F87395D91}">
      <dgm:prSet/>
      <dgm:spPr/>
      <dgm:t>
        <a:bodyPr/>
        <a:lstStyle/>
        <a:p>
          <a:endParaRPr lang="en-US"/>
        </a:p>
      </dgm:t>
    </dgm:pt>
    <dgm:pt modelId="{DC846E36-8CEA-48E1-9F96-5CEC38E127EC}">
      <dgm:prSet/>
      <dgm:spPr/>
      <dgm:t>
        <a:bodyPr/>
        <a:lstStyle/>
        <a:p>
          <a:r>
            <a:rPr lang="en-US"/>
            <a:t>Ethics approval will ensure university standards are met (Creswell and Creswell, 2018).</a:t>
          </a:r>
        </a:p>
      </dgm:t>
    </dgm:pt>
    <dgm:pt modelId="{DE264190-1531-49E4-8CCA-95F55578D2E4}" type="parTrans" cxnId="{03A217FE-3625-485E-8F9D-7C95907081E5}">
      <dgm:prSet/>
      <dgm:spPr/>
      <dgm:t>
        <a:bodyPr/>
        <a:lstStyle/>
        <a:p>
          <a:endParaRPr lang="en-US"/>
        </a:p>
      </dgm:t>
    </dgm:pt>
    <dgm:pt modelId="{9D3BC197-FB43-4D2C-81F1-A8C1AE1796CB}" type="sibTrans" cxnId="{03A217FE-3625-485E-8F9D-7C95907081E5}">
      <dgm:prSet/>
      <dgm:spPr/>
      <dgm:t>
        <a:bodyPr/>
        <a:lstStyle/>
        <a:p>
          <a:endParaRPr lang="en-US"/>
        </a:p>
      </dgm:t>
    </dgm:pt>
    <dgm:pt modelId="{63934483-CFEE-4CB5-B3BD-54603A42B23A}" type="pres">
      <dgm:prSet presAssocID="{FDAABD40-F81E-4238-92A7-BA0CD08DB3DC}" presName="root" presStyleCnt="0">
        <dgm:presLayoutVars>
          <dgm:dir/>
          <dgm:resizeHandles val="exact"/>
        </dgm:presLayoutVars>
      </dgm:prSet>
      <dgm:spPr/>
    </dgm:pt>
    <dgm:pt modelId="{A6B8102C-189D-46EE-AA51-812181468A85}" type="pres">
      <dgm:prSet presAssocID="{FDAABD40-F81E-4238-92A7-BA0CD08DB3DC}" presName="container" presStyleCnt="0">
        <dgm:presLayoutVars>
          <dgm:dir/>
          <dgm:resizeHandles val="exact"/>
        </dgm:presLayoutVars>
      </dgm:prSet>
      <dgm:spPr/>
    </dgm:pt>
    <dgm:pt modelId="{DDC1D76C-72FB-4E77-A3C9-1467E24FA0C8}" type="pres">
      <dgm:prSet presAssocID="{510FE1E2-30CD-4700-BFB6-07883F404D70}" presName="compNode" presStyleCnt="0"/>
      <dgm:spPr/>
    </dgm:pt>
    <dgm:pt modelId="{7872A2A6-0220-4EC1-A39E-71952694DD2D}" type="pres">
      <dgm:prSet presAssocID="{510FE1E2-30CD-4700-BFB6-07883F404D70}" presName="iconBgRect" presStyleLbl="bgShp" presStyleIdx="0" presStyleCnt="4"/>
      <dgm:spPr/>
    </dgm:pt>
    <dgm:pt modelId="{0CB3CC99-04CE-4BE3-9B6D-CA05433A9B84}" type="pres">
      <dgm:prSet presAssocID="{510FE1E2-30CD-4700-BFB6-07883F404D7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77149F2F-EF3A-45AA-8533-84E69822B5C9}" type="pres">
      <dgm:prSet presAssocID="{510FE1E2-30CD-4700-BFB6-07883F404D70}" presName="spaceRect" presStyleCnt="0"/>
      <dgm:spPr/>
    </dgm:pt>
    <dgm:pt modelId="{A45E423F-F246-4C61-9EDC-5BEBF5F85BF0}" type="pres">
      <dgm:prSet presAssocID="{510FE1E2-30CD-4700-BFB6-07883F404D70}" presName="textRect" presStyleLbl="revTx" presStyleIdx="0" presStyleCnt="4">
        <dgm:presLayoutVars>
          <dgm:chMax val="1"/>
          <dgm:chPref val="1"/>
        </dgm:presLayoutVars>
      </dgm:prSet>
      <dgm:spPr/>
    </dgm:pt>
    <dgm:pt modelId="{BB1E22FB-8E43-48D2-9066-EA96A2758C47}" type="pres">
      <dgm:prSet presAssocID="{2348666F-5E4D-434F-9244-A385325FE24C}" presName="sibTrans" presStyleLbl="sibTrans2D1" presStyleIdx="0" presStyleCnt="0"/>
      <dgm:spPr/>
    </dgm:pt>
    <dgm:pt modelId="{4EDC7DC5-AA4E-4E0D-B762-5E85CC6DF858}" type="pres">
      <dgm:prSet presAssocID="{17D4D121-8B3B-4E58-9EEF-2D4A1F8132EE}" presName="compNode" presStyleCnt="0"/>
      <dgm:spPr/>
    </dgm:pt>
    <dgm:pt modelId="{16A4414E-046C-4273-AEC0-7A3DBAB22F9C}" type="pres">
      <dgm:prSet presAssocID="{17D4D121-8B3B-4E58-9EEF-2D4A1F8132EE}" presName="iconBgRect" presStyleLbl="bgShp" presStyleIdx="1" presStyleCnt="4"/>
      <dgm:spPr/>
    </dgm:pt>
    <dgm:pt modelId="{2F400012-515E-4F97-A223-3A3990460F16}" type="pres">
      <dgm:prSet presAssocID="{17D4D121-8B3B-4E58-9EEF-2D4A1F8132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lind"/>
        </a:ext>
      </dgm:extLst>
    </dgm:pt>
    <dgm:pt modelId="{CB78B852-D75F-4620-989F-38605CBFA18F}" type="pres">
      <dgm:prSet presAssocID="{17D4D121-8B3B-4E58-9EEF-2D4A1F8132EE}" presName="spaceRect" presStyleCnt="0"/>
      <dgm:spPr/>
    </dgm:pt>
    <dgm:pt modelId="{BBB0D305-B7F9-49CC-B5F8-D972C83B52FC}" type="pres">
      <dgm:prSet presAssocID="{17D4D121-8B3B-4E58-9EEF-2D4A1F8132EE}" presName="textRect" presStyleLbl="revTx" presStyleIdx="1" presStyleCnt="4">
        <dgm:presLayoutVars>
          <dgm:chMax val="1"/>
          <dgm:chPref val="1"/>
        </dgm:presLayoutVars>
      </dgm:prSet>
      <dgm:spPr/>
    </dgm:pt>
    <dgm:pt modelId="{E02A6E91-E721-42B3-B697-F5296AB8E517}" type="pres">
      <dgm:prSet presAssocID="{A9707F93-846F-4939-B970-3BC444BBC148}" presName="sibTrans" presStyleLbl="sibTrans2D1" presStyleIdx="0" presStyleCnt="0"/>
      <dgm:spPr/>
    </dgm:pt>
    <dgm:pt modelId="{3E8F2564-E5E7-400B-BD2F-67D02E60AAF1}" type="pres">
      <dgm:prSet presAssocID="{3EE5D94D-192A-4FB9-8CDC-8963862A4058}" presName="compNode" presStyleCnt="0"/>
      <dgm:spPr/>
    </dgm:pt>
    <dgm:pt modelId="{1735362D-B659-49F3-990D-483DF0F2AEC5}" type="pres">
      <dgm:prSet presAssocID="{3EE5D94D-192A-4FB9-8CDC-8963862A4058}" presName="iconBgRect" presStyleLbl="bgShp" presStyleIdx="2" presStyleCnt="4"/>
      <dgm:spPr/>
    </dgm:pt>
    <dgm:pt modelId="{70C192CA-99A6-4694-8C5C-7A4EF62F5375}" type="pres">
      <dgm:prSet presAssocID="{3EE5D94D-192A-4FB9-8CDC-8963862A405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um"/>
        </a:ext>
      </dgm:extLst>
    </dgm:pt>
    <dgm:pt modelId="{CEB49CB3-1C57-47A7-BD70-8B4ADF585059}" type="pres">
      <dgm:prSet presAssocID="{3EE5D94D-192A-4FB9-8CDC-8963862A4058}" presName="spaceRect" presStyleCnt="0"/>
      <dgm:spPr/>
    </dgm:pt>
    <dgm:pt modelId="{4C850FCA-FAAC-4AA0-BBD2-AADEFA4939E4}" type="pres">
      <dgm:prSet presAssocID="{3EE5D94D-192A-4FB9-8CDC-8963862A4058}" presName="textRect" presStyleLbl="revTx" presStyleIdx="2" presStyleCnt="4">
        <dgm:presLayoutVars>
          <dgm:chMax val="1"/>
          <dgm:chPref val="1"/>
        </dgm:presLayoutVars>
      </dgm:prSet>
      <dgm:spPr/>
    </dgm:pt>
    <dgm:pt modelId="{AF80C44F-84D4-4EE0-8484-4C337039C3D9}" type="pres">
      <dgm:prSet presAssocID="{02CCC663-F6DB-436F-B82B-6B5B5231318B}" presName="sibTrans" presStyleLbl="sibTrans2D1" presStyleIdx="0" presStyleCnt="0"/>
      <dgm:spPr/>
    </dgm:pt>
    <dgm:pt modelId="{9FC204AD-299A-45D3-B633-80249D0E3811}" type="pres">
      <dgm:prSet presAssocID="{DC846E36-8CEA-48E1-9F96-5CEC38E127EC}" presName="compNode" presStyleCnt="0"/>
      <dgm:spPr/>
    </dgm:pt>
    <dgm:pt modelId="{22164DE0-5F45-43D7-A6DE-85CB523EE363}" type="pres">
      <dgm:prSet presAssocID="{DC846E36-8CEA-48E1-9F96-5CEC38E127EC}" presName="iconBgRect" presStyleLbl="bgShp" presStyleIdx="3" presStyleCnt="4"/>
      <dgm:spPr/>
    </dgm:pt>
    <dgm:pt modelId="{B1E64252-0A7F-42A6-8FCD-6F8C40E58883}" type="pres">
      <dgm:prSet presAssocID="{DC846E36-8CEA-48E1-9F96-5CEC38E127E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B721D3F5-F315-4093-9EC7-081F85FB6C60}" type="pres">
      <dgm:prSet presAssocID="{DC846E36-8CEA-48E1-9F96-5CEC38E127EC}" presName="spaceRect" presStyleCnt="0"/>
      <dgm:spPr/>
    </dgm:pt>
    <dgm:pt modelId="{E494D2E9-4974-4865-BD52-01B074E36BD5}" type="pres">
      <dgm:prSet presAssocID="{DC846E36-8CEA-48E1-9F96-5CEC38E127EC}" presName="textRect" presStyleLbl="revTx" presStyleIdx="3" presStyleCnt="4">
        <dgm:presLayoutVars>
          <dgm:chMax val="1"/>
          <dgm:chPref val="1"/>
        </dgm:presLayoutVars>
      </dgm:prSet>
      <dgm:spPr/>
    </dgm:pt>
  </dgm:ptLst>
  <dgm:cxnLst>
    <dgm:cxn modelId="{2F66910A-6FCD-4A46-90DB-F69EFD15DCE7}" type="presOf" srcId="{FDAABD40-F81E-4238-92A7-BA0CD08DB3DC}" destId="{63934483-CFEE-4CB5-B3BD-54603A42B23A}" srcOrd="0" destOrd="0" presId="urn:microsoft.com/office/officeart/2018/2/layout/IconCircleList"/>
    <dgm:cxn modelId="{90207935-BA9D-4FF5-B6D8-CD6F60239F6E}" type="presOf" srcId="{02CCC663-F6DB-436F-B82B-6B5B5231318B}" destId="{AF80C44F-84D4-4EE0-8484-4C337039C3D9}" srcOrd="0" destOrd="0" presId="urn:microsoft.com/office/officeart/2018/2/layout/IconCircleList"/>
    <dgm:cxn modelId="{926ABD5F-1C72-4603-B7A3-F7383C675068}" srcId="{FDAABD40-F81E-4238-92A7-BA0CD08DB3DC}" destId="{510FE1E2-30CD-4700-BFB6-07883F404D70}" srcOrd="0" destOrd="0" parTransId="{61CF2C02-FE10-4DEB-8168-6CC310EFB5D9}" sibTransId="{2348666F-5E4D-434F-9244-A385325FE24C}"/>
    <dgm:cxn modelId="{56B12C6D-4106-439C-A857-86BCC4E6E6A3}" type="presOf" srcId="{DC846E36-8CEA-48E1-9F96-5CEC38E127EC}" destId="{E494D2E9-4974-4865-BD52-01B074E36BD5}" srcOrd="0" destOrd="0" presId="urn:microsoft.com/office/officeart/2018/2/layout/IconCircleList"/>
    <dgm:cxn modelId="{A1A97D77-5697-4688-B55A-4CDA4B074C43}" type="presOf" srcId="{17D4D121-8B3B-4E58-9EEF-2D4A1F8132EE}" destId="{BBB0D305-B7F9-49CC-B5F8-D972C83B52FC}" srcOrd="0" destOrd="0" presId="urn:microsoft.com/office/officeart/2018/2/layout/IconCircleList"/>
    <dgm:cxn modelId="{79BFCB7B-0E15-4538-855A-BB7DD86A86B1}" srcId="{FDAABD40-F81E-4238-92A7-BA0CD08DB3DC}" destId="{17D4D121-8B3B-4E58-9EEF-2D4A1F8132EE}" srcOrd="1" destOrd="0" parTransId="{4E383583-92FA-4932-810E-2000708D8584}" sibTransId="{A9707F93-846F-4939-B970-3BC444BBC148}"/>
    <dgm:cxn modelId="{A5F8ED7D-75FE-4F5E-AF34-95C0A74B40D1}" type="presOf" srcId="{2348666F-5E4D-434F-9244-A385325FE24C}" destId="{BB1E22FB-8E43-48D2-9066-EA96A2758C47}" srcOrd="0" destOrd="0" presId="urn:microsoft.com/office/officeart/2018/2/layout/IconCircleList"/>
    <dgm:cxn modelId="{44F7CAC6-F7AA-4233-96AB-A306D63704FE}" type="presOf" srcId="{510FE1E2-30CD-4700-BFB6-07883F404D70}" destId="{A45E423F-F246-4C61-9EDC-5BEBF5F85BF0}" srcOrd="0" destOrd="0" presId="urn:microsoft.com/office/officeart/2018/2/layout/IconCircleList"/>
    <dgm:cxn modelId="{8C8BDFC9-78C1-45AD-9732-E39BBD279951}" type="presOf" srcId="{3EE5D94D-192A-4FB9-8CDC-8963862A4058}" destId="{4C850FCA-FAAC-4AA0-BBD2-AADEFA4939E4}" srcOrd="0" destOrd="0" presId="urn:microsoft.com/office/officeart/2018/2/layout/IconCircleList"/>
    <dgm:cxn modelId="{074036D6-AE42-433F-8738-DC6536B7B181}" type="presOf" srcId="{A9707F93-846F-4939-B970-3BC444BBC148}" destId="{E02A6E91-E721-42B3-B697-F5296AB8E517}" srcOrd="0" destOrd="0" presId="urn:microsoft.com/office/officeart/2018/2/layout/IconCircleList"/>
    <dgm:cxn modelId="{D26EE2E4-F556-468C-9CD6-892F87395D91}" srcId="{FDAABD40-F81E-4238-92A7-BA0CD08DB3DC}" destId="{3EE5D94D-192A-4FB9-8CDC-8963862A4058}" srcOrd="2" destOrd="0" parTransId="{8845B15D-2204-4D04-BE4C-0CE90741E92A}" sibTransId="{02CCC663-F6DB-436F-B82B-6B5B5231318B}"/>
    <dgm:cxn modelId="{03A217FE-3625-485E-8F9D-7C95907081E5}" srcId="{FDAABD40-F81E-4238-92A7-BA0CD08DB3DC}" destId="{DC846E36-8CEA-48E1-9F96-5CEC38E127EC}" srcOrd="3" destOrd="0" parTransId="{DE264190-1531-49E4-8CCA-95F55578D2E4}" sibTransId="{9D3BC197-FB43-4D2C-81F1-A8C1AE1796CB}"/>
    <dgm:cxn modelId="{0DE67695-A892-4786-B1CE-41028BB6A9FC}" type="presParOf" srcId="{63934483-CFEE-4CB5-B3BD-54603A42B23A}" destId="{A6B8102C-189D-46EE-AA51-812181468A85}" srcOrd="0" destOrd="0" presId="urn:microsoft.com/office/officeart/2018/2/layout/IconCircleList"/>
    <dgm:cxn modelId="{09E1378E-A2F3-4475-A8D9-1B6A02AEE96B}" type="presParOf" srcId="{A6B8102C-189D-46EE-AA51-812181468A85}" destId="{DDC1D76C-72FB-4E77-A3C9-1467E24FA0C8}" srcOrd="0" destOrd="0" presId="urn:microsoft.com/office/officeart/2018/2/layout/IconCircleList"/>
    <dgm:cxn modelId="{60F3C225-C219-43D1-9979-FAAE555D15E5}" type="presParOf" srcId="{DDC1D76C-72FB-4E77-A3C9-1467E24FA0C8}" destId="{7872A2A6-0220-4EC1-A39E-71952694DD2D}" srcOrd="0" destOrd="0" presId="urn:microsoft.com/office/officeart/2018/2/layout/IconCircleList"/>
    <dgm:cxn modelId="{6CDCFC2F-87E3-4223-AB65-676FCA6849C6}" type="presParOf" srcId="{DDC1D76C-72FB-4E77-A3C9-1467E24FA0C8}" destId="{0CB3CC99-04CE-4BE3-9B6D-CA05433A9B84}" srcOrd="1" destOrd="0" presId="urn:microsoft.com/office/officeart/2018/2/layout/IconCircleList"/>
    <dgm:cxn modelId="{A6BCDE4E-9CCE-45D4-8D1E-B0AACF41837C}" type="presParOf" srcId="{DDC1D76C-72FB-4E77-A3C9-1467E24FA0C8}" destId="{77149F2F-EF3A-45AA-8533-84E69822B5C9}" srcOrd="2" destOrd="0" presId="urn:microsoft.com/office/officeart/2018/2/layout/IconCircleList"/>
    <dgm:cxn modelId="{A6963E11-25ED-4494-B0B9-7B50723E891C}" type="presParOf" srcId="{DDC1D76C-72FB-4E77-A3C9-1467E24FA0C8}" destId="{A45E423F-F246-4C61-9EDC-5BEBF5F85BF0}" srcOrd="3" destOrd="0" presId="urn:microsoft.com/office/officeart/2018/2/layout/IconCircleList"/>
    <dgm:cxn modelId="{1C55F25D-CB45-44E2-9A57-2F77C40A7EA7}" type="presParOf" srcId="{A6B8102C-189D-46EE-AA51-812181468A85}" destId="{BB1E22FB-8E43-48D2-9066-EA96A2758C47}" srcOrd="1" destOrd="0" presId="urn:microsoft.com/office/officeart/2018/2/layout/IconCircleList"/>
    <dgm:cxn modelId="{F639D91D-579F-44B3-84EE-C3D79017287E}" type="presParOf" srcId="{A6B8102C-189D-46EE-AA51-812181468A85}" destId="{4EDC7DC5-AA4E-4E0D-B762-5E85CC6DF858}" srcOrd="2" destOrd="0" presId="urn:microsoft.com/office/officeart/2018/2/layout/IconCircleList"/>
    <dgm:cxn modelId="{D1674893-459C-4D36-ADF5-186BB6E27EA0}" type="presParOf" srcId="{4EDC7DC5-AA4E-4E0D-B762-5E85CC6DF858}" destId="{16A4414E-046C-4273-AEC0-7A3DBAB22F9C}" srcOrd="0" destOrd="0" presId="urn:microsoft.com/office/officeart/2018/2/layout/IconCircleList"/>
    <dgm:cxn modelId="{14A15902-1D1D-4C1F-B766-41CE6EA4D2A5}" type="presParOf" srcId="{4EDC7DC5-AA4E-4E0D-B762-5E85CC6DF858}" destId="{2F400012-515E-4F97-A223-3A3990460F16}" srcOrd="1" destOrd="0" presId="urn:microsoft.com/office/officeart/2018/2/layout/IconCircleList"/>
    <dgm:cxn modelId="{B5F525F0-EF6E-4D5D-9BB9-43C2FB0FFB2F}" type="presParOf" srcId="{4EDC7DC5-AA4E-4E0D-B762-5E85CC6DF858}" destId="{CB78B852-D75F-4620-989F-38605CBFA18F}" srcOrd="2" destOrd="0" presId="urn:microsoft.com/office/officeart/2018/2/layout/IconCircleList"/>
    <dgm:cxn modelId="{ACABC062-ABF7-4F77-AA43-B80809FE6548}" type="presParOf" srcId="{4EDC7DC5-AA4E-4E0D-B762-5E85CC6DF858}" destId="{BBB0D305-B7F9-49CC-B5F8-D972C83B52FC}" srcOrd="3" destOrd="0" presId="urn:microsoft.com/office/officeart/2018/2/layout/IconCircleList"/>
    <dgm:cxn modelId="{07DCABCE-5760-483C-8E5A-BF84FA94F933}" type="presParOf" srcId="{A6B8102C-189D-46EE-AA51-812181468A85}" destId="{E02A6E91-E721-42B3-B697-F5296AB8E517}" srcOrd="3" destOrd="0" presId="urn:microsoft.com/office/officeart/2018/2/layout/IconCircleList"/>
    <dgm:cxn modelId="{1050C089-2B4B-410B-92F2-B9E8A3E1FE79}" type="presParOf" srcId="{A6B8102C-189D-46EE-AA51-812181468A85}" destId="{3E8F2564-E5E7-400B-BD2F-67D02E60AAF1}" srcOrd="4" destOrd="0" presId="urn:microsoft.com/office/officeart/2018/2/layout/IconCircleList"/>
    <dgm:cxn modelId="{0E30B1FA-D487-42B6-9601-3413DCAE50D4}" type="presParOf" srcId="{3E8F2564-E5E7-400B-BD2F-67D02E60AAF1}" destId="{1735362D-B659-49F3-990D-483DF0F2AEC5}" srcOrd="0" destOrd="0" presId="urn:microsoft.com/office/officeart/2018/2/layout/IconCircleList"/>
    <dgm:cxn modelId="{99948792-A065-4915-BD21-F5B65AAA4E2F}" type="presParOf" srcId="{3E8F2564-E5E7-400B-BD2F-67D02E60AAF1}" destId="{70C192CA-99A6-4694-8C5C-7A4EF62F5375}" srcOrd="1" destOrd="0" presId="urn:microsoft.com/office/officeart/2018/2/layout/IconCircleList"/>
    <dgm:cxn modelId="{6601EC4A-9D53-46A5-9DB1-CDEF2CC2F9C9}" type="presParOf" srcId="{3E8F2564-E5E7-400B-BD2F-67D02E60AAF1}" destId="{CEB49CB3-1C57-47A7-BD70-8B4ADF585059}" srcOrd="2" destOrd="0" presId="urn:microsoft.com/office/officeart/2018/2/layout/IconCircleList"/>
    <dgm:cxn modelId="{E19F8EFF-D0BB-4415-9185-99019E44FB6A}" type="presParOf" srcId="{3E8F2564-E5E7-400B-BD2F-67D02E60AAF1}" destId="{4C850FCA-FAAC-4AA0-BBD2-AADEFA4939E4}" srcOrd="3" destOrd="0" presId="urn:microsoft.com/office/officeart/2018/2/layout/IconCircleList"/>
    <dgm:cxn modelId="{3711547D-DDEF-411A-B311-67AEFDAF936F}" type="presParOf" srcId="{A6B8102C-189D-46EE-AA51-812181468A85}" destId="{AF80C44F-84D4-4EE0-8484-4C337039C3D9}" srcOrd="5" destOrd="0" presId="urn:microsoft.com/office/officeart/2018/2/layout/IconCircleList"/>
    <dgm:cxn modelId="{6A549241-64F5-4561-983E-6CD03FDC4822}" type="presParOf" srcId="{A6B8102C-189D-46EE-AA51-812181468A85}" destId="{9FC204AD-299A-45D3-B633-80249D0E3811}" srcOrd="6" destOrd="0" presId="urn:microsoft.com/office/officeart/2018/2/layout/IconCircleList"/>
    <dgm:cxn modelId="{0A9425D2-C35B-4430-80AB-E667B76E673E}" type="presParOf" srcId="{9FC204AD-299A-45D3-B633-80249D0E3811}" destId="{22164DE0-5F45-43D7-A6DE-85CB523EE363}" srcOrd="0" destOrd="0" presId="urn:microsoft.com/office/officeart/2018/2/layout/IconCircleList"/>
    <dgm:cxn modelId="{DF0048BF-EFD1-4335-87B8-C03DBA94BB5E}" type="presParOf" srcId="{9FC204AD-299A-45D3-B633-80249D0E3811}" destId="{B1E64252-0A7F-42A6-8FCD-6F8C40E58883}" srcOrd="1" destOrd="0" presId="urn:microsoft.com/office/officeart/2018/2/layout/IconCircleList"/>
    <dgm:cxn modelId="{627EF8AD-F4E6-4FEF-8B49-292394C0BF3B}" type="presParOf" srcId="{9FC204AD-299A-45D3-B633-80249D0E3811}" destId="{B721D3F5-F315-4093-9EC7-081F85FB6C60}" srcOrd="2" destOrd="0" presId="urn:microsoft.com/office/officeart/2018/2/layout/IconCircleList"/>
    <dgm:cxn modelId="{D02A3B76-39E7-4D7C-BDD6-3C49394728AA}" type="presParOf" srcId="{9FC204AD-299A-45D3-B633-80249D0E3811}" destId="{E494D2E9-4974-4865-BD52-01B074E36BD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2A2A6-0220-4EC1-A39E-71952694DD2D}">
      <dsp:nvSpPr>
        <dsp:cNvPr id="0" name=""/>
        <dsp:cNvSpPr/>
      </dsp:nvSpPr>
      <dsp:spPr>
        <a:xfrm>
          <a:off x="285138" y="458466"/>
          <a:ext cx="1373490" cy="137349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B3CC99-04CE-4BE3-9B6D-CA05433A9B84}">
      <dsp:nvSpPr>
        <dsp:cNvPr id="0" name=""/>
        <dsp:cNvSpPr/>
      </dsp:nvSpPr>
      <dsp:spPr>
        <a:xfrm>
          <a:off x="573571" y="746899"/>
          <a:ext cx="796624" cy="796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5E423F-F246-4C61-9EDC-5BEBF5F85BF0}">
      <dsp:nvSpPr>
        <dsp:cNvPr id="0" name=""/>
        <dsp:cNvSpPr/>
      </dsp:nvSpPr>
      <dsp:spPr>
        <a:xfrm>
          <a:off x="1952948" y="458466"/>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Only aggregated or anonymised data will be reported (Saunders, Lewis and Thornhill, 2019).</a:t>
          </a:r>
        </a:p>
      </dsp:txBody>
      <dsp:txXfrm>
        <a:off x="1952948" y="458466"/>
        <a:ext cx="3237513" cy="1373490"/>
      </dsp:txXfrm>
    </dsp:sp>
    <dsp:sp modelId="{16A4414E-046C-4273-AEC0-7A3DBAB22F9C}">
      <dsp:nvSpPr>
        <dsp:cNvPr id="0" name=""/>
        <dsp:cNvSpPr/>
      </dsp:nvSpPr>
      <dsp:spPr>
        <a:xfrm>
          <a:off x="5754574" y="458466"/>
          <a:ext cx="1373490" cy="137349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400012-515E-4F97-A223-3A3990460F16}">
      <dsp:nvSpPr>
        <dsp:cNvPr id="0" name=""/>
        <dsp:cNvSpPr/>
      </dsp:nvSpPr>
      <dsp:spPr>
        <a:xfrm>
          <a:off x="6043007" y="746899"/>
          <a:ext cx="796624" cy="796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B0D305-B7F9-49CC-B5F8-D972C83B52FC}">
      <dsp:nvSpPr>
        <dsp:cNvPr id="0" name=""/>
        <dsp:cNvSpPr/>
      </dsp:nvSpPr>
      <dsp:spPr>
        <a:xfrm>
          <a:off x="7422384" y="458466"/>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Sensitive topics will be handled with care and respect (Gray, 2021).</a:t>
          </a:r>
        </a:p>
      </dsp:txBody>
      <dsp:txXfrm>
        <a:off x="7422384" y="458466"/>
        <a:ext cx="3237513" cy="1373490"/>
      </dsp:txXfrm>
    </dsp:sp>
    <dsp:sp modelId="{1735362D-B659-49F3-990D-483DF0F2AEC5}">
      <dsp:nvSpPr>
        <dsp:cNvPr id="0" name=""/>
        <dsp:cNvSpPr/>
      </dsp:nvSpPr>
      <dsp:spPr>
        <a:xfrm>
          <a:off x="285138" y="2582397"/>
          <a:ext cx="1373490" cy="137349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C192CA-99A6-4694-8C5C-7A4EF62F5375}">
      <dsp:nvSpPr>
        <dsp:cNvPr id="0" name=""/>
        <dsp:cNvSpPr/>
      </dsp:nvSpPr>
      <dsp:spPr>
        <a:xfrm>
          <a:off x="573571" y="2870830"/>
          <a:ext cx="796624" cy="796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850FCA-FAAC-4AA0-BBD2-AADEFA4939E4}">
      <dsp:nvSpPr>
        <dsp:cNvPr id="0" name=""/>
        <dsp:cNvSpPr/>
      </dsp:nvSpPr>
      <dsp:spPr>
        <a:xfrm>
          <a:off x="1952948" y="2582397"/>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Participants can skip questions and control their responses (Bryman, 2016).</a:t>
          </a:r>
        </a:p>
      </dsp:txBody>
      <dsp:txXfrm>
        <a:off x="1952948" y="2582397"/>
        <a:ext cx="3237513" cy="1373490"/>
      </dsp:txXfrm>
    </dsp:sp>
    <dsp:sp modelId="{22164DE0-5F45-43D7-A6DE-85CB523EE363}">
      <dsp:nvSpPr>
        <dsp:cNvPr id="0" name=""/>
        <dsp:cNvSpPr/>
      </dsp:nvSpPr>
      <dsp:spPr>
        <a:xfrm>
          <a:off x="5754574" y="2582397"/>
          <a:ext cx="1373490" cy="137349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64252-0A7F-42A6-8FCD-6F8C40E58883}">
      <dsp:nvSpPr>
        <dsp:cNvPr id="0" name=""/>
        <dsp:cNvSpPr/>
      </dsp:nvSpPr>
      <dsp:spPr>
        <a:xfrm>
          <a:off x="6043007" y="2870830"/>
          <a:ext cx="796624" cy="7966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94D2E9-4974-4865-BD52-01B074E36BD5}">
      <dsp:nvSpPr>
        <dsp:cNvPr id="0" name=""/>
        <dsp:cNvSpPr/>
      </dsp:nvSpPr>
      <dsp:spPr>
        <a:xfrm>
          <a:off x="7422384" y="2582397"/>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Ethics approval will ensure university standards are met (Creswell and Creswell, 2018).</a:t>
          </a:r>
        </a:p>
      </dsp:txBody>
      <dsp:txXfrm>
        <a:off x="7422384" y="2582397"/>
        <a:ext cx="3237513" cy="137349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070BCB-FCF4-4E98-8D7F-981ED3CB6E44}" type="datetimeFigureOut">
              <a:rPr lang="en-US" smtClean="0"/>
              <a:t>7/11/2025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F34273-D94B-4028-9069-5352368DC07C}" type="slidenum">
              <a:rPr lang="en-US" smtClean="0"/>
              <a:t>‹#›</a:t>
            </a:fld>
            <a:endParaRPr lang="en-US"/>
          </a:p>
        </p:txBody>
      </p:sp>
    </p:spTree>
    <p:extLst>
      <p:ext uri="{BB962C8B-B14F-4D97-AF65-F5344CB8AC3E}">
        <p14:creationId xmlns:p14="http://schemas.microsoft.com/office/powerpoint/2010/main" val="1745499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F8F34273-D94B-4028-9069-5352368DC07C}" type="slidenum">
              <a:rPr lang="en-US" smtClean="0"/>
              <a:t>1</a:t>
            </a:fld>
            <a:endParaRPr lang="en-US"/>
          </a:p>
        </p:txBody>
      </p:sp>
    </p:spTree>
    <p:extLst>
      <p:ext uri="{BB962C8B-B14F-4D97-AF65-F5344CB8AC3E}">
        <p14:creationId xmlns:p14="http://schemas.microsoft.com/office/powerpoint/2010/main" val="2045017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Motivation among its employees becomes an ultimate variable in determining the performance and success of a company, especially in the competitive retail sector. This research aims to examine and evaluate the motivational strategies employed by managers, combined with their impact on productivity in the workplace at Tesco (Vorobeva et al., 2019). Any organisation, such as Tesco, can only maintain a competitive edge in the contemporary business world by having active and effective employees; hence, it is important to learn effective motivational methods (Uka and Prendi, 2021). This study is important as it follows a quest to identify solutions to real issues in the workplace and a means to encourage employees and increase work output.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Aim: To critically evaluate how managerial motivation strategies at Tesco influence employee productivity.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question: What is the impact of managerial motivation strategies employed at Tesco on employee productivity?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8F34273-D94B-4028-9069-5352368DC07C}" type="slidenum">
              <a:rPr lang="en-US" smtClean="0"/>
              <a:t>3</a:t>
            </a:fld>
            <a:endParaRPr lang="en-US"/>
          </a:p>
        </p:txBody>
      </p:sp>
    </p:spTree>
    <p:extLst>
      <p:ext uri="{BB962C8B-B14F-4D97-AF65-F5344CB8AC3E}">
        <p14:creationId xmlns:p14="http://schemas.microsoft.com/office/powerpoint/2010/main" val="205650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Methodology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case of managerial motivation strategies and their implications on employee productivity at Tesco is complex and situation-specific; hence, the use of a qualitative methodology in the research since it is suitable to the study. In qualitative research, researcher gets inside people's minds and their sentiments and behaviours to find out the underlying patterns and nuances regarding what drives them in a practical business scenario (Bryman, 2016). Unlike quantitative research, which focuses on fixed results, the qualitative research method takes an exploratory approach to acquiring more information about the issue of motivation in workplaces and how it can be managed. It is an excellent technique in terms of obtaining deep, detailed data of managers, and it is also excellent in terms of generating theoretical and practical findings, which are derived out of real-life organisation practices.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Data Collection Method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Primary data will be offered by managers of different Tesco locations within the context of the semi-structured interviews. This approach allows exploring the research questions in a flexible and focused way. Semi-structured interviews will keep the researcher asking only a fixed amount of questions that are pertinent to the objectives of the research. However, the researcher is also free to ask more probing questions in relation to any topic that may arise in the interview (Denzin and Lincoln, 2017). In this way, participants can give their personal solutions, challenges, and experiences in a manner that leads to authentic and comprehensive insights. The motivation and the productivity of managers are sensitive themes, and detailed, situation-intensive information would be hard to obtain using surveys or predefined questionnaires. This is possible through in-person interviews or video calls.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8F34273-D94B-4028-9069-5352368DC07C}" type="slidenum">
              <a:rPr lang="en-US" smtClean="0"/>
              <a:t>4</a:t>
            </a:fld>
            <a:endParaRPr lang="en-US"/>
          </a:p>
        </p:txBody>
      </p:sp>
    </p:spTree>
    <p:extLst>
      <p:ext uri="{BB962C8B-B14F-4D97-AF65-F5344CB8AC3E}">
        <p14:creationId xmlns:p14="http://schemas.microsoft.com/office/powerpoint/2010/main" val="245836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Sampling Technique and Justification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Purposive sampling is one of the non-probability sampling techniques commonly applied in qualitative research, which will be applied in the study. The participants of the process are chosen according to their experience and competency levels in the sphere of employee motivation at Tesco. In ensuring pertinent and insightful data, the study considers managers who actively supervise the staff and performance manage them (Charmaz, 2014). This approach is also better than random sampling, which might have been made up by persons not adequately exposed to the topic under scrutiny. To identify the similarities in the strategies and impediments pertaining to various contexts in the stores, it is useful to choose the managers working in various Tesco stores. This also enhances diversity of views. This is a case that requires selective sampling in order to have the most complete, relevant, and practically usable outcomes.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Ensuring Reliability and Validity</a:t>
            </a:r>
            <a:r>
              <a:rPr lang="en-US"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 ensure this reliability, this research make personal recordings of the interviews in accordance with the same protocol so that this research can transcribe the data and analyse the same. The basic layout to be provided in every interview will become like allow comparison and contrast of the results provided while still offering space to the participants to retell about themselves (Saunders, Lewis and Thornhill, 2019). To gain validity of the answers, this research is going to get the participants to read their own transcripts or summation to cross-examine their responses, and this research will be asking open-ended questions that are in reference to our research objectives. Also, member checking will be used. Triangulation gives more weight to the findings, whereby answers given by different managers are contrasted (Gray, 2021). The research can ensure that it captures the targeted phenomena well and generates results that are credible and meaningful in an academic and practical setting through the adherence to ethical guidelines and the transparency of the research process.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8F34273-D94B-4028-9069-5352368DC07C}" type="slidenum">
              <a:rPr lang="en-US" smtClean="0"/>
              <a:t>5</a:t>
            </a:fld>
            <a:endParaRPr lang="en-US"/>
          </a:p>
        </p:txBody>
      </p:sp>
    </p:spTree>
    <p:extLst>
      <p:ext uri="{BB962C8B-B14F-4D97-AF65-F5344CB8AC3E}">
        <p14:creationId xmlns:p14="http://schemas.microsoft.com/office/powerpoint/2010/main" val="743098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the research is based on the interviews of the managers at Tesco in order to get the firsthand information, it is very essential to observe the highest ethical standards. The first thing to do is to get the informed consent of all. Each manager will receive a detailed information page where it will be clarified what the study is, how it will be conducted, and what kind of findings it can provide. Before interviews commence, a consent form will be requested of all the participants in order to make them aware that they are joining the study voluntarily and they can always leave the study at any stage without punishment (Creswell and Creswell, 2018). This would be the path that will allow to be sure that all people are informed about their rights, and the idea of autonomy is maintained. The identity of the participants and their confidentiality will be always preserved. No personally identifiable information or the exact store locations will be present in the transcripts and the results that will be published (Gray, 2021). So that the information will be kept secret, all the data will be coded, and only the researcher and possibly the academic supervisor will be able to access the raw data.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8F34273-D94B-4028-9069-5352368DC07C}" type="slidenum">
              <a:rPr lang="en-US" smtClean="0"/>
              <a:t>6</a:t>
            </a:fld>
            <a:endParaRPr lang="en-US"/>
          </a:p>
        </p:txBody>
      </p:sp>
    </p:spTree>
    <p:extLst>
      <p:ext uri="{BB962C8B-B14F-4D97-AF65-F5344CB8AC3E}">
        <p14:creationId xmlns:p14="http://schemas.microsoft.com/office/powerpoint/2010/main" val="1950668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research will report the results of aggregated or anonymised data only to ensure that no identifiable individuals will be disclosed in that result reporting process. The research design makes some precautions to ensure the safety of the participants by not asking sensitive or intrusive questions and by discussing all kinds of questions in a sensitive and respectful way (Saunders, Lewis and Thornhill, 2019). The setting of the interview will also be well designed to ensure the privacy of the participants, but they will not be forced to talk about anything they are not comfortable with. By handing over full control of the responses to the participants and allowing them to refuse to answer any of the questions, a researcher can reduce the chances of any risks to be caused to the subjects, either emotionally or professionally (Saunders, Lewis and Thornhill, 2019). Finally, an ethics application will be presented to the concerned authority to have all the activities of the research conducted under the ethical standards of the university. In this way, this research will be sure that things will be conducted in an ethical manner in the research and the participants will be respected as they are supposed to.</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8F34273-D94B-4028-9069-5352368DC07C}" type="slidenum">
              <a:rPr lang="en-US" smtClean="0"/>
              <a:t>7</a:t>
            </a:fld>
            <a:endParaRPr lang="en-US"/>
          </a:p>
        </p:txBody>
      </p:sp>
    </p:spTree>
    <p:extLst>
      <p:ext uri="{BB962C8B-B14F-4D97-AF65-F5344CB8AC3E}">
        <p14:creationId xmlns:p14="http://schemas.microsoft.com/office/powerpoint/2010/main" val="2176406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Limitations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cannot give an accurate picture of the diversity of motivational practices in the company because of its limited sample size. One of the limitations is the sample size of five managers belonging to Tesco. Time constraints can affect the rigour of the information gathering as well as the information analysis, which would affect the depth of the results. Moreover, even if access to managers is available, their busy schedules or the company policy might restrict such access, thus exposing the manager to a minimal amount of insights. All these might make it difficult to generalise the findings of the study to apply them to other companies or even other industries, therefore reducing the generalisability of the study.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Recommendations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future studies, researchers ought to consider inviting a more representative sample of retail employees of various organisational positions and different demographics. There would be more time to collect and analyse data, which would allow investigating themes more extensively and drawing more powerful conclusions (Tudor and Petre, 2021). Researchers need to apply a mixed approach to obtain this comprehensively since it involves not only interviewing the employees but also including surveys and focus groups. Such strategies in expansion of the scope of the study would enhance the validity, reliability, and generalisability of the study results.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8F34273-D94B-4028-9069-5352368DC07C}" type="slidenum">
              <a:rPr lang="en-US" smtClean="0"/>
              <a:t>8</a:t>
            </a:fld>
            <a:endParaRPr lang="en-US"/>
          </a:p>
        </p:txBody>
      </p:sp>
    </p:spTree>
    <p:extLst>
      <p:ext uri="{BB962C8B-B14F-4D97-AF65-F5344CB8AC3E}">
        <p14:creationId xmlns:p14="http://schemas.microsoft.com/office/powerpoint/2010/main" val="2346695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In conclusion, the study is qualitative because it examined the impact of motivation strategies on the productivity of the employees through semi-structured interviews involving managers of Tesco. The integrity of the research and the need to protect participants include that protective aspects of ethical considerations, including informed consent, confidentiality, and other university guidelines, should be adhered to strictly. However, the obtained results might not be generalised to include a larger population because the study is limited by a small sample size, time constraints, and potential access issues. Despite these drawbacks, this research contributes to the lack of knowledge on managerial motivation practice and preconditions the development of future research with a broader scope of attention.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8F34273-D94B-4028-9069-5352368DC07C}" type="slidenum">
              <a:rPr lang="en-US" smtClean="0"/>
              <a:t>9</a:t>
            </a:fld>
            <a:endParaRPr lang="en-US"/>
          </a:p>
        </p:txBody>
      </p:sp>
    </p:spTree>
    <p:extLst>
      <p:ext uri="{BB962C8B-B14F-4D97-AF65-F5344CB8AC3E}">
        <p14:creationId xmlns:p14="http://schemas.microsoft.com/office/powerpoint/2010/main" val="3237347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7/11/2025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1059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7/11/2025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765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7/11/2025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12177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7/11/2025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74690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7/11/2025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3370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7/11/2025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28144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7/11/2025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8046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7/11/2025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95492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7/11/2025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5850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7/11/2025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76169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7/11/2025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6216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7/11/2025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63535320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plash of colors on a white surface">
            <a:extLst>
              <a:ext uri="{FF2B5EF4-FFF2-40B4-BE49-F238E27FC236}">
                <a16:creationId xmlns:a16="http://schemas.microsoft.com/office/drawing/2014/main" id="{3EA76B20-D44A-F0AA-B232-DF4E74C64B05}"/>
              </a:ext>
            </a:extLst>
          </p:cNvPr>
          <p:cNvPicPr>
            <a:picLocks noChangeAspect="1"/>
          </p:cNvPicPr>
          <p:nvPr/>
        </p:nvPicPr>
        <p:blipFill>
          <a:blip r:embed="rId3">
            <a:alphaModFix amt="60000"/>
          </a:blip>
          <a:srcRect t="2397" b="22603"/>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5D281A79-5F4B-5293-B196-74E3F4B7CBC5}"/>
              </a:ext>
            </a:extLst>
          </p:cNvPr>
          <p:cNvSpPr>
            <a:spLocks noGrp="1"/>
          </p:cNvSpPr>
          <p:nvPr>
            <p:ph type="ctrTitle"/>
          </p:nvPr>
        </p:nvSpPr>
        <p:spPr>
          <a:xfrm>
            <a:off x="2301923" y="1482602"/>
            <a:ext cx="7588155" cy="1581461"/>
          </a:xfrm>
        </p:spPr>
        <p:txBody>
          <a:bodyPr>
            <a:noAutofit/>
          </a:bodyPr>
          <a:lstStyle/>
          <a:p>
            <a:r>
              <a:rPr lang="en-US" sz="3200" dirty="0">
                <a:solidFill>
                  <a:srgbClr val="FFFFFF"/>
                </a:solidFill>
              </a:rPr>
              <a:t>Module code: BMWS5014</a:t>
            </a:r>
            <a:br>
              <a:rPr lang="en-US" sz="3200" dirty="0">
                <a:solidFill>
                  <a:srgbClr val="FFFFFF"/>
                </a:solidFill>
              </a:rPr>
            </a:br>
            <a:r>
              <a:rPr lang="en-US" sz="3200" dirty="0">
                <a:solidFill>
                  <a:srgbClr val="FFFFFF"/>
                </a:solidFill>
              </a:rPr>
              <a:t>Module name: Developing a Research Proposal</a:t>
            </a:r>
          </a:p>
        </p:txBody>
      </p:sp>
      <p:sp>
        <p:nvSpPr>
          <p:cNvPr id="3" name="Subtitle 2">
            <a:extLst>
              <a:ext uri="{FF2B5EF4-FFF2-40B4-BE49-F238E27FC236}">
                <a16:creationId xmlns:a16="http://schemas.microsoft.com/office/drawing/2014/main" id="{6863BF1E-77D1-5142-06AA-7274B4D19661}"/>
              </a:ext>
            </a:extLst>
          </p:cNvPr>
          <p:cNvSpPr>
            <a:spLocks noGrp="1"/>
          </p:cNvSpPr>
          <p:nvPr>
            <p:ph type="subTitle" idx="1"/>
          </p:nvPr>
        </p:nvSpPr>
        <p:spPr>
          <a:xfrm>
            <a:off x="2379406" y="3064063"/>
            <a:ext cx="8062452" cy="3425227"/>
          </a:xfrm>
        </p:spPr>
        <p:txBody>
          <a:bodyPr>
            <a:normAutofit/>
          </a:bodyPr>
          <a:lstStyle/>
          <a:p>
            <a:pPr marL="0" indent="0" algn="ctr" rtl="0" eaLnBrk="1" latinLnBrk="0" hangingPunct="1">
              <a:lnSpc>
                <a:spcPct val="120000"/>
              </a:lnSpc>
              <a:spcBef>
                <a:spcPts val="1000"/>
              </a:spcBef>
              <a:buNone/>
            </a:pPr>
            <a:r>
              <a:rPr lang="en-US" sz="1800" dirty="0">
                <a:solidFill>
                  <a:srgbClr val="FFFFFF"/>
                </a:solidFill>
                <a:effectLst/>
                <a:latin typeface="Neue Haas Grotesk Text Pro" panose="020B0504020202020204" pitchFamily="34" charset="0"/>
              </a:rPr>
              <a:t>Assessment 2 Research Proposal Presentation</a:t>
            </a:r>
          </a:p>
          <a:p>
            <a:pPr marL="0" indent="0" algn="ctr" rtl="0" eaLnBrk="1" latinLnBrk="0" hangingPunct="1">
              <a:lnSpc>
                <a:spcPct val="120000"/>
              </a:lnSpc>
              <a:spcBef>
                <a:spcPts val="1000"/>
              </a:spcBef>
              <a:buNone/>
            </a:pPr>
            <a:r>
              <a:rPr lang="en-US" sz="1800" dirty="0">
                <a:solidFill>
                  <a:srgbClr val="FFFFFF"/>
                </a:solidFill>
                <a:effectLst/>
                <a:latin typeface="Neue Haas Grotesk Text Pro" panose="020B0504020202020204" pitchFamily="34" charset="0"/>
              </a:rPr>
              <a:t> </a:t>
            </a:r>
          </a:p>
          <a:p>
            <a:pPr marL="0" indent="0" algn="ctr" rtl="0" eaLnBrk="1" latinLnBrk="0" hangingPunct="1">
              <a:lnSpc>
                <a:spcPct val="120000"/>
              </a:lnSpc>
              <a:spcBef>
                <a:spcPts val="1000"/>
              </a:spcBef>
              <a:buNone/>
            </a:pPr>
            <a:r>
              <a:rPr lang="en-US" sz="1800" b="1" dirty="0">
                <a:solidFill>
                  <a:srgbClr val="FFFFFF"/>
                </a:solidFill>
                <a:effectLst/>
                <a:latin typeface="Neue Haas Grotesk Text Pro" panose="020B0504020202020204" pitchFamily="34" charset="0"/>
              </a:rPr>
              <a:t>Title</a:t>
            </a:r>
            <a:r>
              <a:rPr lang="en-US" sz="1800" dirty="0">
                <a:solidFill>
                  <a:srgbClr val="FFFFFF"/>
                </a:solidFill>
                <a:effectLst/>
                <a:latin typeface="Neue Haas Grotesk Text Pro" panose="020B0504020202020204" pitchFamily="34" charset="0"/>
              </a:rPr>
              <a:t>: A Critical Analysis of Managerial Strategies for Employee Motivation to Enhance Workplace Productivity: A Case Study of Tesco.                                                                                                                     STUDENT NAME: MARIANA-ADELA SUGAR                        </a:t>
            </a:r>
          </a:p>
          <a:p>
            <a:pPr marL="0" indent="0" algn="ctr" rtl="0" eaLnBrk="1" latinLnBrk="0" hangingPunct="1">
              <a:lnSpc>
                <a:spcPct val="120000"/>
              </a:lnSpc>
              <a:spcBef>
                <a:spcPts val="1000"/>
              </a:spcBef>
              <a:buNone/>
            </a:pPr>
            <a:r>
              <a:rPr lang="en-US" dirty="0">
                <a:solidFill>
                  <a:srgbClr val="FFFFFF"/>
                </a:solidFill>
                <a:latin typeface="Neue Haas Grotesk Text Pro" panose="020B0504020202020204" pitchFamily="34" charset="0"/>
              </a:rPr>
              <a:t>STUDENT ID:2244011         </a:t>
            </a:r>
          </a:p>
          <a:p>
            <a:pPr marL="0" indent="0" algn="ctr" rtl="0" eaLnBrk="1" latinLnBrk="0" hangingPunct="1">
              <a:lnSpc>
                <a:spcPct val="120000"/>
              </a:lnSpc>
              <a:spcBef>
                <a:spcPts val="1000"/>
              </a:spcBef>
              <a:buNone/>
            </a:pPr>
            <a:r>
              <a:rPr lang="en-US" sz="1800" dirty="0">
                <a:solidFill>
                  <a:srgbClr val="FFFFFF"/>
                </a:solidFill>
                <a:effectLst/>
                <a:latin typeface="Neue Haas Grotesk Text Pro" panose="020B0504020202020204" pitchFamily="34" charset="0"/>
              </a:rPr>
              <a:t>DATE:11/07/2025</a:t>
            </a:r>
          </a:p>
          <a:p>
            <a:pPr marL="0" indent="0" algn="ctr" rtl="0" eaLnBrk="1" latinLnBrk="0" hangingPunct="1">
              <a:lnSpc>
                <a:spcPct val="120000"/>
              </a:lnSpc>
              <a:spcBef>
                <a:spcPts val="1000"/>
              </a:spcBef>
              <a:buNone/>
            </a:pPr>
            <a:endParaRPr lang="en-US" sz="2200" dirty="0">
              <a:solidFill>
                <a:srgbClr val="FFFFFF"/>
              </a:solidFill>
            </a:endParaRPr>
          </a:p>
        </p:txBody>
      </p:sp>
    </p:spTree>
    <p:extLst>
      <p:ext uri="{BB962C8B-B14F-4D97-AF65-F5344CB8AC3E}">
        <p14:creationId xmlns:p14="http://schemas.microsoft.com/office/powerpoint/2010/main" val="14174626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35FFC-AAD2-44C0-9041-F470486A58D5}"/>
              </a:ext>
            </a:extLst>
          </p:cNvPr>
          <p:cNvSpPr>
            <a:spLocks noGrp="1"/>
          </p:cNvSpPr>
          <p:nvPr>
            <p:ph type="title"/>
          </p:nvPr>
        </p:nvSpPr>
        <p:spPr/>
        <p:txBody>
          <a:bodyPr/>
          <a:lstStyle/>
          <a:p>
            <a:r>
              <a:rPr lang="en-GB" dirty="0"/>
              <a:t>Agenda</a:t>
            </a:r>
            <a:endParaRPr lang="en-US" dirty="0"/>
          </a:p>
        </p:txBody>
      </p:sp>
      <p:sp>
        <p:nvSpPr>
          <p:cNvPr id="3" name="Content Placeholder 2">
            <a:extLst>
              <a:ext uri="{FF2B5EF4-FFF2-40B4-BE49-F238E27FC236}">
                <a16:creationId xmlns:a16="http://schemas.microsoft.com/office/drawing/2014/main" id="{DC27520C-131C-F37B-411E-F5046F6400F6}"/>
              </a:ext>
            </a:extLst>
          </p:cNvPr>
          <p:cNvSpPr>
            <a:spLocks noGrp="1"/>
          </p:cNvSpPr>
          <p:nvPr>
            <p:ph idx="1"/>
          </p:nvPr>
        </p:nvSpPr>
        <p:spPr/>
        <p:txBody>
          <a:bodyPr/>
          <a:lstStyle/>
          <a:p>
            <a:r>
              <a:rPr lang="en-GB" b="1" dirty="0"/>
              <a:t>Introduction</a:t>
            </a:r>
            <a:endParaRPr lang="en-US" b="1" dirty="0"/>
          </a:p>
          <a:p>
            <a:r>
              <a:rPr lang="en-GB" b="1" dirty="0"/>
              <a:t>Methodology</a:t>
            </a:r>
            <a:endParaRPr lang="en-US" b="1" dirty="0"/>
          </a:p>
          <a:p>
            <a:r>
              <a:rPr lang="en-US" b="1" dirty="0"/>
              <a:t>Ethical Considerations</a:t>
            </a:r>
          </a:p>
          <a:p>
            <a:r>
              <a:rPr lang="en-US" b="1" dirty="0"/>
              <a:t>Limitations &amp; Recommendations</a:t>
            </a:r>
          </a:p>
          <a:p>
            <a:r>
              <a:rPr lang="en-US" b="1" dirty="0"/>
              <a:t>Conclusion</a:t>
            </a:r>
          </a:p>
          <a:p>
            <a:r>
              <a:rPr lang="en-GB" b="1" dirty="0"/>
              <a:t>References</a:t>
            </a:r>
            <a:endParaRPr lang="en-US" b="1" dirty="0"/>
          </a:p>
          <a:p>
            <a:endParaRPr lang="en-US" dirty="0"/>
          </a:p>
        </p:txBody>
      </p:sp>
    </p:spTree>
    <p:extLst>
      <p:ext uri="{BB962C8B-B14F-4D97-AF65-F5344CB8AC3E}">
        <p14:creationId xmlns:p14="http://schemas.microsoft.com/office/powerpoint/2010/main" val="3036269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1939B-6110-7AC6-0069-459BE6369DA7}"/>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D0F29856-7B9B-2A2D-8A34-762251CCF72F}"/>
              </a:ext>
            </a:extLst>
          </p:cNvPr>
          <p:cNvSpPr>
            <a:spLocks noGrp="1"/>
          </p:cNvSpPr>
          <p:nvPr>
            <p:ph idx="1"/>
          </p:nvPr>
        </p:nvSpPr>
        <p:spPr>
          <a:xfrm>
            <a:off x="612647" y="1715532"/>
            <a:ext cx="6180039" cy="4593828"/>
          </a:xfrm>
        </p:spPr>
        <p:txBody>
          <a:bodyPr>
            <a:normAutofit fontScale="85000" lnSpcReduction="10000"/>
          </a:bodyPr>
          <a:lstStyle/>
          <a:p>
            <a:pPr algn="just"/>
            <a:r>
              <a:rPr lang="en-US" dirty="0"/>
              <a:t>Motivation boosts performance in competitive retail sectors (Vorobeva et al., 2019).</a:t>
            </a:r>
          </a:p>
          <a:p>
            <a:pPr algn="just"/>
            <a:r>
              <a:rPr lang="en-US" dirty="0"/>
              <a:t>Effective strategies help maintain </a:t>
            </a:r>
            <a:r>
              <a:rPr lang="en-US" dirty="0" err="1"/>
              <a:t>organisational</a:t>
            </a:r>
            <a:r>
              <a:rPr lang="en-US" dirty="0"/>
              <a:t> competitiveness (Uka and Prendi, 2021).</a:t>
            </a:r>
          </a:p>
          <a:p>
            <a:pPr algn="just"/>
            <a:r>
              <a:rPr lang="en-US" dirty="0"/>
              <a:t>Addressing motivation issues increases workplace productivity (Tudor and Petre, 2021).</a:t>
            </a:r>
          </a:p>
          <a:p>
            <a:pPr algn="just"/>
            <a:r>
              <a:rPr lang="en-US" dirty="0"/>
              <a:t>Understanding motivation enables practical workforce solutions.</a:t>
            </a:r>
          </a:p>
          <a:p>
            <a:pPr algn="just"/>
            <a:r>
              <a:rPr lang="en-GB" dirty="0"/>
              <a:t>Aim: To critically evaluate how managerial motivation strategies at Tesco influence employee productivity.</a:t>
            </a:r>
            <a:endParaRPr lang="en-US" dirty="0"/>
          </a:p>
          <a:p>
            <a:pPr algn="just"/>
            <a:r>
              <a:rPr lang="en-GB" dirty="0"/>
              <a:t>Research question: What is the impact of managerial motivation strategies employed at Tesco on employee productivity? </a:t>
            </a:r>
            <a:endParaRPr lang="en-US" dirty="0"/>
          </a:p>
          <a:p>
            <a:pPr marL="0" indent="0" algn="just">
              <a:buNone/>
            </a:pPr>
            <a:endParaRPr lang="en-US" dirty="0"/>
          </a:p>
        </p:txBody>
      </p:sp>
      <p:pic>
        <p:nvPicPr>
          <p:cNvPr id="4" name="Picture 3">
            <a:extLst>
              <a:ext uri="{FF2B5EF4-FFF2-40B4-BE49-F238E27FC236}">
                <a16:creationId xmlns:a16="http://schemas.microsoft.com/office/drawing/2014/main" id="{6C5B2064-24F3-02CF-259F-E4BDDC505BA7}"/>
              </a:ext>
            </a:extLst>
          </p:cNvPr>
          <p:cNvPicPr>
            <a:picLocks noChangeAspect="1"/>
          </p:cNvPicPr>
          <p:nvPr/>
        </p:nvPicPr>
        <p:blipFill>
          <a:blip r:embed="rId3"/>
          <a:stretch>
            <a:fillRect/>
          </a:stretch>
        </p:blipFill>
        <p:spPr>
          <a:xfrm>
            <a:off x="7097486" y="2195917"/>
            <a:ext cx="4593770" cy="3297286"/>
          </a:xfrm>
          <a:prstGeom prst="rect">
            <a:avLst/>
          </a:prstGeom>
        </p:spPr>
      </p:pic>
    </p:spTree>
    <p:extLst>
      <p:ext uri="{BB962C8B-B14F-4D97-AF65-F5344CB8AC3E}">
        <p14:creationId xmlns:p14="http://schemas.microsoft.com/office/powerpoint/2010/main" val="264228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A6C57-D26F-5A99-CFC3-2F33C7EDA644}"/>
              </a:ext>
            </a:extLst>
          </p:cNvPr>
          <p:cNvSpPr>
            <a:spLocks noGrp="1"/>
          </p:cNvSpPr>
          <p:nvPr>
            <p:ph type="title"/>
          </p:nvPr>
        </p:nvSpPr>
        <p:spPr>
          <a:xfrm>
            <a:off x="614677" y="603504"/>
            <a:ext cx="10872216" cy="1527048"/>
          </a:xfrm>
        </p:spPr>
        <p:txBody>
          <a:bodyPr anchor="b">
            <a:normAutofit/>
          </a:bodyPr>
          <a:lstStyle/>
          <a:p>
            <a:r>
              <a:rPr lang="en-US" dirty="0"/>
              <a:t>Methodology</a:t>
            </a:r>
          </a:p>
        </p:txBody>
      </p:sp>
      <p:pic>
        <p:nvPicPr>
          <p:cNvPr id="4" name="Picture 3">
            <a:extLst>
              <a:ext uri="{FF2B5EF4-FFF2-40B4-BE49-F238E27FC236}">
                <a16:creationId xmlns:a16="http://schemas.microsoft.com/office/drawing/2014/main" id="{7FD6FE82-5D61-F228-13D1-F470975B3305}"/>
              </a:ext>
            </a:extLst>
          </p:cNvPr>
          <p:cNvPicPr>
            <a:picLocks noChangeAspect="1"/>
          </p:cNvPicPr>
          <p:nvPr/>
        </p:nvPicPr>
        <p:blipFill>
          <a:blip r:embed="rId3"/>
          <a:stretch>
            <a:fillRect/>
          </a:stretch>
        </p:blipFill>
        <p:spPr>
          <a:xfrm>
            <a:off x="614678" y="2441274"/>
            <a:ext cx="5173647" cy="3311133"/>
          </a:xfrm>
          <a:prstGeom prst="rect">
            <a:avLst/>
          </a:prstGeom>
        </p:spPr>
      </p:pic>
      <p:sp>
        <p:nvSpPr>
          <p:cNvPr id="3" name="Content Placeholder 2">
            <a:extLst>
              <a:ext uri="{FF2B5EF4-FFF2-40B4-BE49-F238E27FC236}">
                <a16:creationId xmlns:a16="http://schemas.microsoft.com/office/drawing/2014/main" id="{6CD87C6D-B5A7-1BBF-994D-E4551BD3B0CC}"/>
              </a:ext>
            </a:extLst>
          </p:cNvPr>
          <p:cNvSpPr>
            <a:spLocks noGrp="1"/>
          </p:cNvSpPr>
          <p:nvPr>
            <p:ph idx="1"/>
          </p:nvPr>
        </p:nvSpPr>
        <p:spPr>
          <a:xfrm>
            <a:off x="6101077" y="901996"/>
            <a:ext cx="5385816" cy="5878215"/>
          </a:xfrm>
        </p:spPr>
        <p:txBody>
          <a:bodyPr anchor="t">
            <a:normAutofit/>
          </a:bodyPr>
          <a:lstStyle/>
          <a:p>
            <a:pPr algn="just">
              <a:lnSpc>
                <a:spcPct val="110000"/>
              </a:lnSpc>
              <a:buNone/>
            </a:pPr>
            <a:r>
              <a:rPr lang="en-US" sz="1800" b="1" dirty="0"/>
              <a:t>Research Methodology</a:t>
            </a:r>
            <a:endParaRPr lang="en-US" sz="1800" dirty="0"/>
          </a:p>
          <a:p>
            <a:pPr algn="just">
              <a:lnSpc>
                <a:spcPct val="110000"/>
              </a:lnSpc>
              <a:buFont typeface="Arial" panose="020B0604020202020204" pitchFamily="34" charset="0"/>
              <a:buChar char="•"/>
            </a:pPr>
            <a:r>
              <a:rPr lang="en-US" sz="1800" dirty="0"/>
              <a:t>Qualitative research explores complex workplace dynamics (Bryman, 2016).</a:t>
            </a:r>
          </a:p>
          <a:p>
            <a:pPr algn="just">
              <a:lnSpc>
                <a:spcPct val="110000"/>
              </a:lnSpc>
              <a:buFont typeface="Arial" panose="020B0604020202020204" pitchFamily="34" charset="0"/>
              <a:buChar char="•"/>
            </a:pPr>
            <a:r>
              <a:rPr lang="en-US" sz="1800" dirty="0"/>
              <a:t>Focuses on patterns in real-life business scenarios (Creswell and Creswell, 2018).</a:t>
            </a:r>
          </a:p>
          <a:p>
            <a:pPr algn="just">
              <a:lnSpc>
                <a:spcPct val="110000"/>
              </a:lnSpc>
              <a:buFont typeface="Arial" panose="020B0604020202020204" pitchFamily="34" charset="0"/>
              <a:buChar char="•"/>
            </a:pPr>
            <a:r>
              <a:rPr lang="en-US" sz="1800" dirty="0"/>
              <a:t>Enables deep understanding of managerial motivation strategies (Gray, 2021).</a:t>
            </a:r>
          </a:p>
          <a:p>
            <a:pPr algn="just">
              <a:lnSpc>
                <a:spcPct val="110000"/>
              </a:lnSpc>
              <a:buNone/>
            </a:pPr>
            <a:r>
              <a:rPr lang="en-US" sz="1800" b="1" dirty="0"/>
              <a:t>Data Collection Method</a:t>
            </a:r>
            <a:endParaRPr lang="en-US" sz="1800" dirty="0"/>
          </a:p>
          <a:p>
            <a:pPr algn="just">
              <a:lnSpc>
                <a:spcPct val="110000"/>
              </a:lnSpc>
              <a:buFont typeface="Arial" panose="020B0604020202020204" pitchFamily="34" charset="0"/>
              <a:buChar char="•"/>
            </a:pPr>
            <a:r>
              <a:rPr lang="en-US" sz="1800" dirty="0"/>
              <a:t>Semi-structured interviews allow flexible, in-depth questioning (Denzin and Lincoln, 2017).</a:t>
            </a:r>
          </a:p>
          <a:p>
            <a:pPr algn="just">
              <a:lnSpc>
                <a:spcPct val="110000"/>
              </a:lnSpc>
              <a:buFont typeface="Arial" panose="020B0604020202020204" pitchFamily="34" charset="0"/>
              <a:buChar char="•"/>
            </a:pPr>
            <a:r>
              <a:rPr lang="en-US" sz="1800" dirty="0"/>
              <a:t>Managers share authentic, experience-based insights (Charmaz, 2014).</a:t>
            </a:r>
          </a:p>
          <a:p>
            <a:pPr algn="just">
              <a:lnSpc>
                <a:spcPct val="110000"/>
              </a:lnSpc>
              <a:buFont typeface="Arial" panose="020B0604020202020204" pitchFamily="34" charset="0"/>
              <a:buChar char="•"/>
            </a:pPr>
            <a:r>
              <a:rPr lang="en-US" sz="1800" dirty="0"/>
              <a:t>Video calls support collecting rich qualitative data (Saunders, Lewis and Thornhill, 2019).</a:t>
            </a:r>
          </a:p>
          <a:p>
            <a:pPr algn="just">
              <a:lnSpc>
                <a:spcPct val="110000"/>
              </a:lnSpc>
            </a:pPr>
            <a:endParaRPr lang="en-US" sz="1800" dirty="0"/>
          </a:p>
        </p:txBody>
      </p:sp>
    </p:spTree>
    <p:extLst>
      <p:ext uri="{BB962C8B-B14F-4D97-AF65-F5344CB8AC3E}">
        <p14:creationId xmlns:p14="http://schemas.microsoft.com/office/powerpoint/2010/main" val="3026404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625CE-49CE-7E7D-8EC9-6A1CFA4D0694}"/>
              </a:ext>
            </a:extLst>
          </p:cNvPr>
          <p:cNvSpPr>
            <a:spLocks noGrp="1"/>
          </p:cNvSpPr>
          <p:nvPr>
            <p:ph type="title"/>
          </p:nvPr>
        </p:nvSpPr>
        <p:spPr/>
        <p:txBody>
          <a:bodyPr/>
          <a:lstStyle/>
          <a:p>
            <a:r>
              <a:rPr lang="en-US" dirty="0"/>
              <a:t>Methodology (Contd.)</a:t>
            </a:r>
          </a:p>
        </p:txBody>
      </p:sp>
      <p:sp>
        <p:nvSpPr>
          <p:cNvPr id="3" name="Content Placeholder 2">
            <a:extLst>
              <a:ext uri="{FF2B5EF4-FFF2-40B4-BE49-F238E27FC236}">
                <a16:creationId xmlns:a16="http://schemas.microsoft.com/office/drawing/2014/main" id="{C00351F6-3E12-DC3E-2C0A-2F4DBC1D39D9}"/>
              </a:ext>
            </a:extLst>
          </p:cNvPr>
          <p:cNvSpPr>
            <a:spLocks noGrp="1"/>
          </p:cNvSpPr>
          <p:nvPr>
            <p:ph idx="1"/>
          </p:nvPr>
        </p:nvSpPr>
        <p:spPr>
          <a:xfrm>
            <a:off x="612647" y="1715532"/>
            <a:ext cx="7191651" cy="4593828"/>
          </a:xfrm>
        </p:spPr>
        <p:txBody>
          <a:bodyPr>
            <a:normAutofit fontScale="85000" lnSpcReduction="20000"/>
          </a:bodyPr>
          <a:lstStyle/>
          <a:p>
            <a:pPr marL="0" indent="0" algn="just">
              <a:buNone/>
            </a:pPr>
            <a:r>
              <a:rPr lang="en-US" b="1" dirty="0"/>
              <a:t>Sampling Technique and Justification</a:t>
            </a:r>
            <a:endParaRPr lang="en-US" dirty="0"/>
          </a:p>
          <a:p>
            <a:pPr algn="just"/>
            <a:r>
              <a:rPr lang="en-US" dirty="0"/>
              <a:t>Purposive sampling selects experienced, relevant managers (Charmaz, 2014).</a:t>
            </a:r>
          </a:p>
          <a:p>
            <a:pPr algn="just"/>
            <a:r>
              <a:rPr lang="en-US" dirty="0"/>
              <a:t>Focuses on staff who supervise and manage performance (Bryman, 2016).</a:t>
            </a:r>
          </a:p>
          <a:p>
            <a:pPr algn="just"/>
            <a:r>
              <a:rPr lang="en-US" dirty="0"/>
              <a:t>Sampling across stores increases diversity of perspectives (Gray, 2021).</a:t>
            </a:r>
          </a:p>
          <a:p>
            <a:pPr marL="0" indent="0" algn="just">
              <a:buNone/>
            </a:pPr>
            <a:r>
              <a:rPr lang="en-US" b="1" dirty="0"/>
              <a:t>Ensuring Reliability and Validity</a:t>
            </a:r>
            <a:endParaRPr lang="en-US" dirty="0"/>
          </a:p>
          <a:p>
            <a:pPr algn="just"/>
            <a:r>
              <a:rPr lang="en-US" dirty="0"/>
              <a:t>Audio recordings enable accurate interview transcription (Saunders, Lewis and Thornhill, 2019).</a:t>
            </a:r>
          </a:p>
          <a:p>
            <a:pPr algn="just"/>
            <a:r>
              <a:rPr lang="en-US" dirty="0"/>
              <a:t>Member checking validates participant responses (Gray, 2021).</a:t>
            </a:r>
          </a:p>
          <a:p>
            <a:pPr algn="just"/>
            <a:r>
              <a:rPr lang="en-US" dirty="0"/>
              <a:t>Triangulation compares insights across different managers (Creswell and Creswell, 2018).</a:t>
            </a:r>
          </a:p>
          <a:p>
            <a:pPr algn="just"/>
            <a:endParaRPr lang="en-US" dirty="0"/>
          </a:p>
        </p:txBody>
      </p:sp>
      <p:pic>
        <p:nvPicPr>
          <p:cNvPr id="6" name="Picture 5">
            <a:extLst>
              <a:ext uri="{FF2B5EF4-FFF2-40B4-BE49-F238E27FC236}">
                <a16:creationId xmlns:a16="http://schemas.microsoft.com/office/drawing/2014/main" id="{303842F4-01E8-DC04-EEAA-6A24C60F176F}"/>
              </a:ext>
            </a:extLst>
          </p:cNvPr>
          <p:cNvPicPr>
            <a:picLocks noChangeAspect="1"/>
          </p:cNvPicPr>
          <p:nvPr/>
        </p:nvPicPr>
        <p:blipFill>
          <a:blip r:embed="rId3"/>
          <a:stretch>
            <a:fillRect/>
          </a:stretch>
        </p:blipFill>
        <p:spPr>
          <a:xfrm>
            <a:off x="8142514" y="2438400"/>
            <a:ext cx="3782786" cy="2647950"/>
          </a:xfrm>
          <a:prstGeom prst="rect">
            <a:avLst/>
          </a:prstGeom>
        </p:spPr>
      </p:pic>
    </p:spTree>
    <p:extLst>
      <p:ext uri="{BB962C8B-B14F-4D97-AF65-F5344CB8AC3E}">
        <p14:creationId xmlns:p14="http://schemas.microsoft.com/office/powerpoint/2010/main" val="1492317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9EF19-75AB-EF6F-4EBA-486CA8AA5564}"/>
              </a:ext>
            </a:extLst>
          </p:cNvPr>
          <p:cNvSpPr>
            <a:spLocks noGrp="1"/>
          </p:cNvSpPr>
          <p:nvPr>
            <p:ph type="title"/>
          </p:nvPr>
        </p:nvSpPr>
        <p:spPr>
          <a:xfrm>
            <a:off x="614677" y="603504"/>
            <a:ext cx="10872216" cy="1527048"/>
          </a:xfrm>
        </p:spPr>
        <p:txBody>
          <a:bodyPr anchor="b">
            <a:normAutofit/>
          </a:bodyPr>
          <a:lstStyle/>
          <a:p>
            <a:r>
              <a:rPr lang="en-US" dirty="0"/>
              <a:t>Ethical Considerations</a:t>
            </a:r>
          </a:p>
        </p:txBody>
      </p:sp>
      <p:pic>
        <p:nvPicPr>
          <p:cNvPr id="7" name="Graphic 6" descr="Contract">
            <a:extLst>
              <a:ext uri="{FF2B5EF4-FFF2-40B4-BE49-F238E27FC236}">
                <a16:creationId xmlns:a16="http://schemas.microsoft.com/office/drawing/2014/main" id="{445EAF28-3D76-9274-5276-43D113BB62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4678" y="2441274"/>
            <a:ext cx="3817941" cy="3817941"/>
          </a:xfrm>
          <a:prstGeom prst="rect">
            <a:avLst/>
          </a:prstGeom>
        </p:spPr>
      </p:pic>
      <p:sp>
        <p:nvSpPr>
          <p:cNvPr id="3" name="Content Placeholder 2">
            <a:extLst>
              <a:ext uri="{FF2B5EF4-FFF2-40B4-BE49-F238E27FC236}">
                <a16:creationId xmlns:a16="http://schemas.microsoft.com/office/drawing/2014/main" id="{EC6790A7-72C9-87CE-2F30-A0C0F03326B1}"/>
              </a:ext>
            </a:extLst>
          </p:cNvPr>
          <p:cNvSpPr>
            <a:spLocks noGrp="1"/>
          </p:cNvSpPr>
          <p:nvPr>
            <p:ph idx="1"/>
          </p:nvPr>
        </p:nvSpPr>
        <p:spPr>
          <a:xfrm>
            <a:off x="6096000" y="2441273"/>
            <a:ext cx="5385816" cy="3817942"/>
          </a:xfrm>
        </p:spPr>
        <p:txBody>
          <a:bodyPr anchor="t">
            <a:normAutofit/>
          </a:bodyPr>
          <a:lstStyle/>
          <a:p>
            <a:pPr algn="just"/>
            <a:r>
              <a:rPr lang="en-US" sz="1800" dirty="0"/>
              <a:t>Informed consent required before interviews begin (Creswell and Creswell, 2018).</a:t>
            </a:r>
          </a:p>
          <a:p>
            <a:pPr algn="just"/>
            <a:r>
              <a:rPr lang="en-US" sz="1800" dirty="0"/>
              <a:t>Participation is voluntary with the right to withdraw (Bryman, 2016).</a:t>
            </a:r>
          </a:p>
          <a:p>
            <a:pPr algn="just"/>
            <a:r>
              <a:rPr lang="en-US" sz="1800" dirty="0"/>
              <a:t>Identities and store locations kept fully confidential (Gray, 2021).</a:t>
            </a:r>
          </a:p>
          <a:p>
            <a:pPr algn="just"/>
            <a:r>
              <a:rPr lang="en-US" sz="1800" dirty="0"/>
              <a:t>Only researcher and supervisor access raw data (Saunders, Lewis and Thornhill, 2019).</a:t>
            </a:r>
          </a:p>
        </p:txBody>
      </p:sp>
    </p:spTree>
    <p:extLst>
      <p:ext uri="{BB962C8B-B14F-4D97-AF65-F5344CB8AC3E}">
        <p14:creationId xmlns:p14="http://schemas.microsoft.com/office/powerpoint/2010/main" val="1217779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2DA32F-6984-B406-16A1-7A5F62DB140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EB658-AEE7-C406-D2D4-4B87258C111B}"/>
              </a:ext>
            </a:extLst>
          </p:cNvPr>
          <p:cNvSpPr>
            <a:spLocks noGrp="1"/>
          </p:cNvSpPr>
          <p:nvPr>
            <p:ph type="title"/>
          </p:nvPr>
        </p:nvSpPr>
        <p:spPr>
          <a:xfrm>
            <a:off x="612648" y="548640"/>
            <a:ext cx="10945037" cy="1133856"/>
          </a:xfrm>
        </p:spPr>
        <p:txBody>
          <a:bodyPr anchor="t">
            <a:normAutofit/>
          </a:bodyPr>
          <a:lstStyle/>
          <a:p>
            <a:r>
              <a:rPr lang="en-US" dirty="0"/>
              <a:t>Ethical Considerations (Contd.)</a:t>
            </a:r>
          </a:p>
        </p:txBody>
      </p:sp>
      <p:graphicFrame>
        <p:nvGraphicFramePr>
          <p:cNvPr id="5" name="Content Placeholder 2">
            <a:extLst>
              <a:ext uri="{FF2B5EF4-FFF2-40B4-BE49-F238E27FC236}">
                <a16:creationId xmlns:a16="http://schemas.microsoft.com/office/drawing/2014/main" id="{2696F518-129A-E3E3-E04E-96A82434BA64}"/>
              </a:ext>
            </a:extLst>
          </p:cNvPr>
          <p:cNvGraphicFramePr>
            <a:graphicFrameLocks noGrp="1"/>
          </p:cNvGraphicFramePr>
          <p:nvPr>
            <p:ph idx="1"/>
            <p:extLst>
              <p:ext uri="{D42A27DB-BD31-4B8C-83A1-F6EECF244321}">
                <p14:modId xmlns:p14="http://schemas.microsoft.com/office/powerpoint/2010/main" val="1589876221"/>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1859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6BBC5-A02B-288E-E723-5058BE3CB509}"/>
              </a:ext>
            </a:extLst>
          </p:cNvPr>
          <p:cNvSpPr>
            <a:spLocks noGrp="1"/>
          </p:cNvSpPr>
          <p:nvPr>
            <p:ph type="title"/>
          </p:nvPr>
        </p:nvSpPr>
        <p:spPr>
          <a:xfrm>
            <a:off x="609600" y="-506839"/>
            <a:ext cx="10872216" cy="1527048"/>
          </a:xfrm>
        </p:spPr>
        <p:txBody>
          <a:bodyPr anchor="b">
            <a:normAutofit/>
          </a:bodyPr>
          <a:lstStyle/>
          <a:p>
            <a:r>
              <a:rPr lang="en-US" dirty="0"/>
              <a:t>Limitations &amp; Recommendations</a:t>
            </a:r>
          </a:p>
        </p:txBody>
      </p:sp>
      <p:pic>
        <p:nvPicPr>
          <p:cNvPr id="7" name="Graphic 6" descr="Users">
            <a:extLst>
              <a:ext uri="{FF2B5EF4-FFF2-40B4-BE49-F238E27FC236}">
                <a16:creationId xmlns:a16="http://schemas.microsoft.com/office/drawing/2014/main" id="{E805A6FE-0740-1F54-C6DB-9F58B25EFDA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4678" y="2441274"/>
            <a:ext cx="3817941" cy="3817941"/>
          </a:xfrm>
          <a:prstGeom prst="rect">
            <a:avLst/>
          </a:prstGeom>
        </p:spPr>
      </p:pic>
      <p:sp>
        <p:nvSpPr>
          <p:cNvPr id="3" name="Content Placeholder 2">
            <a:extLst>
              <a:ext uri="{FF2B5EF4-FFF2-40B4-BE49-F238E27FC236}">
                <a16:creationId xmlns:a16="http://schemas.microsoft.com/office/drawing/2014/main" id="{320F088C-B362-3C3F-B517-E7BE71E45EE6}"/>
              </a:ext>
            </a:extLst>
          </p:cNvPr>
          <p:cNvSpPr>
            <a:spLocks noGrp="1"/>
          </p:cNvSpPr>
          <p:nvPr>
            <p:ph idx="1"/>
          </p:nvPr>
        </p:nvSpPr>
        <p:spPr>
          <a:xfrm>
            <a:off x="5047297" y="1393371"/>
            <a:ext cx="6434519" cy="4865844"/>
          </a:xfrm>
        </p:spPr>
        <p:txBody>
          <a:bodyPr anchor="t">
            <a:normAutofit/>
          </a:bodyPr>
          <a:lstStyle/>
          <a:p>
            <a:pPr algn="just">
              <a:lnSpc>
                <a:spcPct val="110000"/>
              </a:lnSpc>
              <a:buNone/>
            </a:pPr>
            <a:r>
              <a:rPr lang="en-US" sz="1600" b="1" dirty="0"/>
              <a:t>Limitations</a:t>
            </a:r>
            <a:endParaRPr lang="en-US" sz="1600" dirty="0"/>
          </a:p>
          <a:p>
            <a:pPr algn="just">
              <a:lnSpc>
                <a:spcPct val="110000"/>
              </a:lnSpc>
              <a:buFont typeface="Arial" panose="020B0604020202020204" pitchFamily="34" charset="0"/>
              <a:buChar char="•"/>
            </a:pPr>
            <a:r>
              <a:rPr lang="en-US" sz="1600" dirty="0"/>
              <a:t>Small sample limits diversity of motivational practices (Bryman, 2016).</a:t>
            </a:r>
          </a:p>
          <a:p>
            <a:pPr algn="just">
              <a:lnSpc>
                <a:spcPct val="110000"/>
              </a:lnSpc>
              <a:buFont typeface="Arial" panose="020B0604020202020204" pitchFamily="34" charset="0"/>
              <a:buChar char="•"/>
            </a:pPr>
            <a:r>
              <a:rPr lang="en-US" sz="1600" dirty="0"/>
              <a:t>Time constraints may affect data depth and </a:t>
            </a:r>
            <a:r>
              <a:rPr lang="en-US" sz="1600" dirty="0" err="1"/>
              <a:t>rigour</a:t>
            </a:r>
            <a:r>
              <a:rPr lang="en-US" sz="1600" dirty="0"/>
              <a:t> (Gray, 2021).</a:t>
            </a:r>
          </a:p>
          <a:p>
            <a:pPr algn="just">
              <a:lnSpc>
                <a:spcPct val="110000"/>
              </a:lnSpc>
              <a:buFont typeface="Arial" panose="020B0604020202020204" pitchFamily="34" charset="0"/>
              <a:buChar char="•"/>
            </a:pPr>
            <a:r>
              <a:rPr lang="en-US" sz="1600" dirty="0"/>
              <a:t>Limited manager access reduces scope of insights (Charmaz, 2014).</a:t>
            </a:r>
          </a:p>
          <a:p>
            <a:pPr algn="just">
              <a:lnSpc>
                <a:spcPct val="110000"/>
              </a:lnSpc>
              <a:buNone/>
            </a:pPr>
            <a:r>
              <a:rPr lang="en-US" sz="1600" b="1" dirty="0"/>
              <a:t>Recommendations</a:t>
            </a:r>
            <a:endParaRPr lang="en-US" sz="1600" dirty="0"/>
          </a:p>
          <a:p>
            <a:pPr algn="just">
              <a:lnSpc>
                <a:spcPct val="110000"/>
              </a:lnSpc>
              <a:buFont typeface="Arial" panose="020B0604020202020204" pitchFamily="34" charset="0"/>
              <a:buChar char="•"/>
            </a:pPr>
            <a:r>
              <a:rPr lang="en-US" sz="1600" dirty="0"/>
              <a:t>Use broader, more representative participant samples (Tudor and Petre, 2021).</a:t>
            </a:r>
          </a:p>
          <a:p>
            <a:pPr algn="just">
              <a:lnSpc>
                <a:spcPct val="110000"/>
              </a:lnSpc>
              <a:buFont typeface="Arial" panose="020B0604020202020204" pitchFamily="34" charset="0"/>
              <a:buChar char="•"/>
            </a:pPr>
            <a:r>
              <a:rPr lang="en-US" sz="1600" dirty="0"/>
              <a:t>Allow more time for data collection and analysis (Saunders, Lewis and Thornhill, 2019).</a:t>
            </a:r>
          </a:p>
          <a:p>
            <a:pPr algn="just">
              <a:lnSpc>
                <a:spcPct val="110000"/>
              </a:lnSpc>
              <a:buFont typeface="Arial" panose="020B0604020202020204" pitchFamily="34" charset="0"/>
              <a:buChar char="•"/>
            </a:pPr>
            <a:r>
              <a:rPr lang="en-US" sz="1600" dirty="0"/>
              <a:t>Apply mixed methods for deeper understanding (Creswell and Creswell, 2018).</a:t>
            </a:r>
          </a:p>
          <a:p>
            <a:pPr algn="just">
              <a:lnSpc>
                <a:spcPct val="110000"/>
              </a:lnSpc>
            </a:pPr>
            <a:endParaRPr lang="en-US" sz="1600" dirty="0"/>
          </a:p>
        </p:txBody>
      </p:sp>
    </p:spTree>
    <p:extLst>
      <p:ext uri="{BB962C8B-B14F-4D97-AF65-F5344CB8AC3E}">
        <p14:creationId xmlns:p14="http://schemas.microsoft.com/office/powerpoint/2010/main" val="802920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6CA51-8A53-616D-B1BD-0CA39C1B9055}"/>
              </a:ext>
            </a:extLst>
          </p:cNvPr>
          <p:cNvSpPr>
            <a:spLocks noGrp="1"/>
          </p:cNvSpPr>
          <p:nvPr>
            <p:ph type="title"/>
          </p:nvPr>
        </p:nvSpPr>
        <p:spPr>
          <a:xfrm>
            <a:off x="612648" y="600074"/>
            <a:ext cx="6035040" cy="1529932"/>
          </a:xfrm>
        </p:spPr>
        <p:txBody>
          <a:bodyPr anchor="b">
            <a:normAutofit/>
          </a:bodyPr>
          <a:lstStyle/>
          <a:p>
            <a:r>
              <a:rPr lang="en-US" dirty="0"/>
              <a:t>Conclusion</a:t>
            </a:r>
          </a:p>
        </p:txBody>
      </p:sp>
      <p:sp>
        <p:nvSpPr>
          <p:cNvPr id="3" name="Content Placeholder 2">
            <a:extLst>
              <a:ext uri="{FF2B5EF4-FFF2-40B4-BE49-F238E27FC236}">
                <a16:creationId xmlns:a16="http://schemas.microsoft.com/office/drawing/2014/main" id="{EC269687-84A1-7BF1-F1DE-B207F1BC1FF5}"/>
              </a:ext>
            </a:extLst>
          </p:cNvPr>
          <p:cNvSpPr>
            <a:spLocks noGrp="1"/>
          </p:cNvSpPr>
          <p:nvPr>
            <p:ph idx="1"/>
          </p:nvPr>
        </p:nvSpPr>
        <p:spPr>
          <a:xfrm>
            <a:off x="612647" y="2212848"/>
            <a:ext cx="6035041" cy="4096512"/>
          </a:xfrm>
        </p:spPr>
        <p:txBody>
          <a:bodyPr>
            <a:normAutofit/>
          </a:bodyPr>
          <a:lstStyle/>
          <a:p>
            <a:pPr algn="just"/>
            <a:r>
              <a:rPr lang="en-US" sz="1800" dirty="0"/>
              <a:t>The study uses qualitative interviews to explore motivation strategies at Tesco.</a:t>
            </a:r>
          </a:p>
          <a:p>
            <a:pPr algn="just"/>
            <a:r>
              <a:rPr lang="en-US" sz="1800" dirty="0"/>
              <a:t>Strict ethical standards, including consent and confidentiality, are maintained (Creswell and Creswell, 2018).</a:t>
            </a:r>
          </a:p>
          <a:p>
            <a:pPr algn="just"/>
            <a:r>
              <a:rPr lang="en-US" sz="1800" dirty="0"/>
              <a:t>Small sample size and time constraints limit </a:t>
            </a:r>
            <a:r>
              <a:rPr lang="en-US" sz="1800" dirty="0" err="1"/>
              <a:t>generalisability</a:t>
            </a:r>
            <a:r>
              <a:rPr lang="en-US" sz="1800" dirty="0"/>
              <a:t> (Bryman, 2016).</a:t>
            </a:r>
          </a:p>
          <a:p>
            <a:pPr algn="just"/>
            <a:r>
              <a:rPr lang="en-US" sz="1800" dirty="0"/>
              <a:t>Despite limitations, the research adds valuable insights for future studies (Tudor and Petre, 2021).</a:t>
            </a:r>
          </a:p>
        </p:txBody>
      </p:sp>
      <p:pic>
        <p:nvPicPr>
          <p:cNvPr id="5" name="Picture 4" descr="Magnifying glass showing decling performance">
            <a:extLst>
              <a:ext uri="{FF2B5EF4-FFF2-40B4-BE49-F238E27FC236}">
                <a16:creationId xmlns:a16="http://schemas.microsoft.com/office/drawing/2014/main" id="{1CB6A241-0592-F55E-B90C-1A4C629BAB37}"/>
              </a:ext>
            </a:extLst>
          </p:cNvPr>
          <p:cNvPicPr>
            <a:picLocks noChangeAspect="1"/>
          </p:cNvPicPr>
          <p:nvPr/>
        </p:nvPicPr>
        <p:blipFill>
          <a:blip r:embed="rId3"/>
          <a:srcRect l="11133" r="41696"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2099537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88A05-8377-C949-94CB-850AFB87416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DF4A9EB-02A3-F579-94CC-AAC8ACF7208A}"/>
              </a:ext>
            </a:extLst>
          </p:cNvPr>
          <p:cNvSpPr>
            <a:spLocks noGrp="1"/>
          </p:cNvSpPr>
          <p:nvPr>
            <p:ph idx="1"/>
          </p:nvPr>
        </p:nvSpPr>
        <p:spPr/>
        <p:txBody>
          <a:bodyPr>
            <a:normAutofit fontScale="62500" lnSpcReduction="20000"/>
          </a:bodyPr>
          <a:lstStyle/>
          <a:p>
            <a:pPr algn="just"/>
            <a:r>
              <a:rPr lang="en-US" dirty="0"/>
              <a:t>Bryman, A., (2016). Social research methods. 5th ed. Oxford: Oxford University Press.</a:t>
            </a:r>
          </a:p>
          <a:p>
            <a:pPr algn="just"/>
            <a:r>
              <a:rPr lang="en-US" dirty="0"/>
              <a:t>Charmaz, K. (2014). Constructing Grounded Theory (2nd ed.). SCIRP.</a:t>
            </a:r>
          </a:p>
          <a:p>
            <a:pPr algn="just"/>
            <a:r>
              <a:rPr lang="en-US" dirty="0"/>
              <a:t>Creswell, J.W. and Creswell, J.D., (2018). Research design: Qualitative, quantitative, and mixed methods approach. 5th ed. Thousand Oaks, CA: SAGE Publications.</a:t>
            </a:r>
          </a:p>
          <a:p>
            <a:pPr algn="just"/>
            <a:r>
              <a:rPr lang="en-US" dirty="0"/>
              <a:t>Denzin, N.K. and Lincoln, Y.S. (eds.), (2017). The SAGE handbook of qualitative research. 5th ed. Thousand Oaks, CA: SAGE Publications.</a:t>
            </a:r>
          </a:p>
          <a:p>
            <a:pPr algn="just"/>
            <a:r>
              <a:rPr lang="en-US" dirty="0"/>
              <a:t>Gray, D. E. (2021). Doing Research in the Real World (5th ed.). Sage Publications.</a:t>
            </a:r>
          </a:p>
          <a:p>
            <a:pPr algn="just"/>
            <a:r>
              <a:rPr lang="en-US" dirty="0"/>
              <a:t>Saunders, M.N.K., Lewis, P. and Thornhill, A., (2019). Research methods for business students. 8th ed. Harlow: Pearson Education.</a:t>
            </a:r>
          </a:p>
          <a:p>
            <a:pPr algn="just"/>
            <a:r>
              <a:rPr lang="en-US" dirty="0"/>
              <a:t>Tudor, A. D., and Petre, A. G. (2021). The Performance Evaluation System and the Impact on Employee Motivation: Do Performance Appraisal Rewards Play a Role in Motivating and Engaging Employees?. </a:t>
            </a:r>
            <a:r>
              <a:rPr lang="en-US" dirty="0" err="1"/>
              <a:t>Revista</a:t>
            </a:r>
            <a:r>
              <a:rPr lang="en-US" dirty="0"/>
              <a:t> de Management </a:t>
            </a:r>
            <a:r>
              <a:rPr lang="en-US" dirty="0" err="1"/>
              <a:t>Comparat</a:t>
            </a:r>
            <a:r>
              <a:rPr lang="en-US" dirty="0"/>
              <a:t> International, 22(5), 721-728.</a:t>
            </a:r>
          </a:p>
          <a:p>
            <a:pPr algn="just"/>
            <a:r>
              <a:rPr lang="en-US" dirty="0"/>
              <a:t>Uka, A., and Prendi, A. (2021). Motivation as an indicator of performance and productivity from the perspective of employees. Management and Marketing, 16(3), 268-285.</a:t>
            </a:r>
          </a:p>
          <a:p>
            <a:pPr algn="just"/>
            <a:r>
              <a:rPr lang="en-US" dirty="0"/>
              <a:t>Vorobeva, E. A., </a:t>
            </a:r>
            <a:r>
              <a:rPr lang="en-US" dirty="0" err="1"/>
              <a:t>Mukhoryanova</a:t>
            </a:r>
            <a:r>
              <a:rPr lang="en-US" dirty="0"/>
              <a:t>, O. A., Savchenko, I. P., </a:t>
            </a:r>
            <a:r>
              <a:rPr lang="en-US" dirty="0" err="1"/>
              <a:t>Taranova</a:t>
            </a:r>
            <a:r>
              <a:rPr lang="en-US" dirty="0"/>
              <a:t>, I. V., and </a:t>
            </a:r>
            <a:r>
              <a:rPr lang="en-US" dirty="0" err="1"/>
              <a:t>Shidakova</a:t>
            </a:r>
            <a:r>
              <a:rPr lang="en-US" dirty="0"/>
              <a:t>, E. E. (2019). Evaluation of managerial staff as an effective tool of motivation. In Perspectives on the use of New Information and Communication Technology (ICT) in the Modern Economy (pp. 173-181). Springer International Publishing.</a:t>
            </a:r>
          </a:p>
          <a:p>
            <a:pPr algn="just"/>
            <a:endParaRPr lang="en-US" dirty="0"/>
          </a:p>
        </p:txBody>
      </p:sp>
    </p:spTree>
    <p:extLst>
      <p:ext uri="{BB962C8B-B14F-4D97-AF65-F5344CB8AC3E}">
        <p14:creationId xmlns:p14="http://schemas.microsoft.com/office/powerpoint/2010/main" val="220529634"/>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2538</Words>
  <Application>Microsoft Office PowerPoint</Application>
  <PresentationFormat>Ecran lat</PresentationFormat>
  <Paragraphs>100</Paragraphs>
  <Slides>10</Slides>
  <Notes>8</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10</vt:i4>
      </vt:variant>
    </vt:vector>
  </HeadingPairs>
  <TitlesOfParts>
    <vt:vector size="14" baseType="lpstr">
      <vt:lpstr>Aptos</vt:lpstr>
      <vt:lpstr>Arial</vt:lpstr>
      <vt:lpstr>Neue Haas Grotesk Text Pro</vt:lpstr>
      <vt:lpstr>VanillaVTI</vt:lpstr>
      <vt:lpstr>Module code: BMWS5014 Module name: Developing a Research Proposal</vt:lpstr>
      <vt:lpstr>Agenda</vt:lpstr>
      <vt:lpstr>Introduction</vt:lpstr>
      <vt:lpstr>Methodology</vt:lpstr>
      <vt:lpstr>Methodology (Contd.)</vt:lpstr>
      <vt:lpstr>Ethical Considerations</vt:lpstr>
      <vt:lpstr>Ethical Considerations (Contd.)</vt:lpstr>
      <vt:lpstr>Limitations &amp; 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mariana-adela sugar</cp:lastModifiedBy>
  <cp:revision>2</cp:revision>
  <dcterms:created xsi:type="dcterms:W3CDTF">2025-07-05T18:02:50Z</dcterms:created>
  <dcterms:modified xsi:type="dcterms:W3CDTF">2025-07-11T21:31:06Z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2025-07-05T18:10:00Z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5c9c5868-e894-4ecf-8bf9-4f1afda1feac</vt:lpwstr>
  </property>
  <property fmtid="{D5CDD505-2E9C-101B-9397-08002B2CF9AE}" pid="7" name="MSIP_Label_defa4170-0d19-0005-0004-bc88714345d2_ActionId">
    <vt:lpwstr>360c9228-3401-4d94-a29d-ae8e4fe5cc4d</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