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13"/>
  </p:notesMasterIdLst>
  <p:sldIdLst>
    <p:sldId id="256" r:id="rId2"/>
    <p:sldId id="258" r:id="rId3"/>
    <p:sldId id="259" r:id="rId4"/>
    <p:sldId id="267" r:id="rId5"/>
    <p:sldId id="260" r:id="rId6"/>
    <p:sldId id="262" r:id="rId7"/>
    <p:sldId id="261" r:id="rId8"/>
    <p:sldId id="263" r:id="rId9"/>
    <p:sldId id="264" r:id="rId10"/>
    <p:sldId id="266"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outlineView">
  <p:normalViewPr showOutlineIcons="0">
    <p:restoredLeft sz="17921" autoAdjust="0"/>
    <p:restoredTop sz="86385" autoAdjust="0"/>
  </p:normalViewPr>
  <p:slideViewPr>
    <p:cSldViewPr snapToGrid="0">
      <p:cViewPr>
        <p:scale>
          <a:sx n="70" d="100"/>
          <a:sy n="70" d="100"/>
        </p:scale>
        <p:origin x="424" y="-28"/>
      </p:cViewPr>
      <p:guideLst/>
    </p:cSldViewPr>
  </p:slideViewPr>
  <p:outlineViewPr>
    <p:cViewPr>
      <p:scale>
        <a:sx n="33" d="100"/>
        <a:sy n="33" d="100"/>
      </p:scale>
      <p:origin x="0" y="-15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6350AE-9F8E-413D-9379-5B5B0FE87DC3}" type="datetimeFigureOut">
              <a:rPr lang="en-GB" smtClean="0"/>
              <a:t>29/10/2025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3DD3C7-235B-445B-9335-3FEDDC7D2753}" type="slidenum">
              <a:rPr lang="en-GB" smtClean="0"/>
              <a:t>‹#›</a:t>
            </a:fld>
            <a:endParaRPr lang="en-GB"/>
          </a:p>
        </p:txBody>
      </p:sp>
    </p:spTree>
    <p:extLst>
      <p:ext uri="{BB962C8B-B14F-4D97-AF65-F5344CB8AC3E}">
        <p14:creationId xmlns:p14="http://schemas.microsoft.com/office/powerpoint/2010/main" val="1632685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3DD3C7-235B-445B-9335-3FEDDC7D2753}" type="slidenum">
              <a:rPr lang="en-GB" smtClean="0"/>
              <a:t>3</a:t>
            </a:fld>
            <a:endParaRPr lang="en-GB"/>
          </a:p>
        </p:txBody>
      </p:sp>
    </p:spTree>
    <p:extLst>
      <p:ext uri="{BB962C8B-B14F-4D97-AF65-F5344CB8AC3E}">
        <p14:creationId xmlns:p14="http://schemas.microsoft.com/office/powerpoint/2010/main" val="16810051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3DD3C7-235B-445B-9335-3FEDDC7D2753}" type="slidenum">
              <a:rPr lang="en-GB" smtClean="0"/>
              <a:t>5</a:t>
            </a:fld>
            <a:endParaRPr lang="en-GB"/>
          </a:p>
        </p:txBody>
      </p:sp>
    </p:spTree>
    <p:extLst>
      <p:ext uri="{BB962C8B-B14F-4D97-AF65-F5344CB8AC3E}">
        <p14:creationId xmlns:p14="http://schemas.microsoft.com/office/powerpoint/2010/main" val="7679101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3DD3C7-235B-445B-9335-3FEDDC7D2753}" type="slidenum">
              <a:rPr lang="en-GB" smtClean="0"/>
              <a:t>7</a:t>
            </a:fld>
            <a:endParaRPr lang="en-GB"/>
          </a:p>
        </p:txBody>
      </p:sp>
    </p:spTree>
    <p:extLst>
      <p:ext uri="{BB962C8B-B14F-4D97-AF65-F5344CB8AC3E}">
        <p14:creationId xmlns:p14="http://schemas.microsoft.com/office/powerpoint/2010/main" val="1621519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3DD3C7-235B-445B-9335-3FEDDC7D2753}" type="slidenum">
              <a:rPr lang="en-GB" smtClean="0"/>
              <a:t>9</a:t>
            </a:fld>
            <a:endParaRPr lang="en-GB"/>
          </a:p>
        </p:txBody>
      </p:sp>
    </p:spTree>
    <p:extLst>
      <p:ext uri="{BB962C8B-B14F-4D97-AF65-F5344CB8AC3E}">
        <p14:creationId xmlns:p14="http://schemas.microsoft.com/office/powerpoint/2010/main" val="248787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EA27C6-E19E-4378-B1DA-C436B83C79BC}"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551947-F8C2-4F82-9804-120E7FC6547B}" type="slidenum">
              <a:rPr lang="en-GB" smtClean="0"/>
              <a:t>‹#›</a:t>
            </a:fld>
            <a:endParaRPr lang="en-GB"/>
          </a:p>
        </p:txBody>
      </p:sp>
    </p:spTree>
    <p:extLst>
      <p:ext uri="{BB962C8B-B14F-4D97-AF65-F5344CB8AC3E}">
        <p14:creationId xmlns:p14="http://schemas.microsoft.com/office/powerpoint/2010/main" val="14399881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EA27C6-E19E-4378-B1DA-C436B83C79BC}"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551947-F8C2-4F82-9804-120E7FC6547B}" type="slidenum">
              <a:rPr lang="en-GB" smtClean="0"/>
              <a:t>‹#›</a:t>
            </a:fld>
            <a:endParaRPr lang="en-GB"/>
          </a:p>
        </p:txBody>
      </p:sp>
    </p:spTree>
    <p:extLst>
      <p:ext uri="{BB962C8B-B14F-4D97-AF65-F5344CB8AC3E}">
        <p14:creationId xmlns:p14="http://schemas.microsoft.com/office/powerpoint/2010/main" val="3073301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GB"/>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AEA27C6-E19E-4378-B1DA-C436B83C79BC}"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551947-F8C2-4F82-9804-120E7FC6547B}" type="slidenum">
              <a:rPr lang="en-GB" smtClean="0"/>
              <a:t>‹#›</a:t>
            </a:fld>
            <a:endParaRPr lang="en-GB"/>
          </a:p>
        </p:txBody>
      </p:sp>
    </p:spTree>
    <p:extLst>
      <p:ext uri="{BB962C8B-B14F-4D97-AF65-F5344CB8AC3E}">
        <p14:creationId xmlns:p14="http://schemas.microsoft.com/office/powerpoint/2010/main" val="37225332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GB"/>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AEA27C6-E19E-4378-B1DA-C436B83C79BC}"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551947-F8C2-4F82-9804-120E7FC6547B}" type="slidenum">
              <a:rPr lang="en-GB" smtClean="0"/>
              <a:t>‹#›</a:t>
            </a:fld>
            <a:endParaRPr lang="en-GB"/>
          </a:p>
        </p:txBody>
      </p:sp>
    </p:spTree>
    <p:extLst>
      <p:ext uri="{BB962C8B-B14F-4D97-AF65-F5344CB8AC3E}">
        <p14:creationId xmlns:p14="http://schemas.microsoft.com/office/powerpoint/2010/main" val="201786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AEA27C6-E19E-4378-B1DA-C436B83C79BC}" type="datetimeFigureOut">
              <a:rPr lang="en-GB" smtClean="0"/>
              <a:t>29/10/2025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9551947-F8C2-4F82-9804-120E7FC6547B}" type="slidenum">
              <a:rPr lang="en-GB" smtClean="0"/>
              <a:t>‹#›</a:t>
            </a:fld>
            <a:endParaRPr lang="en-GB"/>
          </a:p>
        </p:txBody>
      </p:sp>
    </p:spTree>
    <p:extLst>
      <p:ext uri="{BB962C8B-B14F-4D97-AF65-F5344CB8AC3E}">
        <p14:creationId xmlns:p14="http://schemas.microsoft.com/office/powerpoint/2010/main" val="16729031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AEA27C6-E19E-4378-B1DA-C436B83C79BC}" type="datetimeFigureOut">
              <a:rPr lang="en-GB" smtClean="0"/>
              <a:t>29/10/2025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9551947-F8C2-4F82-9804-120E7FC6547B}" type="slidenum">
              <a:rPr lang="en-GB" smtClean="0"/>
              <a:t>‹#›</a:t>
            </a:fld>
            <a:endParaRPr lang="en-GB"/>
          </a:p>
        </p:txBody>
      </p:sp>
    </p:spTree>
    <p:extLst>
      <p:ext uri="{BB962C8B-B14F-4D97-AF65-F5344CB8AC3E}">
        <p14:creationId xmlns:p14="http://schemas.microsoft.com/office/powerpoint/2010/main" val="3361483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EA27C6-E19E-4378-B1DA-C436B83C79BC}" type="datetimeFigureOut">
              <a:rPr lang="en-GB" smtClean="0"/>
              <a:t>29/10/2025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9551947-F8C2-4F82-9804-120E7FC6547B}" type="slidenum">
              <a:rPr lang="en-GB" smtClean="0"/>
              <a:t>‹#›</a:t>
            </a:fld>
            <a:endParaRPr lang="en-GB"/>
          </a:p>
        </p:txBody>
      </p:sp>
    </p:spTree>
    <p:extLst>
      <p:ext uri="{BB962C8B-B14F-4D97-AF65-F5344CB8AC3E}">
        <p14:creationId xmlns:p14="http://schemas.microsoft.com/office/powerpoint/2010/main" val="624451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GB"/>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AEA27C6-E19E-4378-B1DA-C436B83C79BC}"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551947-F8C2-4F82-9804-120E7FC6547B}" type="slidenum">
              <a:rPr lang="en-GB" smtClean="0"/>
              <a:t>‹#›</a:t>
            </a:fld>
            <a:endParaRPr lang="en-GB"/>
          </a:p>
        </p:txBody>
      </p:sp>
    </p:spTree>
    <p:extLst>
      <p:ext uri="{BB962C8B-B14F-4D97-AF65-F5344CB8AC3E}">
        <p14:creationId xmlns:p14="http://schemas.microsoft.com/office/powerpoint/2010/main" val="2717409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AEA27C6-E19E-4378-B1DA-C436B83C79BC}"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551947-F8C2-4F82-9804-120E7FC6547B}" type="slidenum">
              <a:rPr lang="en-GB" smtClean="0"/>
              <a:t>‹#›</a:t>
            </a:fld>
            <a:endParaRPr lang="en-GB"/>
          </a:p>
        </p:txBody>
      </p:sp>
    </p:spTree>
    <p:extLst>
      <p:ext uri="{BB962C8B-B14F-4D97-AF65-F5344CB8AC3E}">
        <p14:creationId xmlns:p14="http://schemas.microsoft.com/office/powerpoint/2010/main" val="37097099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GB"/>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AEA27C6-E19E-4378-B1DA-C436B83C79BC}"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551947-F8C2-4F82-9804-120E7FC6547B}" type="slidenum">
              <a:rPr lang="en-GB" smtClean="0"/>
              <a:t>‹#›</a:t>
            </a:fld>
            <a:endParaRPr lang="en-GB"/>
          </a:p>
        </p:txBody>
      </p:sp>
    </p:spTree>
    <p:extLst>
      <p:ext uri="{BB962C8B-B14F-4D97-AF65-F5344CB8AC3E}">
        <p14:creationId xmlns:p14="http://schemas.microsoft.com/office/powerpoint/2010/main" val="261507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AEA27C6-E19E-4378-B1DA-C436B83C79BC}"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551947-F8C2-4F82-9804-120E7FC6547B}" type="slidenum">
              <a:rPr lang="en-GB" smtClean="0"/>
              <a:t>‹#›</a:t>
            </a:fld>
            <a:endParaRPr lang="en-GB"/>
          </a:p>
        </p:txBody>
      </p:sp>
    </p:spTree>
    <p:extLst>
      <p:ext uri="{BB962C8B-B14F-4D97-AF65-F5344CB8AC3E}">
        <p14:creationId xmlns:p14="http://schemas.microsoft.com/office/powerpoint/2010/main" val="4353254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AEA27C6-E19E-4378-B1DA-C436B83C79BC}"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551947-F8C2-4F82-9804-120E7FC6547B}"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94957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AEA27C6-E19E-4378-B1DA-C436B83C79BC}"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551947-F8C2-4F82-9804-120E7FC6547B}" type="slidenum">
              <a:rPr lang="en-GB" smtClean="0"/>
              <a:t>‹#›</a:t>
            </a:fld>
            <a:endParaRPr lang="en-GB"/>
          </a:p>
        </p:txBody>
      </p:sp>
    </p:spTree>
    <p:extLst>
      <p:ext uri="{BB962C8B-B14F-4D97-AF65-F5344CB8AC3E}">
        <p14:creationId xmlns:p14="http://schemas.microsoft.com/office/powerpoint/2010/main" val="3920272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AEA27C6-E19E-4378-B1DA-C436B83C79BC}" type="datetimeFigureOut">
              <a:rPr lang="en-GB" smtClean="0"/>
              <a:t>29/10/2025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9551947-F8C2-4F82-9804-120E7FC6547B}" type="slidenum">
              <a:rPr lang="en-GB" smtClean="0"/>
              <a:t>‹#›</a:t>
            </a:fld>
            <a:endParaRPr lang="en-GB"/>
          </a:p>
        </p:txBody>
      </p:sp>
    </p:spTree>
    <p:extLst>
      <p:ext uri="{BB962C8B-B14F-4D97-AF65-F5344CB8AC3E}">
        <p14:creationId xmlns:p14="http://schemas.microsoft.com/office/powerpoint/2010/main" val="1007474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AEA27C6-E19E-4378-B1DA-C436B83C79BC}" type="datetimeFigureOut">
              <a:rPr lang="en-GB" smtClean="0"/>
              <a:t>29/10/2025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9551947-F8C2-4F82-9804-120E7FC6547B}" type="slidenum">
              <a:rPr lang="en-GB" smtClean="0"/>
              <a:t>‹#›</a:t>
            </a:fld>
            <a:endParaRPr lang="en-GB"/>
          </a:p>
        </p:txBody>
      </p:sp>
    </p:spTree>
    <p:extLst>
      <p:ext uri="{BB962C8B-B14F-4D97-AF65-F5344CB8AC3E}">
        <p14:creationId xmlns:p14="http://schemas.microsoft.com/office/powerpoint/2010/main" val="12507409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EA27C6-E19E-4378-B1DA-C436B83C79BC}"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551947-F8C2-4F82-9804-120E7FC6547B}" type="slidenum">
              <a:rPr lang="en-GB" smtClean="0"/>
              <a:t>‹#›</a:t>
            </a:fld>
            <a:endParaRPr lang="en-GB"/>
          </a:p>
        </p:txBody>
      </p:sp>
    </p:spTree>
    <p:extLst>
      <p:ext uri="{BB962C8B-B14F-4D97-AF65-F5344CB8AC3E}">
        <p14:creationId xmlns:p14="http://schemas.microsoft.com/office/powerpoint/2010/main" val="26459461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EA27C6-E19E-4378-B1DA-C436B83C79BC}"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551947-F8C2-4F82-9804-120E7FC6547B}" type="slidenum">
              <a:rPr lang="en-GB" smtClean="0"/>
              <a:t>‹#›</a:t>
            </a:fld>
            <a:endParaRPr lang="en-GB"/>
          </a:p>
        </p:txBody>
      </p:sp>
    </p:spTree>
    <p:extLst>
      <p:ext uri="{BB962C8B-B14F-4D97-AF65-F5344CB8AC3E}">
        <p14:creationId xmlns:p14="http://schemas.microsoft.com/office/powerpoint/2010/main" val="7203061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AEA27C6-E19E-4378-B1DA-C436B83C79BC}" type="datetimeFigureOut">
              <a:rPr lang="en-GB" smtClean="0"/>
              <a:t>29/10/2025</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E9551947-F8C2-4F82-9804-120E7FC6547B}" type="slidenum">
              <a:rPr lang="en-GB" smtClean="0"/>
              <a:t>‹#›</a:t>
            </a:fld>
            <a:endParaRPr lang="en-GB"/>
          </a:p>
        </p:txBody>
      </p:sp>
    </p:spTree>
    <p:extLst>
      <p:ext uri="{BB962C8B-B14F-4D97-AF65-F5344CB8AC3E}">
        <p14:creationId xmlns:p14="http://schemas.microsoft.com/office/powerpoint/2010/main" val="4050585223"/>
      </p:ext>
    </p:extLst>
  </p:cSld>
  <p:clrMap bg1="dk1" tx1="lt1" bg2="dk2" tx2="lt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448F1-63A4-6410-5468-988169BE9588}"/>
              </a:ext>
            </a:extLst>
          </p:cNvPr>
          <p:cNvSpPr>
            <a:spLocks noGrp="1"/>
          </p:cNvSpPr>
          <p:nvPr>
            <p:ph type="ctrTitle"/>
          </p:nvPr>
        </p:nvSpPr>
        <p:spPr>
          <a:xfrm>
            <a:off x="817166" y="-390452"/>
            <a:ext cx="10557668" cy="1905918"/>
          </a:xfrm>
        </p:spPr>
        <p:txBody>
          <a:bodyPr vert="horz" lIns="91440" tIns="45720" rIns="91440" bIns="45720" rtlCol="0" anchor="ctr">
            <a:normAutofit/>
          </a:bodyPr>
          <a:lstStyle/>
          <a:p>
            <a:r>
              <a:rPr lang="en-US" sz="4400" b="1" kern="1200" dirty="0">
                <a:latin typeface="+mj-lt"/>
                <a:ea typeface="+mj-ea"/>
                <a:cs typeface="+mj-cs"/>
              </a:rPr>
              <a:t>EXPLORATORY DATA ANALYSIS</a:t>
            </a:r>
          </a:p>
        </p:txBody>
      </p:sp>
      <p:sp>
        <p:nvSpPr>
          <p:cNvPr id="3" name="Subtitle 2">
            <a:extLst>
              <a:ext uri="{FF2B5EF4-FFF2-40B4-BE49-F238E27FC236}">
                <a16:creationId xmlns:a16="http://schemas.microsoft.com/office/drawing/2014/main" id="{9005168C-5E5E-6F2F-9E9E-576A01A61795}"/>
              </a:ext>
            </a:extLst>
          </p:cNvPr>
          <p:cNvSpPr>
            <a:spLocks noGrp="1"/>
          </p:cNvSpPr>
          <p:nvPr>
            <p:ph type="subTitle" idx="1"/>
          </p:nvPr>
        </p:nvSpPr>
        <p:spPr>
          <a:xfrm>
            <a:off x="44285" y="1280532"/>
            <a:ext cx="12103429" cy="2148468"/>
          </a:xfrm>
        </p:spPr>
        <p:txBody>
          <a:bodyPr vert="horz" lIns="91440" tIns="45720" rIns="91440" bIns="45720" rtlCol="0" anchor="ctr">
            <a:normAutofit lnSpcReduction="10000"/>
          </a:bodyPr>
          <a:lstStyle/>
          <a:p>
            <a:r>
              <a:rPr lang="en-US" sz="3000" b="1" dirty="0"/>
              <a:t>AIR BNB DATASET 2019</a:t>
            </a:r>
          </a:p>
          <a:p>
            <a:endParaRPr lang="en-US" b="1" dirty="0"/>
          </a:p>
          <a:p>
            <a:r>
              <a:rPr lang="en-US" b="1" dirty="0"/>
              <a:t>TO EXPLORE, CLEAN, ANALYSE &amp; IDENTIFY TRENDS AND PATTERNS IN REVENUE, PROFIT AND UNNECCESARY EXPENDITURE.</a:t>
            </a:r>
          </a:p>
          <a:p>
            <a:pPr indent="-228600" algn="l">
              <a:buFont typeface="Arial" panose="020B0604020202020204" pitchFamily="34" charset="0"/>
              <a:buChar char="•"/>
            </a:pPr>
            <a:endParaRPr lang="en-US" sz="2000" dirty="0"/>
          </a:p>
        </p:txBody>
      </p:sp>
      <p:sp>
        <p:nvSpPr>
          <p:cNvPr id="4" name="Subtitle 2">
            <a:extLst>
              <a:ext uri="{FF2B5EF4-FFF2-40B4-BE49-F238E27FC236}">
                <a16:creationId xmlns:a16="http://schemas.microsoft.com/office/drawing/2014/main" id="{6D5C20DB-414A-1A57-4CBB-8FBA1FA8EB15}"/>
              </a:ext>
            </a:extLst>
          </p:cNvPr>
          <p:cNvSpPr txBox="1">
            <a:spLocks/>
          </p:cNvSpPr>
          <p:nvPr/>
        </p:nvSpPr>
        <p:spPr>
          <a:xfrm>
            <a:off x="3253645" y="3851041"/>
            <a:ext cx="5868321" cy="1905918"/>
          </a:xfrm>
          <a:prstGeom prst="rect">
            <a:avLst/>
          </a:prstGeom>
        </p:spPr>
        <p:txBody>
          <a:bodyPr vert="horz" lIns="91440" tIns="45720" rIns="9144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800" b="1" dirty="0"/>
              <a:t>VACKAAR HUSSAIN </a:t>
            </a:r>
          </a:p>
          <a:p>
            <a:r>
              <a:rPr lang="en-US" sz="2800" b="1" dirty="0"/>
              <a:t>2209946</a:t>
            </a:r>
          </a:p>
          <a:p>
            <a:pPr algn="l"/>
            <a:endParaRPr lang="en-US" sz="2000" dirty="0"/>
          </a:p>
          <a:p>
            <a:pPr algn="l"/>
            <a:endParaRPr lang="en-US" sz="2000" dirty="0"/>
          </a:p>
        </p:txBody>
      </p:sp>
    </p:spTree>
    <p:extLst>
      <p:ext uri="{BB962C8B-B14F-4D97-AF65-F5344CB8AC3E}">
        <p14:creationId xmlns:p14="http://schemas.microsoft.com/office/powerpoint/2010/main" val="10261928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08CDF-0A24-7759-078C-6475AE30AFDE}"/>
              </a:ext>
            </a:extLst>
          </p:cNvPr>
          <p:cNvSpPr>
            <a:spLocks noGrp="1"/>
          </p:cNvSpPr>
          <p:nvPr>
            <p:ph type="title"/>
          </p:nvPr>
        </p:nvSpPr>
        <p:spPr>
          <a:xfrm>
            <a:off x="2884374" y="95299"/>
            <a:ext cx="6006237" cy="796813"/>
          </a:xfrm>
        </p:spPr>
        <p:txBody>
          <a:bodyPr anchor="b">
            <a:noAutofit/>
          </a:bodyPr>
          <a:lstStyle/>
          <a:p>
            <a:pPr algn="ctr"/>
            <a:r>
              <a:rPr lang="en-GB" sz="4400" b="1" dirty="0">
                <a:solidFill>
                  <a:srgbClr val="FFFFFF"/>
                </a:solidFill>
              </a:rPr>
              <a:t>DATA OVERVIEW</a:t>
            </a:r>
          </a:p>
        </p:txBody>
      </p:sp>
      <p:pic>
        <p:nvPicPr>
          <p:cNvPr id="4" name="Picture 3">
            <a:extLst>
              <a:ext uri="{FF2B5EF4-FFF2-40B4-BE49-F238E27FC236}">
                <a16:creationId xmlns:a16="http://schemas.microsoft.com/office/drawing/2014/main" id="{2E38EFE2-368E-1C3E-5482-964B8F57E426}"/>
              </a:ext>
            </a:extLst>
          </p:cNvPr>
          <p:cNvPicPr>
            <a:picLocks noChangeAspect="1"/>
          </p:cNvPicPr>
          <p:nvPr/>
        </p:nvPicPr>
        <p:blipFill>
          <a:blip r:embed="rId2"/>
          <a:stretch>
            <a:fillRect/>
          </a:stretch>
        </p:blipFill>
        <p:spPr>
          <a:xfrm>
            <a:off x="4557514" y="1490031"/>
            <a:ext cx="6095797" cy="364551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2650867A-479F-469D-D4F8-1D9BF74C1E5F}"/>
              </a:ext>
            </a:extLst>
          </p:cNvPr>
          <p:cNvSpPr txBox="1"/>
          <p:nvPr/>
        </p:nvSpPr>
        <p:spPr>
          <a:xfrm>
            <a:off x="181152" y="1850261"/>
            <a:ext cx="4203561" cy="3955570"/>
          </a:xfrm>
          <a:prstGeom prst="rect">
            <a:avLst/>
          </a:prstGeom>
          <a:noFill/>
        </p:spPr>
        <p:txBody>
          <a:bodyPr wrap="square">
            <a:spAutoFit/>
          </a:bodyPr>
          <a:lstStyle/>
          <a:p>
            <a:pPr>
              <a:lnSpc>
                <a:spcPct val="107000"/>
              </a:lnSpc>
              <a:spcAft>
                <a:spcPts val="800"/>
              </a:spcAft>
              <a:buNone/>
            </a:pPr>
            <a:r>
              <a:rPr lang="en-GB" b="1" kern="100" dirty="0">
                <a:effectLst/>
                <a:latin typeface="Times New Roman" panose="02020603050405020304" pitchFamily="18" charset="0"/>
                <a:ea typeface="Aptos" panose="020B0004020202020204" pitchFamily="34" charset="0"/>
                <a:cs typeface="Times New Roman" panose="02020603050405020304" pitchFamily="18" charset="0"/>
              </a:rPr>
              <a:t>DATASET NAME: AIR BNB NYC 2019</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b="1" kern="100" dirty="0">
                <a:effectLst/>
                <a:latin typeface="Times New Roman" panose="02020603050405020304" pitchFamily="18" charset="0"/>
                <a:ea typeface="Aptos" panose="020B0004020202020204" pitchFamily="34" charset="0"/>
                <a:cs typeface="Times New Roman" panose="02020603050405020304" pitchFamily="18" charset="0"/>
              </a:rPr>
              <a:t>NUMBER OF ENTRIES: 48,895</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b="1" kern="100" dirty="0">
                <a:effectLst/>
                <a:latin typeface="Times New Roman" panose="02020603050405020304" pitchFamily="18" charset="0"/>
                <a:ea typeface="Aptos" panose="020B0004020202020204" pitchFamily="34" charset="0"/>
                <a:cs typeface="Times New Roman" panose="02020603050405020304" pitchFamily="18" charset="0"/>
              </a:rPr>
              <a:t>NUMBER OF COLUMNS: 16</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b="1" kern="100" dirty="0">
                <a:effectLst/>
                <a:latin typeface="Times New Roman" panose="02020603050405020304" pitchFamily="18" charset="0"/>
                <a:ea typeface="Aptos" panose="020B0004020202020204" pitchFamily="34" charset="0"/>
                <a:cs typeface="Times New Roman" panose="02020603050405020304" pitchFamily="18" charset="0"/>
              </a:rPr>
              <a:t>YEAR OF COLLECTION: 2019</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b="1" kern="100" dirty="0">
                <a:effectLst/>
                <a:latin typeface="Times New Roman" panose="02020603050405020304" pitchFamily="18" charset="0"/>
                <a:ea typeface="Aptos" panose="020B0004020202020204" pitchFamily="34" charset="0"/>
                <a:cs typeface="Times New Roman" panose="02020603050405020304" pitchFamily="18" charset="0"/>
              </a:rPr>
              <a:t>DOMAIN: LODGING AND HOSPITALITY</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b="1" kern="100" dirty="0">
                <a:effectLst/>
                <a:latin typeface="Times New Roman" panose="02020603050405020304" pitchFamily="18" charset="0"/>
                <a:ea typeface="Aptos" panose="020B0004020202020204" pitchFamily="34" charset="0"/>
                <a:cs typeface="Times New Roman" panose="02020603050405020304" pitchFamily="18" charset="0"/>
              </a:rPr>
              <a:t>PURPOSE: INCREASE SALES, PROFIT AND REDUCE UNNECESSARY EXPENDITURE</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b="1" kern="100" dirty="0">
                <a:effectLst/>
                <a:latin typeface="Times New Roman" panose="02020603050405020304" pitchFamily="18" charset="0"/>
                <a:ea typeface="Aptos" panose="020B0004020202020204" pitchFamily="34" charset="0"/>
                <a:cs typeface="Times New Roman" panose="02020603050405020304" pitchFamily="18" charset="0"/>
              </a:rPr>
              <a:t>DATA TYPES: NUMERICAL, CATAGORICAL</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B73DBC02-1375-94FD-69B5-DC1B3AD08A70}"/>
              </a:ext>
            </a:extLst>
          </p:cNvPr>
          <p:cNvSpPr txBox="1"/>
          <p:nvPr/>
        </p:nvSpPr>
        <p:spPr>
          <a:xfrm>
            <a:off x="4733784" y="5367969"/>
            <a:ext cx="5484992" cy="1135247"/>
          </a:xfrm>
          <a:prstGeom prst="rect">
            <a:avLst/>
          </a:prstGeom>
          <a:noFill/>
        </p:spPr>
        <p:txBody>
          <a:bodyPr wrap="square">
            <a:spAutoFit/>
          </a:bodyPr>
          <a:lstStyle/>
          <a:p>
            <a:pPr algn="just">
              <a:lnSpc>
                <a:spcPct val="107000"/>
              </a:lnSpc>
              <a:spcAft>
                <a:spcPts val="800"/>
              </a:spcAft>
              <a:buNone/>
            </a:pPr>
            <a:r>
              <a:rPr lang="en-GB" sz="1600" b="1" kern="100" dirty="0">
                <a:effectLst/>
                <a:latin typeface="Times New Roman" panose="02020603050405020304" pitchFamily="18" charset="0"/>
                <a:ea typeface="Aptos" panose="020B0004020202020204" pitchFamily="34" charset="0"/>
                <a:cs typeface="Times New Roman" panose="02020603050405020304" pitchFamily="18" charset="0"/>
              </a:rPr>
              <a:t>THIS TABLE CONTAINS ALL THE COLUMNS NAMES; NUMBER OF ENTRIES, DATA TYPES AND ALL INFORMATION NEEDED BEFORE DATA CLEANING AND PREPARATION CAN BE APPLIED [1].</a:t>
            </a:r>
            <a:endParaRPr lang="en-GB" sz="1600" b="1"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40352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889B4-2093-9F4E-F016-520D8F9700DA}"/>
              </a:ext>
            </a:extLst>
          </p:cNvPr>
          <p:cNvSpPr>
            <a:spLocks noGrp="1"/>
          </p:cNvSpPr>
          <p:nvPr>
            <p:ph type="title"/>
          </p:nvPr>
        </p:nvSpPr>
        <p:spPr>
          <a:xfrm>
            <a:off x="942753" y="160368"/>
            <a:ext cx="10306494" cy="842791"/>
          </a:xfrm>
        </p:spPr>
        <p:txBody>
          <a:bodyPr anchor="b">
            <a:noAutofit/>
          </a:bodyPr>
          <a:lstStyle/>
          <a:p>
            <a:pPr algn="ctr"/>
            <a:r>
              <a:rPr lang="en-GB" sz="4000" b="1" dirty="0">
                <a:solidFill>
                  <a:srgbClr val="FFFFFF"/>
                </a:solidFill>
              </a:rPr>
              <a:t>DATA CLEANING AND PREPARATION</a:t>
            </a:r>
          </a:p>
        </p:txBody>
      </p:sp>
      <p:pic>
        <p:nvPicPr>
          <p:cNvPr id="6" name="Picture 5">
            <a:extLst>
              <a:ext uri="{FF2B5EF4-FFF2-40B4-BE49-F238E27FC236}">
                <a16:creationId xmlns:a16="http://schemas.microsoft.com/office/drawing/2014/main" id="{957E20FD-E0F5-3987-1077-D9022A836C0C}"/>
              </a:ext>
            </a:extLst>
          </p:cNvPr>
          <p:cNvPicPr>
            <a:picLocks noChangeAspect="1"/>
          </p:cNvPicPr>
          <p:nvPr/>
        </p:nvPicPr>
        <p:blipFill>
          <a:blip r:embed="rId3"/>
          <a:stretch>
            <a:fillRect/>
          </a:stretch>
        </p:blipFill>
        <p:spPr>
          <a:xfrm>
            <a:off x="262258" y="1266939"/>
            <a:ext cx="5378378" cy="3712685"/>
          </a:xfrm>
          <a:prstGeom prst="rect">
            <a:avLst/>
          </a:prstGeom>
        </p:spPr>
      </p:pic>
      <p:pic>
        <p:nvPicPr>
          <p:cNvPr id="9" name="Picture 8">
            <a:extLst>
              <a:ext uri="{FF2B5EF4-FFF2-40B4-BE49-F238E27FC236}">
                <a16:creationId xmlns:a16="http://schemas.microsoft.com/office/drawing/2014/main" id="{3F2C625C-C482-E427-4C17-0A3DF021ED9C}"/>
              </a:ext>
            </a:extLst>
          </p:cNvPr>
          <p:cNvPicPr>
            <a:picLocks noChangeAspect="1"/>
          </p:cNvPicPr>
          <p:nvPr/>
        </p:nvPicPr>
        <p:blipFill>
          <a:blip r:embed="rId4"/>
          <a:stretch>
            <a:fillRect/>
          </a:stretch>
        </p:blipFill>
        <p:spPr>
          <a:xfrm>
            <a:off x="7399664" y="1311006"/>
            <a:ext cx="2526533" cy="4175394"/>
          </a:xfrm>
          <a:prstGeom prst="rect">
            <a:avLst/>
          </a:prstGeom>
        </p:spPr>
      </p:pic>
      <p:pic>
        <p:nvPicPr>
          <p:cNvPr id="13" name="Picture 12">
            <a:extLst>
              <a:ext uri="{FF2B5EF4-FFF2-40B4-BE49-F238E27FC236}">
                <a16:creationId xmlns:a16="http://schemas.microsoft.com/office/drawing/2014/main" id="{68EC386D-22C8-4974-41A1-0BB8087AA254}"/>
              </a:ext>
            </a:extLst>
          </p:cNvPr>
          <p:cNvPicPr>
            <a:picLocks noChangeAspect="1"/>
          </p:cNvPicPr>
          <p:nvPr/>
        </p:nvPicPr>
        <p:blipFill>
          <a:blip r:embed="rId5"/>
          <a:stretch>
            <a:fillRect/>
          </a:stretch>
        </p:blipFill>
        <p:spPr>
          <a:xfrm>
            <a:off x="262258" y="5172420"/>
            <a:ext cx="5378378" cy="393036"/>
          </a:xfrm>
          <a:prstGeom prst="rect">
            <a:avLst/>
          </a:prstGeom>
        </p:spPr>
      </p:pic>
      <p:sp>
        <p:nvSpPr>
          <p:cNvPr id="17" name="TextBox 16">
            <a:extLst>
              <a:ext uri="{FF2B5EF4-FFF2-40B4-BE49-F238E27FC236}">
                <a16:creationId xmlns:a16="http://schemas.microsoft.com/office/drawing/2014/main" id="{7517DBEC-B6A0-737A-782E-E52580309B57}"/>
              </a:ext>
            </a:extLst>
          </p:cNvPr>
          <p:cNvSpPr txBox="1"/>
          <p:nvPr/>
        </p:nvSpPr>
        <p:spPr>
          <a:xfrm>
            <a:off x="382836" y="5723263"/>
            <a:ext cx="5257800" cy="974369"/>
          </a:xfrm>
          <a:prstGeom prst="rect">
            <a:avLst/>
          </a:prstGeom>
          <a:noFill/>
        </p:spPr>
        <p:txBody>
          <a:bodyPr wrap="square">
            <a:spAutoFit/>
          </a:bodyPr>
          <a:lstStyle/>
          <a:p>
            <a:pPr algn="ctr">
              <a:lnSpc>
                <a:spcPct val="107000"/>
              </a:lnSpc>
              <a:spcAft>
                <a:spcPts val="800"/>
              </a:spcAft>
              <a:buNone/>
            </a:pPr>
            <a:r>
              <a:rPr lang="en-GB" sz="1600" b="1" kern="100" dirty="0">
                <a:effectLst/>
                <a:latin typeface="Times New Roman" panose="02020603050405020304" pitchFamily="18" charset="0"/>
                <a:ea typeface="Aptos" panose="020B0004020202020204" pitchFamily="34" charset="0"/>
                <a:cs typeface="Times New Roman" panose="02020603050405020304" pitchFamily="18" charset="0"/>
              </a:rPr>
              <a:t>IRRELEVANT COLUMNS DROPPED</a:t>
            </a:r>
            <a:endParaRPr lang="en-GB" sz="1600" b="1"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07000"/>
              </a:lnSpc>
              <a:spcAft>
                <a:spcPts val="800"/>
              </a:spcAft>
              <a:buNone/>
            </a:pPr>
            <a:r>
              <a:rPr lang="en-GB" sz="1600" b="1" kern="100" dirty="0">
                <a:effectLst/>
                <a:latin typeface="Times New Roman" panose="02020603050405020304" pitchFamily="18" charset="0"/>
                <a:ea typeface="Aptos" panose="020B0004020202020204" pitchFamily="34" charset="0"/>
                <a:cs typeface="Times New Roman" panose="02020603050405020304" pitchFamily="18" charset="0"/>
              </a:rPr>
              <a:t>“ID”, “HOST NAME”, and “LAST REVIEW” DROPPED</a:t>
            </a:r>
            <a:endParaRPr lang="en-GB" sz="1600" b="1"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1" name="TextBox 20">
            <a:extLst>
              <a:ext uri="{FF2B5EF4-FFF2-40B4-BE49-F238E27FC236}">
                <a16:creationId xmlns:a16="http://schemas.microsoft.com/office/drawing/2014/main" id="{123ECCBA-EE69-A616-095F-3A460DE3F12C}"/>
              </a:ext>
            </a:extLst>
          </p:cNvPr>
          <p:cNvSpPr txBox="1"/>
          <p:nvPr/>
        </p:nvSpPr>
        <p:spPr>
          <a:xfrm>
            <a:off x="6246563" y="5658351"/>
            <a:ext cx="4638101" cy="672748"/>
          </a:xfrm>
          <a:prstGeom prst="rect">
            <a:avLst/>
          </a:prstGeom>
          <a:noFill/>
        </p:spPr>
        <p:txBody>
          <a:bodyPr wrap="square">
            <a:spAutoFit/>
          </a:bodyPr>
          <a:lstStyle/>
          <a:p>
            <a:pPr algn="ctr">
              <a:lnSpc>
                <a:spcPct val="107000"/>
              </a:lnSpc>
              <a:spcAft>
                <a:spcPts val="800"/>
              </a:spcAft>
              <a:buNone/>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AFTER IRRELEVANT COLUMNS DROPPED WE HAVE 13 COLUMNS [2]</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099979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E5104-2473-FA9A-0BAF-C73DE7674292}"/>
              </a:ext>
            </a:extLst>
          </p:cNvPr>
          <p:cNvSpPr>
            <a:spLocks noGrp="1"/>
          </p:cNvSpPr>
          <p:nvPr>
            <p:ph type="title" idx="4294967295"/>
          </p:nvPr>
        </p:nvSpPr>
        <p:spPr>
          <a:xfrm>
            <a:off x="791456" y="-172938"/>
            <a:ext cx="10353761" cy="1326321"/>
          </a:xfrm>
        </p:spPr>
        <p:txBody>
          <a:bodyPr>
            <a:normAutofit/>
          </a:bodyPr>
          <a:lstStyle/>
          <a:p>
            <a:r>
              <a:rPr lang="en-GB" sz="4000" dirty="0"/>
              <a:t>DATA CLEANING AND PREPARATION</a:t>
            </a:r>
          </a:p>
        </p:txBody>
      </p:sp>
      <p:pic>
        <p:nvPicPr>
          <p:cNvPr id="6" name="Picture 5">
            <a:extLst>
              <a:ext uri="{FF2B5EF4-FFF2-40B4-BE49-F238E27FC236}">
                <a16:creationId xmlns:a16="http://schemas.microsoft.com/office/drawing/2014/main" id="{31C1481E-2968-5F50-B2B4-CE861BFC25DF}"/>
              </a:ext>
            </a:extLst>
          </p:cNvPr>
          <p:cNvPicPr>
            <a:picLocks noChangeAspect="1"/>
          </p:cNvPicPr>
          <p:nvPr/>
        </p:nvPicPr>
        <p:blipFill>
          <a:blip r:embed="rId2"/>
          <a:stretch>
            <a:fillRect/>
          </a:stretch>
        </p:blipFill>
        <p:spPr>
          <a:xfrm>
            <a:off x="192982" y="1165365"/>
            <a:ext cx="2095608" cy="3946462"/>
          </a:xfrm>
          <a:prstGeom prst="rect">
            <a:avLst/>
          </a:prstGeom>
        </p:spPr>
      </p:pic>
      <p:pic>
        <p:nvPicPr>
          <p:cNvPr id="8" name="Picture 7">
            <a:extLst>
              <a:ext uri="{FF2B5EF4-FFF2-40B4-BE49-F238E27FC236}">
                <a16:creationId xmlns:a16="http://schemas.microsoft.com/office/drawing/2014/main" id="{CE567118-26C0-D82A-8448-D9A5E538AC3D}"/>
              </a:ext>
            </a:extLst>
          </p:cNvPr>
          <p:cNvPicPr>
            <a:picLocks noChangeAspect="1"/>
          </p:cNvPicPr>
          <p:nvPr/>
        </p:nvPicPr>
        <p:blipFill>
          <a:blip r:embed="rId3"/>
          <a:stretch>
            <a:fillRect/>
          </a:stretch>
        </p:blipFill>
        <p:spPr>
          <a:xfrm>
            <a:off x="2495650" y="1165365"/>
            <a:ext cx="2044805" cy="3946462"/>
          </a:xfrm>
          <a:prstGeom prst="rect">
            <a:avLst/>
          </a:prstGeom>
        </p:spPr>
      </p:pic>
      <p:pic>
        <p:nvPicPr>
          <p:cNvPr id="10" name="Picture 9">
            <a:extLst>
              <a:ext uri="{FF2B5EF4-FFF2-40B4-BE49-F238E27FC236}">
                <a16:creationId xmlns:a16="http://schemas.microsoft.com/office/drawing/2014/main" id="{65653E22-FE85-531F-BF09-1C9180C76D55}"/>
              </a:ext>
            </a:extLst>
          </p:cNvPr>
          <p:cNvPicPr>
            <a:picLocks noChangeAspect="1"/>
          </p:cNvPicPr>
          <p:nvPr/>
        </p:nvPicPr>
        <p:blipFill>
          <a:blip r:embed="rId4"/>
          <a:stretch>
            <a:fillRect/>
          </a:stretch>
        </p:blipFill>
        <p:spPr>
          <a:xfrm>
            <a:off x="198819" y="5381468"/>
            <a:ext cx="4341635" cy="376531"/>
          </a:xfrm>
          <a:prstGeom prst="rect">
            <a:avLst/>
          </a:prstGeom>
        </p:spPr>
      </p:pic>
      <p:sp>
        <p:nvSpPr>
          <p:cNvPr id="12" name="TextBox 11">
            <a:extLst>
              <a:ext uri="{FF2B5EF4-FFF2-40B4-BE49-F238E27FC236}">
                <a16:creationId xmlns:a16="http://schemas.microsoft.com/office/drawing/2014/main" id="{08BCBD7F-BE5B-60D4-01BC-10FAB0B41396}"/>
              </a:ext>
            </a:extLst>
          </p:cNvPr>
          <p:cNvSpPr txBox="1"/>
          <p:nvPr/>
        </p:nvSpPr>
        <p:spPr>
          <a:xfrm>
            <a:off x="76070" y="5889522"/>
            <a:ext cx="4839159" cy="775340"/>
          </a:xfrm>
          <a:prstGeom prst="rect">
            <a:avLst/>
          </a:prstGeom>
          <a:noFill/>
        </p:spPr>
        <p:txBody>
          <a:bodyPr wrap="square">
            <a:spAutoFit/>
          </a:bodyPr>
          <a:lstStyle/>
          <a:p>
            <a:pPr algn="ctr">
              <a:lnSpc>
                <a:spcPct val="107000"/>
              </a:lnSpc>
              <a:spcAft>
                <a:spcPts val="800"/>
              </a:spcAft>
              <a:buNone/>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HANDLING MISSING VALUES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07000"/>
              </a:lnSpc>
              <a:spcAft>
                <a:spcPts val="800"/>
              </a:spcAft>
              <a:buNone/>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“REVIEWS PER MONTH” CHANGED TO 0</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4" name="Picture 13">
            <a:extLst>
              <a:ext uri="{FF2B5EF4-FFF2-40B4-BE49-F238E27FC236}">
                <a16:creationId xmlns:a16="http://schemas.microsoft.com/office/drawing/2014/main" id="{0FD6215C-E647-8FC1-92C2-BC893C188BA6}"/>
              </a:ext>
            </a:extLst>
          </p:cNvPr>
          <p:cNvPicPr>
            <a:picLocks noChangeAspect="1"/>
          </p:cNvPicPr>
          <p:nvPr/>
        </p:nvPicPr>
        <p:blipFill>
          <a:blip r:embed="rId5"/>
          <a:stretch>
            <a:fillRect/>
          </a:stretch>
        </p:blipFill>
        <p:spPr>
          <a:xfrm>
            <a:off x="4915229" y="1291864"/>
            <a:ext cx="4473072" cy="3186298"/>
          </a:xfrm>
          <a:prstGeom prst="rect">
            <a:avLst/>
          </a:prstGeom>
        </p:spPr>
      </p:pic>
      <p:pic>
        <p:nvPicPr>
          <p:cNvPr id="16" name="Picture 15">
            <a:extLst>
              <a:ext uri="{FF2B5EF4-FFF2-40B4-BE49-F238E27FC236}">
                <a16:creationId xmlns:a16="http://schemas.microsoft.com/office/drawing/2014/main" id="{DA954084-6B6E-35BB-4B21-71678AB8A333}"/>
              </a:ext>
            </a:extLst>
          </p:cNvPr>
          <p:cNvPicPr>
            <a:picLocks noChangeAspect="1"/>
          </p:cNvPicPr>
          <p:nvPr/>
        </p:nvPicPr>
        <p:blipFill>
          <a:blip r:embed="rId6"/>
          <a:stretch>
            <a:fillRect/>
          </a:stretch>
        </p:blipFill>
        <p:spPr>
          <a:xfrm>
            <a:off x="9882129" y="1291864"/>
            <a:ext cx="1797767" cy="3186298"/>
          </a:xfrm>
          <a:prstGeom prst="rect">
            <a:avLst/>
          </a:prstGeom>
        </p:spPr>
      </p:pic>
      <p:sp>
        <p:nvSpPr>
          <p:cNvPr id="18" name="TextBox 17">
            <a:extLst>
              <a:ext uri="{FF2B5EF4-FFF2-40B4-BE49-F238E27FC236}">
                <a16:creationId xmlns:a16="http://schemas.microsoft.com/office/drawing/2014/main" id="{E78BD98C-21BF-D528-1320-054BBDF29DB5}"/>
              </a:ext>
            </a:extLst>
          </p:cNvPr>
          <p:cNvSpPr txBox="1"/>
          <p:nvPr/>
        </p:nvSpPr>
        <p:spPr>
          <a:xfrm>
            <a:off x="5172474" y="5381614"/>
            <a:ext cx="6315419" cy="672748"/>
          </a:xfrm>
          <a:prstGeom prst="rect">
            <a:avLst/>
          </a:prstGeom>
          <a:noFill/>
        </p:spPr>
        <p:txBody>
          <a:bodyPr wrap="square">
            <a:spAutoFit/>
          </a:bodyPr>
          <a:lstStyle/>
          <a:p>
            <a:pPr algn="ctr">
              <a:lnSpc>
                <a:spcPct val="107000"/>
              </a:lnSpc>
              <a:spcAft>
                <a:spcPts val="800"/>
              </a:spcAft>
              <a:buNone/>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“NAME” DROPPED FOR BASIC CLASSIFICATION AND SIMPLICITY</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20" name="Picture 19">
            <a:extLst>
              <a:ext uri="{FF2B5EF4-FFF2-40B4-BE49-F238E27FC236}">
                <a16:creationId xmlns:a16="http://schemas.microsoft.com/office/drawing/2014/main" id="{DDE6412E-CBDF-FE16-B6C3-15A948F0FD10}"/>
              </a:ext>
            </a:extLst>
          </p:cNvPr>
          <p:cNvPicPr>
            <a:picLocks noChangeAspect="1"/>
          </p:cNvPicPr>
          <p:nvPr/>
        </p:nvPicPr>
        <p:blipFill>
          <a:blip r:embed="rId7"/>
          <a:stretch>
            <a:fillRect/>
          </a:stretch>
        </p:blipFill>
        <p:spPr>
          <a:xfrm>
            <a:off x="4915229" y="4616643"/>
            <a:ext cx="6942311" cy="488008"/>
          </a:xfrm>
          <a:prstGeom prst="rect">
            <a:avLst/>
          </a:prstGeom>
        </p:spPr>
      </p:pic>
      <p:sp>
        <p:nvSpPr>
          <p:cNvPr id="22" name="TextBox 21">
            <a:extLst>
              <a:ext uri="{FF2B5EF4-FFF2-40B4-BE49-F238E27FC236}">
                <a16:creationId xmlns:a16="http://schemas.microsoft.com/office/drawing/2014/main" id="{19863ED2-6AC2-0738-E6C2-EE5714AC5B3C}"/>
              </a:ext>
            </a:extLst>
          </p:cNvPr>
          <p:cNvSpPr txBox="1"/>
          <p:nvPr/>
        </p:nvSpPr>
        <p:spPr>
          <a:xfrm>
            <a:off x="5281265" y="6143132"/>
            <a:ext cx="6097836" cy="672748"/>
          </a:xfrm>
          <a:prstGeom prst="rect">
            <a:avLst/>
          </a:prstGeom>
          <a:noFill/>
        </p:spPr>
        <p:txBody>
          <a:bodyPr wrap="square">
            <a:spAutoFit/>
          </a:bodyPr>
          <a:lstStyle/>
          <a:p>
            <a:pPr algn="ctr">
              <a:lnSpc>
                <a:spcPct val="107000"/>
              </a:lnSpc>
              <a:spcAft>
                <a:spcPts val="800"/>
              </a:spcAft>
              <a:buNone/>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AFTER </a:t>
            </a:r>
            <a:r>
              <a:rPr lang="en-GB" b="1" kern="100" dirty="0">
                <a:latin typeface="Times New Roman" panose="02020603050405020304" pitchFamily="18" charset="0"/>
                <a:ea typeface="Aptos" panose="020B0004020202020204" pitchFamily="34" charset="0"/>
                <a:cs typeface="Times New Roman" panose="02020603050405020304" pitchFamily="18" charset="0"/>
              </a:rPr>
              <a:t>DROPPING “NAME” </a:t>
            </a: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 WE HAVE 12 COLUMNS [3]</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712625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FBDA7-8C82-C764-FB9B-A353B4E32723}"/>
              </a:ext>
            </a:extLst>
          </p:cNvPr>
          <p:cNvSpPr>
            <a:spLocks noGrp="1"/>
          </p:cNvSpPr>
          <p:nvPr>
            <p:ph type="title"/>
          </p:nvPr>
        </p:nvSpPr>
        <p:spPr>
          <a:xfrm>
            <a:off x="262403" y="-297197"/>
            <a:ext cx="11259879" cy="1169715"/>
          </a:xfrm>
        </p:spPr>
        <p:txBody>
          <a:bodyPr anchor="b">
            <a:normAutofit fontScale="90000"/>
          </a:bodyPr>
          <a:lstStyle/>
          <a:p>
            <a:pPr algn="ctr"/>
            <a:r>
              <a:rPr lang="en-GB" sz="4000" b="1" dirty="0">
                <a:solidFill>
                  <a:srgbClr val="FFFFFF"/>
                </a:solidFill>
              </a:rPr>
              <a:t>EDA </a:t>
            </a:r>
            <a:r>
              <a:rPr lang="en-GB" sz="4000" dirty="0">
                <a:solidFill>
                  <a:srgbClr val="FFFFFF"/>
                </a:solidFill>
              </a:rPr>
              <a:t>UNI</a:t>
            </a:r>
            <a:r>
              <a:rPr lang="en-GB" sz="4000" b="1" dirty="0">
                <a:solidFill>
                  <a:srgbClr val="FFFFFF"/>
                </a:solidFill>
              </a:rPr>
              <a:t>VARIATE ANALYSIS (NUMERICAL)</a:t>
            </a:r>
          </a:p>
        </p:txBody>
      </p:sp>
      <p:pic>
        <p:nvPicPr>
          <p:cNvPr id="4" name="Picture 3">
            <a:extLst>
              <a:ext uri="{FF2B5EF4-FFF2-40B4-BE49-F238E27FC236}">
                <a16:creationId xmlns:a16="http://schemas.microsoft.com/office/drawing/2014/main" id="{8667225E-921F-ABE7-0C36-8CB86D59A7DA}"/>
              </a:ext>
            </a:extLst>
          </p:cNvPr>
          <p:cNvPicPr>
            <a:picLocks noChangeAspect="1"/>
          </p:cNvPicPr>
          <p:nvPr/>
        </p:nvPicPr>
        <p:blipFill>
          <a:blip r:embed="rId3"/>
          <a:stretch>
            <a:fillRect/>
          </a:stretch>
        </p:blipFill>
        <p:spPr>
          <a:xfrm>
            <a:off x="262403" y="1506089"/>
            <a:ext cx="6119903" cy="3991328"/>
          </a:xfrm>
          <a:prstGeom prst="rect">
            <a:avLst/>
          </a:prstGeom>
        </p:spPr>
      </p:pic>
      <p:sp>
        <p:nvSpPr>
          <p:cNvPr id="6" name="TextBox 5">
            <a:extLst>
              <a:ext uri="{FF2B5EF4-FFF2-40B4-BE49-F238E27FC236}">
                <a16:creationId xmlns:a16="http://schemas.microsoft.com/office/drawing/2014/main" id="{384707DD-3BCD-7142-B365-6F59B819D2B4}"/>
              </a:ext>
            </a:extLst>
          </p:cNvPr>
          <p:cNvSpPr txBox="1"/>
          <p:nvPr/>
        </p:nvSpPr>
        <p:spPr>
          <a:xfrm>
            <a:off x="421758" y="5794614"/>
            <a:ext cx="6436620" cy="1144737"/>
          </a:xfrm>
          <a:prstGeom prst="rect">
            <a:avLst/>
          </a:prstGeom>
          <a:noFill/>
        </p:spPr>
        <p:txBody>
          <a:bodyPr wrap="square">
            <a:spAutoFit/>
          </a:bodyPr>
          <a:lstStyle/>
          <a:p>
            <a:pPr algn="ctr">
              <a:lnSpc>
                <a:spcPct val="107000"/>
              </a:lnSpc>
              <a:spcAft>
                <a:spcPts val="800"/>
              </a:spcAft>
              <a:buNone/>
            </a:pPr>
            <a:r>
              <a:rPr lang="en-GB" b="1" kern="100" dirty="0">
                <a:latin typeface="Times New Roman" panose="02020603050405020304" pitchFamily="18" charset="0"/>
                <a:ea typeface="Aptos" panose="020B0004020202020204" pitchFamily="34" charset="0"/>
                <a:cs typeface="Times New Roman" panose="02020603050405020304" pitchFamily="18" charset="0"/>
              </a:rPr>
              <a:t>PRICE (NUMERICAL CONTINUOUS)</a:t>
            </a:r>
          </a:p>
          <a:p>
            <a:pPr algn="ctr">
              <a:lnSpc>
                <a:spcPct val="107000"/>
              </a:lnSpc>
              <a:spcAft>
                <a:spcPts val="800"/>
              </a:spcAft>
              <a:buNone/>
            </a:pPr>
            <a:r>
              <a:rPr lang="en-GB" b="1" kern="100" dirty="0">
                <a:latin typeface="Times New Roman" panose="02020603050405020304" pitchFamily="18" charset="0"/>
                <a:ea typeface="Aptos" panose="020B0004020202020204" pitchFamily="34" charset="0"/>
                <a:cs typeface="Times New Roman" panose="02020603050405020304" pitchFamily="18" charset="0"/>
              </a:rPr>
              <a:t>FREQUENCY (NUMERICAL DISCRETE)</a:t>
            </a:r>
          </a:p>
          <a:p>
            <a:pPr algn="ctr">
              <a:lnSpc>
                <a:spcPct val="107000"/>
              </a:lnSpc>
              <a:spcAft>
                <a:spcPts val="800"/>
              </a:spcAft>
              <a:buNone/>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F9B4D8A1-66E4-35C6-5A6C-CD314397E7FC}"/>
              </a:ext>
            </a:extLst>
          </p:cNvPr>
          <p:cNvPicPr>
            <a:picLocks noChangeAspect="1"/>
          </p:cNvPicPr>
          <p:nvPr/>
        </p:nvPicPr>
        <p:blipFill>
          <a:blip r:embed="rId4"/>
          <a:stretch>
            <a:fillRect/>
          </a:stretch>
        </p:blipFill>
        <p:spPr>
          <a:xfrm>
            <a:off x="6652763" y="1506089"/>
            <a:ext cx="4974336" cy="1466912"/>
          </a:xfrm>
          <a:prstGeom prst="rect">
            <a:avLst/>
          </a:prstGeom>
        </p:spPr>
      </p:pic>
      <p:sp>
        <p:nvSpPr>
          <p:cNvPr id="15" name="TextBox 14">
            <a:extLst>
              <a:ext uri="{FF2B5EF4-FFF2-40B4-BE49-F238E27FC236}">
                <a16:creationId xmlns:a16="http://schemas.microsoft.com/office/drawing/2014/main" id="{3A108562-4294-7E9B-65B3-D85EAD69ECB2}"/>
              </a:ext>
            </a:extLst>
          </p:cNvPr>
          <p:cNvSpPr txBox="1"/>
          <p:nvPr/>
        </p:nvSpPr>
        <p:spPr>
          <a:xfrm>
            <a:off x="6950475" y="3209323"/>
            <a:ext cx="4819767" cy="3157659"/>
          </a:xfrm>
          <a:prstGeom prst="rect">
            <a:avLst/>
          </a:prstGeom>
          <a:noFill/>
        </p:spPr>
        <p:txBody>
          <a:bodyPr wrap="square">
            <a:spAutoFit/>
          </a:bodyPr>
          <a:lstStyle/>
          <a:p>
            <a:pPr algn="ctr">
              <a:lnSpc>
                <a:spcPct val="107000"/>
              </a:lnSpc>
              <a:spcAft>
                <a:spcPts val="800"/>
              </a:spcAft>
              <a:buNone/>
            </a:pPr>
            <a:r>
              <a:rPr lang="en-GB" sz="2400" b="1" kern="100" dirty="0">
                <a:latin typeface="Times New Roman" panose="02020603050405020304" pitchFamily="18" charset="0"/>
                <a:ea typeface="Aptos" panose="020B0004020202020204" pitchFamily="34" charset="0"/>
                <a:cs typeface="Times New Roman" panose="02020603050405020304" pitchFamily="18" charset="0"/>
              </a:rPr>
              <a:t>KEY INSIGHTS</a:t>
            </a:r>
          </a:p>
          <a:p>
            <a:pPr algn="ctr">
              <a:lnSpc>
                <a:spcPct val="107000"/>
              </a:lnSpc>
              <a:spcAft>
                <a:spcPts val="800"/>
              </a:spcAft>
              <a:buNone/>
            </a:pPr>
            <a:endParaRPr lang="en-GB" b="1" kern="100" dirty="0">
              <a:latin typeface="Times New Roman" panose="02020603050405020304" pitchFamily="18"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b="1" kern="100" dirty="0">
                <a:latin typeface="Times New Roman" panose="02020603050405020304" pitchFamily="18" charset="0"/>
                <a:ea typeface="Aptos" panose="020B0004020202020204" pitchFamily="34" charset="0"/>
                <a:cs typeface="Times New Roman" panose="02020603050405020304" pitchFamily="18" charset="0"/>
              </a:rPr>
              <a:t>HIGH PRICES – LOWER FREQUENCY</a:t>
            </a:r>
          </a:p>
          <a:p>
            <a:pPr marL="285750" indent="-285750">
              <a:lnSpc>
                <a:spcPct val="107000"/>
              </a:lnSpc>
              <a:spcAft>
                <a:spcPts val="800"/>
              </a:spcAft>
              <a:buFont typeface="Arial" panose="020B0604020202020204" pitchFamily="34" charset="0"/>
              <a:buChar char="•"/>
            </a:pPr>
            <a:endParaRPr lang="en-GB" b="1" kern="100" dirty="0">
              <a:latin typeface="Times New Roman" panose="02020603050405020304" pitchFamily="18"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b="1" kern="100" dirty="0">
                <a:latin typeface="Times New Roman" panose="02020603050405020304" pitchFamily="18" charset="0"/>
                <a:ea typeface="Aptos" panose="020B0004020202020204" pitchFamily="34" charset="0"/>
                <a:cs typeface="Times New Roman" panose="02020603050405020304" pitchFamily="18" charset="0"/>
              </a:rPr>
              <a:t>MODERATE PRICES – HIGHER FREQUENCY</a:t>
            </a:r>
          </a:p>
          <a:p>
            <a:pPr marL="285750" indent="-285750">
              <a:lnSpc>
                <a:spcPct val="107000"/>
              </a:lnSpc>
              <a:spcAft>
                <a:spcPts val="800"/>
              </a:spcAft>
              <a:buFont typeface="Arial" panose="020B0604020202020204" pitchFamily="34" charset="0"/>
              <a:buChar char="•"/>
            </a:pPr>
            <a:endParaRPr lang="en-GB" b="1" kern="100" dirty="0">
              <a:latin typeface="Times New Roman" panose="02020603050405020304" pitchFamily="18"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b="1" kern="100" dirty="0">
                <a:latin typeface="Times New Roman" panose="02020603050405020304" pitchFamily="18" charset="0"/>
                <a:ea typeface="Aptos" panose="020B0004020202020204" pitchFamily="34" charset="0"/>
                <a:cs typeface="Times New Roman" panose="02020603050405020304" pitchFamily="18" charset="0"/>
              </a:rPr>
              <a:t>LOW PRICES – MIXED FREQUENCY [4]</a:t>
            </a:r>
          </a:p>
        </p:txBody>
      </p:sp>
    </p:spTree>
    <p:extLst>
      <p:ext uri="{BB962C8B-B14F-4D97-AF65-F5344CB8AC3E}">
        <p14:creationId xmlns:p14="http://schemas.microsoft.com/office/powerpoint/2010/main" val="33280803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61F1F-4F82-28E8-1783-A9384D7E629D}"/>
              </a:ext>
            </a:extLst>
          </p:cNvPr>
          <p:cNvSpPr>
            <a:spLocks noGrp="1"/>
          </p:cNvSpPr>
          <p:nvPr>
            <p:ph type="title"/>
          </p:nvPr>
        </p:nvSpPr>
        <p:spPr>
          <a:xfrm>
            <a:off x="-214423" y="-520995"/>
            <a:ext cx="12620846" cy="1371258"/>
          </a:xfrm>
        </p:spPr>
        <p:txBody>
          <a:bodyPr anchor="b">
            <a:normAutofit/>
          </a:bodyPr>
          <a:lstStyle/>
          <a:p>
            <a:pPr algn="ctr"/>
            <a:r>
              <a:rPr lang="en-GB" sz="4000" b="1" dirty="0">
                <a:solidFill>
                  <a:srgbClr val="FFFFFF"/>
                </a:solidFill>
              </a:rPr>
              <a:t>EDA UNIVARIATE ANALYSIS (CATAGORICAL)</a:t>
            </a:r>
          </a:p>
        </p:txBody>
      </p:sp>
      <p:pic>
        <p:nvPicPr>
          <p:cNvPr id="11" name="Picture 10">
            <a:extLst>
              <a:ext uri="{FF2B5EF4-FFF2-40B4-BE49-F238E27FC236}">
                <a16:creationId xmlns:a16="http://schemas.microsoft.com/office/drawing/2014/main" id="{6558ED5A-0469-DEAF-C855-03455246594E}"/>
              </a:ext>
            </a:extLst>
          </p:cNvPr>
          <p:cNvPicPr>
            <a:picLocks noChangeAspect="1"/>
          </p:cNvPicPr>
          <p:nvPr/>
        </p:nvPicPr>
        <p:blipFill>
          <a:blip r:embed="rId2"/>
          <a:stretch>
            <a:fillRect/>
          </a:stretch>
        </p:blipFill>
        <p:spPr>
          <a:xfrm>
            <a:off x="187368" y="1261997"/>
            <a:ext cx="6161949" cy="3990487"/>
          </a:xfrm>
          <a:prstGeom prst="rect">
            <a:avLst/>
          </a:prstGeom>
        </p:spPr>
      </p:pic>
      <p:pic>
        <p:nvPicPr>
          <p:cNvPr id="15" name="Picture 14">
            <a:extLst>
              <a:ext uri="{FF2B5EF4-FFF2-40B4-BE49-F238E27FC236}">
                <a16:creationId xmlns:a16="http://schemas.microsoft.com/office/drawing/2014/main" id="{DD7D4698-20A6-3369-F8BD-7929E1405CFE}"/>
              </a:ext>
            </a:extLst>
          </p:cNvPr>
          <p:cNvPicPr>
            <a:picLocks noChangeAspect="1"/>
          </p:cNvPicPr>
          <p:nvPr/>
        </p:nvPicPr>
        <p:blipFill>
          <a:blip r:embed="rId3"/>
          <a:stretch>
            <a:fillRect/>
          </a:stretch>
        </p:blipFill>
        <p:spPr>
          <a:xfrm>
            <a:off x="6666613" y="1261997"/>
            <a:ext cx="5199796" cy="1142989"/>
          </a:xfrm>
          <a:prstGeom prst="rect">
            <a:avLst/>
          </a:prstGeom>
        </p:spPr>
      </p:pic>
      <p:sp>
        <p:nvSpPr>
          <p:cNvPr id="19" name="TextBox 18">
            <a:extLst>
              <a:ext uri="{FF2B5EF4-FFF2-40B4-BE49-F238E27FC236}">
                <a16:creationId xmlns:a16="http://schemas.microsoft.com/office/drawing/2014/main" id="{4CF5AF56-B251-07D1-7277-7F9C67D7CE72}"/>
              </a:ext>
            </a:extLst>
          </p:cNvPr>
          <p:cNvSpPr txBox="1"/>
          <p:nvPr/>
        </p:nvSpPr>
        <p:spPr>
          <a:xfrm>
            <a:off x="6666613" y="2716428"/>
            <a:ext cx="5265505" cy="3651577"/>
          </a:xfrm>
          <a:prstGeom prst="rect">
            <a:avLst/>
          </a:prstGeom>
          <a:noFill/>
        </p:spPr>
        <p:txBody>
          <a:bodyPr wrap="square">
            <a:spAutoFit/>
          </a:bodyPr>
          <a:lstStyle/>
          <a:p>
            <a:pPr algn="ctr">
              <a:lnSpc>
                <a:spcPct val="107000"/>
              </a:lnSpc>
              <a:spcAft>
                <a:spcPts val="800"/>
              </a:spcAft>
              <a:buNone/>
            </a:pPr>
            <a:r>
              <a:rPr lang="en-GB" b="1" kern="100" dirty="0">
                <a:latin typeface="Times New Roman" panose="02020603050405020304" pitchFamily="18" charset="0"/>
                <a:ea typeface="Aptos" panose="020B0004020202020204" pitchFamily="34" charset="0"/>
                <a:cs typeface="Times New Roman" panose="02020603050405020304" pitchFamily="18" charset="0"/>
              </a:rPr>
              <a:t>KEY INSIGHTS [5]</a:t>
            </a:r>
          </a:p>
          <a:p>
            <a:pPr algn="ctr">
              <a:lnSpc>
                <a:spcPct val="107000"/>
              </a:lnSpc>
              <a:spcAft>
                <a:spcPts val="800"/>
              </a:spcAft>
              <a:buNone/>
            </a:pPr>
            <a:endParaRPr lang="en-GB" b="1" kern="100" dirty="0">
              <a:latin typeface="Times New Roman" panose="02020603050405020304" pitchFamily="18"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b="1" kern="100" dirty="0">
                <a:latin typeface="Times New Roman" panose="02020603050405020304" pitchFamily="18" charset="0"/>
                <a:ea typeface="Aptos" panose="020B0004020202020204" pitchFamily="34" charset="0"/>
                <a:cs typeface="Times New Roman" panose="02020603050405020304" pitchFamily="18" charset="0"/>
              </a:rPr>
              <a:t>MANHATTAN NEIGHBOURHOODS MOST EXPENSIVE (HIGHEST MEDIAN PRICES)</a:t>
            </a:r>
          </a:p>
          <a:p>
            <a:pPr>
              <a:lnSpc>
                <a:spcPct val="107000"/>
              </a:lnSpc>
              <a:spcAft>
                <a:spcPts val="800"/>
              </a:spcAft>
            </a:pPr>
            <a:endParaRPr lang="en-GB" b="1" kern="100" dirty="0">
              <a:latin typeface="Times New Roman" panose="02020603050405020304" pitchFamily="18"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b="1" kern="100" dirty="0">
                <a:latin typeface="Times New Roman" panose="02020603050405020304" pitchFamily="18" charset="0"/>
                <a:ea typeface="Aptos" panose="020B0004020202020204" pitchFamily="34" charset="0"/>
                <a:cs typeface="Times New Roman" panose="02020603050405020304" pitchFamily="18" charset="0"/>
              </a:rPr>
              <a:t>BROOKLYN NEIGHBOURHOODS MODERATE (MODERATE MEDIAN PRICES)</a:t>
            </a:r>
          </a:p>
          <a:p>
            <a:pPr>
              <a:lnSpc>
                <a:spcPct val="107000"/>
              </a:lnSpc>
              <a:spcAft>
                <a:spcPts val="800"/>
              </a:spcAft>
            </a:pPr>
            <a:endParaRPr lang="en-GB" b="1" kern="100" dirty="0">
              <a:latin typeface="Times New Roman" panose="02020603050405020304" pitchFamily="18"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b="1" kern="100" dirty="0">
                <a:latin typeface="Times New Roman" panose="02020603050405020304" pitchFamily="18" charset="0"/>
                <a:ea typeface="Aptos" panose="020B0004020202020204" pitchFamily="34" charset="0"/>
                <a:cs typeface="Times New Roman" panose="02020603050405020304" pitchFamily="18" charset="0"/>
              </a:rPr>
              <a:t>BRONX/QUEENS/STATEN ISLAND CHEAPEST (LOWER MEDIAN PRICES)</a:t>
            </a:r>
          </a:p>
        </p:txBody>
      </p:sp>
      <p:sp>
        <p:nvSpPr>
          <p:cNvPr id="22" name="TextBox 21">
            <a:extLst>
              <a:ext uri="{FF2B5EF4-FFF2-40B4-BE49-F238E27FC236}">
                <a16:creationId xmlns:a16="http://schemas.microsoft.com/office/drawing/2014/main" id="{88C195C8-CB57-63EE-10A1-BBC346535D35}"/>
              </a:ext>
            </a:extLst>
          </p:cNvPr>
          <p:cNvSpPr txBox="1"/>
          <p:nvPr/>
        </p:nvSpPr>
        <p:spPr>
          <a:xfrm>
            <a:off x="462517" y="5537154"/>
            <a:ext cx="6326372" cy="767711"/>
          </a:xfrm>
          <a:prstGeom prst="rect">
            <a:avLst/>
          </a:prstGeom>
          <a:noFill/>
        </p:spPr>
        <p:txBody>
          <a:bodyPr wrap="square">
            <a:spAutoFit/>
          </a:bodyPr>
          <a:lstStyle/>
          <a:p>
            <a:pPr algn="ctr">
              <a:lnSpc>
                <a:spcPct val="107000"/>
              </a:lnSpc>
              <a:spcAft>
                <a:spcPts val="800"/>
              </a:spcAft>
              <a:buNone/>
            </a:pPr>
            <a:r>
              <a:rPr lang="en-GB" b="1" kern="100" dirty="0">
                <a:latin typeface="Times New Roman" panose="02020603050405020304" pitchFamily="18" charset="0"/>
                <a:ea typeface="Aptos" panose="020B0004020202020204" pitchFamily="34" charset="0"/>
                <a:cs typeface="Times New Roman" panose="02020603050405020304" pitchFamily="18" charset="0"/>
              </a:rPr>
              <a:t>NEIGHBOURHOOD (CATAGORICAL NOMINAL)</a:t>
            </a:r>
          </a:p>
          <a:p>
            <a:pPr algn="ctr">
              <a:lnSpc>
                <a:spcPct val="107000"/>
              </a:lnSpc>
              <a:spcAft>
                <a:spcPts val="800"/>
              </a:spcAft>
              <a:buNone/>
            </a:pPr>
            <a:r>
              <a:rPr lang="en-GB" b="1" kern="100" dirty="0">
                <a:latin typeface="Times New Roman" panose="02020603050405020304" pitchFamily="18" charset="0"/>
                <a:ea typeface="Aptos" panose="020B0004020202020204" pitchFamily="34" charset="0"/>
                <a:cs typeface="Times New Roman" panose="02020603050405020304" pitchFamily="18" charset="0"/>
              </a:rPr>
              <a:t>LOG/PRICE (NUMERICAL CONTINUOUS)</a:t>
            </a:r>
          </a:p>
        </p:txBody>
      </p:sp>
    </p:spTree>
    <p:extLst>
      <p:ext uri="{BB962C8B-B14F-4D97-AF65-F5344CB8AC3E}">
        <p14:creationId xmlns:p14="http://schemas.microsoft.com/office/powerpoint/2010/main" val="2373256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948CD-73E5-BF40-C1A4-3DF37B48683E}"/>
              </a:ext>
            </a:extLst>
          </p:cNvPr>
          <p:cNvSpPr>
            <a:spLocks noGrp="1"/>
          </p:cNvSpPr>
          <p:nvPr>
            <p:ph type="title"/>
          </p:nvPr>
        </p:nvSpPr>
        <p:spPr>
          <a:xfrm>
            <a:off x="1960233" y="0"/>
            <a:ext cx="8802477" cy="772035"/>
          </a:xfrm>
        </p:spPr>
        <p:txBody>
          <a:bodyPr anchor="b">
            <a:normAutofit/>
          </a:bodyPr>
          <a:lstStyle/>
          <a:p>
            <a:pPr algn="ctr"/>
            <a:r>
              <a:rPr lang="en-GB" b="1" dirty="0">
                <a:solidFill>
                  <a:srgbClr val="FFFFFF"/>
                </a:solidFill>
              </a:rPr>
              <a:t>EDA MULTIVARIATE ANALYSIS</a:t>
            </a:r>
          </a:p>
        </p:txBody>
      </p:sp>
      <p:pic>
        <p:nvPicPr>
          <p:cNvPr id="23" name="Picture 22">
            <a:extLst>
              <a:ext uri="{FF2B5EF4-FFF2-40B4-BE49-F238E27FC236}">
                <a16:creationId xmlns:a16="http://schemas.microsoft.com/office/drawing/2014/main" id="{73EBB9B0-CC49-D8B7-B9A7-4BF66703F042}"/>
              </a:ext>
            </a:extLst>
          </p:cNvPr>
          <p:cNvPicPr>
            <a:picLocks noChangeAspect="1"/>
          </p:cNvPicPr>
          <p:nvPr/>
        </p:nvPicPr>
        <p:blipFill>
          <a:blip r:embed="rId3"/>
          <a:stretch>
            <a:fillRect/>
          </a:stretch>
        </p:blipFill>
        <p:spPr>
          <a:xfrm>
            <a:off x="223926" y="1044559"/>
            <a:ext cx="6304465" cy="4130928"/>
          </a:xfrm>
          <a:prstGeom prst="rect">
            <a:avLst/>
          </a:prstGeom>
        </p:spPr>
      </p:pic>
      <p:sp>
        <p:nvSpPr>
          <p:cNvPr id="25" name="TextBox 24">
            <a:extLst>
              <a:ext uri="{FF2B5EF4-FFF2-40B4-BE49-F238E27FC236}">
                <a16:creationId xmlns:a16="http://schemas.microsoft.com/office/drawing/2014/main" id="{166B75F0-1972-7D61-79B0-423CD132330E}"/>
              </a:ext>
            </a:extLst>
          </p:cNvPr>
          <p:cNvSpPr txBox="1"/>
          <p:nvPr/>
        </p:nvSpPr>
        <p:spPr>
          <a:xfrm>
            <a:off x="430619" y="5429585"/>
            <a:ext cx="6097772" cy="767711"/>
          </a:xfrm>
          <a:prstGeom prst="rect">
            <a:avLst/>
          </a:prstGeom>
          <a:noFill/>
        </p:spPr>
        <p:txBody>
          <a:bodyPr wrap="square">
            <a:spAutoFit/>
          </a:bodyPr>
          <a:lstStyle/>
          <a:p>
            <a:pPr algn="ctr">
              <a:lnSpc>
                <a:spcPct val="107000"/>
              </a:lnSpc>
              <a:spcAft>
                <a:spcPts val="800"/>
              </a:spcAft>
              <a:buNone/>
            </a:pPr>
            <a:r>
              <a:rPr lang="en-GB" b="1" kern="100" dirty="0">
                <a:latin typeface="Times New Roman" panose="02020603050405020304" pitchFamily="18" charset="0"/>
                <a:ea typeface="Aptos" panose="020B0004020202020204" pitchFamily="34" charset="0"/>
                <a:cs typeface="Times New Roman" panose="02020603050405020304" pitchFamily="18" charset="0"/>
              </a:rPr>
              <a:t>DAYS (NUMERICAL CONTINUOUS)</a:t>
            </a:r>
          </a:p>
          <a:p>
            <a:pPr algn="ctr">
              <a:lnSpc>
                <a:spcPct val="107000"/>
              </a:lnSpc>
              <a:spcAft>
                <a:spcPts val="800"/>
              </a:spcAft>
              <a:buNone/>
            </a:pPr>
            <a:r>
              <a:rPr lang="en-GB" b="1" kern="100" dirty="0">
                <a:latin typeface="Times New Roman" panose="02020603050405020304" pitchFamily="18" charset="0"/>
                <a:ea typeface="Aptos" panose="020B0004020202020204" pitchFamily="34" charset="0"/>
                <a:cs typeface="Times New Roman" panose="02020603050405020304" pitchFamily="18" charset="0"/>
              </a:rPr>
              <a:t>FREQUENCY (NUMERICAL DISCRETE)</a:t>
            </a:r>
          </a:p>
        </p:txBody>
      </p:sp>
      <p:sp>
        <p:nvSpPr>
          <p:cNvPr id="27" name="TextBox 26">
            <a:extLst>
              <a:ext uri="{FF2B5EF4-FFF2-40B4-BE49-F238E27FC236}">
                <a16:creationId xmlns:a16="http://schemas.microsoft.com/office/drawing/2014/main" id="{74FA0E15-188A-E975-4991-2FB4A29A6A3D}"/>
              </a:ext>
            </a:extLst>
          </p:cNvPr>
          <p:cNvSpPr txBox="1"/>
          <p:nvPr/>
        </p:nvSpPr>
        <p:spPr>
          <a:xfrm>
            <a:off x="7067992" y="2313975"/>
            <a:ext cx="4447068" cy="4645695"/>
          </a:xfrm>
          <a:prstGeom prst="rect">
            <a:avLst/>
          </a:prstGeom>
          <a:noFill/>
        </p:spPr>
        <p:txBody>
          <a:bodyPr wrap="square">
            <a:spAutoFit/>
          </a:bodyPr>
          <a:lstStyle/>
          <a:p>
            <a:pPr algn="ctr">
              <a:lnSpc>
                <a:spcPct val="107000"/>
              </a:lnSpc>
              <a:spcAft>
                <a:spcPts val="800"/>
              </a:spcAft>
              <a:buNone/>
            </a:pPr>
            <a:r>
              <a:rPr lang="en-GB" b="1" kern="100" dirty="0">
                <a:latin typeface="Times New Roman" panose="02020603050405020304" pitchFamily="18" charset="0"/>
                <a:ea typeface="Aptos" panose="020B0004020202020204" pitchFamily="34" charset="0"/>
                <a:cs typeface="Times New Roman" panose="02020603050405020304" pitchFamily="18" charset="0"/>
              </a:rPr>
              <a:t>KEY INSIGHTS</a:t>
            </a:r>
          </a:p>
          <a:p>
            <a:pPr marL="171450" lvl="0" indent="-171450" algn="just">
              <a:buFont typeface="Arial" panose="020B0604020202020204" pitchFamily="34" charset="0"/>
              <a:buChar char="•"/>
            </a:pPr>
            <a:r>
              <a:rPr lang="en-GB" sz="1200" b="1" dirty="0"/>
              <a:t>HIGH FREQUENCY OF LOW AVAILABILITY: Very high frequency of listings with low availability, particularly in the range of 0 to 50 days per year. The frequency is highest for listings with close to 0 days of availability.</a:t>
            </a:r>
          </a:p>
          <a:p>
            <a:pPr lvl="0" algn="just"/>
            <a:endParaRPr lang="en-GB" sz="1200" dirty="0"/>
          </a:p>
          <a:p>
            <a:pPr marL="171450" lvl="0" indent="-171450" algn="just">
              <a:buFont typeface="Arial" panose="020B0604020202020204" pitchFamily="34" charset="0"/>
              <a:buChar char="•"/>
            </a:pPr>
            <a:r>
              <a:rPr lang="en-GB" sz="1200" b="1" dirty="0"/>
              <a:t>RAPID DECREASE IN FREQUENCY: The number of listings decreases significantly as the availability increases. The frequency drops sharply after the initial peak and continues to decline as the number of available days per year increases.</a:t>
            </a:r>
          </a:p>
          <a:p>
            <a:pPr lvl="0" algn="just"/>
            <a:endParaRPr lang="en-GB" sz="1200" dirty="0"/>
          </a:p>
          <a:p>
            <a:pPr marL="171450" lvl="0" indent="-171450" algn="just">
              <a:buFont typeface="Arial" panose="020B0604020202020204" pitchFamily="34" charset="0"/>
              <a:buChar char="•"/>
            </a:pPr>
            <a:r>
              <a:rPr lang="en-GB" sz="1200" b="1" dirty="0"/>
              <a:t>LOW FREQUENCY OF HIGH AVAILABILITY: There are very few listings with high availability (e.g., over 200 days per year), with the frequency remaining consistently low for this range.</a:t>
            </a:r>
          </a:p>
          <a:p>
            <a:pPr lvl="0" algn="just"/>
            <a:endParaRPr lang="en-GB" sz="1200" dirty="0"/>
          </a:p>
          <a:p>
            <a:pPr marL="171450" lvl="0" indent="-171450" algn="just">
              <a:buFont typeface="Arial" panose="020B0604020202020204" pitchFamily="34" charset="0"/>
              <a:buChar char="•"/>
            </a:pPr>
            <a:r>
              <a:rPr lang="en-GB" sz="1200" b="1" dirty="0"/>
              <a:t>POTENTIAL OUTLIERS: There appears to be a small spike in frequency around 350 days of availability, which could represent listings that are available for nearly the entire year [6].</a:t>
            </a:r>
            <a:endParaRPr lang="en-GB" sz="1200" dirty="0"/>
          </a:p>
          <a:p>
            <a:pPr algn="just"/>
            <a:r>
              <a:rPr lang="en-GB" sz="1200" b="1" dirty="0"/>
              <a:t> </a:t>
            </a:r>
            <a:endParaRPr lang="en-GB" sz="1200" dirty="0"/>
          </a:p>
          <a:p>
            <a:pPr algn="ctr">
              <a:lnSpc>
                <a:spcPct val="107000"/>
              </a:lnSpc>
              <a:spcAft>
                <a:spcPts val="800"/>
              </a:spcAft>
              <a:buNone/>
            </a:pPr>
            <a:endParaRPr lang="en-GB" b="1" kern="100" dirty="0">
              <a:latin typeface="Times New Roman" panose="02020603050405020304" pitchFamily="18" charset="0"/>
              <a:ea typeface="Aptos" panose="020B0004020202020204" pitchFamily="34" charset="0"/>
              <a:cs typeface="Times New Roman" panose="02020603050405020304" pitchFamily="18" charset="0"/>
            </a:endParaRPr>
          </a:p>
        </p:txBody>
      </p:sp>
      <p:pic>
        <p:nvPicPr>
          <p:cNvPr id="29" name="Picture 28">
            <a:extLst>
              <a:ext uri="{FF2B5EF4-FFF2-40B4-BE49-F238E27FC236}">
                <a16:creationId xmlns:a16="http://schemas.microsoft.com/office/drawing/2014/main" id="{32A6305F-433D-4151-75A6-718F670C7AB4}"/>
              </a:ext>
            </a:extLst>
          </p:cNvPr>
          <p:cNvPicPr>
            <a:picLocks noChangeAspect="1"/>
          </p:cNvPicPr>
          <p:nvPr/>
        </p:nvPicPr>
        <p:blipFill>
          <a:blip r:embed="rId4"/>
          <a:stretch>
            <a:fillRect/>
          </a:stretch>
        </p:blipFill>
        <p:spPr>
          <a:xfrm>
            <a:off x="6940402" y="1044559"/>
            <a:ext cx="4349974" cy="996892"/>
          </a:xfrm>
          <a:prstGeom prst="rect">
            <a:avLst/>
          </a:prstGeom>
        </p:spPr>
      </p:pic>
    </p:spTree>
    <p:extLst>
      <p:ext uri="{BB962C8B-B14F-4D97-AF65-F5344CB8AC3E}">
        <p14:creationId xmlns:p14="http://schemas.microsoft.com/office/powerpoint/2010/main" val="165617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51FB6-D40E-6819-5327-65D2330DB999}"/>
              </a:ext>
            </a:extLst>
          </p:cNvPr>
          <p:cNvSpPr>
            <a:spLocks noGrp="1"/>
          </p:cNvSpPr>
          <p:nvPr>
            <p:ph type="title"/>
          </p:nvPr>
        </p:nvSpPr>
        <p:spPr>
          <a:xfrm>
            <a:off x="901292" y="0"/>
            <a:ext cx="9983371" cy="766621"/>
          </a:xfrm>
        </p:spPr>
        <p:txBody>
          <a:bodyPr anchor="b">
            <a:noAutofit/>
          </a:bodyPr>
          <a:lstStyle/>
          <a:p>
            <a:pPr algn="ctr"/>
            <a:r>
              <a:rPr lang="en-GB" sz="4000" dirty="0">
                <a:solidFill>
                  <a:srgbClr val="FFFFFF"/>
                </a:solidFill>
              </a:rPr>
              <a:t>grouping</a:t>
            </a:r>
            <a:endParaRPr lang="en-GB" sz="4000" b="1" dirty="0">
              <a:solidFill>
                <a:srgbClr val="FFFFFF"/>
              </a:solidFill>
            </a:endParaRPr>
          </a:p>
        </p:txBody>
      </p:sp>
      <p:pic>
        <p:nvPicPr>
          <p:cNvPr id="4" name="Picture 3">
            <a:extLst>
              <a:ext uri="{FF2B5EF4-FFF2-40B4-BE49-F238E27FC236}">
                <a16:creationId xmlns:a16="http://schemas.microsoft.com/office/drawing/2014/main" id="{3B0A299D-E134-C564-B0EF-C41388440BB9}"/>
              </a:ext>
            </a:extLst>
          </p:cNvPr>
          <p:cNvPicPr>
            <a:picLocks noChangeAspect="1"/>
          </p:cNvPicPr>
          <p:nvPr/>
        </p:nvPicPr>
        <p:blipFill>
          <a:blip r:embed="rId2"/>
          <a:stretch>
            <a:fillRect/>
          </a:stretch>
        </p:blipFill>
        <p:spPr>
          <a:xfrm>
            <a:off x="299209" y="1164803"/>
            <a:ext cx="6511170" cy="4101914"/>
          </a:xfrm>
          <a:prstGeom prst="rect">
            <a:avLst/>
          </a:prstGeom>
        </p:spPr>
      </p:pic>
      <p:sp>
        <p:nvSpPr>
          <p:cNvPr id="6" name="TextBox 5">
            <a:extLst>
              <a:ext uri="{FF2B5EF4-FFF2-40B4-BE49-F238E27FC236}">
                <a16:creationId xmlns:a16="http://schemas.microsoft.com/office/drawing/2014/main" id="{16D7EBBC-E627-2C39-79CD-F07ECADD3970}"/>
              </a:ext>
            </a:extLst>
          </p:cNvPr>
          <p:cNvSpPr txBox="1"/>
          <p:nvPr/>
        </p:nvSpPr>
        <p:spPr>
          <a:xfrm>
            <a:off x="712607" y="5664899"/>
            <a:ext cx="6097772" cy="775340"/>
          </a:xfrm>
          <a:prstGeom prst="rect">
            <a:avLst/>
          </a:prstGeom>
          <a:noFill/>
        </p:spPr>
        <p:txBody>
          <a:bodyPr wrap="square">
            <a:spAutoFit/>
          </a:bodyPr>
          <a:lstStyle/>
          <a:p>
            <a:pPr algn="ctr">
              <a:lnSpc>
                <a:spcPct val="107000"/>
              </a:lnSpc>
              <a:spcAft>
                <a:spcPts val="800"/>
              </a:spcAft>
              <a:buNone/>
            </a:pPr>
            <a:r>
              <a:rPr lang="en-GB" sz="1800" b="1" kern="100" dirty="0">
                <a:latin typeface="Times New Roman" panose="02020603050405020304" pitchFamily="18" charset="0"/>
                <a:ea typeface="Aptos" panose="020B0004020202020204" pitchFamily="34" charset="0"/>
                <a:cs typeface="Times New Roman" panose="02020603050405020304" pitchFamily="18" charset="0"/>
              </a:rPr>
              <a:t>ROOM TYPE (CATAGORICAL)</a:t>
            </a:r>
          </a:p>
          <a:p>
            <a:pPr algn="ctr">
              <a:lnSpc>
                <a:spcPct val="107000"/>
              </a:lnSpc>
              <a:spcAft>
                <a:spcPts val="800"/>
              </a:spcAft>
              <a:buNone/>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PRICE (NUMERICAL CONTINUOUS)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6F203375-75FA-BA39-D9CD-A02B8771CDCB}"/>
              </a:ext>
            </a:extLst>
          </p:cNvPr>
          <p:cNvPicPr>
            <a:picLocks noChangeAspect="1"/>
          </p:cNvPicPr>
          <p:nvPr/>
        </p:nvPicPr>
        <p:blipFill>
          <a:blip r:embed="rId3"/>
          <a:stretch>
            <a:fillRect/>
          </a:stretch>
        </p:blipFill>
        <p:spPr>
          <a:xfrm>
            <a:off x="7723503" y="1164803"/>
            <a:ext cx="3549832" cy="1054154"/>
          </a:xfrm>
          <a:prstGeom prst="rect">
            <a:avLst/>
          </a:prstGeom>
        </p:spPr>
      </p:pic>
      <p:sp>
        <p:nvSpPr>
          <p:cNvPr id="11" name="TextBox 10">
            <a:extLst>
              <a:ext uri="{FF2B5EF4-FFF2-40B4-BE49-F238E27FC236}">
                <a16:creationId xmlns:a16="http://schemas.microsoft.com/office/drawing/2014/main" id="{71B13FCF-BCA9-921E-DABA-FA233A959DDC}"/>
              </a:ext>
            </a:extLst>
          </p:cNvPr>
          <p:cNvSpPr txBox="1"/>
          <p:nvPr/>
        </p:nvSpPr>
        <p:spPr>
          <a:xfrm>
            <a:off x="7163687" y="2634346"/>
            <a:ext cx="5028314" cy="3223511"/>
          </a:xfrm>
          <a:prstGeom prst="rect">
            <a:avLst/>
          </a:prstGeom>
          <a:noFill/>
        </p:spPr>
        <p:txBody>
          <a:bodyPr wrap="square">
            <a:spAutoFit/>
          </a:bodyPr>
          <a:lstStyle/>
          <a:p>
            <a:pPr algn="ctr">
              <a:lnSpc>
                <a:spcPct val="107000"/>
              </a:lnSpc>
              <a:spcAft>
                <a:spcPts val="800"/>
              </a:spcAft>
              <a:buNone/>
            </a:pPr>
            <a:r>
              <a:rPr lang="en-GB" sz="2800" b="1" kern="100" dirty="0">
                <a:latin typeface="Times New Roman" panose="02020603050405020304" pitchFamily="18" charset="0"/>
                <a:ea typeface="Aptos" panose="020B0004020202020204" pitchFamily="34" charset="0"/>
                <a:cs typeface="Times New Roman" panose="02020603050405020304" pitchFamily="18" charset="0"/>
              </a:rPr>
              <a:t>KEY INSIGHTS</a:t>
            </a:r>
          </a:p>
          <a:p>
            <a:pPr algn="ctr">
              <a:lnSpc>
                <a:spcPct val="107000"/>
              </a:lnSpc>
              <a:spcAft>
                <a:spcPts val="800"/>
              </a:spcAft>
              <a:buNone/>
            </a:pPr>
            <a:endParaRPr lang="en-GB" b="1" kern="100" dirty="0">
              <a:latin typeface="Times New Roman" panose="02020603050405020304" pitchFamily="18"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b="1" kern="100" dirty="0">
                <a:latin typeface="Times New Roman" panose="02020603050405020304" pitchFamily="18" charset="0"/>
                <a:ea typeface="Aptos" panose="020B0004020202020204" pitchFamily="34" charset="0"/>
                <a:cs typeface="Times New Roman" panose="02020603050405020304" pitchFamily="18" charset="0"/>
              </a:rPr>
              <a:t>ENTIRE HOME/ APT LISTINGS – (MOST EXPENSIVE)</a:t>
            </a:r>
          </a:p>
          <a:p>
            <a:pPr marL="285750" indent="-285750">
              <a:lnSpc>
                <a:spcPct val="107000"/>
              </a:lnSpc>
              <a:spcAft>
                <a:spcPts val="800"/>
              </a:spcAft>
              <a:buFont typeface="Arial" panose="020B0604020202020204" pitchFamily="34" charset="0"/>
              <a:buChar char="•"/>
            </a:pPr>
            <a:endParaRPr lang="en-GB" b="1" kern="100" dirty="0">
              <a:latin typeface="Times New Roman" panose="02020603050405020304" pitchFamily="18"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b="1" kern="100" dirty="0">
                <a:latin typeface="Times New Roman" panose="02020603050405020304" pitchFamily="18" charset="0"/>
                <a:ea typeface="Aptos" panose="020B0004020202020204" pitchFamily="34" charset="0"/>
                <a:cs typeface="Times New Roman" panose="02020603050405020304" pitchFamily="18" charset="0"/>
              </a:rPr>
              <a:t>PRIVATE ROOMS – MODERATE PRICE</a:t>
            </a:r>
          </a:p>
          <a:p>
            <a:pPr marL="285750" indent="-285750">
              <a:lnSpc>
                <a:spcPct val="107000"/>
              </a:lnSpc>
              <a:spcAft>
                <a:spcPts val="800"/>
              </a:spcAft>
              <a:buFont typeface="Arial" panose="020B0604020202020204" pitchFamily="34" charset="0"/>
              <a:buChar char="•"/>
            </a:pPr>
            <a:endParaRPr lang="en-GB" b="1" kern="100" dirty="0">
              <a:latin typeface="Times New Roman" panose="02020603050405020304" pitchFamily="18"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b="1" kern="100" dirty="0">
                <a:latin typeface="Times New Roman" panose="02020603050405020304" pitchFamily="18" charset="0"/>
                <a:ea typeface="Aptos" panose="020B0004020202020204" pitchFamily="34" charset="0"/>
                <a:cs typeface="Times New Roman" panose="02020603050405020304" pitchFamily="18" charset="0"/>
              </a:rPr>
              <a:t>SHARED ROOMS – LOWEST PRICE</a:t>
            </a:r>
          </a:p>
        </p:txBody>
      </p:sp>
    </p:spTree>
    <p:extLst>
      <p:ext uri="{BB962C8B-B14F-4D97-AF65-F5344CB8AC3E}">
        <p14:creationId xmlns:p14="http://schemas.microsoft.com/office/powerpoint/2010/main" val="34638084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F73B0-3AE0-CF2F-0170-98A42E95F993}"/>
              </a:ext>
            </a:extLst>
          </p:cNvPr>
          <p:cNvSpPr>
            <a:spLocks noGrp="1"/>
          </p:cNvSpPr>
          <p:nvPr>
            <p:ph type="title"/>
          </p:nvPr>
        </p:nvSpPr>
        <p:spPr>
          <a:xfrm>
            <a:off x="1253985" y="-233916"/>
            <a:ext cx="9684029" cy="1235301"/>
          </a:xfrm>
        </p:spPr>
        <p:txBody>
          <a:bodyPr anchor="b">
            <a:noAutofit/>
          </a:bodyPr>
          <a:lstStyle/>
          <a:p>
            <a:pPr algn="ctr"/>
            <a:r>
              <a:rPr lang="en-GB" sz="4000" dirty="0">
                <a:solidFill>
                  <a:srgbClr val="FFFFFF"/>
                </a:solidFill>
              </a:rPr>
              <a:t>Visual insight development</a:t>
            </a:r>
            <a:endParaRPr lang="en-GB" sz="4000" b="1" dirty="0">
              <a:solidFill>
                <a:srgbClr val="FFFFFF"/>
              </a:solidFill>
            </a:endParaRPr>
          </a:p>
        </p:txBody>
      </p:sp>
      <p:sp>
        <p:nvSpPr>
          <p:cNvPr id="4" name="TextBox 3">
            <a:extLst>
              <a:ext uri="{FF2B5EF4-FFF2-40B4-BE49-F238E27FC236}">
                <a16:creationId xmlns:a16="http://schemas.microsoft.com/office/drawing/2014/main" id="{1E189CA2-2B54-BADC-9088-99F8BB3259C5}"/>
              </a:ext>
            </a:extLst>
          </p:cNvPr>
          <p:cNvSpPr txBox="1"/>
          <p:nvPr/>
        </p:nvSpPr>
        <p:spPr>
          <a:xfrm>
            <a:off x="-1773" y="940495"/>
            <a:ext cx="6097772" cy="672748"/>
          </a:xfrm>
          <a:prstGeom prst="rect">
            <a:avLst/>
          </a:prstGeom>
          <a:noFill/>
        </p:spPr>
        <p:txBody>
          <a:bodyPr wrap="square">
            <a:spAutoFit/>
          </a:bodyPr>
          <a:lstStyle/>
          <a:p>
            <a:pPr lvl="1">
              <a:lnSpc>
                <a:spcPct val="107000"/>
              </a:lnSpc>
              <a:spcAft>
                <a:spcPts val="800"/>
              </a:spcAft>
              <a:buSzPts val="1000"/>
              <a:tabLst>
                <a:tab pos="914400" algn="l"/>
              </a:tabLst>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b="1" i="1" kern="100" dirty="0">
                <a:effectLst/>
                <a:latin typeface="Times New Roman" panose="02020603050405020304" pitchFamily="18" charset="0"/>
                <a:ea typeface="Aptos" panose="020B0004020202020204" pitchFamily="34" charset="0"/>
                <a:cs typeface="Times New Roman" panose="02020603050405020304" pitchFamily="18" charset="0"/>
              </a:rPr>
              <a:t>“Identifying key trends in Airbnb listings by neighbourhood, room type, price, and availability.[9]”</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5D60ADE3-2F71-FE84-5B13-FB3B575388CA}"/>
              </a:ext>
            </a:extLst>
          </p:cNvPr>
          <p:cNvPicPr>
            <a:picLocks noChangeAspect="1"/>
          </p:cNvPicPr>
          <p:nvPr/>
        </p:nvPicPr>
        <p:blipFill>
          <a:blip r:embed="rId3"/>
          <a:stretch>
            <a:fillRect/>
          </a:stretch>
        </p:blipFill>
        <p:spPr>
          <a:xfrm>
            <a:off x="546691" y="1852314"/>
            <a:ext cx="3706332" cy="1859939"/>
          </a:xfrm>
          <a:prstGeom prst="rect">
            <a:avLst/>
          </a:prstGeom>
        </p:spPr>
      </p:pic>
      <p:pic>
        <p:nvPicPr>
          <p:cNvPr id="9" name="Picture 8">
            <a:extLst>
              <a:ext uri="{FF2B5EF4-FFF2-40B4-BE49-F238E27FC236}">
                <a16:creationId xmlns:a16="http://schemas.microsoft.com/office/drawing/2014/main" id="{B6B3DE08-E5D4-9A20-AC97-796B97CC928C}"/>
              </a:ext>
            </a:extLst>
          </p:cNvPr>
          <p:cNvPicPr>
            <a:picLocks noChangeAspect="1"/>
          </p:cNvPicPr>
          <p:nvPr/>
        </p:nvPicPr>
        <p:blipFill>
          <a:blip r:embed="rId4"/>
          <a:stretch>
            <a:fillRect/>
          </a:stretch>
        </p:blipFill>
        <p:spPr>
          <a:xfrm>
            <a:off x="6599930" y="1821399"/>
            <a:ext cx="4338084" cy="1890854"/>
          </a:xfrm>
          <a:prstGeom prst="rect">
            <a:avLst/>
          </a:prstGeom>
        </p:spPr>
      </p:pic>
      <p:sp>
        <p:nvSpPr>
          <p:cNvPr id="13" name="TextBox 12">
            <a:extLst>
              <a:ext uri="{FF2B5EF4-FFF2-40B4-BE49-F238E27FC236}">
                <a16:creationId xmlns:a16="http://schemas.microsoft.com/office/drawing/2014/main" id="{A1713BC4-8F5C-BF96-C869-97600E5F952E}"/>
              </a:ext>
            </a:extLst>
          </p:cNvPr>
          <p:cNvSpPr txBox="1"/>
          <p:nvPr/>
        </p:nvSpPr>
        <p:spPr>
          <a:xfrm>
            <a:off x="253407" y="3834474"/>
            <a:ext cx="6097772" cy="3015313"/>
          </a:xfrm>
          <a:prstGeom prst="rect">
            <a:avLst/>
          </a:prstGeom>
          <a:noFill/>
        </p:spPr>
        <p:txBody>
          <a:bodyPr wrap="square">
            <a:spAutoFit/>
          </a:bodyPr>
          <a:lstStyle/>
          <a:p>
            <a:pPr>
              <a:lnSpc>
                <a:spcPct val="107000"/>
              </a:lnSpc>
              <a:spcAft>
                <a:spcPts val="800"/>
              </a:spcAft>
              <a:buNone/>
            </a:pPr>
            <a:r>
              <a:rPr lang="en-GB" sz="1200" b="1" i="1" kern="100" dirty="0">
                <a:effectLst/>
                <a:latin typeface="Times New Roman" panose="02020603050405020304" pitchFamily="18" charset="0"/>
                <a:ea typeface="Aptos" panose="020B0004020202020204" pitchFamily="34" charset="0"/>
                <a:cs typeface="Times New Roman" panose="02020603050405020304" pitchFamily="18" charset="0"/>
              </a:rPr>
              <a:t>Neighbourhood Group vs Price Category Distribution – Airbnb NYC 2019</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VISUAL</a:t>
            </a:r>
            <a:r>
              <a:rPr lang="en-GB" sz="1200" kern="100" dirty="0">
                <a:latin typeface="Aptos" panose="020B0004020202020204" pitchFamily="34" charset="0"/>
                <a:ea typeface="Aptos" panose="020B0004020202020204" pitchFamily="34" charset="0"/>
                <a:cs typeface="Times New Roman" panose="02020603050405020304" pitchFamily="18" charset="0"/>
              </a:rPr>
              <a:t>: </a:t>
            </a: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Chart: Clustered bar showing neighbourhood group distribution across price categories.</a:t>
            </a:r>
          </a:p>
          <a:p>
            <a:pPr>
              <a:lnSpc>
                <a:spcPct val="107000"/>
              </a:lnSpc>
              <a:spcAft>
                <a:spcPts val="800"/>
              </a:spcAft>
              <a:buNone/>
            </a:pPr>
            <a:r>
              <a:rPr lang="en-GB" sz="1200" b="1" kern="100" dirty="0">
                <a:latin typeface="Times New Roman" panose="02020603050405020304" pitchFamily="18" charset="0"/>
                <a:ea typeface="Aptos" panose="020B0004020202020204" pitchFamily="34" charset="0"/>
                <a:cs typeface="Times New Roman" panose="02020603050405020304" pitchFamily="18" charset="0"/>
              </a:rPr>
              <a:t>KEY INSIGHTS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Manhattan dominates all price ranges, particularly medium and high categories.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Brooklyn serves as a strong mid-priced alternative market.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Queens and Bronx mainly attract budget listings.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Staten Island shows minimal activity.</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Premium-priced listings are almost exclusively located in Manhattan [7].</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07000"/>
              </a:lnSpc>
              <a:spcAft>
                <a:spcPts val="800"/>
              </a:spcAft>
              <a:buNone/>
            </a:pPr>
            <a:br>
              <a:rPr lang="en-GB" sz="1000" b="1" kern="100" dirty="0">
                <a:effectLst/>
                <a:latin typeface="Times New Roman" panose="02020603050405020304" pitchFamily="18" charset="0"/>
                <a:ea typeface="Aptos" panose="020B0004020202020204" pitchFamily="34" charset="0"/>
                <a:cs typeface="Times New Roman" panose="02020603050405020304" pitchFamily="18" charset="0"/>
              </a:rPr>
            </a:b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7" name="TextBox 16">
            <a:extLst>
              <a:ext uri="{FF2B5EF4-FFF2-40B4-BE49-F238E27FC236}">
                <a16:creationId xmlns:a16="http://schemas.microsoft.com/office/drawing/2014/main" id="{0E67F1D2-B3B8-943E-3BE4-6C433FD56066}"/>
              </a:ext>
            </a:extLst>
          </p:cNvPr>
          <p:cNvSpPr txBox="1"/>
          <p:nvPr/>
        </p:nvSpPr>
        <p:spPr>
          <a:xfrm>
            <a:off x="6443330" y="3962065"/>
            <a:ext cx="5622792" cy="2383153"/>
          </a:xfrm>
          <a:prstGeom prst="rect">
            <a:avLst/>
          </a:prstGeom>
          <a:noFill/>
        </p:spPr>
        <p:txBody>
          <a:bodyPr wrap="square">
            <a:spAutoFit/>
          </a:bodyPr>
          <a:lstStyle/>
          <a:p>
            <a:pPr>
              <a:lnSpc>
                <a:spcPct val="107000"/>
              </a:lnSpc>
              <a:spcAft>
                <a:spcPts val="800"/>
              </a:spcAft>
              <a:buNone/>
            </a:pPr>
            <a:r>
              <a:rPr lang="en-GB" sz="1200" b="1" i="1" kern="100" dirty="0">
                <a:effectLst/>
                <a:latin typeface="Times New Roman" panose="02020603050405020304" pitchFamily="18" charset="0"/>
                <a:ea typeface="Aptos" panose="020B0004020202020204" pitchFamily="34" charset="0"/>
                <a:cs typeface="Times New Roman" panose="02020603050405020304" pitchFamily="18" charset="0"/>
              </a:rPr>
              <a:t>Room Type Distribution by Neighbourhood Group – Airbnb NYC 2019</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VISUAL: Stacked bar chart showing room type vs neighbourhood group.</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KEY INSIGHTS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Private rooms dominate the NYC Airbnb market across all boroughs.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Entire home/apartment listings are popular in Manhattan and Brooklyn.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Shared rooms make up a very small share of listings.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Manhattan and Brooklyn remain the most active Airbnb areas.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Queens, Bronx, and Staten Island show smaller market engagement [8].</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42714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84001-3B24-D0C6-3C66-0AED347BB6EC}"/>
              </a:ext>
            </a:extLst>
          </p:cNvPr>
          <p:cNvSpPr>
            <a:spLocks noGrp="1"/>
          </p:cNvSpPr>
          <p:nvPr>
            <p:ph type="title"/>
          </p:nvPr>
        </p:nvSpPr>
        <p:spPr>
          <a:xfrm>
            <a:off x="1493914" y="212651"/>
            <a:ext cx="9204172" cy="712401"/>
          </a:xfrm>
        </p:spPr>
        <p:txBody>
          <a:bodyPr anchor="b">
            <a:normAutofit/>
          </a:bodyPr>
          <a:lstStyle/>
          <a:p>
            <a:pPr algn="ctr"/>
            <a:r>
              <a:rPr lang="en-GB" sz="4000" b="1" dirty="0">
                <a:solidFill>
                  <a:srgbClr val="FFFFFF"/>
                </a:solidFill>
              </a:rPr>
              <a:t>EXECUTIVE SUMMARY</a:t>
            </a:r>
          </a:p>
        </p:txBody>
      </p:sp>
      <p:sp>
        <p:nvSpPr>
          <p:cNvPr id="4" name="TextBox 3">
            <a:extLst>
              <a:ext uri="{FF2B5EF4-FFF2-40B4-BE49-F238E27FC236}">
                <a16:creationId xmlns:a16="http://schemas.microsoft.com/office/drawing/2014/main" id="{8C5ABBFC-636B-A02B-F202-E774B29C5D33}"/>
              </a:ext>
            </a:extLst>
          </p:cNvPr>
          <p:cNvSpPr txBox="1"/>
          <p:nvPr/>
        </p:nvSpPr>
        <p:spPr>
          <a:xfrm>
            <a:off x="425301" y="1275926"/>
            <a:ext cx="3466215" cy="4661341"/>
          </a:xfrm>
          <a:prstGeom prst="rect">
            <a:avLst/>
          </a:prstGeom>
          <a:noFill/>
        </p:spPr>
        <p:txBody>
          <a:bodyPr wrap="square">
            <a:spAutoFit/>
          </a:bodyPr>
          <a:lstStyle/>
          <a:p>
            <a:pPr>
              <a:lnSpc>
                <a:spcPct val="107000"/>
              </a:lnSpc>
              <a:spcAft>
                <a:spcPts val="800"/>
              </a:spcAft>
              <a:buNone/>
            </a:pPr>
            <a:r>
              <a:rPr lang="en-GB" b="1" kern="100" dirty="0">
                <a:effectLst/>
                <a:latin typeface="Times New Roman" panose="02020603050405020304" pitchFamily="18" charset="0"/>
                <a:ea typeface="Aptos" panose="020B0004020202020204" pitchFamily="34" charset="0"/>
                <a:cs typeface="Times New Roman" panose="02020603050405020304" pitchFamily="18" charset="0"/>
              </a:rPr>
              <a:t>PURPOSE</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To explore Airbnb listings across New York City and uncover trends affecting price, availability, and guest engagement [8].</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b="1" kern="100" dirty="0">
                <a:effectLst/>
                <a:latin typeface="Times New Roman" panose="02020603050405020304" pitchFamily="18" charset="0"/>
                <a:ea typeface="Aptos" panose="020B0004020202020204" pitchFamily="34" charset="0"/>
                <a:cs typeface="Times New Roman" panose="02020603050405020304" pitchFamily="18" charset="0"/>
              </a:rPr>
              <a:t>DATASET OVERVIEW</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48,895 listings across 5 neighbourhood groups (Manhattan, Brooklyn, Queens, Bronx, Staten Island).</a:t>
            </a:r>
          </a:p>
          <a:p>
            <a:pPr>
              <a:lnSpc>
                <a:spcPct val="107000"/>
              </a:lnSpc>
              <a:spcAft>
                <a:spcPts val="800"/>
              </a:spcAft>
              <a:buNone/>
            </a:pPr>
            <a:endParaRPr lang="en-GB" sz="1400" b="1"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07000"/>
              </a:lnSpc>
              <a:spcAft>
                <a:spcPts val="800"/>
              </a:spcAft>
            </a:pPr>
            <a:r>
              <a:rPr lang="en-GB" b="1" kern="100" dirty="0">
                <a:latin typeface="Times New Roman" panose="02020603050405020304" pitchFamily="18" charset="0"/>
                <a:ea typeface="Aptos" panose="020B0004020202020204" pitchFamily="34" charset="0"/>
                <a:cs typeface="Times New Roman" panose="02020603050405020304" pitchFamily="18" charset="0"/>
              </a:rPr>
              <a:t>KEY ATTRIBUTES</a:t>
            </a:r>
          </a:p>
          <a:p>
            <a:pPr>
              <a:lnSpc>
                <a:spcPct val="107000"/>
              </a:lnSpc>
              <a:spcAft>
                <a:spcPts val="800"/>
              </a:spcAft>
            </a:pPr>
            <a:r>
              <a:rPr lang="en-GB" sz="1400" b="1" kern="100" dirty="0">
                <a:latin typeface="Times New Roman" panose="02020603050405020304" pitchFamily="18" charset="0"/>
                <a:ea typeface="Aptos" panose="020B0004020202020204" pitchFamily="34" charset="0"/>
                <a:cs typeface="Times New Roman" panose="02020603050405020304" pitchFamily="18" charset="0"/>
              </a:rPr>
              <a:t>Room type, price, reviews per month, availability, host ID, and location.</a:t>
            </a:r>
            <a:endParaRPr lang="en-GB" sz="1400"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62B7858B-C0BD-A70E-7253-268E6F8AFB4E}"/>
              </a:ext>
            </a:extLst>
          </p:cNvPr>
          <p:cNvSpPr txBox="1"/>
          <p:nvPr/>
        </p:nvSpPr>
        <p:spPr>
          <a:xfrm>
            <a:off x="4357618" y="1084540"/>
            <a:ext cx="7550847" cy="6181564"/>
          </a:xfrm>
          <a:prstGeom prst="rect">
            <a:avLst/>
          </a:prstGeom>
          <a:noFill/>
        </p:spPr>
        <p:txBody>
          <a:bodyPr wrap="square">
            <a:spAutoFit/>
          </a:bodyPr>
          <a:lstStyle/>
          <a:p>
            <a:pPr>
              <a:lnSpc>
                <a:spcPct val="107000"/>
              </a:lnSpc>
              <a:spcAft>
                <a:spcPts val="800"/>
              </a:spcAft>
              <a:buNone/>
            </a:pPr>
            <a:r>
              <a:rPr lang="en-GB" b="1" kern="100" dirty="0">
                <a:effectLst/>
                <a:latin typeface="Times New Roman" panose="02020603050405020304" pitchFamily="18" charset="0"/>
                <a:ea typeface="Aptos" panose="020B0004020202020204" pitchFamily="34" charset="0"/>
                <a:cs typeface="Times New Roman" panose="02020603050405020304" pitchFamily="18" charset="0"/>
              </a:rPr>
              <a:t>DATA PREPARATION</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Handled missing values and outliers.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Log transformation applied to normalise skewed price data.</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Standardised data types and verified data consistency [8].</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b="1" kern="100" dirty="0">
                <a:effectLst/>
                <a:latin typeface="Times New Roman" panose="02020603050405020304" pitchFamily="18" charset="0"/>
                <a:ea typeface="Aptos" panose="020B0004020202020204" pitchFamily="34" charset="0"/>
                <a:cs typeface="Times New Roman" panose="02020603050405020304" pitchFamily="18" charset="0"/>
              </a:rPr>
              <a:t>KEY FINDINGS</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Manhattan &amp; Brooklyn dominate with the highest listing volumes and prices.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Entire homes/apartments command the highest prices; shared rooms are least expensive.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Moderately priced listings receive more reviews per month.</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Availability is lowest in high-demand areas, indicating strong occupancy.</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b="1" kern="100" dirty="0">
                <a:effectLst/>
                <a:latin typeface="Times New Roman" panose="02020603050405020304" pitchFamily="18" charset="0"/>
                <a:ea typeface="Aptos" panose="020B0004020202020204" pitchFamily="34" charset="0"/>
                <a:cs typeface="Times New Roman" panose="02020603050405020304" pitchFamily="18" charset="0"/>
              </a:rPr>
              <a:t>VISUAL INSIGHTS</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BAR CHART revealed wide price variation between neighbourhoods.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CLUSTERED BAR CHARTS showed distinct review patterns by room type.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b="1" kern="100" dirty="0">
                <a:effectLst/>
                <a:latin typeface="Times New Roman" panose="02020603050405020304" pitchFamily="18" charset="0"/>
                <a:ea typeface="Aptos" panose="020B0004020202020204" pitchFamily="34" charset="0"/>
                <a:cs typeface="Times New Roman" panose="02020603050405020304" pitchFamily="18" charset="0"/>
              </a:rPr>
              <a:t>RECOMMENDATIONS</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Apply predictive modelling to estimate pricing drivers.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Explore host strategies to increase reviews and optimise occupancy [10].</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400" dirty="0"/>
          </a:p>
        </p:txBody>
      </p:sp>
    </p:spTree>
    <p:extLst>
      <p:ext uri="{BB962C8B-B14F-4D97-AF65-F5344CB8AC3E}">
        <p14:creationId xmlns:p14="http://schemas.microsoft.com/office/powerpoint/2010/main" val="368765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F3C60-7EA3-5372-73D5-2453E2A65880}"/>
              </a:ext>
            </a:extLst>
          </p:cNvPr>
          <p:cNvSpPr>
            <a:spLocks noGrp="1"/>
          </p:cNvSpPr>
          <p:nvPr>
            <p:ph type="title"/>
          </p:nvPr>
        </p:nvSpPr>
        <p:spPr>
          <a:xfrm>
            <a:off x="733041" y="0"/>
            <a:ext cx="10353761" cy="1326321"/>
          </a:xfrm>
        </p:spPr>
        <p:txBody>
          <a:bodyPr>
            <a:normAutofit/>
          </a:bodyPr>
          <a:lstStyle/>
          <a:p>
            <a:r>
              <a:rPr lang="en-GB" sz="4000" b="1" dirty="0"/>
              <a:t>REFERENCES</a:t>
            </a:r>
          </a:p>
        </p:txBody>
      </p:sp>
      <p:sp>
        <p:nvSpPr>
          <p:cNvPr id="5" name="TextBox 4">
            <a:extLst>
              <a:ext uri="{FF2B5EF4-FFF2-40B4-BE49-F238E27FC236}">
                <a16:creationId xmlns:a16="http://schemas.microsoft.com/office/drawing/2014/main" id="{CD91FC46-542B-E8E8-9E06-5F4909804D04}"/>
              </a:ext>
            </a:extLst>
          </p:cNvPr>
          <p:cNvSpPr txBox="1"/>
          <p:nvPr/>
        </p:nvSpPr>
        <p:spPr>
          <a:xfrm>
            <a:off x="453656" y="978195"/>
            <a:ext cx="11005303" cy="5745163"/>
          </a:xfrm>
          <a:prstGeom prst="rect">
            <a:avLst/>
          </a:prstGeom>
          <a:noFill/>
        </p:spPr>
        <p:txBody>
          <a:bodyPr wrap="square">
            <a:spAutoFit/>
          </a:bodyPr>
          <a:lstStyle/>
          <a:p>
            <a:pPr>
              <a:lnSpc>
                <a:spcPct val="107000"/>
              </a:lnSpc>
              <a:spcAft>
                <a:spcPts val="800"/>
              </a:spcAft>
              <a:buNone/>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[1] Monsen, KA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Exploratory Data Analysis”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Quality Improvement and Program Evaluation in Healthcare, pp 105-115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 Downey, A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Exploratory Data Analysis”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(2025)</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[3] Reis, PADL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“EDA: Overview and Some Trends”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Journal of Integrated Circuits and Systems, (2022)</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[4] Ekbote, N,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Danshetti</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P.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Techniques of Exploratory Data Analysis”.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Madyha</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Pradesh Journal of Social Sciences, Vol 28, (2023)</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[5] Parveen, MR. Choudhury, S.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Kuchal</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P.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Univariate exploratory data analysis of satellite telemetry”.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Journal of Satellite Communication and Networking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[6] Friendly, M. “</a:t>
            </a:r>
            <a:r>
              <a:rPr lang="en-GB" sz="1800" i="1" kern="100" dirty="0" err="1">
                <a:effectLst/>
                <a:latin typeface="Times New Roman" panose="02020603050405020304" pitchFamily="18" charset="0"/>
                <a:ea typeface="Aptos" panose="020B0004020202020204" pitchFamily="34" charset="0"/>
                <a:cs typeface="Times New Roman" panose="02020603050405020304" pitchFamily="18" charset="0"/>
              </a:rPr>
              <a:t>Rememebrances</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of things EDA”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(2022)</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[7] Lydia, AA. Poongundran, M.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Masarath</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EDA and its impact in dataset discover patterns in the service sector”.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(2022)</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[8] Trends, GP.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Executive Summary”.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(2021)</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[9]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Sinthong</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P. Carey, MJ.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Exploratory Data Analysis with database-backed data frames: A case study on Airbnb data”.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Conference on Big Data. (2021)</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[10] Jain, A. Shin, M. Vasilakis, C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Forecasting the market of Airbnb”.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Forecasting, Planning and Strategy in a Turbulent Era. (2025)</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4884133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TM04033921[[fn=Damask]]</Template>
  <TotalTime>13248</TotalTime>
  <Words>1085</Words>
  <Application>Microsoft Office PowerPoint</Application>
  <PresentationFormat>Widescreen</PresentationFormat>
  <Paragraphs>131</Paragraphs>
  <Slides>11</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Arial</vt:lpstr>
      <vt:lpstr>Bookman Old Style</vt:lpstr>
      <vt:lpstr>Rockwell</vt:lpstr>
      <vt:lpstr>Symbol</vt:lpstr>
      <vt:lpstr>Times New Roman</vt:lpstr>
      <vt:lpstr>Damask</vt:lpstr>
      <vt:lpstr>EXPLORATORY DATA ANALYSIS</vt:lpstr>
      <vt:lpstr>DATA OVERVIEW</vt:lpstr>
      <vt:lpstr>DATA CLEANING AND PREPARATION</vt:lpstr>
      <vt:lpstr>DATA CLEANING AND PREPARATION</vt:lpstr>
      <vt:lpstr>EDA UNIVARIATE ANALYSIS (NUMERICAL)</vt:lpstr>
      <vt:lpstr>EDA UNIVARIATE ANALYSIS (CATAGORICAL)</vt:lpstr>
      <vt:lpstr>EDA MULTIVARIATE ANALYSIS</vt:lpstr>
      <vt:lpstr>grouping</vt:lpstr>
      <vt:lpstr>Visual insight development</vt:lpstr>
      <vt:lpstr>EXECUTIVE 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Vackaar Hussain</dc:creator>
  <cp:lastModifiedBy>Vackaar Hussain</cp:lastModifiedBy>
  <cp:revision>29</cp:revision>
  <dcterms:created xsi:type="dcterms:W3CDTF">2025-09-25T01:39:54Z</dcterms:created>
  <dcterms:modified xsi:type="dcterms:W3CDTF">2025-10-31T12:46:37Z</dcterms:modified>
</cp:coreProperties>
</file>