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2" r:id="rId1"/>
  </p:sldMasterIdLst>
  <p:sldIdLst>
    <p:sldId id="256" r:id="rId2"/>
    <p:sldId id="258" r:id="rId3"/>
    <p:sldId id="259" r:id="rId4"/>
    <p:sldId id="260" r:id="rId5"/>
    <p:sldId id="261" r:id="rId6"/>
    <p:sldId id="262" r:id="rId7"/>
    <p:sldId id="263" r:id="rId8"/>
    <p:sldId id="264" r:id="rId9"/>
    <p:sldId id="265" r:id="rId10"/>
    <p:sldId id="267" r:id="rId11"/>
    <p:sldId id="266" r:id="rId12"/>
    <p:sldId id="284" r:id="rId13"/>
    <p:sldId id="268" r:id="rId14"/>
    <p:sldId id="269" r:id="rId15"/>
    <p:sldId id="272" r:id="rId16"/>
    <p:sldId id="274" r:id="rId17"/>
    <p:sldId id="273" r:id="rId18"/>
    <p:sldId id="275" r:id="rId19"/>
    <p:sldId id="276" r:id="rId20"/>
    <p:sldId id="277" r:id="rId21"/>
    <p:sldId id="285" r:id="rId22"/>
    <p:sldId id="278" r:id="rId23"/>
    <p:sldId id="279" r:id="rId24"/>
    <p:sldId id="280" r:id="rId25"/>
    <p:sldId id="281" r:id="rId26"/>
    <p:sldId id="286" r:id="rId27"/>
    <p:sldId id="287" r:id="rId28"/>
    <p:sldId id="288" r:id="rId29"/>
    <p:sldId id="289" r:id="rId30"/>
    <p:sldId id="291" r:id="rId31"/>
    <p:sldId id="292" r:id="rId32"/>
    <p:sldId id="257" r:id="rId33"/>
    <p:sldId id="283" r:id="rId34"/>
    <p:sldId id="290" r:id="rId3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AB1281-5F78-1AC1-C076-4BE930B50AD1}" v="170" dt="2021-11-22T20:47:27.173"/>
    <p1510:client id="{07068D7D-8AB0-E237-C831-0D71D4F44C72}" v="797" dt="2021-11-16T15:28:05.807"/>
    <p1510:client id="{075C06C5-4E58-B7EB-8607-C385A4441947}" v="324" dt="2021-11-15T14:07:57.784"/>
    <p1510:client id="{0E1A0B53-FF73-08CA-6F42-21333BDC15B5}" v="471" dt="2021-11-16T16:37:45.765"/>
    <p1510:client id="{1A8E2912-3E6E-A482-804C-2158BA6DD7BE}" v="185" dt="2021-11-18T16:43:13.734"/>
    <p1510:client id="{2F4D2296-ECE6-554A-7AD4-4C0F6C573EB7}" v="46" dt="2021-11-15T11:38:31.080"/>
    <p1510:client id="{608AE0D5-D786-EB7F-840E-7843FC5AC7B1}" v="452" dt="2021-11-15T17:36:11.904"/>
    <p1510:client id="{672272BF-0312-A912-374F-6B33075903B2}" v="6" dt="2021-11-23T00:07:15.953"/>
    <p1510:client id="{6E9EECAB-6E9E-D9D1-171A-844AD18A665C}" v="1744" dt="2021-11-15T20:15:27.431"/>
    <p1510:client id="{73B7766F-E574-8D18-BB95-21AF5F1CB02F}" v="9" dt="2021-11-16T20:27:10.322"/>
    <p1510:client id="{7605EB4E-A5CC-A2FB-6DFE-B6818703C08E}" v="653" dt="2021-11-15T12:34:10.932"/>
    <p1510:client id="{7C0BCE66-E2F0-C5F4-2F59-EA333B6AF66B}" v="84" dt="2021-11-16T20:37:33.596"/>
    <p1510:client id="{7CD46955-016B-140E-35DC-C8AFAADCE840}" v="4" dt="2021-11-21T22:09:34.882"/>
    <p1510:client id="{83BF80CD-A273-9942-5538-A83160869FAE}" v="1446" dt="2021-11-16T14:57:00.492"/>
    <p1510:client id="{9B5F39A3-2E84-9D74-FF79-264DB81DC360}" v="1146" dt="2021-11-16T20:05:04.810"/>
    <p1510:client id="{A695CE66-A29D-6E84-7999-8CBF967F02FA}" v="230" dt="2021-11-15T20:35:17.774"/>
    <p1510:client id="{AE2F81D9-D96F-A414-222B-C9E42606D247}" v="1316" dt="2021-11-18T16:30:48.176"/>
    <p1510:client id="{BE776BF5-3C62-21E4-E0D8-D0F939C4CA99}" v="456" dt="2021-11-18T13:49:57.847"/>
    <p1510:client id="{C1E5703F-F97A-516C-D41E-CA4BB47FCE09}" v="12" dt="2021-11-15T11:47:08.724"/>
    <p1510:client id="{C4255F34-6AD5-EFC2-23A5-3BDAF0BFC09A}" v="3" dt="2021-11-23T00:04:51.702"/>
    <p1510:client id="{E46A433A-2C70-E3B1-B515-D6CD1A2C0692}" v="136" dt="2021-11-22T23:38:08.480"/>
    <p1510:client id="{E9804917-D260-B7CD-72D4-C4CBB2CBBEE8}" v="1233" dt="2021-11-18T14:35:53.045"/>
    <p1510:client id="{F37559DB-D673-BD66-036D-B5E692EA5E8C}" v="137" dt="2021-11-22T20:15:31.0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5.xml" Id="rId26" /><Relationship Type="http://schemas.openxmlformats.org/officeDocument/2006/relationships/tableStyles" Target="tableStyles.xml" Id="rId39" /><Relationship Type="http://schemas.openxmlformats.org/officeDocument/2006/relationships/slide" Target="slides/slide20.xml" Id="rId21" /><Relationship Type="http://schemas.openxmlformats.org/officeDocument/2006/relationships/slide" Target="slides/slide33.xml" Id="rId34" /><Relationship Type="http://schemas.openxmlformats.org/officeDocument/2006/relationships/slide" Target="slides/slide6.xml" Id="rId7"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slide" Target="slides/slide28.xml" Id="rId29" /><Relationship Type="http://schemas.microsoft.com/office/2015/10/relationships/revisionInfo" Target="revisionInfo.xml" Id="rId41"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23.xml" Id="rId24" /><Relationship Type="http://schemas.openxmlformats.org/officeDocument/2006/relationships/slide" Target="slides/slide31.xml" Id="rId32" /><Relationship Type="http://schemas.openxmlformats.org/officeDocument/2006/relationships/viewProps" Target="viewProps.xml" Id="rId37"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slide" Target="slides/slide27.xml" Id="rId28" /><Relationship Type="http://schemas.openxmlformats.org/officeDocument/2006/relationships/presProps" Target="presProps.xml" Id="rId36"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0.xml" Id="rId31"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slide" Target="slides/slide26.xml" Id="rId27" /><Relationship Type="http://schemas.openxmlformats.org/officeDocument/2006/relationships/slide" Target="slides/slide29.xml" Id="rId30" /><Relationship Type="http://schemas.openxmlformats.org/officeDocument/2006/relationships/slide" Target="slides/slide34.xml" Id="rId35" /><Relationship Type="http://schemas.openxmlformats.org/officeDocument/2006/relationships/slide" Target="slides/slide7.xml" Id="rId8" /><Relationship Type="http://schemas.openxmlformats.org/officeDocument/2006/relationships/slide" Target="slides/slide2.xml" Id="rId3"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24.xml" Id="rId25" /><Relationship Type="http://schemas.openxmlformats.org/officeDocument/2006/relationships/slide" Target="slides/slide32.xml" Id="rId33" /><Relationship Type="http://schemas.openxmlformats.org/officeDocument/2006/relationships/theme" Target="theme/theme1.xml" Id="rId38"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5" name="Footer Placeholder 4"/>
          <p:cNvSpPr>
            <a:spLocks noGrp="1"/>
          </p:cNvSpPr>
          <p:nvPr>
            <p:ph type="ftr" sz="quarter" idx="11"/>
          </p:nvPr>
        </p:nvSpPr>
        <p:spPr/>
        <p:txBody>
          <a:bodyPr/>
          <a:lstStyle/>
          <a:p>
            <a:r>
              <a:rPr lang="en-US" dirty="0"/>
              <a:t>2100191</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00256190"/>
      </p:ext>
    </p:extLst>
  </p:cSld>
  <p:clrMapOvr>
    <a:masterClrMapping/>
  </p:clrMapOvr>
  <p:hf sldNum="0"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2A54C80-263E-416B-A8E0-580EDEADCBDC}" type="datetimeFigureOut">
              <a:rPr lang="en-US" dirty="0"/>
              <a:t>11/22/2021</a:t>
            </a:fld>
            <a:endParaRPr lang="en-US" dirty="0"/>
          </a:p>
        </p:txBody>
      </p:sp>
      <p:sp>
        <p:nvSpPr>
          <p:cNvPr id="5" name="Footer Placeholder 4"/>
          <p:cNvSpPr>
            <a:spLocks noGrp="1"/>
          </p:cNvSpPr>
          <p:nvPr>
            <p:ph type="ftr" sz="quarter" idx="11"/>
          </p:nvPr>
        </p:nvSpPr>
        <p:spPr/>
        <p:txBody>
          <a:bodyPr/>
          <a:lstStyle/>
          <a:p>
            <a:r>
              <a:rPr lang="en-US" dirty="0"/>
              <a:t>2100191</a:t>
            </a:r>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870420939"/>
      </p:ext>
    </p:extLst>
  </p:cSld>
  <p:clrMapOvr>
    <a:masterClrMapping/>
  </p:clrMapOvr>
  <p:hf sldNum="0"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5" name="Footer Placeholder 4"/>
          <p:cNvSpPr>
            <a:spLocks noGrp="1"/>
          </p:cNvSpPr>
          <p:nvPr>
            <p:ph type="ftr" sz="quarter" idx="11"/>
          </p:nvPr>
        </p:nvSpPr>
        <p:spPr/>
        <p:txBody>
          <a:bodyPr/>
          <a:lstStyle/>
          <a:p>
            <a:r>
              <a:rPr lang="en-US" dirty="0"/>
              <a:t>2100191</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7294245"/>
      </p:ext>
    </p:extLst>
  </p:cSld>
  <p:clrMapOvr>
    <a:masterClrMapping/>
  </p:clrMapOvr>
  <p:hf sldNum="0"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42A54C80-263E-416B-A8E0-580EDEADCBDC}" type="datetimeFigureOut">
              <a:rPr lang="en-US" dirty="0"/>
              <a:t>11/22/2021</a:t>
            </a:fld>
            <a:endParaRPr lang="en-US" dirty="0"/>
          </a:p>
        </p:txBody>
      </p:sp>
      <p:sp>
        <p:nvSpPr>
          <p:cNvPr id="6" name="Footer Placeholder 5"/>
          <p:cNvSpPr>
            <a:spLocks noGrp="1"/>
          </p:cNvSpPr>
          <p:nvPr>
            <p:ph type="ftr" sz="quarter" idx="11"/>
          </p:nvPr>
        </p:nvSpPr>
        <p:spPr/>
        <p:txBody>
          <a:bodyPr/>
          <a:lstStyle/>
          <a:p>
            <a:r>
              <a:rPr lang="en-US" dirty="0"/>
              <a:t>2100191</a:t>
            </a:r>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782646191"/>
      </p:ext>
    </p:extLst>
  </p:cSld>
  <p:clrMapOvr>
    <a:masterClrMapping/>
  </p:clrMapOvr>
  <p:hf sldNum="0"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8" name="Footer Placeholder 7"/>
          <p:cNvSpPr>
            <a:spLocks noGrp="1"/>
          </p:cNvSpPr>
          <p:nvPr>
            <p:ph type="ftr" sz="quarter" idx="11"/>
          </p:nvPr>
        </p:nvSpPr>
        <p:spPr/>
        <p:txBody>
          <a:bodyPr/>
          <a:lstStyle/>
          <a:p>
            <a:r>
              <a:rPr lang="en-US" dirty="0"/>
              <a:t>2100191</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29543281"/>
      </p:ext>
    </p:extLst>
  </p:cSld>
  <p:clrMapOvr>
    <a:masterClrMapping/>
  </p:clrMapOvr>
  <p:hf sldNum="0"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4" name="Footer Placeholder 3"/>
          <p:cNvSpPr>
            <a:spLocks noGrp="1"/>
          </p:cNvSpPr>
          <p:nvPr>
            <p:ph type="ftr" sz="quarter" idx="11"/>
          </p:nvPr>
        </p:nvSpPr>
        <p:spPr/>
        <p:txBody>
          <a:bodyPr/>
          <a:lstStyle/>
          <a:p>
            <a:r>
              <a:rPr lang="en-US" dirty="0"/>
              <a:t>2100191</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17312685"/>
      </p:ext>
    </p:extLst>
  </p:cSld>
  <p:clrMapOvr>
    <a:masterClrMapping/>
  </p:clrMapOvr>
  <p:hf sldNum="0"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3" name="Footer Placeholder 2"/>
          <p:cNvSpPr>
            <a:spLocks noGrp="1"/>
          </p:cNvSpPr>
          <p:nvPr>
            <p:ph type="ftr" sz="quarter" idx="11"/>
          </p:nvPr>
        </p:nvSpPr>
        <p:spPr/>
        <p:txBody>
          <a:bodyPr/>
          <a:lstStyle/>
          <a:p>
            <a:r>
              <a:rPr lang="en-US" dirty="0"/>
              <a:t>2100191</a:t>
            </a:r>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84768963"/>
      </p:ext>
    </p:extLst>
  </p:cSld>
  <p:clrMapOvr>
    <a:masterClrMapping/>
  </p:clrMapOvr>
  <p:hf sldNum="0"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11/22/2021</a:t>
            </a:fld>
            <a:endParaRPr lang="en-US" dirty="0"/>
          </a:p>
        </p:txBody>
      </p:sp>
      <p:sp>
        <p:nvSpPr>
          <p:cNvPr id="6" name="Footer Placeholder 5"/>
          <p:cNvSpPr>
            <a:spLocks noGrp="1"/>
          </p:cNvSpPr>
          <p:nvPr>
            <p:ph type="ftr" sz="quarter" idx="11"/>
          </p:nvPr>
        </p:nvSpPr>
        <p:spPr/>
        <p:txBody>
          <a:bodyPr/>
          <a:lstStyle/>
          <a:p>
            <a:r>
              <a:rPr lang="en-US" dirty="0"/>
              <a:t>2100191</a:t>
            </a:r>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321736413"/>
      </p:ext>
    </p:extLst>
  </p:cSld>
  <p:clrMapOvr>
    <a:masterClrMapping/>
  </p:clrMapOvr>
  <p:hf sldNum="0"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6" name="Footer Placeholder 5"/>
          <p:cNvSpPr>
            <a:spLocks noGrp="1"/>
          </p:cNvSpPr>
          <p:nvPr>
            <p:ph type="ftr" sz="quarter" idx="11"/>
          </p:nvPr>
        </p:nvSpPr>
        <p:spPr/>
        <p:txBody>
          <a:bodyPr/>
          <a:lstStyle/>
          <a:p>
            <a:r>
              <a:rPr lang="en-US" dirty="0"/>
              <a:t>2100191</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11/22/2021</a:t>
            </a:fld>
            <a:endParaRPr lang="en-US" dirty="0"/>
          </a:p>
        </p:txBody>
      </p:sp>
    </p:spTree>
    <p:extLst>
      <p:ext uri="{BB962C8B-B14F-4D97-AF65-F5344CB8AC3E}">
        <p14:creationId xmlns:p14="http://schemas.microsoft.com/office/powerpoint/2010/main" val="4184354216"/>
      </p:ext>
    </p:extLst>
  </p:cSld>
  <p:clrMapOvr>
    <a:masterClrMapping/>
  </p:clrMapOvr>
  <p:hf sldNum="0" hd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5" name="Footer Placeholder 4"/>
          <p:cNvSpPr>
            <a:spLocks noGrp="1"/>
          </p:cNvSpPr>
          <p:nvPr>
            <p:ph type="ftr" sz="quarter" idx="11"/>
          </p:nvPr>
        </p:nvSpPr>
        <p:spPr/>
        <p:txBody>
          <a:bodyPr/>
          <a:lstStyle/>
          <a:p>
            <a:r>
              <a:rPr lang="en-US" dirty="0"/>
              <a:t>2100191</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24257298"/>
      </p:ext>
    </p:extLst>
  </p:cSld>
  <p:clrMapOvr>
    <a:masterClrMapping/>
  </p:clrMapOvr>
  <p:hf sldNum="0"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5" name="Footer Placeholder 4"/>
          <p:cNvSpPr>
            <a:spLocks noGrp="1"/>
          </p:cNvSpPr>
          <p:nvPr>
            <p:ph type="ftr" sz="quarter" idx="11"/>
          </p:nvPr>
        </p:nvSpPr>
        <p:spPr/>
        <p:txBody>
          <a:bodyPr/>
          <a:lstStyle/>
          <a:p>
            <a:r>
              <a:rPr lang="en-US" dirty="0"/>
              <a:t>2100191</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4779023"/>
      </p:ext>
    </p:extLst>
  </p:cSld>
  <p:clrMapOvr>
    <a:masterClrMapping/>
  </p:clrMapOvr>
  <p:hf sldNum="0"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5" name="Footer Placeholder 4"/>
          <p:cNvSpPr>
            <a:spLocks noGrp="1"/>
          </p:cNvSpPr>
          <p:nvPr>
            <p:ph type="ftr" sz="quarter" idx="11"/>
          </p:nvPr>
        </p:nvSpPr>
        <p:spPr/>
        <p:txBody>
          <a:bodyPr/>
          <a:lstStyle/>
          <a:p>
            <a:r>
              <a:rPr lang="en-US" dirty="0"/>
              <a:t>2100191</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62895425"/>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5" name="Footer Placeholder 4"/>
          <p:cNvSpPr>
            <a:spLocks noGrp="1"/>
          </p:cNvSpPr>
          <p:nvPr>
            <p:ph type="ftr" sz="quarter" idx="11"/>
          </p:nvPr>
        </p:nvSpPr>
        <p:spPr/>
        <p:txBody>
          <a:bodyPr/>
          <a:lstStyle/>
          <a:p>
            <a:r>
              <a:rPr lang="en-US" dirty="0"/>
              <a:t>2100191</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19255753"/>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5" name="Footer Placeholder 4"/>
          <p:cNvSpPr>
            <a:spLocks noGrp="1"/>
          </p:cNvSpPr>
          <p:nvPr>
            <p:ph type="ftr" sz="quarter" idx="11"/>
          </p:nvPr>
        </p:nvSpPr>
        <p:spPr/>
        <p:txBody>
          <a:bodyPr/>
          <a:lstStyle/>
          <a:p>
            <a:r>
              <a:rPr lang="en-US" dirty="0"/>
              <a:t>2100191</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99692462"/>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11/22/2021</a:t>
            </a:fld>
            <a:endParaRPr lang="en-US" dirty="0"/>
          </a:p>
        </p:txBody>
      </p:sp>
      <p:sp>
        <p:nvSpPr>
          <p:cNvPr id="5" name="Footer Placeholder 4"/>
          <p:cNvSpPr>
            <a:spLocks noGrp="1"/>
          </p:cNvSpPr>
          <p:nvPr>
            <p:ph type="ftr" sz="quarter" idx="11"/>
          </p:nvPr>
        </p:nvSpPr>
        <p:spPr/>
        <p:txBody>
          <a:bodyPr/>
          <a:lstStyle/>
          <a:p>
            <a:r>
              <a:rPr lang="en-US" dirty="0"/>
              <a:t>2100191</a:t>
            </a:r>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1975967343"/>
      </p:ext>
    </p:extLst>
  </p:cSld>
  <p:clrMapOvr>
    <a:masterClrMapping/>
  </p:clrMapOvr>
  <p:hf sldNum="0"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11/22/2021</a:t>
            </a:fld>
            <a:endParaRPr lang="en-US" dirty="0"/>
          </a:p>
        </p:txBody>
      </p:sp>
      <p:sp>
        <p:nvSpPr>
          <p:cNvPr id="5" name="Footer Placeholder 4"/>
          <p:cNvSpPr>
            <a:spLocks noGrp="1"/>
          </p:cNvSpPr>
          <p:nvPr>
            <p:ph type="ftr" sz="quarter" idx="11"/>
          </p:nvPr>
        </p:nvSpPr>
        <p:spPr/>
        <p:txBody>
          <a:bodyPr/>
          <a:lstStyle/>
          <a:p>
            <a:r>
              <a:rPr lang="en-US" dirty="0"/>
              <a:t>2100191</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62301823"/>
      </p:ext>
    </p:extLst>
  </p:cSld>
  <p:clrMapOvr>
    <a:masterClrMapping/>
  </p:clrMapOvr>
  <p:hf sldNum="0"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11/22/2021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dirty="0"/>
              <a:t>2100191</a:t>
            </a: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44604835"/>
      </p:ext>
    </p:extLst>
  </p:cSld>
  <p:clrMap bg1="lt1" tx1="dk1" bg2="lt2" tx2="dk2" accent1="accent1" accent2="accent2" accent3="accent3" accent4="accent4" accent5="accent5" accent6="accent6" hlink="hlink" folHlink="folHlink"/>
  <p:sldLayoutIdLst>
    <p:sldLayoutId id="2147484033"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 id="2147484045" r:id="rId13"/>
    <p:sldLayoutId id="2147484046" r:id="rId14"/>
    <p:sldLayoutId id="2147484047" r:id="rId15"/>
    <p:sldLayoutId id="2147484048" r:id="rId16"/>
  </p:sldLayoutIdLst>
  <p:hf sldNum="0"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pathwayactivities.co.uk/positive-effects-of-teamwork-on-youth-and-young-people/" TargetMode="External"/><Relationship Id="rId2" Type="http://schemas.openxmlformats.org/officeDocument/2006/relationships/hyperlink" Target="https://www.skillsyouneed.com/learn/study-skills.html"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hlinkscotland.org/programmes/youth-work-and-the-attainment-challenge/skills-framework/problem-solving/" TargetMode="External"/><Relationship Id="rId2" Type="http://schemas.openxmlformats.org/officeDocument/2006/relationships/hyperlink" Target="https://www.icaew.com/learning-and-development/job-essential-skills/employability-skills/problem-solving" TargetMode="External"/><Relationship Id="rId1" Type="http://schemas.openxmlformats.org/officeDocument/2006/relationships/slideLayout" Target="../slideLayouts/slideLayout2.xml"/><Relationship Id="rId4" Type="http://schemas.openxmlformats.org/officeDocument/2006/relationships/hyperlink" Target="https://everhour.com/blog/top-time-management-games/"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www.skillsforstudy.com/time-management-module" TargetMode="External"/><Relationship Id="rId2" Type="http://schemas.openxmlformats.org/officeDocument/2006/relationships/hyperlink" Target="https://youthgroupgames.com.au/collection/top-ten-team-building-gam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 name="Picture 4">
            <a:extLst>
              <a:ext uri="{FF2B5EF4-FFF2-40B4-BE49-F238E27FC236}">
                <a16:creationId xmlns:a16="http://schemas.microsoft.com/office/drawing/2014/main" id="{4EFF8469-BE8A-494D-BCA8-A541B9F8498E}"/>
              </a:ext>
            </a:extLst>
          </p:cNvPr>
          <p:cNvPicPr>
            <a:picLocks noChangeAspect="1"/>
          </p:cNvPicPr>
          <p:nvPr/>
        </p:nvPicPr>
        <p:blipFill rotWithShape="1">
          <a:blip r:embed="rId2"/>
          <a:srcRect l="8251" t="9092" r="32674" b="-7"/>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ctrTitle"/>
          </p:nvPr>
        </p:nvSpPr>
        <p:spPr>
          <a:xfrm>
            <a:off x="525094" y="2023724"/>
            <a:ext cx="4965208" cy="2800413"/>
          </a:xfrm>
        </p:spPr>
        <p:txBody>
          <a:bodyPr vert="horz" lIns="91440" tIns="45720" rIns="91440" bIns="45720" rtlCol="0" anchor="t">
            <a:noAutofit/>
          </a:bodyPr>
          <a:lstStyle/>
          <a:p>
            <a:pPr algn="l"/>
            <a:r>
              <a:rPr lang="en-GB" sz="3200" b="1" u="sng" dirty="0"/>
              <a:t>PRESENTATION OF  STUDY SKILLS AND THEIR IMPORTANCE IN EMPLOYABILITY</a:t>
            </a:r>
            <a:endParaRPr lang="en-US" sz="3200" u="sng" dirty="0"/>
          </a:p>
        </p:txBody>
      </p:sp>
      <p:cxnSp>
        <p:nvCxnSpPr>
          <p:cNvPr id="29" name="Straight Connector 8">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1" name="Straight Connector 10">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2"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Subtitle 4">
            <a:extLst>
              <a:ext uri="{FF2B5EF4-FFF2-40B4-BE49-F238E27FC236}">
                <a16:creationId xmlns:a16="http://schemas.microsoft.com/office/drawing/2014/main" id="{4B09CB4C-945D-45E6-9C08-55C3DCFB8725}"/>
              </a:ext>
            </a:extLst>
          </p:cNvPr>
          <p:cNvSpPr>
            <a:spLocks noGrp="1"/>
          </p:cNvSpPr>
          <p:nvPr>
            <p:ph type="subTitle" idx="1"/>
          </p:nvPr>
        </p:nvSpPr>
        <p:spPr>
          <a:xfrm>
            <a:off x="198727" y="5402305"/>
            <a:ext cx="7766936" cy="1096899"/>
          </a:xfrm>
        </p:spPr>
        <p:txBody>
          <a:bodyPr/>
          <a:lstStyle/>
          <a:p>
            <a:pPr algn="l"/>
            <a:r>
              <a:rPr lang="en-GB" dirty="0"/>
              <a:t>Presented and written by Holly Gooch </a:t>
            </a:r>
            <a:endParaRPr lang="en-US" dirty="0"/>
          </a:p>
          <a:p>
            <a:pPr algn="l"/>
            <a:r>
              <a:rPr lang="en-GB" dirty="0"/>
              <a:t>Level 4 Youth Work and Social education student UWTSD</a:t>
            </a:r>
          </a:p>
        </p:txBody>
      </p:sp>
      <p:sp>
        <p:nvSpPr>
          <p:cNvPr id="6" name="Footer Placeholder 5">
            <a:extLst>
              <a:ext uri="{FF2B5EF4-FFF2-40B4-BE49-F238E27FC236}">
                <a16:creationId xmlns:a16="http://schemas.microsoft.com/office/drawing/2014/main" id="{42D9BD4D-79A6-4F41-99C9-63AD114E338B}"/>
              </a:ext>
            </a:extLst>
          </p:cNvPr>
          <p:cNvSpPr>
            <a:spLocks noGrp="1"/>
          </p:cNvSpPr>
          <p:nvPr>
            <p:ph type="ftr" sz="quarter" idx="11"/>
          </p:nvPr>
        </p:nvSpPr>
        <p:spPr/>
        <p:txBody>
          <a:bodyPr/>
          <a:lstStyle/>
          <a:p>
            <a:r>
              <a:rPr lang="en-GB" dirty="0"/>
              <a:t>2100191</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182731CA-3433-4730-B2A4-7BA1581FB529}"/>
              </a:ext>
            </a:extLst>
          </p:cNvPr>
          <p:cNvSpPr>
            <a:spLocks noGrp="1"/>
          </p:cNvSpPr>
          <p:nvPr>
            <p:ph type="ftr" sz="quarter" idx="11"/>
          </p:nvPr>
        </p:nvSpPr>
        <p:spPr>
          <a:xfrm>
            <a:off x="677334" y="6041362"/>
            <a:ext cx="6297612" cy="365125"/>
          </a:xfrm>
        </p:spPr>
        <p:txBody>
          <a:bodyPr vert="horz" lIns="91440" tIns="45720" rIns="91440" bIns="45720" rtlCol="0" anchor="ctr">
            <a:normAutofit/>
          </a:bodyPr>
          <a:lstStyle/>
          <a:p>
            <a:pPr defTabSz="457200">
              <a:spcAft>
                <a:spcPts val="600"/>
              </a:spcAft>
            </a:pPr>
            <a:r>
              <a:rPr lang="en-US" kern="1200" dirty="0">
                <a:solidFill>
                  <a:schemeClr val="tx1">
                    <a:tint val="75000"/>
                  </a:schemeClr>
                </a:solidFill>
                <a:latin typeface="+mn-lt"/>
                <a:ea typeface="+mn-ea"/>
                <a:cs typeface="+mn-cs"/>
              </a:rPr>
              <a:t>2100191</a:t>
            </a:r>
          </a:p>
        </p:txBody>
      </p:sp>
      <p:sp>
        <p:nvSpPr>
          <p:cNvPr id="2" name="Title 1">
            <a:extLst>
              <a:ext uri="{FF2B5EF4-FFF2-40B4-BE49-F238E27FC236}">
                <a16:creationId xmlns:a16="http://schemas.microsoft.com/office/drawing/2014/main" id="{8D46C51F-4468-4538-8E0D-AD46461861DC}"/>
              </a:ext>
            </a:extLst>
          </p:cNvPr>
          <p:cNvSpPr>
            <a:spLocks noGrp="1"/>
          </p:cNvSpPr>
          <p:nvPr>
            <p:ph type="title"/>
          </p:nvPr>
        </p:nvSpPr>
        <p:spPr>
          <a:xfrm>
            <a:off x="643467" y="816638"/>
            <a:ext cx="3367359" cy="5224724"/>
          </a:xfrm>
        </p:spPr>
        <p:txBody>
          <a:bodyPr vert="horz" lIns="91440" tIns="45720" rIns="91440" bIns="45720" rtlCol="0" anchor="ctr">
            <a:normAutofit/>
          </a:bodyPr>
          <a:lstStyle/>
          <a:p>
            <a:r>
              <a:rPr lang="en-US" b="1" u="sng"/>
              <a:t>Today's aim:</a:t>
            </a:r>
          </a:p>
        </p:txBody>
      </p:sp>
      <p:sp>
        <p:nvSpPr>
          <p:cNvPr id="5" name="TextBox 4">
            <a:extLst>
              <a:ext uri="{FF2B5EF4-FFF2-40B4-BE49-F238E27FC236}">
                <a16:creationId xmlns:a16="http://schemas.microsoft.com/office/drawing/2014/main" id="{A5C446ED-950D-496B-9492-B2AB84D70022}"/>
              </a:ext>
            </a:extLst>
          </p:cNvPr>
          <p:cNvSpPr txBox="1"/>
          <p:nvPr/>
        </p:nvSpPr>
        <p:spPr>
          <a:xfrm>
            <a:off x="4654295" y="816638"/>
            <a:ext cx="4619706" cy="522472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a:solidFill>
                  <a:schemeClr val="tx1">
                    <a:lumMod val="75000"/>
                    <a:lumOff val="25000"/>
                  </a:schemeClr>
                </a:solidFill>
              </a:rPr>
              <a:t>'Choose 3 study skills that you feel are important for future employability, and discuss how these can be transferred to a youth work setting. Discuss why they are important skills for the workplace. Include action points for further development.' </a:t>
            </a:r>
          </a:p>
        </p:txBody>
      </p:sp>
    </p:spTree>
    <p:extLst>
      <p:ext uri="{BB962C8B-B14F-4D97-AF65-F5344CB8AC3E}">
        <p14:creationId xmlns:p14="http://schemas.microsoft.com/office/powerpoint/2010/main" val="362062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6EA20-6C42-4DCD-A495-55965A163710}"/>
              </a:ext>
            </a:extLst>
          </p:cNvPr>
          <p:cNvSpPr>
            <a:spLocks noGrp="1"/>
          </p:cNvSpPr>
          <p:nvPr>
            <p:ph type="title"/>
          </p:nvPr>
        </p:nvSpPr>
        <p:spPr>
          <a:xfrm>
            <a:off x="677334" y="839638"/>
            <a:ext cx="8596668" cy="1320800"/>
          </a:xfrm>
        </p:spPr>
        <p:txBody>
          <a:bodyPr>
            <a:normAutofit/>
          </a:bodyPr>
          <a:lstStyle/>
          <a:p>
            <a:r>
              <a:rPr lang="en-GB" sz="4400" u="sng" dirty="0">
                <a:latin typeface="Times New Roman"/>
                <a:cs typeface="Times New Roman"/>
              </a:rPr>
              <a:t>What are study skills? </a:t>
            </a:r>
          </a:p>
        </p:txBody>
      </p:sp>
      <p:sp>
        <p:nvSpPr>
          <p:cNvPr id="3" name="Content Placeholder 2">
            <a:extLst>
              <a:ext uri="{FF2B5EF4-FFF2-40B4-BE49-F238E27FC236}">
                <a16:creationId xmlns:a16="http://schemas.microsoft.com/office/drawing/2014/main" id="{261E543A-006B-4CBE-957C-176AE49F2ACC}"/>
              </a:ext>
            </a:extLst>
          </p:cNvPr>
          <p:cNvSpPr>
            <a:spLocks noGrp="1"/>
          </p:cNvSpPr>
          <p:nvPr>
            <p:ph idx="1"/>
          </p:nvPr>
        </p:nvSpPr>
        <p:spPr>
          <a:xfrm>
            <a:off x="619825" y="2002438"/>
            <a:ext cx="8596668" cy="1321604"/>
          </a:xfrm>
        </p:spPr>
        <p:txBody>
          <a:bodyPr vert="horz" lIns="91440" tIns="45720" rIns="91440" bIns="45720" rtlCol="0" anchor="t">
            <a:normAutofit/>
          </a:bodyPr>
          <a:lstStyle/>
          <a:p>
            <a:r>
              <a:rPr lang="en-GB" sz="2400" dirty="0">
                <a:ea typeface="+mn-lt"/>
                <a:cs typeface="+mn-lt"/>
              </a:rPr>
              <a:t>'</a:t>
            </a:r>
            <a:r>
              <a:rPr lang="en-GB" sz="2400" dirty="0">
                <a:latin typeface="Times New Roman"/>
                <a:ea typeface="+mn-lt"/>
                <a:cs typeface="+mn-lt"/>
              </a:rPr>
              <a:t>'Study skills are the skills you need to enable you to study and learn efficiently – they are an important set of transferable life skills.'' (</a:t>
            </a:r>
            <a:r>
              <a:rPr lang="en-GB" sz="2400" dirty="0" err="1">
                <a:latin typeface="Times New Roman"/>
                <a:ea typeface="+mn-lt"/>
                <a:cs typeface="+mn-lt"/>
              </a:rPr>
              <a:t>SkillsYouNeed</a:t>
            </a:r>
            <a:r>
              <a:rPr lang="en-GB" sz="2400" dirty="0">
                <a:latin typeface="Times New Roman"/>
                <a:ea typeface="+mn-lt"/>
                <a:cs typeface="+mn-lt"/>
              </a:rPr>
              <a:t>, 2021) </a:t>
            </a:r>
          </a:p>
          <a:p>
            <a:endParaRPr lang="en-GB" dirty="0"/>
          </a:p>
          <a:p>
            <a:endParaRPr lang="en-US" sz="2400" dirty="0">
              <a:latin typeface="Times New Roman"/>
              <a:cs typeface="Times New Roman"/>
            </a:endParaRPr>
          </a:p>
        </p:txBody>
      </p:sp>
      <p:sp>
        <p:nvSpPr>
          <p:cNvPr id="4" name="Footer Placeholder 3">
            <a:extLst>
              <a:ext uri="{FF2B5EF4-FFF2-40B4-BE49-F238E27FC236}">
                <a16:creationId xmlns:a16="http://schemas.microsoft.com/office/drawing/2014/main" id="{22384E83-D831-4CFF-8377-C632AEDD8230}"/>
              </a:ext>
            </a:extLst>
          </p:cNvPr>
          <p:cNvSpPr>
            <a:spLocks noGrp="1"/>
          </p:cNvSpPr>
          <p:nvPr>
            <p:ph type="ftr" sz="quarter" idx="11"/>
          </p:nvPr>
        </p:nvSpPr>
        <p:spPr/>
        <p:txBody>
          <a:bodyPr/>
          <a:lstStyle/>
          <a:p>
            <a:r>
              <a:rPr lang="en-GB"/>
              <a:t>2100191</a:t>
            </a:r>
          </a:p>
        </p:txBody>
      </p:sp>
      <p:sp>
        <p:nvSpPr>
          <p:cNvPr id="24" name="TextBox 23">
            <a:extLst>
              <a:ext uri="{FF2B5EF4-FFF2-40B4-BE49-F238E27FC236}">
                <a16:creationId xmlns:a16="http://schemas.microsoft.com/office/drawing/2014/main" id="{23436FEC-576A-4F1C-B387-980D39D0AC86}"/>
              </a:ext>
            </a:extLst>
          </p:cNvPr>
          <p:cNvSpPr txBox="1"/>
          <p:nvPr/>
        </p:nvSpPr>
        <p:spPr>
          <a:xfrm>
            <a:off x="813759" y="3689231"/>
            <a:ext cx="7919048" cy="26007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ts val="1000"/>
              </a:spcBef>
              <a:buFont typeface="Arial"/>
              <a:buChar char="•"/>
            </a:pPr>
            <a:r>
              <a:rPr lang="en-US" sz="2400" b="1" u="sng" dirty="0">
                <a:latin typeface="Times New Roman"/>
                <a:cs typeface="Times New Roman"/>
              </a:rPr>
              <a:t>To complete today's Aim I have chosen 3 Study skills to explore;</a:t>
            </a:r>
            <a:endParaRPr lang="en-US" sz="2400">
              <a:ea typeface="+mn-lt"/>
              <a:cs typeface="+mn-lt"/>
            </a:endParaRPr>
          </a:p>
          <a:p>
            <a:pPr marL="285750" indent="-285750">
              <a:spcBef>
                <a:spcPts val="1000"/>
              </a:spcBef>
              <a:buFont typeface="Arial"/>
              <a:buChar char="•"/>
            </a:pPr>
            <a:r>
              <a:rPr lang="en-US" sz="2400" dirty="0">
                <a:latin typeface="Times New Roman"/>
                <a:cs typeface="Times New Roman"/>
              </a:rPr>
              <a:t>Teamwork</a:t>
            </a:r>
            <a:endParaRPr lang="en-US" sz="2400">
              <a:ea typeface="+mn-lt"/>
              <a:cs typeface="+mn-lt"/>
            </a:endParaRPr>
          </a:p>
          <a:p>
            <a:pPr marL="285750" indent="-285750">
              <a:spcBef>
                <a:spcPts val="1000"/>
              </a:spcBef>
              <a:buFont typeface="Arial"/>
              <a:buChar char="•"/>
            </a:pPr>
            <a:r>
              <a:rPr lang="en-US" sz="2400" dirty="0">
                <a:latin typeface="Times New Roman"/>
                <a:cs typeface="Times New Roman"/>
              </a:rPr>
              <a:t>Problem Solving </a:t>
            </a:r>
            <a:endParaRPr lang="en-US" sz="2400">
              <a:ea typeface="+mn-lt"/>
              <a:cs typeface="+mn-lt"/>
            </a:endParaRPr>
          </a:p>
          <a:p>
            <a:pPr marL="285750" indent="-285750">
              <a:spcBef>
                <a:spcPts val="1000"/>
              </a:spcBef>
              <a:buFont typeface="Arial"/>
              <a:buChar char="•"/>
            </a:pPr>
            <a:r>
              <a:rPr lang="en-US" sz="2400" dirty="0">
                <a:latin typeface="Times New Roman"/>
                <a:cs typeface="Times New Roman"/>
              </a:rPr>
              <a:t>Time management</a:t>
            </a:r>
            <a:endParaRPr lang="en-US" sz="2400">
              <a:ea typeface="+mn-lt"/>
              <a:cs typeface="+mn-lt"/>
            </a:endParaRPr>
          </a:p>
          <a:p>
            <a:pPr algn="l"/>
            <a:endParaRPr lang="en-GB" dirty="0"/>
          </a:p>
        </p:txBody>
      </p:sp>
    </p:spTree>
    <p:extLst>
      <p:ext uri="{BB962C8B-B14F-4D97-AF65-F5344CB8AC3E}">
        <p14:creationId xmlns:p14="http://schemas.microsoft.com/office/powerpoint/2010/main" val="584617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8" descr="People in a meeting">
            <a:extLst>
              <a:ext uri="{FF2B5EF4-FFF2-40B4-BE49-F238E27FC236}">
                <a16:creationId xmlns:a16="http://schemas.microsoft.com/office/drawing/2014/main" id="{E689C9B1-3205-4AD1-A0A5-D3183552A72C}"/>
              </a:ext>
            </a:extLst>
          </p:cNvPr>
          <p:cNvPicPr>
            <a:picLocks noChangeAspect="1"/>
          </p:cNvPicPr>
          <p:nvPr/>
        </p:nvPicPr>
        <p:blipFill rotWithShape="1">
          <a:blip r:embed="rId2"/>
          <a:srcRect l="15190" r="770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CF29162-FD33-4CD7-93BB-ACA9B044E3C6}"/>
              </a:ext>
            </a:extLst>
          </p:cNvPr>
          <p:cNvSpPr>
            <a:spLocks noGrp="1"/>
          </p:cNvSpPr>
          <p:nvPr>
            <p:ph type="title"/>
          </p:nvPr>
        </p:nvSpPr>
        <p:spPr>
          <a:xfrm>
            <a:off x="346653" y="1486619"/>
            <a:ext cx="3621085" cy="1047630"/>
          </a:xfrm>
        </p:spPr>
        <p:txBody>
          <a:bodyPr vert="horz" lIns="91440" tIns="45720" rIns="91440" bIns="45720" rtlCol="0" anchor="t">
            <a:normAutofit/>
          </a:bodyPr>
          <a:lstStyle/>
          <a:p>
            <a:r>
              <a:rPr lang="en-US" sz="5400" b="1" u="sng" dirty="0">
                <a:latin typeface="Times New Roman"/>
                <a:cs typeface="Times New Roman"/>
              </a:rPr>
              <a:t>Teamwork</a:t>
            </a:r>
            <a:r>
              <a:rPr lang="en-US" sz="5400" dirty="0"/>
              <a:t> </a:t>
            </a:r>
          </a:p>
        </p:txBody>
      </p:sp>
      <p:sp>
        <p:nvSpPr>
          <p:cNvPr id="5" name="TextBox 4">
            <a:extLst>
              <a:ext uri="{FF2B5EF4-FFF2-40B4-BE49-F238E27FC236}">
                <a16:creationId xmlns:a16="http://schemas.microsoft.com/office/drawing/2014/main" id="{70944B40-E897-48C6-BD9E-EA54CBE90425}"/>
              </a:ext>
            </a:extLst>
          </p:cNvPr>
          <p:cNvSpPr txBox="1"/>
          <p:nvPr/>
        </p:nvSpPr>
        <p:spPr>
          <a:xfrm>
            <a:off x="346655" y="3051986"/>
            <a:ext cx="5748931" cy="113469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457200">
              <a:spcBef>
                <a:spcPts val="1000"/>
              </a:spcBef>
              <a:buClr>
                <a:schemeClr val="accent1"/>
              </a:buClr>
              <a:buSzPct val="80000"/>
              <a:buFont typeface="Wingdings 3" charset="2"/>
              <a:buChar char=""/>
            </a:pPr>
            <a:r>
              <a:rPr lang="en-US" sz="2400" dirty="0">
                <a:solidFill>
                  <a:schemeClr val="tx1">
                    <a:lumMod val="75000"/>
                    <a:lumOff val="25000"/>
                  </a:schemeClr>
                </a:solidFill>
                <a:latin typeface="Times New Roman"/>
                <a:cs typeface="Times New Roman"/>
              </a:rPr>
              <a:t>"</a:t>
            </a:r>
            <a:r>
              <a:rPr lang="en-US" sz="2400" dirty="0">
                <a:solidFill>
                  <a:schemeClr val="tx1">
                    <a:lumMod val="75000"/>
                    <a:lumOff val="25000"/>
                  </a:schemeClr>
                </a:solidFill>
                <a:highlight>
                  <a:srgbClr val="FFFF00"/>
                </a:highlight>
                <a:latin typeface="Times New Roman"/>
                <a:cs typeface="Times New Roman"/>
              </a:rPr>
              <a:t>The combined action of a group, especially when effective and efficient"   </a:t>
            </a:r>
            <a:r>
              <a:rPr lang="en-US" sz="2400" dirty="0">
                <a:solidFill>
                  <a:schemeClr val="tx1">
                    <a:lumMod val="75000"/>
                    <a:lumOff val="25000"/>
                  </a:schemeClr>
                </a:solidFill>
                <a:latin typeface="Times New Roman"/>
                <a:cs typeface="Times New Roman"/>
              </a:rPr>
              <a:t>                                                  -(Concise Oxford English Dictionary, 2011) </a:t>
            </a:r>
          </a:p>
        </p:txBody>
      </p:sp>
      <p:sp>
        <p:nvSpPr>
          <p:cNvPr id="4" name="Footer Placeholder 3">
            <a:extLst>
              <a:ext uri="{FF2B5EF4-FFF2-40B4-BE49-F238E27FC236}">
                <a16:creationId xmlns:a16="http://schemas.microsoft.com/office/drawing/2014/main" id="{34D7B36D-3708-47E7-959A-0B295760AD45}"/>
              </a:ext>
            </a:extLst>
          </p:cNvPr>
          <p:cNvSpPr>
            <a:spLocks noGrp="1"/>
          </p:cNvSpPr>
          <p:nvPr>
            <p:ph type="ftr" sz="quarter" idx="11"/>
          </p:nvPr>
        </p:nvSpPr>
        <p:spPr>
          <a:xfrm>
            <a:off x="677334" y="6041362"/>
            <a:ext cx="6297612" cy="365125"/>
          </a:xfrm>
        </p:spPr>
        <p:txBody>
          <a:bodyPr vert="horz" lIns="91440" tIns="45720" rIns="91440" bIns="45720" rtlCol="0" anchor="ctr">
            <a:normAutofit/>
          </a:bodyPr>
          <a:lstStyle/>
          <a:p>
            <a:pPr defTabSz="457200">
              <a:spcAft>
                <a:spcPts val="600"/>
              </a:spcAft>
            </a:pPr>
            <a:r>
              <a:rPr lang="en-US" kern="1200" dirty="0">
                <a:solidFill>
                  <a:schemeClr val="tx1">
                    <a:tint val="75000"/>
                  </a:schemeClr>
                </a:solidFill>
                <a:latin typeface="+mn-lt"/>
                <a:ea typeface="+mn-ea"/>
                <a:cs typeface="+mn-cs"/>
              </a:rPr>
              <a:t>2100191</a:t>
            </a:r>
          </a:p>
        </p:txBody>
      </p:sp>
      <p:cxnSp>
        <p:nvCxnSpPr>
          <p:cNvPr id="13" name="Straight Connector 12">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479004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8" descr="Pit crew ready for formula one race with car in pit stop">
            <a:extLst>
              <a:ext uri="{FF2B5EF4-FFF2-40B4-BE49-F238E27FC236}">
                <a16:creationId xmlns:a16="http://schemas.microsoft.com/office/drawing/2014/main" id="{AE6FD967-923F-4804-8A54-C80114A2D916}"/>
              </a:ext>
            </a:extLst>
          </p:cNvPr>
          <p:cNvPicPr>
            <a:picLocks noChangeAspect="1"/>
          </p:cNvPicPr>
          <p:nvPr/>
        </p:nvPicPr>
        <p:blipFill rotWithShape="1">
          <a:blip r:embed="rId2"/>
          <a:srcRect l="21893" r="22358" b="1"/>
          <a:stretch/>
        </p:blipFill>
        <p:spPr>
          <a:xfrm>
            <a:off x="3793813" y="744344"/>
            <a:ext cx="4627646" cy="4627648"/>
          </a:xfrm>
          <a:custGeom>
            <a:avLst/>
            <a:gdLst/>
            <a:ahLst/>
            <a:cxnLst/>
            <a:rect l="l" t="t" r="r" b="b"/>
            <a:pathLst>
              <a:path w="4627646" h="4627648">
                <a:moveTo>
                  <a:pt x="2313823" y="0"/>
                </a:moveTo>
                <a:cubicBezTo>
                  <a:pt x="3591712" y="0"/>
                  <a:pt x="4627646" y="1035934"/>
                  <a:pt x="4627646" y="2313824"/>
                </a:cubicBezTo>
                <a:cubicBezTo>
                  <a:pt x="4627646" y="3591714"/>
                  <a:pt x="3591712" y="4627648"/>
                  <a:pt x="2313823" y="4627648"/>
                </a:cubicBezTo>
                <a:cubicBezTo>
                  <a:pt x="1035934" y="4627648"/>
                  <a:pt x="0" y="3591714"/>
                  <a:pt x="0" y="2313824"/>
                </a:cubicBezTo>
                <a:cubicBezTo>
                  <a:pt x="0" y="1035934"/>
                  <a:pt x="1035934" y="0"/>
                  <a:pt x="2313823" y="0"/>
                </a:cubicBezTo>
                <a:close/>
              </a:path>
            </a:pathLst>
          </a:custGeom>
        </p:spPr>
      </p:pic>
      <p:pic>
        <p:nvPicPr>
          <p:cNvPr id="3" name="Picture 7" descr="Engineers with digital tablet and blueprints in a factory">
            <a:extLst>
              <a:ext uri="{FF2B5EF4-FFF2-40B4-BE49-F238E27FC236}">
                <a16:creationId xmlns:a16="http://schemas.microsoft.com/office/drawing/2014/main" id="{F57A1A14-3349-4790-BF2C-6C40F5072BFB}"/>
              </a:ext>
            </a:extLst>
          </p:cNvPr>
          <p:cNvPicPr>
            <a:picLocks noChangeAspect="1"/>
          </p:cNvPicPr>
          <p:nvPr/>
        </p:nvPicPr>
        <p:blipFill rotWithShape="1">
          <a:blip r:embed="rId3"/>
          <a:srcRect l="24944" r="15971" b="-3"/>
          <a:stretch/>
        </p:blipFill>
        <p:spPr>
          <a:xfrm>
            <a:off x="1319706" y="1757695"/>
            <a:ext cx="2590737" cy="2926956"/>
          </a:xfrm>
          <a:custGeom>
            <a:avLst/>
            <a:gdLst/>
            <a:ahLst/>
            <a:cxnLst/>
            <a:rect l="l" t="t" r="r" b="b"/>
            <a:pathLst>
              <a:path w="2590737" h="2926956">
                <a:moveTo>
                  <a:pt x="1463478" y="0"/>
                </a:moveTo>
                <a:cubicBezTo>
                  <a:pt x="1867606" y="0"/>
                  <a:pt x="2233476" y="163805"/>
                  <a:pt x="2498313" y="428643"/>
                </a:cubicBezTo>
                <a:lnTo>
                  <a:pt x="2501029" y="431631"/>
                </a:lnTo>
                <a:lnTo>
                  <a:pt x="2445696" y="582811"/>
                </a:lnTo>
                <a:cubicBezTo>
                  <a:pt x="2374039" y="813196"/>
                  <a:pt x="2335437" y="1058145"/>
                  <a:pt x="2335437" y="1312109"/>
                </a:cubicBezTo>
                <a:cubicBezTo>
                  <a:pt x="2335437" y="1650728"/>
                  <a:pt x="2404063" y="1973319"/>
                  <a:pt x="2528166" y="2266732"/>
                </a:cubicBezTo>
                <a:lnTo>
                  <a:pt x="2590737" y="2396622"/>
                </a:lnTo>
                <a:lnTo>
                  <a:pt x="2498313" y="2498313"/>
                </a:lnTo>
                <a:cubicBezTo>
                  <a:pt x="2233476" y="2763151"/>
                  <a:pt x="1867606" y="2926956"/>
                  <a:pt x="1463478" y="2926956"/>
                </a:cubicBezTo>
                <a:cubicBezTo>
                  <a:pt x="655221" y="2926956"/>
                  <a:pt x="0" y="2271735"/>
                  <a:pt x="0" y="1463478"/>
                </a:cubicBezTo>
                <a:cubicBezTo>
                  <a:pt x="0" y="655221"/>
                  <a:pt x="655221" y="0"/>
                  <a:pt x="1463478" y="0"/>
                </a:cubicBezTo>
                <a:close/>
              </a:path>
            </a:pathLst>
          </a:custGeom>
        </p:spPr>
      </p:pic>
      <p:pic>
        <p:nvPicPr>
          <p:cNvPr id="2" name="Picture 2" descr="Football line of scrimmage">
            <a:extLst>
              <a:ext uri="{FF2B5EF4-FFF2-40B4-BE49-F238E27FC236}">
                <a16:creationId xmlns:a16="http://schemas.microsoft.com/office/drawing/2014/main" id="{B11E69A3-1F61-4D4D-B790-5B239734FA8C}"/>
              </a:ext>
            </a:extLst>
          </p:cNvPr>
          <p:cNvPicPr>
            <a:picLocks noChangeAspect="1"/>
          </p:cNvPicPr>
          <p:nvPr/>
        </p:nvPicPr>
        <p:blipFill rotWithShape="1">
          <a:blip r:embed="rId4"/>
          <a:srcRect l="28523" r="12031" b="4"/>
          <a:stretch/>
        </p:blipFill>
        <p:spPr>
          <a:xfrm>
            <a:off x="8297994" y="1757695"/>
            <a:ext cx="2577829" cy="2926956"/>
          </a:xfrm>
          <a:custGeom>
            <a:avLst/>
            <a:gdLst/>
            <a:ahLst/>
            <a:cxnLst/>
            <a:rect l="l" t="t" r="r" b="b"/>
            <a:pathLst>
              <a:path w="2577829" h="2926956">
                <a:moveTo>
                  <a:pt x="1114351" y="0"/>
                </a:moveTo>
                <a:cubicBezTo>
                  <a:pt x="1922608" y="0"/>
                  <a:pt x="2577829" y="655221"/>
                  <a:pt x="2577829" y="1463478"/>
                </a:cubicBezTo>
                <a:cubicBezTo>
                  <a:pt x="2577829" y="2271735"/>
                  <a:pt x="1922608" y="2926956"/>
                  <a:pt x="1114351" y="2926956"/>
                </a:cubicBezTo>
                <a:cubicBezTo>
                  <a:pt x="710223" y="2926956"/>
                  <a:pt x="344353" y="2763151"/>
                  <a:pt x="79516" y="2498313"/>
                </a:cubicBezTo>
                <a:lnTo>
                  <a:pt x="0" y="2410824"/>
                </a:lnTo>
                <a:lnTo>
                  <a:pt x="69413" y="2266732"/>
                </a:lnTo>
                <a:cubicBezTo>
                  <a:pt x="193516" y="1973319"/>
                  <a:pt x="262142" y="1650728"/>
                  <a:pt x="262142" y="1312109"/>
                </a:cubicBezTo>
                <a:cubicBezTo>
                  <a:pt x="262142" y="1058145"/>
                  <a:pt x="223540" y="813196"/>
                  <a:pt x="151883" y="582811"/>
                </a:cubicBezTo>
                <a:lnTo>
                  <a:pt x="91478" y="417771"/>
                </a:lnTo>
                <a:lnTo>
                  <a:pt x="183443" y="334187"/>
                </a:lnTo>
                <a:cubicBezTo>
                  <a:pt x="436418" y="125413"/>
                  <a:pt x="760739" y="0"/>
                  <a:pt x="1114351" y="0"/>
                </a:cubicBezTo>
                <a:close/>
              </a:path>
            </a:pathLst>
          </a:custGeom>
        </p:spPr>
      </p:pic>
      <p:sp>
        <p:nvSpPr>
          <p:cNvPr id="4" name="Footer Placeholder 3">
            <a:extLst>
              <a:ext uri="{FF2B5EF4-FFF2-40B4-BE49-F238E27FC236}">
                <a16:creationId xmlns:a16="http://schemas.microsoft.com/office/drawing/2014/main" id="{837BB1B2-FDE3-48A3-96F6-9D2F89B6D814}"/>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lgn="ctr">
              <a:spcAft>
                <a:spcPts val="600"/>
              </a:spcAft>
            </a:pPr>
            <a:r>
              <a:rPr lang="en-US" sz="1200" kern="1200" dirty="0">
                <a:solidFill>
                  <a:schemeClr val="tx1">
                    <a:tint val="75000"/>
                  </a:schemeClr>
                </a:solidFill>
                <a:latin typeface="+mn-lt"/>
                <a:ea typeface="+mn-ea"/>
                <a:cs typeface="+mn-cs"/>
              </a:rPr>
              <a:t>2100191</a:t>
            </a:r>
          </a:p>
        </p:txBody>
      </p:sp>
    </p:spTree>
    <p:extLst>
      <p:ext uri="{BB962C8B-B14F-4D97-AF65-F5344CB8AC3E}">
        <p14:creationId xmlns:p14="http://schemas.microsoft.com/office/powerpoint/2010/main" val="1062038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8BFBB-837E-459D-8DEE-3224B4619891}"/>
              </a:ext>
            </a:extLst>
          </p:cNvPr>
          <p:cNvSpPr>
            <a:spLocks noGrp="1"/>
          </p:cNvSpPr>
          <p:nvPr>
            <p:ph type="title"/>
          </p:nvPr>
        </p:nvSpPr>
        <p:spPr/>
        <p:txBody>
          <a:bodyPr>
            <a:normAutofit fontScale="90000"/>
          </a:bodyPr>
          <a:lstStyle/>
          <a:p>
            <a:r>
              <a:rPr lang="en-GB" b="1" u="sng" dirty="0">
                <a:latin typeface="Times New Roman"/>
                <a:cs typeface="Times New Roman"/>
              </a:rPr>
              <a:t>The importance of teamwork and why I believe its imperative in an employability setting :</a:t>
            </a:r>
            <a:endParaRPr lang="en-GB" dirty="0"/>
          </a:p>
        </p:txBody>
      </p:sp>
      <p:sp>
        <p:nvSpPr>
          <p:cNvPr id="3" name="Content Placeholder 2">
            <a:extLst>
              <a:ext uri="{FF2B5EF4-FFF2-40B4-BE49-F238E27FC236}">
                <a16:creationId xmlns:a16="http://schemas.microsoft.com/office/drawing/2014/main" id="{2B5D97B7-2575-4D65-98AF-59A9F564159D}"/>
              </a:ext>
            </a:extLst>
          </p:cNvPr>
          <p:cNvSpPr>
            <a:spLocks noGrp="1"/>
          </p:cNvSpPr>
          <p:nvPr>
            <p:ph idx="1"/>
          </p:nvPr>
        </p:nvSpPr>
        <p:spPr/>
        <p:txBody>
          <a:bodyPr vert="horz" lIns="91440" tIns="45720" rIns="91440" bIns="45720" rtlCol="0" anchor="t">
            <a:normAutofit/>
          </a:bodyPr>
          <a:lstStyle/>
          <a:p>
            <a:r>
              <a:rPr lang="en-GB" sz="2000" dirty="0">
                <a:latin typeface="Times New Roman"/>
                <a:cs typeface="Times New Roman"/>
              </a:rPr>
              <a:t>Stella Cottrell (Study Handbook, 2019, p.171-172) argues the importance of </a:t>
            </a:r>
            <a:r>
              <a:rPr lang="en-GB" sz="2000">
                <a:latin typeface="Times New Roman"/>
                <a:cs typeface="Times New Roman"/>
              </a:rPr>
              <a:t>Teamwork and that there are </a:t>
            </a:r>
            <a:r>
              <a:rPr lang="en-GB" sz="2000" dirty="0">
                <a:latin typeface="Times New Roman"/>
                <a:cs typeface="Times New Roman"/>
              </a:rPr>
              <a:t>a number of reasons to  encourage young people </a:t>
            </a:r>
            <a:r>
              <a:rPr lang="en-GB" sz="2000">
                <a:latin typeface="Times New Roman"/>
                <a:cs typeface="Times New Roman"/>
              </a:rPr>
              <a:t>to improve their teamwork skills for employability. These reasons include:</a:t>
            </a:r>
          </a:p>
          <a:p>
            <a:pPr>
              <a:buFont typeface="Arial" charset="2"/>
              <a:buChar char="•"/>
            </a:pPr>
            <a:r>
              <a:rPr lang="en-GB" sz="2000" b="1" dirty="0">
                <a:latin typeface="Times New Roman"/>
                <a:cs typeface="Times New Roman"/>
              </a:rPr>
              <a:t>Diverse viewpoints</a:t>
            </a:r>
          </a:p>
          <a:p>
            <a:pPr>
              <a:buFont typeface="Arial" charset="2"/>
              <a:buChar char="•"/>
            </a:pPr>
            <a:r>
              <a:rPr lang="en-GB" sz="2000" dirty="0">
                <a:latin typeface="Times New Roman"/>
                <a:cs typeface="Times New Roman"/>
              </a:rPr>
              <a:t>Its importance for employability? </a:t>
            </a:r>
          </a:p>
          <a:p>
            <a:pPr>
              <a:buFont typeface="Arial" charset="2"/>
              <a:buChar char="•"/>
            </a:pPr>
            <a:r>
              <a:rPr lang="en-GB" sz="2000" b="1" dirty="0">
                <a:latin typeface="Times New Roman"/>
                <a:cs typeface="Times New Roman"/>
              </a:rPr>
              <a:t>Learning to take criticism and challenge from others</a:t>
            </a:r>
          </a:p>
          <a:p>
            <a:pPr>
              <a:buFont typeface="Arial" charset="2"/>
              <a:buChar char="•"/>
            </a:pPr>
            <a:r>
              <a:rPr lang="en-GB" sz="2000" dirty="0">
                <a:latin typeface="Times New Roman"/>
                <a:cs typeface="Times New Roman"/>
              </a:rPr>
              <a:t>Its importance for employability? </a:t>
            </a:r>
          </a:p>
          <a:p>
            <a:pPr>
              <a:buFont typeface="Arial" charset="2"/>
              <a:buChar char="•"/>
            </a:pPr>
            <a:r>
              <a:rPr lang="en-GB" sz="2000" b="1" dirty="0">
                <a:latin typeface="Times New Roman"/>
                <a:cs typeface="Times New Roman"/>
              </a:rPr>
              <a:t>Learning our own strengths and weakness </a:t>
            </a:r>
          </a:p>
          <a:p>
            <a:pPr>
              <a:buFont typeface="Arial" charset="2"/>
              <a:buChar char="•"/>
            </a:pPr>
            <a:r>
              <a:rPr lang="en-GB" sz="2000" dirty="0">
                <a:latin typeface="Times New Roman"/>
                <a:cs typeface="Times New Roman"/>
              </a:rPr>
              <a:t>Its importance for employability?</a:t>
            </a:r>
          </a:p>
          <a:p>
            <a:pPr>
              <a:buFont typeface="Arial" charset="2"/>
              <a:buChar char="•"/>
            </a:pPr>
            <a:endParaRPr lang="en-GB" sz="2000" dirty="0">
              <a:latin typeface="Times New Roman"/>
              <a:cs typeface="Times New Roman"/>
            </a:endParaRPr>
          </a:p>
          <a:p>
            <a:pPr>
              <a:buFont typeface="Arial" charset="2"/>
              <a:buChar char="•"/>
            </a:pPr>
            <a:endParaRPr lang="en-GB" sz="2000" dirty="0">
              <a:latin typeface="Times New Roman"/>
              <a:cs typeface="Times New Roman"/>
            </a:endParaRPr>
          </a:p>
          <a:p>
            <a:pPr>
              <a:buFont typeface="Arial" charset="2"/>
              <a:buChar char="•"/>
            </a:pPr>
            <a:endParaRPr lang="en-GB" dirty="0"/>
          </a:p>
          <a:p>
            <a:pPr>
              <a:buFont typeface="Arial" charset="2"/>
              <a:buChar char="•"/>
            </a:pPr>
            <a:endParaRPr lang="en-GB" dirty="0"/>
          </a:p>
          <a:p>
            <a:pPr>
              <a:buFont typeface="Arial" charset="2"/>
              <a:buChar char="•"/>
            </a:pPr>
            <a:endParaRPr lang="en-GB" dirty="0"/>
          </a:p>
          <a:p>
            <a:endParaRPr lang="en-GB" dirty="0"/>
          </a:p>
        </p:txBody>
      </p:sp>
      <p:sp>
        <p:nvSpPr>
          <p:cNvPr id="4" name="Footer Placeholder 3">
            <a:extLst>
              <a:ext uri="{FF2B5EF4-FFF2-40B4-BE49-F238E27FC236}">
                <a16:creationId xmlns:a16="http://schemas.microsoft.com/office/drawing/2014/main" id="{E7187AFC-E085-44BF-B5EC-71D9CA5FBD2B}"/>
              </a:ext>
            </a:extLst>
          </p:cNvPr>
          <p:cNvSpPr>
            <a:spLocks noGrp="1"/>
          </p:cNvSpPr>
          <p:nvPr>
            <p:ph type="ftr" sz="quarter" idx="11"/>
          </p:nvPr>
        </p:nvSpPr>
        <p:spPr/>
        <p:txBody>
          <a:bodyPr/>
          <a:lstStyle/>
          <a:p>
            <a:r>
              <a:rPr lang="en-GB"/>
              <a:t>2100191</a:t>
            </a:r>
          </a:p>
        </p:txBody>
      </p:sp>
    </p:spTree>
    <p:extLst>
      <p:ext uri="{BB962C8B-B14F-4D97-AF65-F5344CB8AC3E}">
        <p14:creationId xmlns:p14="http://schemas.microsoft.com/office/powerpoint/2010/main" val="11100306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21" descr="Smiling adult male standing in food cart wearing apron leaning on counter looking up and away">
            <a:extLst>
              <a:ext uri="{FF2B5EF4-FFF2-40B4-BE49-F238E27FC236}">
                <a16:creationId xmlns:a16="http://schemas.microsoft.com/office/drawing/2014/main" id="{0CA34870-0605-40CD-A954-E5B596C9CF90}"/>
              </a:ext>
            </a:extLst>
          </p:cNvPr>
          <p:cNvPicPr>
            <a:picLocks noChangeAspect="1"/>
          </p:cNvPicPr>
          <p:nvPr/>
        </p:nvPicPr>
        <p:blipFill rotWithShape="1">
          <a:blip r:embed="rId2"/>
          <a:srcRect r="2" b="238"/>
          <a:stretch/>
        </p:blipFill>
        <p:spPr>
          <a:xfrm>
            <a:off x="6887045" y="10"/>
            <a:ext cx="4661488" cy="3104198"/>
          </a:xfrm>
          <a:prstGeom prst="rect">
            <a:avLst/>
          </a:prstGeom>
        </p:spPr>
      </p:pic>
      <p:pic>
        <p:nvPicPr>
          <p:cNvPr id="24" name="Picture 24" descr="Person holding we're open sign">
            <a:extLst>
              <a:ext uri="{FF2B5EF4-FFF2-40B4-BE49-F238E27FC236}">
                <a16:creationId xmlns:a16="http://schemas.microsoft.com/office/drawing/2014/main" id="{DDBCEABE-ADAB-414D-AB1E-21A6AAAE6BA0}"/>
              </a:ext>
            </a:extLst>
          </p:cNvPr>
          <p:cNvPicPr>
            <a:picLocks noChangeAspect="1"/>
          </p:cNvPicPr>
          <p:nvPr/>
        </p:nvPicPr>
        <p:blipFill rotWithShape="1">
          <a:blip r:embed="rId3"/>
          <a:srcRect t="12181" r="-1" b="-1"/>
          <a:stretch/>
        </p:blipFill>
        <p:spPr>
          <a:xfrm>
            <a:off x="5419264" y="3265080"/>
            <a:ext cx="6129269" cy="3592925"/>
          </a:xfrm>
          <a:prstGeom prst="rect">
            <a:avLst/>
          </a:prstGeom>
        </p:spPr>
      </p:pic>
      <p:pic>
        <p:nvPicPr>
          <p:cNvPr id="22" name="Picture 23" descr="Coffee and croissant on the table">
            <a:extLst>
              <a:ext uri="{FF2B5EF4-FFF2-40B4-BE49-F238E27FC236}">
                <a16:creationId xmlns:a16="http://schemas.microsoft.com/office/drawing/2014/main" id="{2F960736-34C0-42B1-A0DD-C5D120F8794E}"/>
              </a:ext>
            </a:extLst>
          </p:cNvPr>
          <p:cNvPicPr>
            <a:picLocks noChangeAspect="1"/>
          </p:cNvPicPr>
          <p:nvPr/>
        </p:nvPicPr>
        <p:blipFill rotWithShape="1">
          <a:blip r:embed="rId4"/>
          <a:srcRect t="3452" r="1" b="1"/>
          <a:stretch/>
        </p:blipFill>
        <p:spPr>
          <a:xfrm>
            <a:off x="643467" y="-5"/>
            <a:ext cx="6082711" cy="3920044"/>
          </a:xfrm>
          <a:custGeom>
            <a:avLst/>
            <a:gdLst/>
            <a:ahLst/>
            <a:cxnLst/>
            <a:rect l="l" t="t" r="r" b="b"/>
            <a:pathLst>
              <a:path w="6082711" h="3920044">
                <a:moveTo>
                  <a:pt x="0" y="0"/>
                </a:moveTo>
                <a:lnTo>
                  <a:pt x="6082711" y="0"/>
                </a:lnTo>
                <a:lnTo>
                  <a:pt x="6082711" y="3103225"/>
                </a:lnTo>
                <a:lnTo>
                  <a:pt x="4614930" y="3103225"/>
                </a:lnTo>
                <a:lnTo>
                  <a:pt x="4614930" y="3920044"/>
                </a:lnTo>
                <a:lnTo>
                  <a:pt x="0" y="3920044"/>
                </a:lnTo>
                <a:close/>
              </a:path>
            </a:pathLst>
          </a:custGeom>
        </p:spPr>
      </p:pic>
      <p:sp>
        <p:nvSpPr>
          <p:cNvPr id="29" name="Rectangle 28">
            <a:extLst>
              <a:ext uri="{FF2B5EF4-FFF2-40B4-BE49-F238E27FC236}">
                <a16:creationId xmlns:a16="http://schemas.microsoft.com/office/drawing/2014/main" id="{749FA6A2-2239-4EF2-9EB3-B1DC295FE1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8" y="4080063"/>
            <a:ext cx="4614930" cy="2156145"/>
          </a:xfrm>
          <a:prstGeom prst="rect">
            <a:avLst/>
          </a:prstGeom>
          <a:solidFill>
            <a:schemeClr val="tx1">
              <a:lumMod val="50000"/>
              <a:lumOff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A91463E3-069F-4812-BF48-BCD0F0285620}"/>
              </a:ext>
            </a:extLst>
          </p:cNvPr>
          <p:cNvSpPr>
            <a:spLocks noGrp="1"/>
          </p:cNvSpPr>
          <p:nvPr>
            <p:ph type="ftr" sz="quarter" idx="11"/>
          </p:nvPr>
        </p:nvSpPr>
        <p:spPr>
          <a:xfrm>
            <a:off x="643467" y="6355080"/>
            <a:ext cx="4614333" cy="365760"/>
          </a:xfrm>
        </p:spPr>
        <p:txBody>
          <a:bodyPr vert="horz" lIns="91440" tIns="45720" rIns="91440" bIns="45720" rtlCol="0" anchor="ctr">
            <a:normAutofit/>
          </a:bodyPr>
          <a:lstStyle/>
          <a:p>
            <a:pPr>
              <a:spcAft>
                <a:spcPts val="600"/>
              </a:spcAft>
            </a:pPr>
            <a:r>
              <a:rPr lang="en-US" sz="1200" kern="1200" dirty="0">
                <a:solidFill>
                  <a:schemeClr val="tx1">
                    <a:tint val="75000"/>
                  </a:schemeClr>
                </a:solidFill>
                <a:latin typeface="+mn-lt"/>
                <a:ea typeface="+mn-ea"/>
                <a:cs typeface="+mn-cs"/>
              </a:rPr>
              <a:t>2100191</a:t>
            </a:r>
          </a:p>
        </p:txBody>
      </p:sp>
      <p:sp>
        <p:nvSpPr>
          <p:cNvPr id="25" name="TextBox 24">
            <a:extLst>
              <a:ext uri="{FF2B5EF4-FFF2-40B4-BE49-F238E27FC236}">
                <a16:creationId xmlns:a16="http://schemas.microsoft.com/office/drawing/2014/main" id="{7B777F26-011A-4615-82EE-519B2F547182}"/>
              </a:ext>
            </a:extLst>
          </p:cNvPr>
          <p:cNvSpPr txBox="1"/>
          <p:nvPr/>
        </p:nvSpPr>
        <p:spPr>
          <a:xfrm>
            <a:off x="741873" y="4623759"/>
            <a:ext cx="4525992"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a:latin typeface="Times New Roman"/>
                <a:cs typeface="Times New Roman"/>
              </a:rPr>
              <a:t>Example of Teamwork in an employability setting</a:t>
            </a:r>
            <a:endParaRPr lang="en-US" sz="3200">
              <a:latin typeface="Times New Roman"/>
              <a:cs typeface="Times New Roman"/>
            </a:endParaRPr>
          </a:p>
        </p:txBody>
      </p:sp>
    </p:spTree>
    <p:extLst>
      <p:ext uri="{BB962C8B-B14F-4D97-AF65-F5344CB8AC3E}">
        <p14:creationId xmlns:p14="http://schemas.microsoft.com/office/powerpoint/2010/main" val="3108035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26"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27" name="Straight Connector 26">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 name="TextBox 2">
            <a:extLst>
              <a:ext uri="{FF2B5EF4-FFF2-40B4-BE49-F238E27FC236}">
                <a16:creationId xmlns:a16="http://schemas.microsoft.com/office/drawing/2014/main" id="{21B6C98C-FB92-41BB-B2B6-ECEAB5174447}"/>
              </a:ext>
            </a:extLst>
          </p:cNvPr>
          <p:cNvSpPr txBox="1"/>
          <p:nvPr/>
        </p:nvSpPr>
        <p:spPr>
          <a:xfrm>
            <a:off x="4562026" y="1708956"/>
            <a:ext cx="4410051" cy="2367559"/>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r" defTabSz="457200">
              <a:spcBef>
                <a:spcPct val="0"/>
              </a:spcBef>
              <a:spcAft>
                <a:spcPts val="600"/>
              </a:spcAft>
            </a:pPr>
            <a:r>
              <a:rPr lang="en-US" sz="6000" b="1" u="sng" dirty="0">
                <a:solidFill>
                  <a:schemeClr val="accent1"/>
                </a:solidFill>
                <a:latin typeface="+mj-lt"/>
                <a:ea typeface="+mj-ea"/>
                <a:cs typeface="+mj-cs"/>
              </a:rPr>
              <a:t>EXAMPLE</a:t>
            </a:r>
          </a:p>
        </p:txBody>
      </p:sp>
      <p:pic>
        <p:nvPicPr>
          <p:cNvPr id="2" name="Picture 2" descr="A picture containing text, printer, electronics, projector&#10;&#10;Description automatically generated">
            <a:extLst>
              <a:ext uri="{FF2B5EF4-FFF2-40B4-BE49-F238E27FC236}">
                <a16:creationId xmlns:a16="http://schemas.microsoft.com/office/drawing/2014/main" id="{9CD34E96-C29B-4F41-94CB-F603A47EA43A}"/>
              </a:ext>
            </a:extLst>
          </p:cNvPr>
          <p:cNvPicPr>
            <a:picLocks noChangeAspect="1"/>
          </p:cNvPicPr>
          <p:nvPr/>
        </p:nvPicPr>
        <p:blipFill rotWithShape="1">
          <a:blip r:embed="rId2"/>
          <a:srcRect l="2248" r="10893" b="-3"/>
          <a:stretch/>
        </p:blipFill>
        <p:spPr>
          <a:xfrm>
            <a:off x="888604" y="1265315"/>
            <a:ext cx="3746710" cy="4335340"/>
          </a:xfrm>
          <a:prstGeom prst="rect">
            <a:avLst/>
          </a:prstGeom>
        </p:spPr>
      </p:pic>
      <p:sp>
        <p:nvSpPr>
          <p:cNvPr id="4" name="Footer Placeholder 3">
            <a:extLst>
              <a:ext uri="{FF2B5EF4-FFF2-40B4-BE49-F238E27FC236}">
                <a16:creationId xmlns:a16="http://schemas.microsoft.com/office/drawing/2014/main" id="{01D7AB94-CCF8-46EE-A0DC-95EB7BE17D98}"/>
              </a:ext>
            </a:extLst>
          </p:cNvPr>
          <p:cNvSpPr>
            <a:spLocks noGrp="1"/>
          </p:cNvSpPr>
          <p:nvPr>
            <p:ph type="ftr" sz="quarter" idx="11"/>
          </p:nvPr>
        </p:nvSpPr>
        <p:spPr>
          <a:xfrm>
            <a:off x="677334" y="6041362"/>
            <a:ext cx="5528230" cy="365125"/>
          </a:xfrm>
        </p:spPr>
        <p:txBody>
          <a:bodyPr vert="horz" lIns="91440" tIns="45720" rIns="91440" bIns="45720" rtlCol="0" anchor="ctr">
            <a:normAutofit/>
          </a:bodyPr>
          <a:lstStyle/>
          <a:p>
            <a:pPr defTabSz="457200">
              <a:spcAft>
                <a:spcPts val="600"/>
              </a:spcAft>
            </a:pPr>
            <a:r>
              <a:rPr lang="en-US" kern="1200">
                <a:solidFill>
                  <a:schemeClr val="tx1">
                    <a:tint val="75000"/>
                  </a:schemeClr>
                </a:solidFill>
                <a:latin typeface="+mn-lt"/>
                <a:ea typeface="+mn-ea"/>
                <a:cs typeface="+mn-cs"/>
              </a:rPr>
              <a:t>2100191</a:t>
            </a:r>
          </a:p>
        </p:txBody>
      </p:sp>
    </p:spTree>
    <p:extLst>
      <p:ext uri="{BB962C8B-B14F-4D97-AF65-F5344CB8AC3E}">
        <p14:creationId xmlns:p14="http://schemas.microsoft.com/office/powerpoint/2010/main" val="16041957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29"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30" name="Straight Connector 29">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2"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37">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8D6B18FA-184A-4F23-83BC-C6C38A4BD153}"/>
              </a:ext>
            </a:extLst>
          </p:cNvPr>
          <p:cNvSpPr>
            <a:spLocks noGrp="1"/>
          </p:cNvSpPr>
          <p:nvPr>
            <p:ph type="title"/>
          </p:nvPr>
        </p:nvSpPr>
        <p:spPr>
          <a:xfrm>
            <a:off x="1248275" y="2469529"/>
            <a:ext cx="4335468" cy="2875534"/>
          </a:xfrm>
        </p:spPr>
        <p:txBody>
          <a:bodyPr vert="horz" lIns="91440" tIns="45720" rIns="91440" bIns="45720" rtlCol="0" anchor="b">
            <a:normAutofit/>
          </a:bodyPr>
          <a:lstStyle/>
          <a:p>
            <a:pPr algn="r">
              <a:lnSpc>
                <a:spcPct val="90000"/>
              </a:lnSpc>
            </a:pPr>
            <a:r>
              <a:rPr lang="en-US" sz="5400">
                <a:latin typeface="Times New Roman"/>
                <a:cs typeface="Times New Roman"/>
              </a:rPr>
              <a:t>How Teamwork is tranferrable to Youth Work setting</a:t>
            </a:r>
            <a:endParaRPr lang="en-US" sz="4600"/>
          </a:p>
        </p:txBody>
      </p:sp>
      <p:pic>
        <p:nvPicPr>
          <p:cNvPr id="8" name="Graphic 7" descr="Group">
            <a:extLst>
              <a:ext uri="{FF2B5EF4-FFF2-40B4-BE49-F238E27FC236}">
                <a16:creationId xmlns:a16="http://schemas.microsoft.com/office/drawing/2014/main" id="{88CA2E61-9FCB-4381-8FCE-B628DFC5E51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5998" y="1924043"/>
            <a:ext cx="3280613" cy="3280613"/>
          </a:xfrm>
          <a:prstGeom prst="rect">
            <a:avLst/>
          </a:prstGeom>
        </p:spPr>
      </p:pic>
      <p:sp>
        <p:nvSpPr>
          <p:cNvPr id="4" name="Footer Placeholder 3">
            <a:extLst>
              <a:ext uri="{FF2B5EF4-FFF2-40B4-BE49-F238E27FC236}">
                <a16:creationId xmlns:a16="http://schemas.microsoft.com/office/drawing/2014/main" id="{11C40E5A-8F6B-4E7B-B8CA-3535DC51F74E}"/>
              </a:ext>
            </a:extLst>
          </p:cNvPr>
          <p:cNvSpPr>
            <a:spLocks noGrp="1"/>
          </p:cNvSpPr>
          <p:nvPr>
            <p:ph type="ftr" sz="quarter" idx="11"/>
          </p:nvPr>
        </p:nvSpPr>
        <p:spPr>
          <a:xfrm>
            <a:off x="677334" y="6041362"/>
            <a:ext cx="6297612" cy="365125"/>
          </a:xfrm>
        </p:spPr>
        <p:txBody>
          <a:bodyPr vert="horz" lIns="91440" tIns="45720" rIns="91440" bIns="45720" rtlCol="0" anchor="ctr">
            <a:normAutofit/>
          </a:bodyPr>
          <a:lstStyle/>
          <a:p>
            <a:pPr defTabSz="457200">
              <a:spcAft>
                <a:spcPts val="600"/>
              </a:spcAft>
            </a:pPr>
            <a:r>
              <a:rPr lang="en-US" kern="1200">
                <a:solidFill>
                  <a:schemeClr val="tx1">
                    <a:tint val="75000"/>
                  </a:schemeClr>
                </a:solidFill>
                <a:latin typeface="+mn-lt"/>
                <a:ea typeface="+mn-ea"/>
                <a:cs typeface="+mn-cs"/>
              </a:rPr>
              <a:t>2100191</a:t>
            </a:r>
          </a:p>
        </p:txBody>
      </p:sp>
    </p:spTree>
    <p:extLst>
      <p:ext uri="{BB962C8B-B14F-4D97-AF65-F5344CB8AC3E}">
        <p14:creationId xmlns:p14="http://schemas.microsoft.com/office/powerpoint/2010/main" val="24774200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50170-714F-4C19-B9ED-33BCB1F93BCC}"/>
              </a:ext>
            </a:extLst>
          </p:cNvPr>
          <p:cNvSpPr>
            <a:spLocks noGrp="1"/>
          </p:cNvSpPr>
          <p:nvPr>
            <p:ph type="title"/>
          </p:nvPr>
        </p:nvSpPr>
        <p:spPr/>
        <p:txBody>
          <a:bodyPr/>
          <a:lstStyle/>
          <a:p>
            <a:r>
              <a:rPr lang="en-GB" u="sng">
                <a:latin typeface="Times New Roman"/>
                <a:cs typeface="Times New Roman"/>
              </a:rPr>
              <a:t>The importance of Teamwork in the Youth work setting:</a:t>
            </a:r>
          </a:p>
        </p:txBody>
      </p:sp>
      <p:sp>
        <p:nvSpPr>
          <p:cNvPr id="4" name="Footer Placeholder 3">
            <a:extLst>
              <a:ext uri="{FF2B5EF4-FFF2-40B4-BE49-F238E27FC236}">
                <a16:creationId xmlns:a16="http://schemas.microsoft.com/office/drawing/2014/main" id="{5A48AFD9-A787-4A9E-9BCF-D7AF35DA78A8}"/>
              </a:ext>
            </a:extLst>
          </p:cNvPr>
          <p:cNvSpPr>
            <a:spLocks noGrp="1"/>
          </p:cNvSpPr>
          <p:nvPr>
            <p:ph type="ftr" sz="quarter" idx="11"/>
          </p:nvPr>
        </p:nvSpPr>
        <p:spPr/>
        <p:txBody>
          <a:bodyPr/>
          <a:lstStyle/>
          <a:p>
            <a:r>
              <a:rPr lang="en-GB"/>
              <a:t>2100191</a:t>
            </a:r>
          </a:p>
        </p:txBody>
      </p:sp>
      <p:sp>
        <p:nvSpPr>
          <p:cNvPr id="5" name="TextBox 4">
            <a:extLst>
              <a:ext uri="{FF2B5EF4-FFF2-40B4-BE49-F238E27FC236}">
                <a16:creationId xmlns:a16="http://schemas.microsoft.com/office/drawing/2014/main" id="{0912EEAF-AAC4-4C05-B0DE-44CB843D00B6}"/>
              </a:ext>
            </a:extLst>
          </p:cNvPr>
          <p:cNvSpPr txBox="1"/>
          <p:nvPr/>
        </p:nvSpPr>
        <p:spPr>
          <a:xfrm>
            <a:off x="885645" y="2280249"/>
            <a:ext cx="812033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a:t>Pathways (Pathways Adventure Activites, 2000) argues that children often do not express themselves </a:t>
            </a:r>
            <a:r>
              <a:rPr lang="en-GB" dirty="0"/>
              <a:t>because they are afraid of not knowing the reaction. They argue that Teamwork as a Study skill can help a Young person become more assertive and confident</a:t>
            </a:r>
            <a:endParaRPr lang="en-US"/>
          </a:p>
        </p:txBody>
      </p:sp>
      <p:sp>
        <p:nvSpPr>
          <p:cNvPr id="6" name="TextBox 5">
            <a:extLst>
              <a:ext uri="{FF2B5EF4-FFF2-40B4-BE49-F238E27FC236}">
                <a16:creationId xmlns:a16="http://schemas.microsoft.com/office/drawing/2014/main" id="{61B8D67E-E88B-4656-A8E5-1082113CD10D}"/>
              </a:ext>
            </a:extLst>
          </p:cNvPr>
          <p:cNvSpPr txBox="1"/>
          <p:nvPr/>
        </p:nvSpPr>
        <p:spPr>
          <a:xfrm>
            <a:off x="799381" y="3689231"/>
            <a:ext cx="860916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Listening skills are also argued to be a "positive effect of teamwork" (Pathways Adventure </a:t>
            </a:r>
            <a:r>
              <a:rPr lang="en-GB" dirty="0" err="1"/>
              <a:t>activites</a:t>
            </a:r>
            <a:r>
              <a:rPr lang="en-GB" dirty="0"/>
              <a:t>, 2000) along with participation and sharing which all are valuable aspects of Youth work.</a:t>
            </a:r>
          </a:p>
        </p:txBody>
      </p:sp>
      <p:sp>
        <p:nvSpPr>
          <p:cNvPr id="7" name="TextBox 6">
            <a:extLst>
              <a:ext uri="{FF2B5EF4-FFF2-40B4-BE49-F238E27FC236}">
                <a16:creationId xmlns:a16="http://schemas.microsoft.com/office/drawing/2014/main" id="{B54D11E8-B677-41BE-A819-DC4F3B55FD9F}"/>
              </a:ext>
            </a:extLst>
          </p:cNvPr>
          <p:cNvSpPr txBox="1"/>
          <p:nvPr/>
        </p:nvSpPr>
        <p:spPr>
          <a:xfrm>
            <a:off x="798483" y="4924784"/>
            <a:ext cx="958682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I believe that teamwork is an important study skill in youth work as it helps build our communication skills for both Youth workers and Young people. By giving and receiving instructions, follow orders and communicating better we can strive for the best outcome to benefit young people. </a:t>
            </a:r>
          </a:p>
        </p:txBody>
      </p:sp>
    </p:spTree>
    <p:extLst>
      <p:ext uri="{BB962C8B-B14F-4D97-AF65-F5344CB8AC3E}">
        <p14:creationId xmlns:p14="http://schemas.microsoft.com/office/powerpoint/2010/main" val="129501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3DFBBA17-68C1-41F9-89F3-78F3F2DB97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3" name="Freeform 14">
              <a:extLst>
                <a:ext uri="{FF2B5EF4-FFF2-40B4-BE49-F238E27FC236}">
                  <a16:creationId xmlns:a16="http://schemas.microsoft.com/office/drawing/2014/main" id="{3054DDBF-C387-4540-A45A-F9BEB040C2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4" name="Straight Connector 13">
              <a:extLst>
                <a:ext uri="{FF2B5EF4-FFF2-40B4-BE49-F238E27FC236}">
                  <a16:creationId xmlns:a16="http://schemas.microsoft.com/office/drawing/2014/main" id="{7BD859CE-CE14-4780-AE18-EAE4B3284B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F0B8A132-768E-483C-A30F-37EB64E041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F81F31DC-17B7-43F3-B8DB-CA79E1A1E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5">
              <a:extLst>
                <a:ext uri="{FF2B5EF4-FFF2-40B4-BE49-F238E27FC236}">
                  <a16:creationId xmlns:a16="http://schemas.microsoft.com/office/drawing/2014/main" id="{66612D03-B350-4569-BA9B-D1E1F914A5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C382562E-51EA-49FC-9CA9-9E3E9FCFAE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F202B3CB-9607-4519-9EB5-286A461D8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8635CEA0-18EC-41D7-BFAE-B45A7669C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9">
              <a:extLst>
                <a:ext uri="{FF2B5EF4-FFF2-40B4-BE49-F238E27FC236}">
                  <a16:creationId xmlns:a16="http://schemas.microsoft.com/office/drawing/2014/main" id="{FC79C36B-0CF0-4AA7-A3BF-42D6B93173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1D6C24F4-F8D2-44C2-8CFA-D14C5561D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4" name="Isosceles Triangle 30">
            <a:extLst>
              <a:ext uri="{FF2B5EF4-FFF2-40B4-BE49-F238E27FC236}">
                <a16:creationId xmlns:a16="http://schemas.microsoft.com/office/drawing/2014/main" id="{5452A969-5728-413F-8A80-867BBCA56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Freeform 52">
            <a:extLst>
              <a:ext uri="{FF2B5EF4-FFF2-40B4-BE49-F238E27FC236}">
                <a16:creationId xmlns:a16="http://schemas.microsoft.com/office/drawing/2014/main" id="{C2952E8F-D67B-47A9-8C96-A0D9356F2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649" y="3576484"/>
            <a:ext cx="8522979" cy="3281517"/>
          </a:xfrm>
          <a:custGeom>
            <a:avLst/>
            <a:gdLst>
              <a:gd name="connsiteX0" fmla="*/ 8516100 w 8522979"/>
              <a:gd name="connsiteY0" fmla="*/ 0 h 3281517"/>
              <a:gd name="connsiteX1" fmla="*/ 8522979 w 8522979"/>
              <a:gd name="connsiteY1" fmla="*/ 3281517 h 3281517"/>
              <a:gd name="connsiteX2" fmla="*/ 650153 w 8522979"/>
              <a:gd name="connsiteY2" fmla="*/ 3281517 h 3281517"/>
              <a:gd name="connsiteX3" fmla="*/ 0 w 8522979"/>
              <a:gd name="connsiteY3" fmla="*/ 3003752 h 3281517"/>
              <a:gd name="connsiteX4" fmla="*/ 879142 w 8522979"/>
              <a:gd name="connsiteY4" fmla="*/ 690551 h 32815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22979" h="3281517">
                <a:moveTo>
                  <a:pt x="8516100" y="0"/>
                </a:moveTo>
                <a:lnTo>
                  <a:pt x="8522979" y="3281517"/>
                </a:lnTo>
                <a:lnTo>
                  <a:pt x="650153" y="3281517"/>
                </a:lnTo>
                <a:lnTo>
                  <a:pt x="0" y="3003752"/>
                </a:lnTo>
                <a:lnTo>
                  <a:pt x="879142" y="690551"/>
                </a:lnTo>
                <a:close/>
              </a:path>
            </a:pathLst>
          </a:custGeom>
          <a:solidFill>
            <a:schemeClr val="bg1">
              <a:alpha val="98000"/>
            </a:schemeClr>
          </a:solidFill>
          <a:ln>
            <a:noFill/>
          </a:ln>
          <a:effectLst/>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cxnSp>
        <p:nvCxnSpPr>
          <p:cNvPr id="28" name="Straight Connector 27">
            <a:extLst>
              <a:ext uri="{FF2B5EF4-FFF2-40B4-BE49-F238E27FC236}">
                <a16:creationId xmlns:a16="http://schemas.microsoft.com/office/drawing/2014/main" id="{C53D3A00-BD2C-421E-B072-696505412EE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CB516C40-7144-4FFC-865A-09252FB64A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2" name="Rectangle 23">
            <a:extLst>
              <a:ext uri="{FF2B5EF4-FFF2-40B4-BE49-F238E27FC236}">
                <a16:creationId xmlns:a16="http://schemas.microsoft.com/office/drawing/2014/main" id="{5A1E14ED-4106-4248-9C5F-8680C3459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5">
            <a:extLst>
              <a:ext uri="{FF2B5EF4-FFF2-40B4-BE49-F238E27FC236}">
                <a16:creationId xmlns:a16="http://schemas.microsoft.com/office/drawing/2014/main" id="{126ACBEF-76C3-4D9A-A9ED-18BB562A1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24">
            <a:extLst>
              <a:ext uri="{FF2B5EF4-FFF2-40B4-BE49-F238E27FC236}">
                <a16:creationId xmlns:a16="http://schemas.microsoft.com/office/drawing/2014/main" id="{9DF3474C-0592-45A1-8E95-630405294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2A9509DB-AE23-40BB-9C4C-CC66130D2A3E}"/>
              </a:ext>
            </a:extLst>
          </p:cNvPr>
          <p:cNvSpPr txBox="1"/>
          <p:nvPr/>
        </p:nvSpPr>
        <p:spPr>
          <a:xfrm>
            <a:off x="3143495" y="2247582"/>
            <a:ext cx="5181601" cy="39096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r" defTabSz="457200">
              <a:spcBef>
                <a:spcPts val="1000"/>
              </a:spcBef>
              <a:buClr>
                <a:schemeClr val="accent1"/>
              </a:buClr>
              <a:buSzPct val="80000"/>
            </a:pPr>
            <a:r>
              <a:rPr lang="en-US" sz="1600">
                <a:solidFill>
                  <a:schemeClr val="tx1">
                    <a:lumMod val="50000"/>
                    <a:lumOff val="50000"/>
                  </a:schemeClr>
                </a:solidFill>
              </a:rPr>
              <a:t>(Frank, F and Smith, 2000,) </a:t>
            </a:r>
          </a:p>
        </p:txBody>
      </p:sp>
      <p:sp>
        <p:nvSpPr>
          <p:cNvPr id="4" name="Footer Placeholder 3">
            <a:extLst>
              <a:ext uri="{FF2B5EF4-FFF2-40B4-BE49-F238E27FC236}">
                <a16:creationId xmlns:a16="http://schemas.microsoft.com/office/drawing/2014/main" id="{B7F44C5E-BA7D-407B-8B16-2566CCC75869}"/>
              </a:ext>
            </a:extLst>
          </p:cNvPr>
          <p:cNvSpPr>
            <a:spLocks noGrp="1"/>
          </p:cNvSpPr>
          <p:nvPr>
            <p:ph type="ftr" sz="quarter" idx="11"/>
          </p:nvPr>
        </p:nvSpPr>
        <p:spPr>
          <a:xfrm>
            <a:off x="4092401" y="6053853"/>
            <a:ext cx="4021497" cy="365125"/>
          </a:xfrm>
        </p:spPr>
        <p:txBody>
          <a:bodyPr vert="horz" lIns="91440" tIns="45720" rIns="91440" bIns="45720" rtlCol="0" anchor="ctr">
            <a:normAutofit/>
          </a:bodyPr>
          <a:lstStyle/>
          <a:p>
            <a:pPr>
              <a:spcAft>
                <a:spcPts val="600"/>
              </a:spcAft>
            </a:pPr>
            <a:r>
              <a:rPr lang="en-US" kern="1200">
                <a:solidFill>
                  <a:schemeClr val="tx1">
                    <a:tint val="75000"/>
                  </a:schemeClr>
                </a:solidFill>
                <a:latin typeface="+mn-lt"/>
                <a:ea typeface="+mn-ea"/>
                <a:cs typeface="+mn-cs"/>
              </a:rPr>
              <a:t>2100191</a:t>
            </a:r>
          </a:p>
        </p:txBody>
      </p:sp>
      <p:sp>
        <p:nvSpPr>
          <p:cNvPr id="38" name="Rectangle 27">
            <a:extLst>
              <a:ext uri="{FF2B5EF4-FFF2-40B4-BE49-F238E27FC236}">
                <a16:creationId xmlns:a16="http://schemas.microsoft.com/office/drawing/2014/main" id="{CDF0D40C-7FA6-49C5-A4CE-8268FE38A2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8">
            <a:extLst>
              <a:ext uri="{FF2B5EF4-FFF2-40B4-BE49-F238E27FC236}">
                <a16:creationId xmlns:a16="http://schemas.microsoft.com/office/drawing/2014/main" id="{2F4943A6-9E98-4D6D-B864-F085C8DB6D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9">
            <a:extLst>
              <a:ext uri="{FF2B5EF4-FFF2-40B4-BE49-F238E27FC236}">
                <a16:creationId xmlns:a16="http://schemas.microsoft.com/office/drawing/2014/main" id="{C914A40B-9F55-4888-9029-19D6736551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29">
            <a:extLst>
              <a:ext uri="{FF2B5EF4-FFF2-40B4-BE49-F238E27FC236}">
                <a16:creationId xmlns:a16="http://schemas.microsoft.com/office/drawing/2014/main" id="{6EFBFBAC-65A1-4291-80A4-9CBE6649D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B06D52DD-0624-46E0-B34C-B1AD22C8C8FF}"/>
              </a:ext>
            </a:extLst>
          </p:cNvPr>
          <p:cNvSpPr txBox="1"/>
          <p:nvPr/>
        </p:nvSpPr>
        <p:spPr>
          <a:xfrm>
            <a:off x="741873" y="957533"/>
            <a:ext cx="758836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t>"</a:t>
            </a:r>
            <a:r>
              <a:rPr lang="en-GB" sz="2400" dirty="0"/>
              <a:t>Together people can make a difference and working in </a:t>
            </a:r>
            <a:r>
              <a:rPr lang="en-GB" sz="2400"/>
              <a:t>partnership is a good way to bring people together to reach a common goal"</a:t>
            </a:r>
          </a:p>
        </p:txBody>
      </p:sp>
      <p:sp>
        <p:nvSpPr>
          <p:cNvPr id="7" name="TextBox 6">
            <a:extLst>
              <a:ext uri="{FF2B5EF4-FFF2-40B4-BE49-F238E27FC236}">
                <a16:creationId xmlns:a16="http://schemas.microsoft.com/office/drawing/2014/main" id="{7FA51E63-7562-4980-9683-C141A0FC9197}"/>
              </a:ext>
            </a:extLst>
          </p:cNvPr>
          <p:cNvSpPr txBox="1"/>
          <p:nvPr/>
        </p:nvSpPr>
        <p:spPr>
          <a:xfrm>
            <a:off x="698740" y="4408099"/>
            <a:ext cx="89110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t>If we transfer this to Youth Work, practioners work daily in partnerships or in 'teamwork' to reach the</a:t>
            </a:r>
            <a:r>
              <a:rPr lang="en-GB" u="sng" dirty="0"/>
              <a:t> </a:t>
            </a:r>
            <a:r>
              <a:rPr lang="en-GB" b="1" u="sng" dirty="0"/>
              <a:t>common goal</a:t>
            </a:r>
            <a:r>
              <a:rPr lang="en-GB" u="sng" dirty="0"/>
              <a:t> </a:t>
            </a:r>
            <a:r>
              <a:rPr lang="en-GB" dirty="0"/>
              <a:t>of helping young people "facilitate their personal, social and educational development'' (CLD Standards Council of Scotland, </a:t>
            </a:r>
            <a:r>
              <a:rPr lang="en-GB"/>
              <a:t>2019). </a:t>
            </a:r>
            <a:r>
              <a:rPr lang="en-GB" dirty="0"/>
              <a:t>                                        </a:t>
            </a:r>
            <a:endParaRPr lang="en-US"/>
          </a:p>
        </p:txBody>
      </p:sp>
      <p:pic>
        <p:nvPicPr>
          <p:cNvPr id="2" name="Graphic 2" descr="Caret Down with solid fill">
            <a:extLst>
              <a:ext uri="{FF2B5EF4-FFF2-40B4-BE49-F238E27FC236}">
                <a16:creationId xmlns:a16="http://schemas.microsoft.com/office/drawing/2014/main" id="{2E2C012A-B45B-454A-9F94-8032C82E9B1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510951" y="2454215"/>
            <a:ext cx="1935193" cy="1906438"/>
          </a:xfrm>
          <a:prstGeom prst="rect">
            <a:avLst/>
          </a:prstGeom>
        </p:spPr>
      </p:pic>
    </p:spTree>
    <p:extLst>
      <p:ext uri="{BB962C8B-B14F-4D97-AF65-F5344CB8AC3E}">
        <p14:creationId xmlns:p14="http://schemas.microsoft.com/office/powerpoint/2010/main" val="20471227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3D21FAD5-AC2F-4C78-916A-F88EBE468D5C}"/>
              </a:ext>
            </a:extLst>
          </p:cNvPr>
          <p:cNvPicPr>
            <a:picLocks noChangeAspect="1"/>
          </p:cNvPicPr>
          <p:nvPr/>
        </p:nvPicPr>
        <p:blipFill rotWithShape="1">
          <a:blip r:embed="rId2"/>
          <a:srcRect l="2430" r="1093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6" name="TextBox 5">
            <a:extLst>
              <a:ext uri="{FF2B5EF4-FFF2-40B4-BE49-F238E27FC236}">
                <a16:creationId xmlns:a16="http://schemas.microsoft.com/office/drawing/2014/main" id="{E24DB168-BD33-4F37-BBF1-68E9E37103F1}"/>
              </a:ext>
            </a:extLst>
          </p:cNvPr>
          <p:cNvSpPr txBox="1"/>
          <p:nvPr/>
        </p:nvSpPr>
        <p:spPr>
          <a:xfrm>
            <a:off x="677333" y="609600"/>
            <a:ext cx="3851123" cy="13208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lnSpc>
                <a:spcPct val="90000"/>
              </a:lnSpc>
              <a:spcBef>
                <a:spcPct val="0"/>
              </a:spcBef>
              <a:spcAft>
                <a:spcPts val="600"/>
              </a:spcAft>
            </a:pPr>
            <a:r>
              <a:rPr lang="en-US" sz="2800" b="1" u="sng">
                <a:solidFill>
                  <a:schemeClr val="accent1"/>
                </a:solidFill>
                <a:latin typeface="+mj-lt"/>
                <a:ea typeface="+mj-ea"/>
                <a:cs typeface="+mj-cs"/>
              </a:rPr>
              <a:t>Example of teamwork in a Youth Work Setting:</a:t>
            </a:r>
          </a:p>
        </p:txBody>
      </p:sp>
      <p:sp>
        <p:nvSpPr>
          <p:cNvPr id="2" name="TextBox 1">
            <a:extLst>
              <a:ext uri="{FF2B5EF4-FFF2-40B4-BE49-F238E27FC236}">
                <a16:creationId xmlns:a16="http://schemas.microsoft.com/office/drawing/2014/main" id="{F347E897-226D-46DC-B91E-B7C1854EFAAB}"/>
              </a:ext>
            </a:extLst>
          </p:cNvPr>
          <p:cNvSpPr txBox="1"/>
          <p:nvPr/>
        </p:nvSpPr>
        <p:spPr>
          <a:xfrm>
            <a:off x="677334" y="2160589"/>
            <a:ext cx="3851122" cy="388077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a:solidFill>
                  <a:schemeClr val="tx1">
                    <a:lumMod val="75000"/>
                    <a:lumOff val="25000"/>
                  </a:schemeClr>
                </a:solidFill>
              </a:rPr>
              <a:t>(Youth work games, 2021) </a:t>
            </a:r>
          </a:p>
        </p:txBody>
      </p:sp>
      <p:sp>
        <p:nvSpPr>
          <p:cNvPr id="4" name="Footer Placeholder 3">
            <a:extLst>
              <a:ext uri="{FF2B5EF4-FFF2-40B4-BE49-F238E27FC236}">
                <a16:creationId xmlns:a16="http://schemas.microsoft.com/office/drawing/2014/main" id="{88B7BDCD-6757-4DB8-BE3D-F73DCCBF4F36}"/>
              </a:ext>
            </a:extLst>
          </p:cNvPr>
          <p:cNvSpPr>
            <a:spLocks noGrp="1"/>
          </p:cNvSpPr>
          <p:nvPr>
            <p:ph type="ftr" sz="quarter" idx="11"/>
          </p:nvPr>
        </p:nvSpPr>
        <p:spPr>
          <a:xfrm>
            <a:off x="677334" y="6041362"/>
            <a:ext cx="6297612" cy="365125"/>
          </a:xfrm>
        </p:spPr>
        <p:txBody>
          <a:bodyPr vert="horz" lIns="91440" tIns="45720" rIns="91440" bIns="45720" rtlCol="0" anchor="ctr">
            <a:normAutofit/>
          </a:bodyPr>
          <a:lstStyle/>
          <a:p>
            <a:pPr defTabSz="457200">
              <a:spcAft>
                <a:spcPts val="600"/>
              </a:spcAft>
            </a:pPr>
            <a:r>
              <a:rPr lang="en-US" kern="1200">
                <a:solidFill>
                  <a:schemeClr val="tx1">
                    <a:tint val="75000"/>
                  </a:schemeClr>
                </a:solidFill>
                <a:latin typeface="+mn-lt"/>
                <a:ea typeface="+mn-ea"/>
                <a:cs typeface="+mn-cs"/>
              </a:rPr>
              <a:t>2100191</a:t>
            </a:r>
          </a:p>
        </p:txBody>
      </p:sp>
      <p:cxnSp>
        <p:nvCxnSpPr>
          <p:cNvPr id="44" name="Straight Connector 4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8"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2"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4"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56"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8"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0"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820071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851A4B3-A39E-4567-8748-FF755F31DE8C}"/>
              </a:ext>
            </a:extLst>
          </p:cNvPr>
          <p:cNvSpPr>
            <a:spLocks noGrp="1"/>
          </p:cNvSpPr>
          <p:nvPr>
            <p:ph type="ftr" sz="quarter" idx="11"/>
          </p:nvPr>
        </p:nvSpPr>
        <p:spPr/>
        <p:txBody>
          <a:bodyPr/>
          <a:lstStyle/>
          <a:p>
            <a:r>
              <a:rPr lang="en-GB"/>
              <a:t>2100191</a:t>
            </a:r>
          </a:p>
        </p:txBody>
      </p:sp>
      <p:sp>
        <p:nvSpPr>
          <p:cNvPr id="11" name="Title 10">
            <a:extLst>
              <a:ext uri="{FF2B5EF4-FFF2-40B4-BE49-F238E27FC236}">
                <a16:creationId xmlns:a16="http://schemas.microsoft.com/office/drawing/2014/main" id="{995342E6-D17C-445D-8FA4-53D1B6489608}"/>
              </a:ext>
            </a:extLst>
          </p:cNvPr>
          <p:cNvSpPr>
            <a:spLocks noGrp="1"/>
          </p:cNvSpPr>
          <p:nvPr>
            <p:ph type="title"/>
          </p:nvPr>
        </p:nvSpPr>
        <p:spPr>
          <a:xfrm>
            <a:off x="2790806" y="638355"/>
            <a:ext cx="4355348" cy="1320800"/>
          </a:xfrm>
        </p:spPr>
        <p:txBody>
          <a:bodyPr>
            <a:normAutofit/>
          </a:bodyPr>
          <a:lstStyle/>
          <a:p>
            <a:r>
              <a:rPr lang="en-GB" sz="4800" b="1" u="sng" dirty="0"/>
              <a:t>To Summarise:</a:t>
            </a:r>
          </a:p>
        </p:txBody>
      </p:sp>
      <p:graphicFrame>
        <p:nvGraphicFramePr>
          <p:cNvPr id="2" name="Table 2">
            <a:extLst>
              <a:ext uri="{FF2B5EF4-FFF2-40B4-BE49-F238E27FC236}">
                <a16:creationId xmlns:a16="http://schemas.microsoft.com/office/drawing/2014/main" id="{1CF127C0-5622-46C5-A9E9-9708B87BC2ED}"/>
              </a:ext>
            </a:extLst>
          </p:cNvPr>
          <p:cNvGraphicFramePr>
            <a:graphicFrameLocks noGrp="1"/>
          </p:cNvGraphicFramePr>
          <p:nvPr>
            <p:extLst>
              <p:ext uri="{D42A27DB-BD31-4B8C-83A1-F6EECF244321}">
                <p14:modId xmlns:p14="http://schemas.microsoft.com/office/powerpoint/2010/main" val="2142569014"/>
              </p:ext>
            </p:extLst>
          </p:nvPr>
        </p:nvGraphicFramePr>
        <p:xfrm>
          <a:off x="690113" y="2070339"/>
          <a:ext cx="8708418" cy="3142667"/>
        </p:xfrm>
        <a:graphic>
          <a:graphicData uri="http://schemas.openxmlformats.org/drawingml/2006/table">
            <a:tbl>
              <a:tblPr firstRow="1" bandRow="1">
                <a:tableStyleId>{5C22544A-7EE6-4342-B048-85BDC9FD1C3A}</a:tableStyleId>
              </a:tblPr>
              <a:tblGrid>
                <a:gridCol w="4354209">
                  <a:extLst>
                    <a:ext uri="{9D8B030D-6E8A-4147-A177-3AD203B41FA5}">
                      <a16:colId xmlns:a16="http://schemas.microsoft.com/office/drawing/2014/main" val="3500575085"/>
                    </a:ext>
                  </a:extLst>
                </a:gridCol>
                <a:gridCol w="4354209">
                  <a:extLst>
                    <a:ext uri="{9D8B030D-6E8A-4147-A177-3AD203B41FA5}">
                      <a16:colId xmlns:a16="http://schemas.microsoft.com/office/drawing/2014/main" val="1952285134"/>
                    </a:ext>
                  </a:extLst>
                </a:gridCol>
              </a:tblGrid>
              <a:tr h="773326">
                <a:tc>
                  <a:txBody>
                    <a:bodyPr/>
                    <a:lstStyle/>
                    <a:p>
                      <a:pPr lvl="0" algn="ctr">
                        <a:buNone/>
                      </a:pPr>
                      <a:r>
                        <a:rPr lang="en-GB" dirty="0"/>
                        <a:t>Importance of teamwork for employability</a:t>
                      </a:r>
                    </a:p>
                  </a:txBody>
                  <a:tcPr/>
                </a:tc>
                <a:tc>
                  <a:txBody>
                    <a:bodyPr/>
                    <a:lstStyle/>
                    <a:p>
                      <a:pPr lvl="0" algn="ctr">
                        <a:buNone/>
                      </a:pPr>
                      <a:r>
                        <a:rPr lang="en-GB" dirty="0"/>
                        <a:t>Importance of teamwork in youth work</a:t>
                      </a:r>
                    </a:p>
                  </a:txBody>
                  <a:tcPr/>
                </a:tc>
                <a:extLst>
                  <a:ext uri="{0D108BD9-81ED-4DB2-BD59-A6C34878D82A}">
                    <a16:rowId xmlns:a16="http://schemas.microsoft.com/office/drawing/2014/main" val="3340185811"/>
                  </a:ext>
                </a:extLst>
              </a:tr>
              <a:tr h="411345">
                <a:tc>
                  <a:txBody>
                    <a:bodyPr/>
                    <a:lstStyle/>
                    <a:p>
                      <a:pPr lvl="0">
                        <a:buNone/>
                      </a:pPr>
                      <a:r>
                        <a:rPr lang="en-GB" dirty="0"/>
                        <a:t>Diverse viewpoints</a:t>
                      </a:r>
                    </a:p>
                  </a:txBody>
                  <a:tcPr/>
                </a:tc>
                <a:tc>
                  <a:txBody>
                    <a:bodyPr/>
                    <a:lstStyle/>
                    <a:p>
                      <a:pPr lvl="0">
                        <a:buNone/>
                      </a:pPr>
                      <a:r>
                        <a:rPr lang="en-GB" dirty="0"/>
                        <a:t>Builds confidence and assertion</a:t>
                      </a:r>
                    </a:p>
                  </a:txBody>
                  <a:tcPr/>
                </a:tc>
                <a:extLst>
                  <a:ext uri="{0D108BD9-81ED-4DB2-BD59-A6C34878D82A}">
                    <a16:rowId xmlns:a16="http://schemas.microsoft.com/office/drawing/2014/main" val="1685739314"/>
                  </a:ext>
                </a:extLst>
              </a:tr>
              <a:tr h="427797">
                <a:tc>
                  <a:txBody>
                    <a:bodyPr/>
                    <a:lstStyle/>
                    <a:p>
                      <a:pPr lvl="0">
                        <a:buNone/>
                      </a:pPr>
                      <a:r>
                        <a:rPr lang="en-GB" dirty="0"/>
                        <a:t>Learning to take criticism </a:t>
                      </a:r>
                    </a:p>
                  </a:txBody>
                  <a:tcPr/>
                </a:tc>
                <a:tc>
                  <a:txBody>
                    <a:bodyPr/>
                    <a:lstStyle/>
                    <a:p>
                      <a:pPr lvl="0">
                        <a:buNone/>
                      </a:pPr>
                      <a:r>
                        <a:rPr lang="en-GB" dirty="0"/>
                        <a:t>Improves listening skills </a:t>
                      </a:r>
                    </a:p>
                  </a:txBody>
                  <a:tcPr/>
                </a:tc>
                <a:extLst>
                  <a:ext uri="{0D108BD9-81ED-4DB2-BD59-A6C34878D82A}">
                    <a16:rowId xmlns:a16="http://schemas.microsoft.com/office/drawing/2014/main" val="3527179282"/>
                  </a:ext>
                </a:extLst>
              </a:tr>
              <a:tr h="756873">
                <a:tc>
                  <a:txBody>
                    <a:bodyPr/>
                    <a:lstStyle/>
                    <a:p>
                      <a:pPr lvl="0">
                        <a:buNone/>
                      </a:pPr>
                      <a:r>
                        <a:rPr lang="en-GB" dirty="0"/>
                        <a:t>Learning our own strengths and weakness </a:t>
                      </a:r>
                    </a:p>
                  </a:txBody>
                  <a:tcPr/>
                </a:tc>
                <a:tc>
                  <a:txBody>
                    <a:bodyPr/>
                    <a:lstStyle/>
                    <a:p>
                      <a:pPr lvl="0">
                        <a:buNone/>
                      </a:pPr>
                      <a:r>
                        <a:rPr lang="en-GB" dirty="0"/>
                        <a:t>Participation skills and sharing </a:t>
                      </a:r>
                    </a:p>
                  </a:txBody>
                  <a:tcPr/>
                </a:tc>
                <a:extLst>
                  <a:ext uri="{0D108BD9-81ED-4DB2-BD59-A6C34878D82A}">
                    <a16:rowId xmlns:a16="http://schemas.microsoft.com/office/drawing/2014/main" val="3392547544"/>
                  </a:ext>
                </a:extLst>
              </a:tr>
              <a:tr h="773326">
                <a:tc>
                  <a:txBody>
                    <a:bodyPr/>
                    <a:lstStyle/>
                    <a:p>
                      <a:pPr lvl="0">
                        <a:buNone/>
                      </a:pPr>
                      <a:endParaRPr lang="en-GB" dirty="0"/>
                    </a:p>
                  </a:txBody>
                  <a:tcPr/>
                </a:tc>
                <a:tc>
                  <a:txBody>
                    <a:bodyPr/>
                    <a:lstStyle/>
                    <a:p>
                      <a:pPr lvl="0">
                        <a:buNone/>
                      </a:pPr>
                      <a:r>
                        <a:rPr lang="en-GB" dirty="0"/>
                        <a:t>Builds overall communication skills for Youth workers and young people</a:t>
                      </a:r>
                    </a:p>
                  </a:txBody>
                  <a:tcPr/>
                </a:tc>
                <a:extLst>
                  <a:ext uri="{0D108BD9-81ED-4DB2-BD59-A6C34878D82A}">
                    <a16:rowId xmlns:a16="http://schemas.microsoft.com/office/drawing/2014/main" val="1154872256"/>
                  </a:ext>
                </a:extLst>
              </a:tr>
            </a:tbl>
          </a:graphicData>
        </a:graphic>
      </p:graphicFrame>
      <p:sp>
        <p:nvSpPr>
          <p:cNvPr id="3" name="TextBox 2">
            <a:extLst>
              <a:ext uri="{FF2B5EF4-FFF2-40B4-BE49-F238E27FC236}">
                <a16:creationId xmlns:a16="http://schemas.microsoft.com/office/drawing/2014/main" id="{FB73784F-2C91-469C-9BA2-EBE9318B9E39}"/>
              </a:ext>
            </a:extLst>
          </p:cNvPr>
          <p:cNvSpPr txBox="1"/>
          <p:nvPr/>
        </p:nvSpPr>
        <p:spPr>
          <a:xfrm>
            <a:off x="5860212" y="5400136"/>
            <a:ext cx="432470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Times New Roman"/>
                <a:cs typeface="Times New Roman"/>
              </a:rPr>
              <a:t>(Study Handbook, 2019, p.171-172)</a:t>
            </a:r>
            <a:endParaRPr lang="en-US"/>
          </a:p>
        </p:txBody>
      </p:sp>
    </p:spTree>
    <p:extLst>
      <p:ext uri="{BB962C8B-B14F-4D97-AF65-F5344CB8AC3E}">
        <p14:creationId xmlns:p14="http://schemas.microsoft.com/office/powerpoint/2010/main" val="27400754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3D Tetris pieces">
            <a:extLst>
              <a:ext uri="{FF2B5EF4-FFF2-40B4-BE49-F238E27FC236}">
                <a16:creationId xmlns:a16="http://schemas.microsoft.com/office/drawing/2014/main" id="{E847B8EF-B567-437F-BBC2-B9EA09ADB4B6}"/>
              </a:ext>
            </a:extLst>
          </p:cNvPr>
          <p:cNvPicPr>
            <a:picLocks noChangeAspect="1"/>
          </p:cNvPicPr>
          <p:nvPr/>
        </p:nvPicPr>
        <p:blipFill rotWithShape="1">
          <a:blip r:embed="rId2"/>
          <a:srcRect l="5889" r="1700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2D86FD8E-F10F-46F0-99D2-92EC0ACFF301}"/>
              </a:ext>
            </a:extLst>
          </p:cNvPr>
          <p:cNvSpPr>
            <a:spLocks noGrp="1"/>
          </p:cNvSpPr>
          <p:nvPr>
            <p:ph type="title"/>
          </p:nvPr>
        </p:nvSpPr>
        <p:spPr>
          <a:xfrm>
            <a:off x="404163" y="609600"/>
            <a:ext cx="4325575" cy="1320800"/>
          </a:xfrm>
        </p:spPr>
        <p:txBody>
          <a:bodyPr>
            <a:normAutofit/>
          </a:bodyPr>
          <a:lstStyle/>
          <a:p>
            <a:r>
              <a:rPr lang="en-GB" sz="4000" b="1" u="sng" dirty="0"/>
              <a:t>Problem solving </a:t>
            </a:r>
          </a:p>
        </p:txBody>
      </p:sp>
      <p:sp>
        <p:nvSpPr>
          <p:cNvPr id="9" name="Content Placeholder 8">
            <a:extLst>
              <a:ext uri="{FF2B5EF4-FFF2-40B4-BE49-F238E27FC236}">
                <a16:creationId xmlns:a16="http://schemas.microsoft.com/office/drawing/2014/main" id="{D955DFCA-2AD2-4E57-B1F7-21388951846D}"/>
              </a:ext>
            </a:extLst>
          </p:cNvPr>
          <p:cNvSpPr>
            <a:spLocks noGrp="1"/>
          </p:cNvSpPr>
          <p:nvPr>
            <p:ph idx="1"/>
          </p:nvPr>
        </p:nvSpPr>
        <p:spPr>
          <a:xfrm>
            <a:off x="289145" y="2232476"/>
            <a:ext cx="4713763" cy="3880773"/>
          </a:xfrm>
        </p:spPr>
        <p:txBody>
          <a:bodyPr vert="horz" lIns="91440" tIns="45720" rIns="91440" bIns="45720" rtlCol="0" anchor="t">
            <a:normAutofit/>
          </a:bodyPr>
          <a:lstStyle/>
          <a:p>
            <a:r>
              <a:rPr lang="en-US" sz="2400" dirty="0">
                <a:latin typeface="Times New Roman"/>
                <a:cs typeface="Times New Roman"/>
              </a:rPr>
              <a:t>"</a:t>
            </a:r>
            <a:r>
              <a:rPr lang="en-US" sz="2400" dirty="0">
                <a:latin typeface="Times New Roman"/>
                <a:ea typeface="+mn-lt"/>
                <a:cs typeface="+mn-lt"/>
              </a:rPr>
              <a:t>Problem solving is the act of defining a problem; determining the cause of the problem; identifying, prioritizing, and selecting alternatives for a solution; and implementing a solution.</a:t>
            </a:r>
            <a:endParaRPr lang="en-US" sz="2400">
              <a:latin typeface="Times New Roman"/>
              <a:cs typeface="Times New Roman"/>
            </a:endParaRPr>
          </a:p>
        </p:txBody>
      </p:sp>
      <p:sp>
        <p:nvSpPr>
          <p:cNvPr id="4" name="Footer Placeholder 3">
            <a:extLst>
              <a:ext uri="{FF2B5EF4-FFF2-40B4-BE49-F238E27FC236}">
                <a16:creationId xmlns:a16="http://schemas.microsoft.com/office/drawing/2014/main" id="{55C3AB32-A3A0-42F3-8F7B-589F2997AC9E}"/>
              </a:ext>
            </a:extLst>
          </p:cNvPr>
          <p:cNvSpPr>
            <a:spLocks noGrp="1"/>
          </p:cNvSpPr>
          <p:nvPr>
            <p:ph type="ftr" sz="quarter" idx="11"/>
          </p:nvPr>
        </p:nvSpPr>
        <p:spPr>
          <a:xfrm>
            <a:off x="677334" y="6041362"/>
            <a:ext cx="6297612" cy="365125"/>
          </a:xfrm>
        </p:spPr>
        <p:txBody>
          <a:bodyPr>
            <a:normAutofit/>
          </a:bodyPr>
          <a:lstStyle/>
          <a:p>
            <a:pPr>
              <a:spcAft>
                <a:spcPts val="600"/>
              </a:spcAft>
            </a:pPr>
            <a:r>
              <a:rPr lang="en-GB"/>
              <a:t>2100191</a:t>
            </a:r>
          </a:p>
        </p:txBody>
      </p:sp>
      <p:cxnSp>
        <p:nvCxnSpPr>
          <p:cNvPr id="12" name="Straight Connector 1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2FC5A735-7D44-4F99-A65F-9747DA2EC6A9}"/>
              </a:ext>
            </a:extLst>
          </p:cNvPr>
          <p:cNvSpPr txBox="1"/>
          <p:nvPr/>
        </p:nvSpPr>
        <p:spPr>
          <a:xfrm>
            <a:off x="2567796" y="4911306"/>
            <a:ext cx="30738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(2003, cited in ASQ, </a:t>
            </a:r>
            <a:r>
              <a:rPr lang="en-GB"/>
              <a:t>2020)  </a:t>
            </a:r>
          </a:p>
        </p:txBody>
      </p:sp>
    </p:spTree>
    <p:extLst>
      <p:ext uri="{BB962C8B-B14F-4D97-AF65-F5344CB8AC3E}">
        <p14:creationId xmlns:p14="http://schemas.microsoft.com/office/powerpoint/2010/main" val="30260273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Cars in a traffic jam">
            <a:extLst>
              <a:ext uri="{FF2B5EF4-FFF2-40B4-BE49-F238E27FC236}">
                <a16:creationId xmlns:a16="http://schemas.microsoft.com/office/drawing/2014/main" id="{C31A290F-60A9-46F6-9FAE-A1C92A0DF759}"/>
              </a:ext>
            </a:extLst>
          </p:cNvPr>
          <p:cNvPicPr>
            <a:picLocks noChangeAspect="1"/>
          </p:cNvPicPr>
          <p:nvPr/>
        </p:nvPicPr>
        <p:blipFill rotWithShape="1">
          <a:blip r:embed="rId2"/>
          <a:srcRect l="16074" r="18927" b="2"/>
          <a:stretch/>
        </p:blipFill>
        <p:spPr>
          <a:xfrm>
            <a:off x="3793813" y="744344"/>
            <a:ext cx="4627646" cy="4627648"/>
          </a:xfrm>
          <a:custGeom>
            <a:avLst/>
            <a:gdLst/>
            <a:ahLst/>
            <a:cxnLst/>
            <a:rect l="l" t="t" r="r" b="b"/>
            <a:pathLst>
              <a:path w="4627646" h="4627648">
                <a:moveTo>
                  <a:pt x="2313823" y="0"/>
                </a:moveTo>
                <a:cubicBezTo>
                  <a:pt x="3591712" y="0"/>
                  <a:pt x="4627646" y="1035934"/>
                  <a:pt x="4627646" y="2313824"/>
                </a:cubicBezTo>
                <a:cubicBezTo>
                  <a:pt x="4627646" y="3591714"/>
                  <a:pt x="3591712" y="4627648"/>
                  <a:pt x="2313823" y="4627648"/>
                </a:cubicBezTo>
                <a:cubicBezTo>
                  <a:pt x="1035934" y="4627648"/>
                  <a:pt x="0" y="3591714"/>
                  <a:pt x="0" y="2313824"/>
                </a:cubicBezTo>
                <a:cubicBezTo>
                  <a:pt x="0" y="1035934"/>
                  <a:pt x="1035934" y="0"/>
                  <a:pt x="2313823" y="0"/>
                </a:cubicBezTo>
                <a:close/>
              </a:path>
            </a:pathLst>
          </a:custGeom>
        </p:spPr>
      </p:pic>
      <p:pic>
        <p:nvPicPr>
          <p:cNvPr id="5" name="Picture 5" descr="Child writing on a notebook">
            <a:extLst>
              <a:ext uri="{FF2B5EF4-FFF2-40B4-BE49-F238E27FC236}">
                <a16:creationId xmlns:a16="http://schemas.microsoft.com/office/drawing/2014/main" id="{ADCA7D9D-BA5E-48D6-9903-A7D0BA7F5ABD}"/>
              </a:ext>
            </a:extLst>
          </p:cNvPr>
          <p:cNvPicPr>
            <a:picLocks noChangeAspect="1"/>
          </p:cNvPicPr>
          <p:nvPr/>
        </p:nvPicPr>
        <p:blipFill rotWithShape="1">
          <a:blip r:embed="rId3"/>
          <a:srcRect l="17683" r="23232" b="-3"/>
          <a:stretch/>
        </p:blipFill>
        <p:spPr>
          <a:xfrm>
            <a:off x="1319706" y="1757695"/>
            <a:ext cx="2590737" cy="2926956"/>
          </a:xfrm>
          <a:custGeom>
            <a:avLst/>
            <a:gdLst/>
            <a:ahLst/>
            <a:cxnLst/>
            <a:rect l="l" t="t" r="r" b="b"/>
            <a:pathLst>
              <a:path w="2590737" h="2926956">
                <a:moveTo>
                  <a:pt x="1463478" y="0"/>
                </a:moveTo>
                <a:cubicBezTo>
                  <a:pt x="1867606" y="0"/>
                  <a:pt x="2233476" y="163805"/>
                  <a:pt x="2498313" y="428643"/>
                </a:cubicBezTo>
                <a:lnTo>
                  <a:pt x="2501029" y="431631"/>
                </a:lnTo>
                <a:lnTo>
                  <a:pt x="2445696" y="582811"/>
                </a:lnTo>
                <a:cubicBezTo>
                  <a:pt x="2374039" y="813196"/>
                  <a:pt x="2335437" y="1058145"/>
                  <a:pt x="2335437" y="1312109"/>
                </a:cubicBezTo>
                <a:cubicBezTo>
                  <a:pt x="2335437" y="1650728"/>
                  <a:pt x="2404063" y="1973319"/>
                  <a:pt x="2528166" y="2266732"/>
                </a:cubicBezTo>
                <a:lnTo>
                  <a:pt x="2590737" y="2396622"/>
                </a:lnTo>
                <a:lnTo>
                  <a:pt x="2498313" y="2498313"/>
                </a:lnTo>
                <a:cubicBezTo>
                  <a:pt x="2233476" y="2763151"/>
                  <a:pt x="1867606" y="2926956"/>
                  <a:pt x="1463478" y="2926956"/>
                </a:cubicBezTo>
                <a:cubicBezTo>
                  <a:pt x="655221" y="2926956"/>
                  <a:pt x="0" y="2271735"/>
                  <a:pt x="0" y="1463478"/>
                </a:cubicBezTo>
                <a:cubicBezTo>
                  <a:pt x="0" y="655221"/>
                  <a:pt x="655221" y="0"/>
                  <a:pt x="1463478" y="0"/>
                </a:cubicBezTo>
                <a:close/>
              </a:path>
            </a:pathLst>
          </a:custGeom>
        </p:spPr>
      </p:pic>
      <p:pic>
        <p:nvPicPr>
          <p:cNvPr id="6" name="Picture 6" descr="Man with beard wearing blue shirt and navy suit looking at watch holding tan leather passport holder and aeroplane ticket">
            <a:extLst>
              <a:ext uri="{FF2B5EF4-FFF2-40B4-BE49-F238E27FC236}">
                <a16:creationId xmlns:a16="http://schemas.microsoft.com/office/drawing/2014/main" id="{28645890-9502-4229-9B8D-595FD28B63A4}"/>
              </a:ext>
            </a:extLst>
          </p:cNvPr>
          <p:cNvPicPr>
            <a:picLocks noChangeAspect="1"/>
          </p:cNvPicPr>
          <p:nvPr/>
        </p:nvPicPr>
        <p:blipFill rotWithShape="1">
          <a:blip r:embed="rId4"/>
          <a:srcRect l="17813" r="23397" b="-3"/>
          <a:stretch/>
        </p:blipFill>
        <p:spPr>
          <a:xfrm>
            <a:off x="8297994" y="1757695"/>
            <a:ext cx="2577829" cy="2926956"/>
          </a:xfrm>
          <a:custGeom>
            <a:avLst/>
            <a:gdLst/>
            <a:ahLst/>
            <a:cxnLst/>
            <a:rect l="l" t="t" r="r" b="b"/>
            <a:pathLst>
              <a:path w="2577829" h="2926956">
                <a:moveTo>
                  <a:pt x="1114351" y="0"/>
                </a:moveTo>
                <a:cubicBezTo>
                  <a:pt x="1922608" y="0"/>
                  <a:pt x="2577829" y="655221"/>
                  <a:pt x="2577829" y="1463478"/>
                </a:cubicBezTo>
                <a:cubicBezTo>
                  <a:pt x="2577829" y="2271735"/>
                  <a:pt x="1922608" y="2926956"/>
                  <a:pt x="1114351" y="2926956"/>
                </a:cubicBezTo>
                <a:cubicBezTo>
                  <a:pt x="710223" y="2926956"/>
                  <a:pt x="344353" y="2763151"/>
                  <a:pt x="79516" y="2498313"/>
                </a:cubicBezTo>
                <a:lnTo>
                  <a:pt x="0" y="2410824"/>
                </a:lnTo>
                <a:lnTo>
                  <a:pt x="69413" y="2266732"/>
                </a:lnTo>
                <a:cubicBezTo>
                  <a:pt x="193516" y="1973319"/>
                  <a:pt x="262142" y="1650728"/>
                  <a:pt x="262142" y="1312109"/>
                </a:cubicBezTo>
                <a:cubicBezTo>
                  <a:pt x="262142" y="1058145"/>
                  <a:pt x="223540" y="813196"/>
                  <a:pt x="151883" y="582811"/>
                </a:cubicBezTo>
                <a:lnTo>
                  <a:pt x="91478" y="417771"/>
                </a:lnTo>
                <a:lnTo>
                  <a:pt x="183443" y="334187"/>
                </a:lnTo>
                <a:cubicBezTo>
                  <a:pt x="436418" y="125413"/>
                  <a:pt x="760739" y="0"/>
                  <a:pt x="1114351" y="0"/>
                </a:cubicBezTo>
                <a:close/>
              </a:path>
            </a:pathLst>
          </a:custGeom>
        </p:spPr>
      </p:pic>
      <p:sp>
        <p:nvSpPr>
          <p:cNvPr id="4" name="Footer Placeholder 3">
            <a:extLst>
              <a:ext uri="{FF2B5EF4-FFF2-40B4-BE49-F238E27FC236}">
                <a16:creationId xmlns:a16="http://schemas.microsoft.com/office/drawing/2014/main" id="{078CADC3-5F7F-4237-A319-E8AF60FE991E}"/>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lgn="ctr">
              <a:spcAft>
                <a:spcPts val="600"/>
              </a:spcAft>
            </a:pPr>
            <a:r>
              <a:rPr lang="en-US" sz="1200" kern="1200" dirty="0">
                <a:solidFill>
                  <a:schemeClr val="tx1">
                    <a:tint val="75000"/>
                  </a:schemeClr>
                </a:solidFill>
                <a:latin typeface="+mn-lt"/>
                <a:ea typeface="+mn-ea"/>
                <a:cs typeface="+mn-cs"/>
              </a:rPr>
              <a:t>2100191</a:t>
            </a:r>
          </a:p>
        </p:txBody>
      </p:sp>
    </p:spTree>
    <p:extLst>
      <p:ext uri="{BB962C8B-B14F-4D97-AF65-F5344CB8AC3E}">
        <p14:creationId xmlns:p14="http://schemas.microsoft.com/office/powerpoint/2010/main" val="39098631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5" name="Isosceles Triangle 4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 name="TextBox 5">
            <a:extLst>
              <a:ext uri="{FF2B5EF4-FFF2-40B4-BE49-F238E27FC236}">
                <a16:creationId xmlns:a16="http://schemas.microsoft.com/office/drawing/2014/main" id="{1E08E0C4-34EF-4E4A-907B-1586B09247FE}"/>
              </a:ext>
            </a:extLst>
          </p:cNvPr>
          <p:cNvSpPr txBox="1"/>
          <p:nvPr/>
        </p:nvSpPr>
        <p:spPr>
          <a:xfrm>
            <a:off x="673754" y="643467"/>
            <a:ext cx="4203045" cy="137560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0"/>
              </a:spcBef>
              <a:spcAft>
                <a:spcPts val="600"/>
              </a:spcAft>
            </a:pPr>
            <a:r>
              <a:rPr lang="en-US" sz="3600" b="1" u="sng" dirty="0">
                <a:solidFill>
                  <a:schemeClr val="bg1"/>
                </a:solidFill>
                <a:latin typeface="Times New Roman"/>
                <a:ea typeface="+mj-ea"/>
                <a:cs typeface="Times New Roman"/>
              </a:rPr>
              <a:t>Problem Solving chart</a:t>
            </a:r>
          </a:p>
        </p:txBody>
      </p:sp>
      <p:sp>
        <p:nvSpPr>
          <p:cNvPr id="7" name="TextBox 6">
            <a:extLst>
              <a:ext uri="{FF2B5EF4-FFF2-40B4-BE49-F238E27FC236}">
                <a16:creationId xmlns:a16="http://schemas.microsoft.com/office/drawing/2014/main" id="{64B14D49-1213-423A-A3D4-25EC7D65F12A}"/>
              </a:ext>
            </a:extLst>
          </p:cNvPr>
          <p:cNvSpPr txBox="1"/>
          <p:nvPr/>
        </p:nvSpPr>
        <p:spPr>
          <a:xfrm>
            <a:off x="9501452" y="5366741"/>
            <a:ext cx="2263037" cy="363356"/>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lnSpcReduction="10000"/>
          </a:bodyPr>
          <a:lstStyle/>
          <a:p>
            <a:pPr defTabSz="457200">
              <a:spcBef>
                <a:spcPts val="1000"/>
              </a:spcBef>
              <a:buClr>
                <a:schemeClr val="accent1"/>
              </a:buClr>
              <a:buSzPct val="80000"/>
              <a:buFont typeface="Wingdings 3" charset="2"/>
              <a:buChar char=""/>
            </a:pPr>
            <a:r>
              <a:rPr lang="en-US">
                <a:solidFill>
                  <a:schemeClr val="bg1"/>
                </a:solidFill>
              </a:rPr>
              <a:t>(ASQ, no date) </a:t>
            </a:r>
          </a:p>
        </p:txBody>
      </p:sp>
      <p:sp>
        <p:nvSpPr>
          <p:cNvPr id="4" name="Footer Placeholder 3">
            <a:extLst>
              <a:ext uri="{FF2B5EF4-FFF2-40B4-BE49-F238E27FC236}">
                <a16:creationId xmlns:a16="http://schemas.microsoft.com/office/drawing/2014/main" id="{10835993-285D-4829-835D-76A3A1F4ABEC}"/>
              </a:ext>
            </a:extLst>
          </p:cNvPr>
          <p:cNvSpPr>
            <a:spLocks noGrp="1"/>
          </p:cNvSpPr>
          <p:nvPr>
            <p:ph type="ftr" sz="quarter" idx="11"/>
          </p:nvPr>
        </p:nvSpPr>
        <p:spPr>
          <a:xfrm>
            <a:off x="5295899" y="6182876"/>
            <a:ext cx="4598633" cy="365125"/>
          </a:xfrm>
        </p:spPr>
        <p:txBody>
          <a:bodyPr vert="horz" lIns="91440" tIns="45720" rIns="91440" bIns="45720" rtlCol="0" anchor="ctr">
            <a:normAutofit/>
          </a:bodyPr>
          <a:lstStyle/>
          <a:p>
            <a:pPr defTabSz="457200">
              <a:spcAft>
                <a:spcPts val="600"/>
              </a:spcAft>
            </a:pPr>
            <a:r>
              <a:rPr lang="en-US" kern="1200">
                <a:solidFill>
                  <a:schemeClr val="tx1">
                    <a:lumMod val="65000"/>
                    <a:lumOff val="35000"/>
                  </a:schemeClr>
                </a:solidFill>
                <a:latin typeface="+mn-lt"/>
                <a:ea typeface="+mn-ea"/>
                <a:cs typeface="+mn-cs"/>
              </a:rPr>
              <a:t>2100191</a:t>
            </a:r>
          </a:p>
        </p:txBody>
      </p:sp>
      <p:sp>
        <p:nvSpPr>
          <p:cNvPr id="47" name="Isosceles Triangle 4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9" name="TextBox 8">
            <a:extLst>
              <a:ext uri="{FF2B5EF4-FFF2-40B4-BE49-F238E27FC236}">
                <a16:creationId xmlns:a16="http://schemas.microsoft.com/office/drawing/2014/main" id="{4231320E-5BF8-457A-A479-B8295AAC008E}"/>
              </a:ext>
            </a:extLst>
          </p:cNvPr>
          <p:cNvSpPr txBox="1"/>
          <p:nvPr/>
        </p:nvSpPr>
        <p:spPr>
          <a:xfrm>
            <a:off x="755350" y="2178709"/>
            <a:ext cx="33614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2" name="TextBox 1">
            <a:extLst>
              <a:ext uri="{FF2B5EF4-FFF2-40B4-BE49-F238E27FC236}">
                <a16:creationId xmlns:a16="http://schemas.microsoft.com/office/drawing/2014/main" id="{CABE40E4-C133-46B2-9967-1741792B6DC9}"/>
              </a:ext>
            </a:extLst>
          </p:cNvPr>
          <p:cNvSpPr txBox="1"/>
          <p:nvPr/>
        </p:nvSpPr>
        <p:spPr>
          <a:xfrm>
            <a:off x="483080" y="2539042"/>
            <a:ext cx="370648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400" dirty="0">
                <a:solidFill>
                  <a:schemeClr val="bg1"/>
                </a:solidFill>
                <a:latin typeface="Times New Roman"/>
                <a:cs typeface="Times New Roman"/>
              </a:rPr>
              <a:t>Conn and Mclean (2019) created the "The Seven </a:t>
            </a:r>
            <a:r>
              <a:rPr lang="en-GB" sz="2400">
                <a:solidFill>
                  <a:schemeClr val="bg1"/>
                </a:solidFill>
                <a:latin typeface="Times New Roman"/>
                <a:cs typeface="Times New Roman"/>
              </a:rPr>
              <a:t>Steps"pictured below.</a:t>
            </a:r>
          </a:p>
        </p:txBody>
      </p:sp>
      <p:pic>
        <p:nvPicPr>
          <p:cNvPr id="11" name="Picture 11" descr="Diagram&#10;&#10;Description automatically generated">
            <a:extLst>
              <a:ext uri="{FF2B5EF4-FFF2-40B4-BE49-F238E27FC236}">
                <a16:creationId xmlns:a16="http://schemas.microsoft.com/office/drawing/2014/main" id="{967B7D43-6CC3-4BB3-AB28-3F791F0047CD}"/>
              </a:ext>
            </a:extLst>
          </p:cNvPr>
          <p:cNvPicPr>
            <a:picLocks noChangeAspect="1"/>
          </p:cNvPicPr>
          <p:nvPr/>
        </p:nvPicPr>
        <p:blipFill>
          <a:blip r:embed="rId2"/>
          <a:stretch>
            <a:fillRect/>
          </a:stretch>
        </p:blipFill>
        <p:spPr>
          <a:xfrm>
            <a:off x="6277155" y="594841"/>
            <a:ext cx="4698520" cy="4834432"/>
          </a:xfrm>
          <a:prstGeom prst="rect">
            <a:avLst/>
          </a:prstGeom>
        </p:spPr>
      </p:pic>
      <p:sp>
        <p:nvSpPr>
          <p:cNvPr id="12" name="TextBox 11">
            <a:extLst>
              <a:ext uri="{FF2B5EF4-FFF2-40B4-BE49-F238E27FC236}">
                <a16:creationId xmlns:a16="http://schemas.microsoft.com/office/drawing/2014/main" id="{BE9BC6EA-21FF-4DB7-B0BE-9ADFFB3B9EE4}"/>
              </a:ext>
            </a:extLst>
          </p:cNvPr>
          <p:cNvSpPr txBox="1"/>
          <p:nvPr/>
        </p:nvSpPr>
        <p:spPr>
          <a:xfrm>
            <a:off x="8706929" y="5817080"/>
            <a:ext cx="349082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(Conn and McLean, 2019, p.1)</a:t>
            </a:r>
          </a:p>
        </p:txBody>
      </p:sp>
    </p:spTree>
    <p:extLst>
      <p:ext uri="{BB962C8B-B14F-4D97-AF65-F5344CB8AC3E}">
        <p14:creationId xmlns:p14="http://schemas.microsoft.com/office/powerpoint/2010/main" val="35772916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2274D-D918-4772-93DF-F1BBE6A9744F}"/>
              </a:ext>
            </a:extLst>
          </p:cNvPr>
          <p:cNvSpPr>
            <a:spLocks noGrp="1"/>
          </p:cNvSpPr>
          <p:nvPr>
            <p:ph type="title"/>
          </p:nvPr>
        </p:nvSpPr>
        <p:spPr/>
        <p:txBody>
          <a:bodyPr>
            <a:normAutofit fontScale="90000"/>
          </a:bodyPr>
          <a:lstStyle/>
          <a:p>
            <a:r>
              <a:rPr lang="en-GB" b="1" u="sng" dirty="0">
                <a:latin typeface="Times New Roman"/>
                <a:cs typeface="Times New Roman"/>
              </a:rPr>
              <a:t>The importance of problem-solving and why it is imperative in an employability setting:</a:t>
            </a:r>
          </a:p>
        </p:txBody>
      </p:sp>
      <p:sp>
        <p:nvSpPr>
          <p:cNvPr id="3" name="Content Placeholder 2">
            <a:extLst>
              <a:ext uri="{FF2B5EF4-FFF2-40B4-BE49-F238E27FC236}">
                <a16:creationId xmlns:a16="http://schemas.microsoft.com/office/drawing/2014/main" id="{8788EE30-84F8-4C4D-8085-198C08D23587}"/>
              </a:ext>
            </a:extLst>
          </p:cNvPr>
          <p:cNvSpPr>
            <a:spLocks noGrp="1"/>
          </p:cNvSpPr>
          <p:nvPr>
            <p:ph idx="1"/>
          </p:nvPr>
        </p:nvSpPr>
        <p:spPr>
          <a:xfrm>
            <a:off x="677334" y="1930551"/>
            <a:ext cx="8596668" cy="4930319"/>
          </a:xfrm>
        </p:spPr>
        <p:txBody>
          <a:bodyPr vert="horz" lIns="91440" tIns="45720" rIns="91440" bIns="45720" rtlCol="0" anchor="t">
            <a:normAutofit/>
          </a:bodyPr>
          <a:lstStyle/>
          <a:p>
            <a:r>
              <a:rPr lang="en-GB" b="1" dirty="0"/>
              <a:t>Creativity and intuition </a:t>
            </a:r>
          </a:p>
          <a:p>
            <a:r>
              <a:rPr lang="en-GB" dirty="0"/>
              <a:t>(Straus, David A.) argues that problem-solving is a 'educated trial-and-error process'. He argues that "we can use a variety of strategies, but none of them will guarantee success". </a:t>
            </a:r>
          </a:p>
          <a:p>
            <a:r>
              <a:rPr lang="en-GB" b="1" dirty="0"/>
              <a:t>New ways of thinking of things</a:t>
            </a:r>
            <a:endParaRPr lang="en-GB"/>
          </a:p>
          <a:p>
            <a:r>
              <a:rPr lang="en-GB" dirty="0">
                <a:ea typeface="+mn-lt"/>
                <a:cs typeface="+mn-lt"/>
              </a:rPr>
              <a:t>"Those with good problem-solving skills are a valuable and trusted asset in any </a:t>
            </a:r>
            <a:r>
              <a:rPr lang="en-GB" dirty="0">
                <a:solidFill>
                  <a:schemeClr val="tx1">
                    <a:lumMod val="65000"/>
                    <a:lumOff val="35000"/>
                  </a:schemeClr>
                </a:solidFill>
                <a:ea typeface="+mn-lt"/>
                <a:cs typeface="+mn-lt"/>
              </a:rPr>
              <a:t>team" (ICAEW, 2021) </a:t>
            </a:r>
          </a:p>
          <a:p>
            <a:r>
              <a:rPr lang="en-GB" dirty="0">
                <a:solidFill>
                  <a:schemeClr val="tx1">
                    <a:lumMod val="65000"/>
                    <a:lumOff val="35000"/>
                  </a:schemeClr>
                </a:solidFill>
                <a:ea typeface="+mn-lt"/>
                <a:cs typeface="+mn-lt"/>
              </a:rPr>
              <a:t>These are the people who think of new ideas, better ways of doing things, make it easier for people to understand things or help save customers time and money.(don't write the same </a:t>
            </a:r>
            <a:r>
              <a:rPr lang="en-GB" dirty="0" err="1">
                <a:solidFill>
                  <a:schemeClr val="tx1">
                    <a:lumMod val="65000"/>
                    <a:lumOff val="35000"/>
                  </a:schemeClr>
                </a:solidFill>
                <a:ea typeface="+mn-lt"/>
                <a:cs typeface="+mn-lt"/>
              </a:rPr>
              <a:t>bcs</a:t>
            </a:r>
            <a:r>
              <a:rPr lang="en-GB" dirty="0">
                <a:solidFill>
                  <a:schemeClr val="tx1">
                    <a:lumMod val="65000"/>
                    <a:lumOff val="35000"/>
                  </a:schemeClr>
                </a:solidFill>
                <a:ea typeface="+mn-lt"/>
                <a:cs typeface="+mn-lt"/>
              </a:rPr>
              <a:t> notes are looked over)</a:t>
            </a:r>
            <a:endParaRPr lang="en-GB">
              <a:solidFill>
                <a:schemeClr val="tx1">
                  <a:lumMod val="65000"/>
                  <a:lumOff val="35000"/>
                </a:schemeClr>
              </a:solidFill>
            </a:endParaRPr>
          </a:p>
          <a:p>
            <a:r>
              <a:rPr lang="en-GB" b="1" dirty="0"/>
              <a:t>Essential skill asked by all higher level roles and managers</a:t>
            </a:r>
          </a:p>
          <a:p>
            <a:endParaRPr lang="en-GB" dirty="0">
              <a:highlight>
                <a:srgbClr val="FFFF00"/>
              </a:highlight>
            </a:endParaRPr>
          </a:p>
          <a:p>
            <a:endParaRPr lang="en-GB" dirty="0">
              <a:highlight>
                <a:srgbClr val="FFFF00"/>
              </a:highlight>
            </a:endParaRPr>
          </a:p>
          <a:p>
            <a:endParaRPr lang="en-GB" dirty="0"/>
          </a:p>
          <a:p>
            <a:endParaRPr lang="en-GB" dirty="0"/>
          </a:p>
          <a:p>
            <a:endParaRPr lang="en-GB" dirty="0"/>
          </a:p>
          <a:p>
            <a:endParaRPr lang="en-GB" dirty="0"/>
          </a:p>
        </p:txBody>
      </p:sp>
      <p:sp>
        <p:nvSpPr>
          <p:cNvPr id="4" name="Footer Placeholder 3">
            <a:extLst>
              <a:ext uri="{FF2B5EF4-FFF2-40B4-BE49-F238E27FC236}">
                <a16:creationId xmlns:a16="http://schemas.microsoft.com/office/drawing/2014/main" id="{BF08F8E2-6D10-4B6A-BC53-933B5F8DC754}"/>
              </a:ext>
            </a:extLst>
          </p:cNvPr>
          <p:cNvSpPr>
            <a:spLocks noGrp="1"/>
          </p:cNvSpPr>
          <p:nvPr>
            <p:ph type="ftr" sz="quarter" idx="11"/>
          </p:nvPr>
        </p:nvSpPr>
        <p:spPr/>
        <p:txBody>
          <a:bodyPr/>
          <a:lstStyle/>
          <a:p>
            <a:r>
              <a:rPr lang="en-GB"/>
              <a:t>2100191</a:t>
            </a:r>
          </a:p>
        </p:txBody>
      </p:sp>
    </p:spTree>
    <p:extLst>
      <p:ext uri="{BB962C8B-B14F-4D97-AF65-F5344CB8AC3E}">
        <p14:creationId xmlns:p14="http://schemas.microsoft.com/office/powerpoint/2010/main" val="38654520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2"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3" name="Straight Connector 12">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AEE6A714-B59E-493A-80D9-7AF1B6F0A368}"/>
              </a:ext>
            </a:extLst>
          </p:cNvPr>
          <p:cNvSpPr>
            <a:spLocks noGrp="1"/>
          </p:cNvSpPr>
          <p:nvPr>
            <p:ph type="title"/>
          </p:nvPr>
        </p:nvSpPr>
        <p:spPr>
          <a:xfrm>
            <a:off x="5280894" y="2240918"/>
            <a:ext cx="4410051" cy="2367559"/>
          </a:xfrm>
        </p:spPr>
        <p:txBody>
          <a:bodyPr vert="horz" lIns="91440" tIns="45720" rIns="91440" bIns="45720" rtlCol="0" anchor="b">
            <a:normAutofit/>
          </a:bodyPr>
          <a:lstStyle/>
          <a:p>
            <a:pPr algn="ctr">
              <a:lnSpc>
                <a:spcPct val="90000"/>
              </a:lnSpc>
            </a:pPr>
            <a:r>
              <a:rPr lang="en-US" sz="3800" b="1" u="sng" dirty="0">
                <a:latin typeface="Times New Roman"/>
                <a:cs typeface="Times New Roman"/>
              </a:rPr>
              <a:t>Example of Problem solving in an employability setting</a:t>
            </a:r>
            <a:endParaRPr lang="en-US" b="1" u="sng"/>
          </a:p>
        </p:txBody>
      </p:sp>
      <p:pic>
        <p:nvPicPr>
          <p:cNvPr id="6" name="Picture 2" descr="A picture containing text, printer, electronics, projector&#10;&#10;Description automatically generated">
            <a:extLst>
              <a:ext uri="{FF2B5EF4-FFF2-40B4-BE49-F238E27FC236}">
                <a16:creationId xmlns:a16="http://schemas.microsoft.com/office/drawing/2014/main" id="{40D06A1C-EB1C-4E83-9F64-D25F794CEFAE}"/>
              </a:ext>
            </a:extLst>
          </p:cNvPr>
          <p:cNvPicPr>
            <a:picLocks noChangeAspect="1"/>
          </p:cNvPicPr>
          <p:nvPr/>
        </p:nvPicPr>
        <p:blipFill rotWithShape="1">
          <a:blip r:embed="rId2"/>
          <a:srcRect l="2248" r="10893" b="-3"/>
          <a:stretch/>
        </p:blipFill>
        <p:spPr>
          <a:xfrm>
            <a:off x="1018000" y="1926673"/>
            <a:ext cx="3746710" cy="4335340"/>
          </a:xfrm>
          <a:prstGeom prst="rect">
            <a:avLst/>
          </a:prstGeom>
        </p:spPr>
      </p:pic>
      <p:sp>
        <p:nvSpPr>
          <p:cNvPr id="4" name="Footer Placeholder 3">
            <a:extLst>
              <a:ext uri="{FF2B5EF4-FFF2-40B4-BE49-F238E27FC236}">
                <a16:creationId xmlns:a16="http://schemas.microsoft.com/office/drawing/2014/main" id="{764DC3BD-531F-48FB-B79F-3C3C6CEBECDF}"/>
              </a:ext>
            </a:extLst>
          </p:cNvPr>
          <p:cNvSpPr>
            <a:spLocks noGrp="1"/>
          </p:cNvSpPr>
          <p:nvPr>
            <p:ph type="ftr" sz="quarter" idx="11"/>
          </p:nvPr>
        </p:nvSpPr>
        <p:spPr>
          <a:xfrm>
            <a:off x="677334" y="6041362"/>
            <a:ext cx="5528230" cy="365125"/>
          </a:xfrm>
        </p:spPr>
        <p:txBody>
          <a:bodyPr vert="horz" lIns="91440" tIns="45720" rIns="91440" bIns="45720" rtlCol="0" anchor="ctr">
            <a:normAutofit/>
          </a:bodyPr>
          <a:lstStyle/>
          <a:p>
            <a:pPr defTabSz="457200">
              <a:spcAft>
                <a:spcPts val="600"/>
              </a:spcAft>
            </a:pPr>
            <a:r>
              <a:rPr lang="en-US" kern="1200">
                <a:solidFill>
                  <a:schemeClr val="tx1">
                    <a:tint val="75000"/>
                  </a:schemeClr>
                </a:solidFill>
                <a:latin typeface="+mn-lt"/>
                <a:ea typeface="+mn-ea"/>
                <a:cs typeface="+mn-cs"/>
              </a:rPr>
              <a:t>2100191</a:t>
            </a:r>
          </a:p>
        </p:txBody>
      </p:sp>
    </p:spTree>
    <p:extLst>
      <p:ext uri="{BB962C8B-B14F-4D97-AF65-F5344CB8AC3E}">
        <p14:creationId xmlns:p14="http://schemas.microsoft.com/office/powerpoint/2010/main" val="4044278055"/>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1" name="Straight Connector 10">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1" name="Rectangle 20">
            <a:extLst>
              <a:ext uri="{FF2B5EF4-FFF2-40B4-BE49-F238E27FC236}">
                <a16:creationId xmlns:a16="http://schemas.microsoft.com/office/drawing/2014/main" id="{4F57DB1C-6494-4CC4-A5E8-931957565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Isosceles Triangle 22">
            <a:extLst>
              <a:ext uri="{FF2B5EF4-FFF2-40B4-BE49-F238E27FC236}">
                <a16:creationId xmlns:a16="http://schemas.microsoft.com/office/drawing/2014/main" id="{FFFB778B-5206-4BB0-A468-327E71367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Shape 24">
            <a:extLst>
              <a:ext uri="{FF2B5EF4-FFF2-40B4-BE49-F238E27FC236}">
                <a16:creationId xmlns:a16="http://schemas.microsoft.com/office/drawing/2014/main" id="{E6C0471D-BE03-4D81-BDB5-D510BC0D8A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3379" y="0"/>
            <a:ext cx="5438621" cy="6857999"/>
          </a:xfrm>
          <a:custGeom>
            <a:avLst/>
            <a:gdLst>
              <a:gd name="connsiteX0" fmla="*/ 0 w 5438621"/>
              <a:gd name="connsiteY0" fmla="*/ 0 h 6857999"/>
              <a:gd name="connsiteX1" fmla="*/ 573774 w 5438621"/>
              <a:gd name="connsiteY1" fmla="*/ 0 h 6857999"/>
              <a:gd name="connsiteX2" fmla="*/ 1182808 w 5438621"/>
              <a:gd name="connsiteY2" fmla="*/ 0 h 6857999"/>
              <a:gd name="connsiteX3" fmla="*/ 4537195 w 5438621"/>
              <a:gd name="connsiteY3" fmla="*/ 0 h 6857999"/>
              <a:gd name="connsiteX4" fmla="*/ 5187609 w 5438621"/>
              <a:gd name="connsiteY4" fmla="*/ 0 h 6857999"/>
              <a:gd name="connsiteX5" fmla="*/ 5438621 w 5438621"/>
              <a:gd name="connsiteY5" fmla="*/ 0 h 6857999"/>
              <a:gd name="connsiteX6" fmla="*/ 5438621 w 5438621"/>
              <a:gd name="connsiteY6" fmla="*/ 6857999 h 6857999"/>
              <a:gd name="connsiteX7" fmla="*/ 4802807 w 5438621"/>
              <a:gd name="connsiteY7" fmla="*/ 6857999 h 6857999"/>
              <a:gd name="connsiteX8" fmla="*/ 4537195 w 5438621"/>
              <a:gd name="connsiteY8" fmla="*/ 6857999 h 6857999"/>
              <a:gd name="connsiteX9" fmla="*/ 1182808 w 5438621"/>
              <a:gd name="connsiteY9" fmla="*/ 6857999 h 6857999"/>
              <a:gd name="connsiteX10" fmla="*/ 1049897 w 5438621"/>
              <a:gd name="connsiteY10"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8621" h="6857999">
                <a:moveTo>
                  <a:pt x="0" y="0"/>
                </a:moveTo>
                <a:lnTo>
                  <a:pt x="573774" y="0"/>
                </a:lnTo>
                <a:lnTo>
                  <a:pt x="1182808" y="0"/>
                </a:lnTo>
                <a:lnTo>
                  <a:pt x="4537195" y="0"/>
                </a:lnTo>
                <a:lnTo>
                  <a:pt x="5187609" y="0"/>
                </a:lnTo>
                <a:lnTo>
                  <a:pt x="5438621" y="0"/>
                </a:lnTo>
                <a:lnTo>
                  <a:pt x="5438621" y="6857999"/>
                </a:lnTo>
                <a:lnTo>
                  <a:pt x="4802807" y="6857999"/>
                </a:lnTo>
                <a:lnTo>
                  <a:pt x="4537195" y="6857999"/>
                </a:lnTo>
                <a:lnTo>
                  <a:pt x="1182808" y="6857999"/>
                </a:lnTo>
                <a:lnTo>
                  <a:pt x="1049897" y="6857999"/>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27" name="Straight Connector 26">
            <a:extLst>
              <a:ext uri="{FF2B5EF4-FFF2-40B4-BE49-F238E27FC236}">
                <a16:creationId xmlns:a16="http://schemas.microsoft.com/office/drawing/2014/main" id="{22721A85-1EA4-4D87-97AB-0BB4AB78F9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78143" y="0"/>
            <a:ext cx="860630" cy="6857999"/>
          </a:xfrm>
          <a:prstGeom prst="line">
            <a:avLst/>
          </a:prstGeom>
          <a:ln w="15875" cap="sq">
            <a:solidFill>
              <a:schemeClr val="accent1"/>
            </a:solidFill>
            <a:bevel/>
          </a:ln>
        </p:spPr>
        <p:style>
          <a:lnRef idx="2">
            <a:schemeClr val="accent1"/>
          </a:lnRef>
          <a:fillRef idx="0">
            <a:schemeClr val="accent1"/>
          </a:fillRef>
          <a:effectRef idx="1">
            <a:schemeClr val="accent1"/>
          </a:effectRef>
          <a:fontRef idx="minor">
            <a:schemeClr val="tx1"/>
          </a:fontRef>
        </p:style>
      </p:cxnSp>
      <p:cxnSp>
        <p:nvCxnSpPr>
          <p:cNvPr id="29" name="Straight Connector 28">
            <a:extLst>
              <a:ext uri="{FF2B5EF4-FFF2-40B4-BE49-F238E27FC236}">
                <a16:creationId xmlns:a16="http://schemas.microsoft.com/office/drawing/2014/main" id="{E5E836EB-03CD-4BA5-A751-21D2ACC283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453743" y="3483429"/>
            <a:ext cx="6738258" cy="3374570"/>
          </a:xfrm>
          <a:prstGeom prst="line">
            <a:avLst/>
          </a:prstGeom>
          <a:ln w="9525">
            <a:solidFill>
              <a:schemeClr val="accent1">
                <a:lumMod val="60000"/>
                <a:lumOff val="40000"/>
                <a:alpha val="80000"/>
              </a:schemeClr>
            </a:solidFill>
          </a:ln>
        </p:spPr>
        <p:style>
          <a:lnRef idx="2">
            <a:schemeClr val="accent1"/>
          </a:lnRef>
          <a:fillRef idx="0">
            <a:schemeClr val="accent1"/>
          </a:fillRef>
          <a:effectRef idx="1">
            <a:schemeClr val="accent1"/>
          </a:effectRef>
          <a:fontRef idx="minor">
            <a:schemeClr val="tx1"/>
          </a:fontRef>
        </p:style>
      </p:cxnSp>
      <p:sp>
        <p:nvSpPr>
          <p:cNvPr id="31" name="Isosceles Triangle 30">
            <a:extLst>
              <a:ext uri="{FF2B5EF4-FFF2-40B4-BE49-F238E27FC236}">
                <a16:creationId xmlns:a16="http://schemas.microsoft.com/office/drawing/2014/main" id="{A27691EB-14CF-4237-B5EB-C94B92677A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49404" y="0"/>
            <a:ext cx="842596" cy="5666154"/>
          </a:xfrm>
          <a:prstGeom prst="triangle">
            <a:avLst>
              <a:gd name="adj" fmla="val 100000"/>
            </a:avLst>
          </a:prstGeom>
          <a:solidFill>
            <a:schemeClr val="accent2">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Footer Placeholder 3">
            <a:extLst>
              <a:ext uri="{FF2B5EF4-FFF2-40B4-BE49-F238E27FC236}">
                <a16:creationId xmlns:a16="http://schemas.microsoft.com/office/drawing/2014/main" id="{417A1847-9466-4C07-90AD-C38560F5CB62}"/>
              </a:ext>
            </a:extLst>
          </p:cNvPr>
          <p:cNvSpPr>
            <a:spLocks noGrp="1"/>
          </p:cNvSpPr>
          <p:nvPr>
            <p:ph type="ftr" sz="quarter" idx="11"/>
          </p:nvPr>
        </p:nvSpPr>
        <p:spPr>
          <a:xfrm>
            <a:off x="677334" y="5946112"/>
            <a:ext cx="5952065" cy="365125"/>
          </a:xfrm>
        </p:spPr>
        <p:txBody>
          <a:bodyPr vert="horz" lIns="91440" tIns="45720" rIns="91440" bIns="45720" rtlCol="0" anchor="ctr">
            <a:normAutofit/>
          </a:bodyPr>
          <a:lstStyle/>
          <a:p>
            <a:pPr algn="r" defTabSz="457200">
              <a:spcAft>
                <a:spcPts val="600"/>
              </a:spcAft>
            </a:pPr>
            <a:r>
              <a:rPr lang="en-US" kern="1200" dirty="0">
                <a:solidFill>
                  <a:schemeClr val="tx1">
                    <a:tint val="75000"/>
                  </a:schemeClr>
                </a:solidFill>
                <a:latin typeface="+mn-lt"/>
                <a:ea typeface="+mn-ea"/>
                <a:cs typeface="+mn-cs"/>
              </a:rPr>
              <a:t>2100191</a:t>
            </a:r>
          </a:p>
        </p:txBody>
      </p:sp>
      <p:sp>
        <p:nvSpPr>
          <p:cNvPr id="2" name="Title 1">
            <a:extLst>
              <a:ext uri="{FF2B5EF4-FFF2-40B4-BE49-F238E27FC236}">
                <a16:creationId xmlns:a16="http://schemas.microsoft.com/office/drawing/2014/main" id="{94063BAA-92C2-48D6-B256-E1E9BC94A34C}"/>
              </a:ext>
            </a:extLst>
          </p:cNvPr>
          <p:cNvSpPr>
            <a:spLocks noGrp="1"/>
          </p:cNvSpPr>
          <p:nvPr>
            <p:ph type="title"/>
          </p:nvPr>
        </p:nvSpPr>
        <p:spPr>
          <a:xfrm>
            <a:off x="829734" y="854529"/>
            <a:ext cx="5799665" cy="5148943"/>
          </a:xfrm>
        </p:spPr>
        <p:txBody>
          <a:bodyPr vert="horz" lIns="91440" tIns="45720" rIns="91440" bIns="45720" rtlCol="0" anchor="ctr">
            <a:normAutofit/>
          </a:bodyPr>
          <a:lstStyle/>
          <a:p>
            <a:r>
              <a:rPr lang="en-US" sz="6000" u="sng" dirty="0">
                <a:latin typeface="Times New Roman"/>
                <a:cs typeface="Times New Roman"/>
              </a:rPr>
              <a:t>How is problem-solving transferrable to a Youth work setting:</a:t>
            </a:r>
            <a:r>
              <a:rPr lang="en-US" sz="6000" dirty="0"/>
              <a:t> </a:t>
            </a:r>
            <a:endParaRPr lang="en-US" dirty="0"/>
          </a:p>
        </p:txBody>
      </p:sp>
    </p:spTree>
    <p:extLst>
      <p:ext uri="{BB962C8B-B14F-4D97-AF65-F5344CB8AC3E}">
        <p14:creationId xmlns:p14="http://schemas.microsoft.com/office/powerpoint/2010/main" val="26303442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E9FAF-0081-447A-A552-BBD27D5B2CC7}"/>
              </a:ext>
            </a:extLst>
          </p:cNvPr>
          <p:cNvSpPr>
            <a:spLocks noGrp="1"/>
          </p:cNvSpPr>
          <p:nvPr>
            <p:ph type="title"/>
          </p:nvPr>
        </p:nvSpPr>
        <p:spPr/>
        <p:txBody>
          <a:bodyPr/>
          <a:lstStyle/>
          <a:p>
            <a:r>
              <a:rPr lang="en-GB" u="sng" dirty="0">
                <a:latin typeface="Times New Roman"/>
                <a:cs typeface="Times New Roman"/>
              </a:rPr>
              <a:t>Problem-solving and its importance to Youth Work:</a:t>
            </a:r>
            <a:r>
              <a:rPr lang="en-GB" dirty="0"/>
              <a:t> </a:t>
            </a:r>
          </a:p>
        </p:txBody>
      </p:sp>
      <p:sp>
        <p:nvSpPr>
          <p:cNvPr id="3" name="Content Placeholder 2">
            <a:extLst>
              <a:ext uri="{FF2B5EF4-FFF2-40B4-BE49-F238E27FC236}">
                <a16:creationId xmlns:a16="http://schemas.microsoft.com/office/drawing/2014/main" id="{5130026F-FE2C-4764-9973-A3B23E6493D3}"/>
              </a:ext>
            </a:extLst>
          </p:cNvPr>
          <p:cNvSpPr>
            <a:spLocks noGrp="1"/>
          </p:cNvSpPr>
          <p:nvPr>
            <p:ph idx="1"/>
          </p:nvPr>
        </p:nvSpPr>
        <p:spPr/>
        <p:txBody>
          <a:bodyPr vert="horz" lIns="91440" tIns="45720" rIns="91440" bIns="45720" rtlCol="0" anchor="t">
            <a:normAutofit/>
          </a:bodyPr>
          <a:lstStyle/>
          <a:p>
            <a:r>
              <a:rPr lang="en-GB" dirty="0" err="1">
                <a:solidFill>
                  <a:schemeClr val="tx1"/>
                </a:solidFill>
              </a:rPr>
              <a:t>YouthLink</a:t>
            </a:r>
            <a:r>
              <a:rPr lang="en-GB" dirty="0">
                <a:solidFill>
                  <a:schemeClr val="tx1"/>
                </a:solidFill>
              </a:rPr>
              <a:t> Scotland, (</a:t>
            </a:r>
            <a:r>
              <a:rPr lang="en-GB" dirty="0" err="1">
                <a:solidFill>
                  <a:schemeClr val="tx1"/>
                </a:solidFill>
              </a:rPr>
              <a:t>Youthlink</a:t>
            </a:r>
            <a:r>
              <a:rPr lang="en-GB" dirty="0">
                <a:solidFill>
                  <a:schemeClr val="tx1"/>
                </a:solidFill>
              </a:rPr>
              <a:t> Scotland The national agency of Youth Work (2000)  argues that Young people need to solve daily problems whether large or small. They argue that breaking these down and applying new or existing knowledge allows them to learn to grow and thrive. </a:t>
            </a:r>
          </a:p>
          <a:p>
            <a:r>
              <a:rPr lang="en-GB" dirty="0">
                <a:solidFill>
                  <a:schemeClr val="tx1"/>
                </a:solidFill>
              </a:rPr>
              <a:t>Makes young people consider the risks, make reasoned decisions and to take control themselves.</a:t>
            </a:r>
          </a:p>
          <a:p>
            <a:r>
              <a:rPr lang="en-GB" dirty="0">
                <a:solidFill>
                  <a:schemeClr val="tx1"/>
                </a:solidFill>
              </a:rPr>
              <a:t>I believe that problem solving is important study skill because its </a:t>
            </a:r>
            <a:r>
              <a:rPr lang="en-GB" dirty="0" err="1">
                <a:solidFill>
                  <a:schemeClr val="tx1"/>
                </a:solidFill>
              </a:rPr>
              <a:t>benifical</a:t>
            </a:r>
            <a:r>
              <a:rPr lang="en-GB" dirty="0">
                <a:solidFill>
                  <a:schemeClr val="tx1"/>
                </a:solidFill>
              </a:rPr>
              <a:t> for young people, allowing them to thrive and build on their decision making skills. Whilst also a beneficial skill for practitioners as youth workers are faced with daily different problem-solving scenarios whether in drop ins or youth hubs. </a:t>
            </a:r>
            <a:endParaRPr lang="en-GB">
              <a:solidFill>
                <a:schemeClr val="tx1"/>
              </a:solidFill>
            </a:endParaRPr>
          </a:p>
          <a:p>
            <a:endParaRPr lang="en-GB" dirty="0">
              <a:solidFill>
                <a:schemeClr val="tx1"/>
              </a:solidFill>
            </a:endParaRPr>
          </a:p>
          <a:p>
            <a:endParaRPr lang="en-GB" dirty="0"/>
          </a:p>
        </p:txBody>
      </p:sp>
      <p:sp>
        <p:nvSpPr>
          <p:cNvPr id="4" name="Footer Placeholder 3">
            <a:extLst>
              <a:ext uri="{FF2B5EF4-FFF2-40B4-BE49-F238E27FC236}">
                <a16:creationId xmlns:a16="http://schemas.microsoft.com/office/drawing/2014/main" id="{D56F4355-7D4A-4BF1-8F76-E676A319914B}"/>
              </a:ext>
            </a:extLst>
          </p:cNvPr>
          <p:cNvSpPr>
            <a:spLocks noGrp="1"/>
          </p:cNvSpPr>
          <p:nvPr>
            <p:ph type="ftr" sz="quarter" idx="11"/>
          </p:nvPr>
        </p:nvSpPr>
        <p:spPr/>
        <p:txBody>
          <a:bodyPr/>
          <a:lstStyle/>
          <a:p>
            <a:r>
              <a:rPr lang="en-GB"/>
              <a:t>2100191</a:t>
            </a:r>
          </a:p>
        </p:txBody>
      </p:sp>
    </p:spTree>
    <p:extLst>
      <p:ext uri="{BB962C8B-B14F-4D97-AF65-F5344CB8AC3E}">
        <p14:creationId xmlns:p14="http://schemas.microsoft.com/office/powerpoint/2010/main" val="47501666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7" descr="Hand holding eggs">
            <a:extLst>
              <a:ext uri="{FF2B5EF4-FFF2-40B4-BE49-F238E27FC236}">
                <a16:creationId xmlns:a16="http://schemas.microsoft.com/office/drawing/2014/main" id="{242BADCF-E30A-4A5B-AF22-ABF3173AF99C}"/>
              </a:ext>
            </a:extLst>
          </p:cNvPr>
          <p:cNvPicPr>
            <a:picLocks noChangeAspect="1"/>
          </p:cNvPicPr>
          <p:nvPr/>
        </p:nvPicPr>
        <p:blipFill rotWithShape="1">
          <a:blip r:embed="rId2"/>
          <a:srcRect l="8286" r="14605"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6" name="TextBox 5">
            <a:extLst>
              <a:ext uri="{FF2B5EF4-FFF2-40B4-BE49-F238E27FC236}">
                <a16:creationId xmlns:a16="http://schemas.microsoft.com/office/drawing/2014/main" id="{D76DE85F-693E-42B0-AF93-483693CC336B}"/>
              </a:ext>
            </a:extLst>
          </p:cNvPr>
          <p:cNvSpPr txBox="1"/>
          <p:nvPr/>
        </p:nvSpPr>
        <p:spPr>
          <a:xfrm>
            <a:off x="231637" y="535946"/>
            <a:ext cx="5605159" cy="382326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457200">
              <a:spcBef>
                <a:spcPts val="1000"/>
              </a:spcBef>
              <a:buClr>
                <a:schemeClr val="accent1"/>
              </a:buClr>
              <a:buSzPct val="80000"/>
              <a:buFont typeface="Wingdings 3" charset="2"/>
              <a:buChar char=""/>
            </a:pPr>
            <a:r>
              <a:rPr lang="en-US" sz="3600" u="sng" dirty="0">
                <a:solidFill>
                  <a:schemeClr val="accent1">
                    <a:lumMod val="75000"/>
                  </a:schemeClr>
                </a:solidFill>
                <a:latin typeface="Times New Roman"/>
                <a:cs typeface="Times New Roman"/>
              </a:rPr>
              <a:t>Example of Problem solving in a Youth work setting</a:t>
            </a:r>
          </a:p>
        </p:txBody>
      </p:sp>
      <p:sp>
        <p:nvSpPr>
          <p:cNvPr id="4" name="Footer Placeholder 3">
            <a:extLst>
              <a:ext uri="{FF2B5EF4-FFF2-40B4-BE49-F238E27FC236}">
                <a16:creationId xmlns:a16="http://schemas.microsoft.com/office/drawing/2014/main" id="{4A8516AA-794B-4CA1-A9B7-00A82DC3776D}"/>
              </a:ext>
            </a:extLst>
          </p:cNvPr>
          <p:cNvSpPr>
            <a:spLocks noGrp="1"/>
          </p:cNvSpPr>
          <p:nvPr>
            <p:ph type="ftr" sz="quarter" idx="11"/>
          </p:nvPr>
        </p:nvSpPr>
        <p:spPr>
          <a:xfrm>
            <a:off x="677334" y="6041362"/>
            <a:ext cx="6297612" cy="365125"/>
          </a:xfrm>
        </p:spPr>
        <p:txBody>
          <a:bodyPr vert="horz" lIns="91440" tIns="45720" rIns="91440" bIns="45720" rtlCol="0" anchor="ctr">
            <a:normAutofit/>
          </a:bodyPr>
          <a:lstStyle/>
          <a:p>
            <a:pPr defTabSz="457200">
              <a:spcAft>
                <a:spcPts val="600"/>
              </a:spcAft>
            </a:pPr>
            <a:r>
              <a:rPr lang="en-US" kern="1200">
                <a:solidFill>
                  <a:schemeClr val="tx1">
                    <a:tint val="75000"/>
                  </a:schemeClr>
                </a:solidFill>
                <a:latin typeface="+mn-lt"/>
                <a:ea typeface="+mn-ea"/>
                <a:cs typeface="+mn-cs"/>
              </a:rPr>
              <a:t>2100191</a:t>
            </a:r>
          </a:p>
        </p:txBody>
      </p:sp>
      <p:cxnSp>
        <p:nvCxnSpPr>
          <p:cNvPr id="12" name="Straight Connector 1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6E0047CF-9D5A-49DC-B525-7B2F022A01A6}"/>
              </a:ext>
            </a:extLst>
          </p:cNvPr>
          <p:cNvSpPr txBox="1"/>
          <p:nvPr/>
        </p:nvSpPr>
        <p:spPr>
          <a:xfrm>
            <a:off x="2610928" y="2265871"/>
            <a:ext cx="31026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(Youth work games, 2021)</a:t>
            </a:r>
            <a:endParaRPr lang="en-GB" dirty="0"/>
          </a:p>
        </p:txBody>
      </p:sp>
    </p:spTree>
    <p:extLst>
      <p:ext uri="{BB962C8B-B14F-4D97-AF65-F5344CB8AC3E}">
        <p14:creationId xmlns:p14="http://schemas.microsoft.com/office/powerpoint/2010/main" val="1289744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5C7EF-7CC3-4737-A040-BA17DD54453D}"/>
              </a:ext>
            </a:extLst>
          </p:cNvPr>
          <p:cNvSpPr>
            <a:spLocks noGrp="1"/>
          </p:cNvSpPr>
          <p:nvPr>
            <p:ph type="title"/>
          </p:nvPr>
        </p:nvSpPr>
        <p:spPr/>
        <p:txBody>
          <a:bodyPr>
            <a:normAutofit/>
          </a:bodyPr>
          <a:lstStyle/>
          <a:p>
            <a:pPr algn="ctr"/>
            <a:r>
              <a:rPr lang="en-GB" sz="4400" u="sng" dirty="0">
                <a:latin typeface="Times New Roman"/>
                <a:cs typeface="Times New Roman"/>
              </a:rPr>
              <a:t>To summarise:</a:t>
            </a:r>
            <a:endParaRPr lang="en-US"/>
          </a:p>
        </p:txBody>
      </p:sp>
      <p:sp>
        <p:nvSpPr>
          <p:cNvPr id="4" name="Footer Placeholder 3">
            <a:extLst>
              <a:ext uri="{FF2B5EF4-FFF2-40B4-BE49-F238E27FC236}">
                <a16:creationId xmlns:a16="http://schemas.microsoft.com/office/drawing/2014/main" id="{283FBCB1-C382-4C2D-AE99-8800A688D441}"/>
              </a:ext>
            </a:extLst>
          </p:cNvPr>
          <p:cNvSpPr>
            <a:spLocks noGrp="1"/>
          </p:cNvSpPr>
          <p:nvPr>
            <p:ph type="ftr" sz="quarter" idx="11"/>
          </p:nvPr>
        </p:nvSpPr>
        <p:spPr/>
        <p:txBody>
          <a:bodyPr/>
          <a:lstStyle/>
          <a:p>
            <a:r>
              <a:rPr lang="en-GB"/>
              <a:t>2100191</a:t>
            </a:r>
          </a:p>
        </p:txBody>
      </p:sp>
      <p:graphicFrame>
        <p:nvGraphicFramePr>
          <p:cNvPr id="5" name="Table 5">
            <a:extLst>
              <a:ext uri="{FF2B5EF4-FFF2-40B4-BE49-F238E27FC236}">
                <a16:creationId xmlns:a16="http://schemas.microsoft.com/office/drawing/2014/main" id="{F223E4E1-66B9-477E-8ADA-8AFC2F521E62}"/>
              </a:ext>
            </a:extLst>
          </p:cNvPr>
          <p:cNvGraphicFramePr>
            <a:graphicFrameLocks noGrp="1"/>
          </p:cNvGraphicFramePr>
          <p:nvPr>
            <p:extLst>
              <p:ext uri="{D42A27DB-BD31-4B8C-83A1-F6EECF244321}">
                <p14:modId xmlns:p14="http://schemas.microsoft.com/office/powerpoint/2010/main" val="1748521094"/>
              </p:ext>
            </p:extLst>
          </p:nvPr>
        </p:nvGraphicFramePr>
        <p:xfrm>
          <a:off x="963283" y="2228490"/>
          <a:ext cx="8168640" cy="2931159"/>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3338262856"/>
                    </a:ext>
                  </a:extLst>
                </a:gridCol>
                <a:gridCol w="4084320">
                  <a:extLst>
                    <a:ext uri="{9D8B030D-6E8A-4147-A177-3AD203B41FA5}">
                      <a16:colId xmlns:a16="http://schemas.microsoft.com/office/drawing/2014/main" val="153714590"/>
                    </a:ext>
                  </a:extLst>
                </a:gridCol>
              </a:tblGrid>
              <a:tr h="395653">
                <a:tc>
                  <a:txBody>
                    <a:bodyPr/>
                    <a:lstStyle/>
                    <a:p>
                      <a:r>
                        <a:rPr lang="en-GB" dirty="0"/>
                        <a:t>The importance of problem solving in employability</a:t>
                      </a:r>
                    </a:p>
                  </a:txBody>
                  <a:tcPr/>
                </a:tc>
                <a:tc>
                  <a:txBody>
                    <a:bodyPr/>
                    <a:lstStyle/>
                    <a:p>
                      <a:r>
                        <a:rPr lang="en-GB" dirty="0"/>
                        <a:t>Importance of problem solving in a Youth work setting: </a:t>
                      </a:r>
                    </a:p>
                  </a:txBody>
                  <a:tcPr/>
                </a:tc>
                <a:extLst>
                  <a:ext uri="{0D108BD9-81ED-4DB2-BD59-A6C34878D82A}">
                    <a16:rowId xmlns:a16="http://schemas.microsoft.com/office/drawing/2014/main" val="1071198009"/>
                  </a:ext>
                </a:extLst>
              </a:tr>
              <a:tr h="370840">
                <a:tc>
                  <a:txBody>
                    <a:bodyPr/>
                    <a:lstStyle/>
                    <a:p>
                      <a:pPr marL="285750" indent="-285750">
                        <a:buFont typeface="Arial"/>
                        <a:buChar char="•"/>
                      </a:pPr>
                      <a:r>
                        <a:rPr lang="en-GB" dirty="0"/>
                        <a:t>Creativity and intuition </a:t>
                      </a:r>
                    </a:p>
                  </a:txBody>
                  <a:tcPr/>
                </a:tc>
                <a:tc>
                  <a:txBody>
                    <a:bodyPr/>
                    <a:lstStyle/>
                    <a:p>
                      <a:r>
                        <a:rPr lang="en-GB" dirty="0"/>
                        <a:t>Learning how to apply new or existing knowledge</a:t>
                      </a:r>
                    </a:p>
                  </a:txBody>
                  <a:tcPr/>
                </a:tc>
                <a:extLst>
                  <a:ext uri="{0D108BD9-81ED-4DB2-BD59-A6C34878D82A}">
                    <a16:rowId xmlns:a16="http://schemas.microsoft.com/office/drawing/2014/main" val="2248303216"/>
                  </a:ext>
                </a:extLst>
              </a:tr>
              <a:tr h="370840">
                <a:tc>
                  <a:txBody>
                    <a:bodyPr/>
                    <a:lstStyle/>
                    <a:p>
                      <a:pPr marL="285750" indent="-285750">
                        <a:buFont typeface="Arial"/>
                        <a:buChar char="•"/>
                      </a:pPr>
                      <a:r>
                        <a:rPr lang="en-GB" dirty="0"/>
                        <a:t>New and varied way of thinking</a:t>
                      </a:r>
                    </a:p>
                  </a:txBody>
                  <a:tcPr/>
                </a:tc>
                <a:tc>
                  <a:txBody>
                    <a:bodyPr/>
                    <a:lstStyle/>
                    <a:p>
                      <a:r>
                        <a:rPr lang="en-GB" dirty="0"/>
                        <a:t>Makes young people consider risks to make their decisions</a:t>
                      </a:r>
                    </a:p>
                  </a:txBody>
                  <a:tcPr/>
                </a:tc>
                <a:extLst>
                  <a:ext uri="{0D108BD9-81ED-4DB2-BD59-A6C34878D82A}">
                    <a16:rowId xmlns:a16="http://schemas.microsoft.com/office/drawing/2014/main" val="4020552174"/>
                  </a:ext>
                </a:extLst>
              </a:tr>
              <a:tr h="370840">
                <a:tc>
                  <a:txBody>
                    <a:bodyPr/>
                    <a:lstStyle/>
                    <a:p>
                      <a:pPr marL="285750" indent="-285750">
                        <a:buFont typeface="Arial"/>
                        <a:buChar char="•"/>
                      </a:pPr>
                      <a:r>
                        <a:rPr lang="en-GB" dirty="0"/>
                        <a:t>Essential skill asked by higher roles of employers</a:t>
                      </a:r>
                    </a:p>
                  </a:txBody>
                  <a:tcPr/>
                </a:tc>
                <a:tc>
                  <a:txBody>
                    <a:bodyPr/>
                    <a:lstStyle/>
                    <a:p>
                      <a:r>
                        <a:rPr lang="en-GB" dirty="0"/>
                        <a:t>Need to be able to make good decisions in a quick manner </a:t>
                      </a:r>
                    </a:p>
                  </a:txBody>
                  <a:tcPr/>
                </a:tc>
                <a:extLst>
                  <a:ext uri="{0D108BD9-81ED-4DB2-BD59-A6C34878D82A}">
                    <a16:rowId xmlns:a16="http://schemas.microsoft.com/office/drawing/2014/main" val="896730047"/>
                  </a:ext>
                </a:extLst>
              </a:tr>
              <a:tr h="370839">
                <a:tc>
                  <a:txBody>
                    <a:bodyPr/>
                    <a:lstStyle/>
                    <a:p>
                      <a:pPr lvl="0">
                        <a:buNone/>
                      </a:pPr>
                      <a:endParaRPr lang="en-GB" dirty="0"/>
                    </a:p>
                  </a:txBody>
                  <a:tcPr/>
                </a:tc>
                <a:tc>
                  <a:txBody>
                    <a:bodyPr/>
                    <a:lstStyle/>
                    <a:p>
                      <a:pPr lvl="0">
                        <a:buNone/>
                      </a:pPr>
                      <a:endParaRPr lang="en-GB" dirty="0"/>
                    </a:p>
                  </a:txBody>
                  <a:tcPr/>
                </a:tc>
                <a:extLst>
                  <a:ext uri="{0D108BD9-81ED-4DB2-BD59-A6C34878D82A}">
                    <a16:rowId xmlns:a16="http://schemas.microsoft.com/office/drawing/2014/main" val="3061592089"/>
                  </a:ext>
                </a:extLst>
              </a:tr>
            </a:tbl>
          </a:graphicData>
        </a:graphic>
      </p:graphicFrame>
    </p:spTree>
    <p:extLst>
      <p:ext uri="{BB962C8B-B14F-4D97-AF65-F5344CB8AC3E}">
        <p14:creationId xmlns:p14="http://schemas.microsoft.com/office/powerpoint/2010/main" val="9148655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5" descr="Alarm clock on a blue table with a pink wall">
            <a:extLst>
              <a:ext uri="{FF2B5EF4-FFF2-40B4-BE49-F238E27FC236}">
                <a16:creationId xmlns:a16="http://schemas.microsoft.com/office/drawing/2014/main" id="{4CEC3C6C-5470-4D17-9F58-EEE4A9B1DD29}"/>
              </a:ext>
            </a:extLst>
          </p:cNvPr>
          <p:cNvPicPr>
            <a:picLocks noChangeAspect="1"/>
          </p:cNvPicPr>
          <p:nvPr/>
        </p:nvPicPr>
        <p:blipFill rotWithShape="1">
          <a:blip r:embed="rId2"/>
          <a:srcRect l="6654" t="9091" r="45610"/>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30B993AB-65F4-4A68-91D5-5299D5247122}"/>
              </a:ext>
            </a:extLst>
          </p:cNvPr>
          <p:cNvSpPr>
            <a:spLocks noGrp="1"/>
          </p:cNvSpPr>
          <p:nvPr>
            <p:ph type="title"/>
          </p:nvPr>
        </p:nvSpPr>
        <p:spPr>
          <a:xfrm>
            <a:off x="5308676" y="-3486"/>
            <a:ext cx="3887839" cy="2372168"/>
          </a:xfrm>
        </p:spPr>
        <p:txBody>
          <a:bodyPr vert="horz" lIns="91440" tIns="45720" rIns="91440" bIns="45720" rtlCol="0" anchor="b">
            <a:normAutofit/>
          </a:bodyPr>
          <a:lstStyle/>
          <a:p>
            <a:pPr algn="ctr">
              <a:lnSpc>
                <a:spcPct val="90000"/>
              </a:lnSpc>
            </a:pPr>
            <a:r>
              <a:rPr lang="en-US" sz="5000" b="1" u="sng" dirty="0">
                <a:latin typeface="Times New Roman"/>
                <a:cs typeface="Times New Roman"/>
              </a:rPr>
              <a:t>Time Management</a:t>
            </a:r>
            <a:endParaRPr lang="en-US"/>
          </a:p>
        </p:txBody>
      </p:sp>
      <p:sp>
        <p:nvSpPr>
          <p:cNvPr id="4" name="Footer Placeholder 3">
            <a:extLst>
              <a:ext uri="{FF2B5EF4-FFF2-40B4-BE49-F238E27FC236}">
                <a16:creationId xmlns:a16="http://schemas.microsoft.com/office/drawing/2014/main" id="{4A31ECA6-71F7-47EE-9D23-12D463475DBA}"/>
              </a:ext>
            </a:extLst>
          </p:cNvPr>
          <p:cNvSpPr>
            <a:spLocks noGrp="1"/>
          </p:cNvSpPr>
          <p:nvPr>
            <p:ph type="ftr" sz="quarter" idx="11"/>
          </p:nvPr>
        </p:nvSpPr>
        <p:spPr>
          <a:xfrm>
            <a:off x="4711597" y="6041362"/>
            <a:ext cx="3404724" cy="365125"/>
          </a:xfrm>
        </p:spPr>
        <p:txBody>
          <a:bodyPr vert="horz" lIns="91440" tIns="45720" rIns="91440" bIns="45720" rtlCol="0" anchor="ctr">
            <a:normAutofit/>
          </a:bodyPr>
          <a:lstStyle/>
          <a:p>
            <a:pPr defTabSz="457200">
              <a:spcAft>
                <a:spcPts val="600"/>
              </a:spcAft>
            </a:pPr>
            <a:r>
              <a:rPr lang="en-US" kern="1200">
                <a:solidFill>
                  <a:schemeClr val="tx1">
                    <a:tint val="75000"/>
                  </a:schemeClr>
                </a:solidFill>
                <a:latin typeface="+mn-lt"/>
                <a:ea typeface="+mn-ea"/>
                <a:cs typeface="+mn-cs"/>
              </a:rPr>
              <a:t>2100191</a:t>
            </a:r>
          </a:p>
        </p:txBody>
      </p:sp>
      <p:sp>
        <p:nvSpPr>
          <p:cNvPr id="3" name="TextBox 2">
            <a:extLst>
              <a:ext uri="{FF2B5EF4-FFF2-40B4-BE49-F238E27FC236}">
                <a16:creationId xmlns:a16="http://schemas.microsoft.com/office/drawing/2014/main" id="{88F00E02-A2A7-45EE-AAAA-FB4C1C0F6963}"/>
              </a:ext>
            </a:extLst>
          </p:cNvPr>
          <p:cNvSpPr txBox="1"/>
          <p:nvPr/>
        </p:nvSpPr>
        <p:spPr>
          <a:xfrm>
            <a:off x="5141344" y="3372930"/>
            <a:ext cx="5000443"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Times New Roman"/>
                <a:cs typeface="Times New Roman"/>
              </a:rPr>
              <a:t>'</a:t>
            </a:r>
            <a:r>
              <a:rPr lang="en-GB" sz="2400" dirty="0">
                <a:latin typeface="Times New Roman"/>
                <a:cs typeface="Times New Roman"/>
              </a:rPr>
              <a:t>'The ability to use one's time effectively or productively, especially at work" </a:t>
            </a:r>
          </a:p>
          <a:p>
            <a:r>
              <a:rPr lang="en-GB" sz="2400" dirty="0">
                <a:latin typeface="Times New Roman"/>
                <a:cs typeface="Times New Roman"/>
              </a:rPr>
              <a:t>                 </a:t>
            </a:r>
            <a:r>
              <a:rPr lang="en-US" sz="2400" dirty="0">
                <a:solidFill>
                  <a:schemeClr val="tx1">
                    <a:lumMod val="75000"/>
                    <a:lumOff val="25000"/>
                  </a:schemeClr>
                </a:solidFill>
                <a:latin typeface="Times New Roman"/>
                <a:cs typeface="Times New Roman"/>
              </a:rPr>
              <a:t>-(Concise Oxford English Dictionary, 2011)</a:t>
            </a:r>
          </a:p>
        </p:txBody>
      </p:sp>
    </p:spTree>
    <p:extLst>
      <p:ext uri="{BB962C8B-B14F-4D97-AF65-F5344CB8AC3E}">
        <p14:creationId xmlns:p14="http://schemas.microsoft.com/office/powerpoint/2010/main" val="1388105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Open book with pen on desk">
            <a:extLst>
              <a:ext uri="{FF2B5EF4-FFF2-40B4-BE49-F238E27FC236}">
                <a16:creationId xmlns:a16="http://schemas.microsoft.com/office/drawing/2014/main" id="{A77B9DB8-ECA4-429F-AA32-C94C7BF037FD}"/>
              </a:ext>
            </a:extLst>
          </p:cNvPr>
          <p:cNvPicPr>
            <a:picLocks noChangeAspect="1"/>
          </p:cNvPicPr>
          <p:nvPr/>
        </p:nvPicPr>
        <p:blipFill rotWithShape="1">
          <a:blip r:embed="rId2"/>
          <a:srcRect l="22383" r="11116" b="-1"/>
          <a:stretch/>
        </p:blipFill>
        <p:spPr>
          <a:xfrm>
            <a:off x="3793813" y="744344"/>
            <a:ext cx="4627646" cy="4627648"/>
          </a:xfrm>
          <a:custGeom>
            <a:avLst/>
            <a:gdLst/>
            <a:ahLst/>
            <a:cxnLst/>
            <a:rect l="l" t="t" r="r" b="b"/>
            <a:pathLst>
              <a:path w="4627646" h="4627648">
                <a:moveTo>
                  <a:pt x="2313823" y="0"/>
                </a:moveTo>
                <a:cubicBezTo>
                  <a:pt x="3591712" y="0"/>
                  <a:pt x="4627646" y="1035934"/>
                  <a:pt x="4627646" y="2313824"/>
                </a:cubicBezTo>
                <a:cubicBezTo>
                  <a:pt x="4627646" y="3591714"/>
                  <a:pt x="3591712" y="4627648"/>
                  <a:pt x="2313823" y="4627648"/>
                </a:cubicBezTo>
                <a:cubicBezTo>
                  <a:pt x="1035934" y="4627648"/>
                  <a:pt x="0" y="3591714"/>
                  <a:pt x="0" y="2313824"/>
                </a:cubicBezTo>
                <a:cubicBezTo>
                  <a:pt x="0" y="1035934"/>
                  <a:pt x="1035934" y="0"/>
                  <a:pt x="2313823" y="0"/>
                </a:cubicBezTo>
                <a:close/>
              </a:path>
            </a:pathLst>
          </a:custGeom>
        </p:spPr>
      </p:pic>
      <p:pic>
        <p:nvPicPr>
          <p:cNvPr id="7" name="Picture 7" descr="Mother and son baking">
            <a:extLst>
              <a:ext uri="{FF2B5EF4-FFF2-40B4-BE49-F238E27FC236}">
                <a16:creationId xmlns:a16="http://schemas.microsoft.com/office/drawing/2014/main" id="{12A0DDDE-B0BB-4FD4-A291-80F7D86FD38F}"/>
              </a:ext>
            </a:extLst>
          </p:cNvPr>
          <p:cNvPicPr>
            <a:picLocks noChangeAspect="1"/>
          </p:cNvPicPr>
          <p:nvPr/>
        </p:nvPicPr>
        <p:blipFill rotWithShape="1">
          <a:blip r:embed="rId3"/>
          <a:srcRect l="36896" r="4019" b="-3"/>
          <a:stretch/>
        </p:blipFill>
        <p:spPr>
          <a:xfrm>
            <a:off x="1319706" y="1757695"/>
            <a:ext cx="2590737" cy="2926956"/>
          </a:xfrm>
          <a:custGeom>
            <a:avLst/>
            <a:gdLst/>
            <a:ahLst/>
            <a:cxnLst/>
            <a:rect l="l" t="t" r="r" b="b"/>
            <a:pathLst>
              <a:path w="2590737" h="2926956">
                <a:moveTo>
                  <a:pt x="1463478" y="0"/>
                </a:moveTo>
                <a:cubicBezTo>
                  <a:pt x="1867606" y="0"/>
                  <a:pt x="2233476" y="163805"/>
                  <a:pt x="2498313" y="428643"/>
                </a:cubicBezTo>
                <a:lnTo>
                  <a:pt x="2501029" y="431631"/>
                </a:lnTo>
                <a:lnTo>
                  <a:pt x="2445696" y="582811"/>
                </a:lnTo>
                <a:cubicBezTo>
                  <a:pt x="2374039" y="813196"/>
                  <a:pt x="2335437" y="1058145"/>
                  <a:pt x="2335437" y="1312109"/>
                </a:cubicBezTo>
                <a:cubicBezTo>
                  <a:pt x="2335437" y="1650728"/>
                  <a:pt x="2404063" y="1973319"/>
                  <a:pt x="2528166" y="2266732"/>
                </a:cubicBezTo>
                <a:lnTo>
                  <a:pt x="2590737" y="2396622"/>
                </a:lnTo>
                <a:lnTo>
                  <a:pt x="2498313" y="2498313"/>
                </a:lnTo>
                <a:cubicBezTo>
                  <a:pt x="2233476" y="2763151"/>
                  <a:pt x="1867606" y="2926956"/>
                  <a:pt x="1463478" y="2926956"/>
                </a:cubicBezTo>
                <a:cubicBezTo>
                  <a:pt x="655221" y="2926956"/>
                  <a:pt x="0" y="2271735"/>
                  <a:pt x="0" y="1463478"/>
                </a:cubicBezTo>
                <a:cubicBezTo>
                  <a:pt x="0" y="655221"/>
                  <a:pt x="655221" y="0"/>
                  <a:pt x="1463478" y="0"/>
                </a:cubicBezTo>
                <a:close/>
              </a:path>
            </a:pathLst>
          </a:custGeom>
        </p:spPr>
      </p:pic>
      <p:pic>
        <p:nvPicPr>
          <p:cNvPr id="5" name="Picture 5" descr="Open white gift box tied with red ribbon">
            <a:extLst>
              <a:ext uri="{FF2B5EF4-FFF2-40B4-BE49-F238E27FC236}">
                <a16:creationId xmlns:a16="http://schemas.microsoft.com/office/drawing/2014/main" id="{C19E64BC-3A11-45E8-B45B-8F93E2F4CF02}"/>
              </a:ext>
            </a:extLst>
          </p:cNvPr>
          <p:cNvPicPr>
            <a:picLocks noChangeAspect="1"/>
          </p:cNvPicPr>
          <p:nvPr/>
        </p:nvPicPr>
        <p:blipFill rotWithShape="1">
          <a:blip r:embed="rId4"/>
          <a:srcRect l="26091" r="7859" b="5"/>
          <a:stretch/>
        </p:blipFill>
        <p:spPr>
          <a:xfrm>
            <a:off x="8297994" y="1757695"/>
            <a:ext cx="2577829" cy="2926956"/>
          </a:xfrm>
          <a:custGeom>
            <a:avLst/>
            <a:gdLst/>
            <a:ahLst/>
            <a:cxnLst/>
            <a:rect l="l" t="t" r="r" b="b"/>
            <a:pathLst>
              <a:path w="2577829" h="2926956">
                <a:moveTo>
                  <a:pt x="1114351" y="0"/>
                </a:moveTo>
                <a:cubicBezTo>
                  <a:pt x="1922608" y="0"/>
                  <a:pt x="2577829" y="655221"/>
                  <a:pt x="2577829" y="1463478"/>
                </a:cubicBezTo>
                <a:cubicBezTo>
                  <a:pt x="2577829" y="2271735"/>
                  <a:pt x="1922608" y="2926956"/>
                  <a:pt x="1114351" y="2926956"/>
                </a:cubicBezTo>
                <a:cubicBezTo>
                  <a:pt x="710223" y="2926956"/>
                  <a:pt x="344353" y="2763151"/>
                  <a:pt x="79516" y="2498313"/>
                </a:cubicBezTo>
                <a:lnTo>
                  <a:pt x="0" y="2410824"/>
                </a:lnTo>
                <a:lnTo>
                  <a:pt x="69413" y="2266732"/>
                </a:lnTo>
                <a:cubicBezTo>
                  <a:pt x="193516" y="1973319"/>
                  <a:pt x="262142" y="1650728"/>
                  <a:pt x="262142" y="1312109"/>
                </a:cubicBezTo>
                <a:cubicBezTo>
                  <a:pt x="262142" y="1058145"/>
                  <a:pt x="223540" y="813196"/>
                  <a:pt x="151883" y="582811"/>
                </a:cubicBezTo>
                <a:lnTo>
                  <a:pt x="91478" y="417771"/>
                </a:lnTo>
                <a:lnTo>
                  <a:pt x="183443" y="334187"/>
                </a:lnTo>
                <a:cubicBezTo>
                  <a:pt x="436418" y="125413"/>
                  <a:pt x="760739" y="0"/>
                  <a:pt x="1114351" y="0"/>
                </a:cubicBezTo>
                <a:close/>
              </a:path>
            </a:pathLst>
          </a:custGeom>
        </p:spPr>
      </p:pic>
      <p:sp>
        <p:nvSpPr>
          <p:cNvPr id="4" name="Footer Placeholder 3">
            <a:extLst>
              <a:ext uri="{FF2B5EF4-FFF2-40B4-BE49-F238E27FC236}">
                <a16:creationId xmlns:a16="http://schemas.microsoft.com/office/drawing/2014/main" id="{8DBDEB2A-8830-42D9-BD5C-DAB08EA3AC9B}"/>
              </a:ext>
            </a:extLst>
          </p:cNvPr>
          <p:cNvSpPr>
            <a:spLocks noGrp="1"/>
          </p:cNvSpPr>
          <p:nvPr>
            <p:ph type="ftr" sz="quarter" idx="11"/>
          </p:nvPr>
        </p:nvSpPr>
        <p:spPr>
          <a:xfrm>
            <a:off x="4038600" y="6356350"/>
            <a:ext cx="4114800" cy="365125"/>
          </a:xfrm>
        </p:spPr>
        <p:txBody>
          <a:bodyPr vert="horz" lIns="91440" tIns="45720" rIns="91440" bIns="45720" rtlCol="0" anchor="ctr">
            <a:normAutofit/>
          </a:bodyPr>
          <a:lstStyle/>
          <a:p>
            <a:pPr algn="ctr">
              <a:spcAft>
                <a:spcPts val="600"/>
              </a:spcAft>
            </a:pPr>
            <a:r>
              <a:rPr lang="en-US" sz="1200" kern="1200" dirty="0">
                <a:solidFill>
                  <a:schemeClr val="tx1">
                    <a:tint val="75000"/>
                  </a:schemeClr>
                </a:solidFill>
                <a:latin typeface="+mn-lt"/>
                <a:ea typeface="+mn-ea"/>
                <a:cs typeface="+mn-cs"/>
              </a:rPr>
              <a:t>2100191</a:t>
            </a:r>
          </a:p>
        </p:txBody>
      </p:sp>
    </p:spTree>
    <p:extLst>
      <p:ext uri="{BB962C8B-B14F-4D97-AF65-F5344CB8AC3E}">
        <p14:creationId xmlns:p14="http://schemas.microsoft.com/office/powerpoint/2010/main" val="35849737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EA78B-D97E-4915-9A16-25462914BAEF}"/>
              </a:ext>
            </a:extLst>
          </p:cNvPr>
          <p:cNvSpPr>
            <a:spLocks noGrp="1"/>
          </p:cNvSpPr>
          <p:nvPr>
            <p:ph type="title"/>
          </p:nvPr>
        </p:nvSpPr>
        <p:spPr/>
        <p:txBody>
          <a:bodyPr>
            <a:normAutofit fontScale="90000"/>
          </a:bodyPr>
          <a:lstStyle/>
          <a:p>
            <a:r>
              <a:rPr lang="en-GB" u="sng" dirty="0"/>
              <a:t>The importance of time management and why I feel it is imperative to employability</a:t>
            </a:r>
          </a:p>
        </p:txBody>
      </p:sp>
      <p:sp>
        <p:nvSpPr>
          <p:cNvPr id="3" name="Content Placeholder 2">
            <a:extLst>
              <a:ext uri="{FF2B5EF4-FFF2-40B4-BE49-F238E27FC236}">
                <a16:creationId xmlns:a16="http://schemas.microsoft.com/office/drawing/2014/main" id="{453C7A41-F3C0-4250-91C8-0BD5DD25CECF}"/>
              </a:ext>
            </a:extLst>
          </p:cNvPr>
          <p:cNvSpPr>
            <a:spLocks noGrp="1"/>
          </p:cNvSpPr>
          <p:nvPr>
            <p:ph idx="1"/>
          </p:nvPr>
        </p:nvSpPr>
        <p:spPr/>
        <p:txBody>
          <a:bodyPr vert="horz" lIns="91440" tIns="45720" rIns="91440" bIns="45720" rtlCol="0" anchor="t">
            <a:normAutofit/>
          </a:bodyPr>
          <a:lstStyle/>
          <a:p>
            <a:r>
              <a:rPr lang="en-GB" dirty="0"/>
              <a:t>Cottrell (2013, p 123) argues that if students time manage effectively </a:t>
            </a:r>
            <a:r>
              <a:rPr lang="en-GB"/>
              <a:t>they can accomplish more work in less time which overall lowers their stress levels. </a:t>
            </a:r>
            <a:endParaRPr lang="en-US"/>
          </a:p>
          <a:p>
            <a:r>
              <a:rPr lang="en-GB"/>
              <a:t>Cottrell also (2013, p 123) also argues that having a good sense of time management can increase your confidence and ability to make good decisions with reference to important tasks first. </a:t>
            </a:r>
            <a:endParaRPr lang="en-US" dirty="0"/>
          </a:p>
          <a:p>
            <a:r>
              <a:rPr lang="en-GB" b="1" i="1"/>
              <a:t>Procrastination</a:t>
            </a:r>
            <a:endParaRPr lang="en-GB" b="1" i="1" dirty="0"/>
          </a:p>
          <a:p>
            <a:r>
              <a:rPr lang="en-GB"/>
              <a:t>Moore, (2010, p 140) states how procrastination can be an issue regarding </a:t>
            </a:r>
            <a:r>
              <a:rPr lang="en-GB" dirty="0"/>
              <a:t>proper time management. It can be argued that with proper planning, preparation and the assignment of tiny achievable goals that motivation can </a:t>
            </a:r>
            <a:r>
              <a:rPr lang="en-GB"/>
              <a:t>be met to eliminate this issue.</a:t>
            </a:r>
            <a:endParaRPr lang="en-GB">
              <a:highlight>
                <a:srgbClr val="FFFF00"/>
              </a:highlight>
            </a:endParaRPr>
          </a:p>
          <a:p>
            <a:endParaRPr lang="en-GB" dirty="0"/>
          </a:p>
        </p:txBody>
      </p:sp>
      <p:sp>
        <p:nvSpPr>
          <p:cNvPr id="4" name="Footer Placeholder 3">
            <a:extLst>
              <a:ext uri="{FF2B5EF4-FFF2-40B4-BE49-F238E27FC236}">
                <a16:creationId xmlns:a16="http://schemas.microsoft.com/office/drawing/2014/main" id="{023C0144-F940-429D-8B08-491A1A5812BD}"/>
              </a:ext>
            </a:extLst>
          </p:cNvPr>
          <p:cNvSpPr>
            <a:spLocks noGrp="1"/>
          </p:cNvSpPr>
          <p:nvPr>
            <p:ph type="ftr" sz="quarter" idx="11"/>
          </p:nvPr>
        </p:nvSpPr>
        <p:spPr/>
        <p:txBody>
          <a:bodyPr/>
          <a:lstStyle/>
          <a:p>
            <a:r>
              <a:rPr lang="en-GB"/>
              <a:t>2100191</a:t>
            </a:r>
          </a:p>
        </p:txBody>
      </p:sp>
    </p:spTree>
    <p:extLst>
      <p:ext uri="{BB962C8B-B14F-4D97-AF65-F5344CB8AC3E}">
        <p14:creationId xmlns:p14="http://schemas.microsoft.com/office/powerpoint/2010/main" val="11176132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5F45E-39B6-49C7-BE17-610196787B6D}"/>
              </a:ext>
            </a:extLst>
          </p:cNvPr>
          <p:cNvSpPr>
            <a:spLocks noGrp="1"/>
          </p:cNvSpPr>
          <p:nvPr>
            <p:ph type="title"/>
          </p:nvPr>
        </p:nvSpPr>
        <p:spPr/>
        <p:txBody>
          <a:bodyPr/>
          <a:lstStyle/>
          <a:p>
            <a:r>
              <a:rPr lang="en-GB" b="1" u="sng">
                <a:latin typeface="Times New Roman"/>
                <a:cs typeface="Times New Roman"/>
              </a:rPr>
              <a:t>How is time management transferrable to youth work </a:t>
            </a:r>
          </a:p>
        </p:txBody>
      </p:sp>
      <p:sp>
        <p:nvSpPr>
          <p:cNvPr id="3" name="Content Placeholder 2">
            <a:extLst>
              <a:ext uri="{FF2B5EF4-FFF2-40B4-BE49-F238E27FC236}">
                <a16:creationId xmlns:a16="http://schemas.microsoft.com/office/drawing/2014/main" id="{7E727F86-8704-402D-B14F-BCB88AEC6469}"/>
              </a:ext>
            </a:extLst>
          </p:cNvPr>
          <p:cNvSpPr>
            <a:spLocks noGrp="1"/>
          </p:cNvSpPr>
          <p:nvPr>
            <p:ph idx="1"/>
          </p:nvPr>
        </p:nvSpPr>
        <p:spPr/>
        <p:txBody>
          <a:bodyPr vert="horz" lIns="91440" tIns="45720" rIns="91440" bIns="45720" rtlCol="0" anchor="t">
            <a:normAutofit/>
          </a:bodyPr>
          <a:lstStyle/>
          <a:p>
            <a:r>
              <a:rPr lang="en-GB" dirty="0"/>
              <a:t>According to Ingram and Harris (2001, p 74), there are 'enormous pressure on youth workers time'. Managing reports, evaluating work, staff meetings, support and planning ahead itself whilst added extras can become too </a:t>
            </a:r>
            <a:r>
              <a:rPr lang="en-GB"/>
              <a:t>overwhelming for some. </a:t>
            </a:r>
            <a:endParaRPr lang="en-US"/>
          </a:p>
          <a:p>
            <a:endParaRPr lang="en-GB" dirty="0"/>
          </a:p>
          <a:p>
            <a:r>
              <a:rPr lang="en-GB"/>
              <a:t>Furthermore, Cottrell (2013, p 138) suggest the use of a well written to-do </a:t>
            </a:r>
            <a:r>
              <a:rPr lang="en-GB" dirty="0"/>
              <a:t>list reduces 'mental clutter' which when applied to a youth work setting </a:t>
            </a:r>
            <a:r>
              <a:rPr lang="en-GB"/>
              <a:t>applies more time for a practitioner focus on young </a:t>
            </a:r>
            <a:r>
              <a:rPr lang="en-GB" dirty="0"/>
              <a:t>people.</a:t>
            </a:r>
            <a:endParaRPr lang="en-GB"/>
          </a:p>
          <a:p>
            <a:r>
              <a:rPr lang="en-GB"/>
              <a:t>Even if there is an argument whether it is unethical or unhealthy Ingram and Harris, (2001, p 74) states that "youth workers tend to work until the job is done". </a:t>
            </a:r>
          </a:p>
          <a:p>
            <a:endParaRPr lang="en-GB" dirty="0"/>
          </a:p>
          <a:p>
            <a:pPr marL="0" indent="0">
              <a:buNone/>
            </a:pPr>
            <a:endParaRPr lang="en-GB" dirty="0"/>
          </a:p>
          <a:p>
            <a:endParaRPr lang="en-GB" dirty="0"/>
          </a:p>
          <a:p>
            <a:endParaRPr lang="en-GB" dirty="0"/>
          </a:p>
        </p:txBody>
      </p:sp>
      <p:sp>
        <p:nvSpPr>
          <p:cNvPr id="4" name="Footer Placeholder 3">
            <a:extLst>
              <a:ext uri="{FF2B5EF4-FFF2-40B4-BE49-F238E27FC236}">
                <a16:creationId xmlns:a16="http://schemas.microsoft.com/office/drawing/2014/main" id="{5465FB3D-8489-4109-B357-934DA2892930}"/>
              </a:ext>
            </a:extLst>
          </p:cNvPr>
          <p:cNvSpPr>
            <a:spLocks noGrp="1"/>
          </p:cNvSpPr>
          <p:nvPr>
            <p:ph type="ftr" sz="quarter" idx="11"/>
          </p:nvPr>
        </p:nvSpPr>
        <p:spPr/>
        <p:txBody>
          <a:bodyPr/>
          <a:lstStyle/>
          <a:p>
            <a:r>
              <a:rPr lang="en-US" dirty="0"/>
              <a:t>2100191</a:t>
            </a:r>
          </a:p>
        </p:txBody>
      </p:sp>
    </p:spTree>
    <p:extLst>
      <p:ext uri="{BB962C8B-B14F-4D97-AF65-F5344CB8AC3E}">
        <p14:creationId xmlns:p14="http://schemas.microsoft.com/office/powerpoint/2010/main" val="16943111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1"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5" descr="A picture containing vessel, jar, bottle&#10;&#10;Description automatically generated">
            <a:extLst>
              <a:ext uri="{FF2B5EF4-FFF2-40B4-BE49-F238E27FC236}">
                <a16:creationId xmlns:a16="http://schemas.microsoft.com/office/drawing/2014/main" id="{C0F1B70A-C349-4EFB-BD44-5CB50D384189}"/>
              </a:ext>
            </a:extLst>
          </p:cNvPr>
          <p:cNvPicPr>
            <a:picLocks noChangeAspect="1"/>
          </p:cNvPicPr>
          <p:nvPr/>
        </p:nvPicPr>
        <p:blipFill rotWithShape="1">
          <a:blip r:embed="rId2"/>
          <a:srcRect l="27036" t="9091" r="3129"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95C80E6-24D0-4D8E-8E43-2E99475EAF4A}"/>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nSpc>
                <a:spcPct val="90000"/>
              </a:lnSpc>
            </a:pPr>
            <a:r>
              <a:rPr lang="en-US" sz="3700" b="1" u="sng">
                <a:latin typeface="Times New Roman"/>
                <a:cs typeface="Times New Roman"/>
              </a:rPr>
              <a:t>An Example of time management in youth work setting:</a:t>
            </a:r>
            <a:r>
              <a:rPr lang="en-US" sz="3700" dirty="0"/>
              <a:t> </a:t>
            </a:r>
            <a:endParaRPr lang="en-US"/>
          </a:p>
        </p:txBody>
      </p:sp>
      <p:sp>
        <p:nvSpPr>
          <p:cNvPr id="4" name="Footer Placeholder 3">
            <a:extLst>
              <a:ext uri="{FF2B5EF4-FFF2-40B4-BE49-F238E27FC236}">
                <a16:creationId xmlns:a16="http://schemas.microsoft.com/office/drawing/2014/main" id="{9F869FE8-7EC5-4939-BA47-36B6BAF873B3}"/>
              </a:ext>
            </a:extLst>
          </p:cNvPr>
          <p:cNvSpPr>
            <a:spLocks noGrp="1"/>
          </p:cNvSpPr>
          <p:nvPr>
            <p:ph type="ftr" sz="quarter" idx="11"/>
          </p:nvPr>
        </p:nvSpPr>
        <p:spPr>
          <a:xfrm>
            <a:off x="677335" y="6041362"/>
            <a:ext cx="3993887" cy="365125"/>
          </a:xfrm>
        </p:spPr>
        <p:txBody>
          <a:bodyPr vert="horz" lIns="91440" tIns="45720" rIns="91440" bIns="45720" rtlCol="0" anchor="ctr">
            <a:normAutofit/>
          </a:bodyPr>
          <a:lstStyle/>
          <a:p>
            <a:pPr defTabSz="457200">
              <a:spcAft>
                <a:spcPts val="600"/>
              </a:spcAft>
            </a:pPr>
            <a:r>
              <a:rPr lang="en-US" kern="1200">
                <a:solidFill>
                  <a:schemeClr val="tx1">
                    <a:lumMod val="50000"/>
                    <a:lumOff val="50000"/>
                  </a:schemeClr>
                </a:solidFill>
                <a:latin typeface="+mn-lt"/>
                <a:ea typeface="+mn-ea"/>
                <a:cs typeface="+mn-cs"/>
              </a:rPr>
              <a:t>2100191</a:t>
            </a:r>
          </a:p>
        </p:txBody>
      </p:sp>
      <p:cxnSp>
        <p:nvCxnSpPr>
          <p:cNvPr id="22" name="Straight Connector 21">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TextBox 5">
            <a:extLst>
              <a:ext uri="{FF2B5EF4-FFF2-40B4-BE49-F238E27FC236}">
                <a16:creationId xmlns:a16="http://schemas.microsoft.com/office/drawing/2014/main" id="{E5F285B0-ACC9-4095-AFA5-1D62FFD686E7}"/>
              </a:ext>
            </a:extLst>
          </p:cNvPr>
          <p:cNvSpPr txBox="1"/>
          <p:nvPr/>
        </p:nvSpPr>
        <p:spPr>
          <a:xfrm>
            <a:off x="3358551" y="42499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(Mike Kulakov, 2020)</a:t>
            </a:r>
            <a:endParaRPr lang="en-GB"/>
          </a:p>
        </p:txBody>
      </p:sp>
    </p:spTree>
    <p:extLst>
      <p:ext uri="{BB962C8B-B14F-4D97-AF65-F5344CB8AC3E}">
        <p14:creationId xmlns:p14="http://schemas.microsoft.com/office/powerpoint/2010/main" val="220656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17013-F03A-4ADD-9960-0632F97B9A66}"/>
              </a:ext>
            </a:extLst>
          </p:cNvPr>
          <p:cNvSpPr>
            <a:spLocks noGrp="1"/>
          </p:cNvSpPr>
          <p:nvPr>
            <p:ph type="title"/>
          </p:nvPr>
        </p:nvSpPr>
        <p:spPr/>
        <p:txBody>
          <a:bodyPr>
            <a:normAutofit/>
          </a:bodyPr>
          <a:lstStyle/>
          <a:p>
            <a:pPr algn="ctr"/>
            <a:r>
              <a:rPr lang="en-GB" sz="4000" b="1" u="sng">
                <a:latin typeface="Times New Roman"/>
                <a:cs typeface="Times New Roman"/>
              </a:rPr>
              <a:t>To Summarise:</a:t>
            </a:r>
            <a:endParaRPr lang="en-GB" sz="4000" b="1" u="sng" dirty="0">
              <a:latin typeface="Times New Roman"/>
              <a:cs typeface="Times New Roman"/>
            </a:endParaRPr>
          </a:p>
        </p:txBody>
      </p:sp>
      <p:sp>
        <p:nvSpPr>
          <p:cNvPr id="4" name="Footer Placeholder 3">
            <a:extLst>
              <a:ext uri="{FF2B5EF4-FFF2-40B4-BE49-F238E27FC236}">
                <a16:creationId xmlns:a16="http://schemas.microsoft.com/office/drawing/2014/main" id="{1FE1C68D-B4A7-4B61-B300-988E2AC39943}"/>
              </a:ext>
            </a:extLst>
          </p:cNvPr>
          <p:cNvSpPr>
            <a:spLocks noGrp="1"/>
          </p:cNvSpPr>
          <p:nvPr>
            <p:ph type="ftr" sz="quarter" idx="11"/>
          </p:nvPr>
        </p:nvSpPr>
        <p:spPr/>
        <p:txBody>
          <a:bodyPr/>
          <a:lstStyle/>
          <a:p>
            <a:r>
              <a:rPr lang="en-US" dirty="0"/>
              <a:t>2100191</a:t>
            </a:r>
          </a:p>
        </p:txBody>
      </p:sp>
      <p:graphicFrame>
        <p:nvGraphicFramePr>
          <p:cNvPr id="6" name="Table 6">
            <a:extLst>
              <a:ext uri="{FF2B5EF4-FFF2-40B4-BE49-F238E27FC236}">
                <a16:creationId xmlns:a16="http://schemas.microsoft.com/office/drawing/2014/main" id="{0667D95A-271E-437C-ADDA-6A3B7B3BAB8D}"/>
              </a:ext>
            </a:extLst>
          </p:cNvPr>
          <p:cNvGraphicFramePr>
            <a:graphicFrameLocks noGrp="1"/>
          </p:cNvGraphicFramePr>
          <p:nvPr>
            <p:extLst>
              <p:ext uri="{D42A27DB-BD31-4B8C-83A1-F6EECF244321}">
                <p14:modId xmlns:p14="http://schemas.microsoft.com/office/powerpoint/2010/main" val="3270265949"/>
              </p:ext>
            </p:extLst>
          </p:nvPr>
        </p:nvGraphicFramePr>
        <p:xfrm>
          <a:off x="875869" y="2562677"/>
          <a:ext cx="8311522" cy="2839329"/>
        </p:xfrm>
        <a:graphic>
          <a:graphicData uri="http://schemas.openxmlformats.org/drawingml/2006/table">
            <a:tbl>
              <a:tblPr firstRow="1" bandRow="1">
                <a:tableStyleId>{5C22544A-7EE6-4342-B048-85BDC9FD1C3A}</a:tableStyleId>
              </a:tblPr>
              <a:tblGrid>
                <a:gridCol w="4155761">
                  <a:extLst>
                    <a:ext uri="{9D8B030D-6E8A-4147-A177-3AD203B41FA5}">
                      <a16:colId xmlns:a16="http://schemas.microsoft.com/office/drawing/2014/main" val="766417502"/>
                    </a:ext>
                  </a:extLst>
                </a:gridCol>
                <a:gridCol w="4155761">
                  <a:extLst>
                    <a:ext uri="{9D8B030D-6E8A-4147-A177-3AD203B41FA5}">
                      <a16:colId xmlns:a16="http://schemas.microsoft.com/office/drawing/2014/main" val="3954647037"/>
                    </a:ext>
                  </a:extLst>
                </a:gridCol>
              </a:tblGrid>
              <a:tr h="572233">
                <a:tc>
                  <a:txBody>
                    <a:bodyPr/>
                    <a:lstStyle/>
                    <a:p>
                      <a:r>
                        <a:rPr lang="en-GB" dirty="0"/>
                        <a:t>Importance of time management for employability:</a:t>
                      </a:r>
                    </a:p>
                  </a:txBody>
                  <a:tcPr/>
                </a:tc>
                <a:tc>
                  <a:txBody>
                    <a:bodyPr/>
                    <a:lstStyle/>
                    <a:p>
                      <a:r>
                        <a:rPr lang="en-GB" dirty="0"/>
                        <a:t>Importance of time management for Youth work: </a:t>
                      </a:r>
                    </a:p>
                  </a:txBody>
                  <a:tcPr/>
                </a:tc>
                <a:extLst>
                  <a:ext uri="{0D108BD9-81ED-4DB2-BD59-A6C34878D82A}">
                    <a16:rowId xmlns:a16="http://schemas.microsoft.com/office/drawing/2014/main" val="86553448"/>
                  </a:ext>
                </a:extLst>
              </a:tr>
              <a:tr h="572233">
                <a:tc>
                  <a:txBody>
                    <a:bodyPr/>
                    <a:lstStyle/>
                    <a:p>
                      <a:pPr marL="285750" indent="-285750">
                        <a:buFont typeface="Arial"/>
                        <a:buChar char="•"/>
                      </a:pPr>
                      <a:r>
                        <a:rPr lang="en-GB" dirty="0"/>
                        <a:t>More work/ less time </a:t>
                      </a:r>
                    </a:p>
                    <a:p>
                      <a:pPr marL="285750" lvl="0" indent="-285750">
                        <a:buFont typeface="Arial"/>
                        <a:buChar char="•"/>
                      </a:pPr>
                      <a:r>
                        <a:rPr lang="en-GB" dirty="0"/>
                        <a:t>Lowers stress</a:t>
                      </a:r>
                    </a:p>
                  </a:txBody>
                  <a:tcPr/>
                </a:tc>
                <a:tc>
                  <a:txBody>
                    <a:bodyPr/>
                    <a:lstStyle/>
                    <a:p>
                      <a:pPr marL="285750" indent="-285750">
                        <a:buFont typeface="Arial"/>
                        <a:buChar char="•"/>
                      </a:pPr>
                      <a:r>
                        <a:rPr lang="en-GB" dirty="0"/>
                        <a:t>Less pressure on themselves</a:t>
                      </a:r>
                    </a:p>
                    <a:p>
                      <a:pPr marL="285750" lvl="0" indent="-285750">
                        <a:buFont typeface="Arial"/>
                        <a:buChar char="•"/>
                      </a:pPr>
                      <a:r>
                        <a:rPr lang="en-GB" dirty="0"/>
                        <a:t>Less "mental clutter" (Cottrell, 2013)</a:t>
                      </a:r>
                    </a:p>
                  </a:txBody>
                  <a:tcPr/>
                </a:tc>
                <a:extLst>
                  <a:ext uri="{0D108BD9-81ED-4DB2-BD59-A6C34878D82A}">
                    <a16:rowId xmlns:a16="http://schemas.microsoft.com/office/drawing/2014/main" val="3452156129"/>
                  </a:ext>
                </a:extLst>
              </a:tr>
              <a:tr h="572233">
                <a:tc>
                  <a:txBody>
                    <a:bodyPr/>
                    <a:lstStyle/>
                    <a:p>
                      <a:pPr marL="285750" indent="-285750">
                        <a:buFont typeface="Arial"/>
                        <a:buChar char="•"/>
                      </a:pPr>
                      <a:r>
                        <a:rPr lang="en-GB" dirty="0"/>
                        <a:t>Increases confidence </a:t>
                      </a:r>
                    </a:p>
                    <a:p>
                      <a:pPr marL="285750" lvl="0" indent="-285750">
                        <a:buFont typeface="Arial"/>
                        <a:buChar char="•"/>
                      </a:pPr>
                      <a:r>
                        <a:rPr lang="en-GB" dirty="0"/>
                        <a:t>High standards of work</a:t>
                      </a:r>
                    </a:p>
                  </a:txBody>
                  <a:tcPr/>
                </a:tc>
                <a:tc>
                  <a:txBody>
                    <a:bodyPr/>
                    <a:lstStyle/>
                    <a:p>
                      <a:pPr marL="285750" indent="-285750">
                        <a:buFont typeface="Arial"/>
                        <a:buChar char="•"/>
                      </a:pPr>
                      <a:r>
                        <a:rPr lang="en-GB" dirty="0"/>
                        <a:t>More time focused on helping Young People</a:t>
                      </a:r>
                    </a:p>
                  </a:txBody>
                  <a:tcPr/>
                </a:tc>
                <a:extLst>
                  <a:ext uri="{0D108BD9-81ED-4DB2-BD59-A6C34878D82A}">
                    <a16:rowId xmlns:a16="http://schemas.microsoft.com/office/drawing/2014/main" val="3092691149"/>
                  </a:ext>
                </a:extLst>
              </a:tr>
              <a:tr h="644769">
                <a:tc>
                  <a:txBody>
                    <a:bodyPr/>
                    <a:lstStyle/>
                    <a:p>
                      <a:pPr marL="285750" indent="-285750">
                        <a:buFont typeface="Arial"/>
                        <a:buChar char="•"/>
                      </a:pPr>
                      <a:r>
                        <a:rPr lang="en-GB" dirty="0"/>
                        <a:t>Good decision making skills </a:t>
                      </a:r>
                    </a:p>
                    <a:p>
                      <a:pPr marL="285750" lvl="0" indent="-285750">
                        <a:buFont typeface="Arial"/>
                        <a:buChar char="•"/>
                      </a:pPr>
                      <a:r>
                        <a:rPr lang="en-GB" dirty="0"/>
                        <a:t>Little to no procrastination </a:t>
                      </a:r>
                    </a:p>
                  </a:txBody>
                  <a:tcPr/>
                </a:tc>
                <a:tc>
                  <a:txBody>
                    <a:bodyPr/>
                    <a:lstStyle/>
                    <a:p>
                      <a:pPr marL="285750" indent="-285750">
                        <a:buFont typeface="Arial"/>
                        <a:buChar char="•"/>
                      </a:pPr>
                      <a:r>
                        <a:rPr lang="en-GB" dirty="0"/>
                        <a:t>Less outside work hours</a:t>
                      </a:r>
                    </a:p>
                  </a:txBody>
                  <a:tcPr/>
                </a:tc>
                <a:extLst>
                  <a:ext uri="{0D108BD9-81ED-4DB2-BD59-A6C34878D82A}">
                    <a16:rowId xmlns:a16="http://schemas.microsoft.com/office/drawing/2014/main" val="309933530"/>
                  </a:ext>
                </a:extLst>
              </a:tr>
            </a:tbl>
          </a:graphicData>
        </a:graphic>
      </p:graphicFrame>
    </p:spTree>
    <p:extLst>
      <p:ext uri="{BB962C8B-B14F-4D97-AF65-F5344CB8AC3E}">
        <p14:creationId xmlns:p14="http://schemas.microsoft.com/office/powerpoint/2010/main" val="20652051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2CB9C-5166-4B7A-B0E2-459E18075377}"/>
              </a:ext>
            </a:extLst>
          </p:cNvPr>
          <p:cNvSpPr>
            <a:spLocks noGrp="1"/>
          </p:cNvSpPr>
          <p:nvPr>
            <p:ph type="title"/>
          </p:nvPr>
        </p:nvSpPr>
        <p:spPr/>
        <p:txBody>
          <a:bodyPr/>
          <a:lstStyle/>
          <a:p>
            <a:r>
              <a:rPr lang="en-GB" b="1" u="sng">
                <a:latin typeface="Times New Roman"/>
                <a:cs typeface="Times New Roman"/>
              </a:rPr>
              <a:t>Conclusion</a:t>
            </a:r>
          </a:p>
        </p:txBody>
      </p:sp>
      <p:sp>
        <p:nvSpPr>
          <p:cNvPr id="3" name="Content Placeholder 2">
            <a:extLst>
              <a:ext uri="{FF2B5EF4-FFF2-40B4-BE49-F238E27FC236}">
                <a16:creationId xmlns:a16="http://schemas.microsoft.com/office/drawing/2014/main" id="{602A746D-8081-483D-88A1-EC51BBFAEF14}"/>
              </a:ext>
            </a:extLst>
          </p:cNvPr>
          <p:cNvSpPr>
            <a:spLocks noGrp="1"/>
          </p:cNvSpPr>
          <p:nvPr>
            <p:ph idx="1"/>
          </p:nvPr>
        </p:nvSpPr>
        <p:spPr>
          <a:xfrm>
            <a:off x="720466" y="1427344"/>
            <a:ext cx="8596668" cy="1839189"/>
          </a:xfrm>
        </p:spPr>
        <p:txBody>
          <a:bodyPr vert="horz" lIns="91440" tIns="45720" rIns="91440" bIns="45720" rtlCol="0" anchor="t">
            <a:normAutofit/>
          </a:bodyPr>
          <a:lstStyle/>
          <a:p>
            <a:pPr marL="0" indent="0">
              <a:buNone/>
            </a:pPr>
            <a:r>
              <a:rPr lang="en-GB" dirty="0"/>
              <a:t>In conclusion, I have chosen and explored three valuable study skills that I believe have importance within employability and the youth work sector. I have demonstrated this view, justified,  with relevant sources and references. I feel I have shown their importance and discussed their transferability. I hope I have been able to </a:t>
            </a:r>
            <a:r>
              <a:rPr lang="en-GB"/>
              <a:t>convey</a:t>
            </a:r>
            <a:r>
              <a:rPr lang="en-GB" dirty="0"/>
              <a:t> their importance for both youth workers and student who learn them. </a:t>
            </a:r>
            <a:endParaRPr lang="en-US" dirty="0"/>
          </a:p>
          <a:p>
            <a:pPr marL="0" indent="0">
              <a:buNone/>
            </a:pPr>
            <a:endParaRPr lang="en-GB" dirty="0"/>
          </a:p>
        </p:txBody>
      </p:sp>
      <p:sp>
        <p:nvSpPr>
          <p:cNvPr id="4" name="Footer Placeholder 3">
            <a:extLst>
              <a:ext uri="{FF2B5EF4-FFF2-40B4-BE49-F238E27FC236}">
                <a16:creationId xmlns:a16="http://schemas.microsoft.com/office/drawing/2014/main" id="{84B92D99-FE98-42BE-BCC8-B442E44AE2B0}"/>
              </a:ext>
            </a:extLst>
          </p:cNvPr>
          <p:cNvSpPr>
            <a:spLocks noGrp="1"/>
          </p:cNvSpPr>
          <p:nvPr>
            <p:ph type="ftr" sz="quarter" idx="11"/>
          </p:nvPr>
        </p:nvSpPr>
        <p:spPr/>
        <p:txBody>
          <a:bodyPr/>
          <a:lstStyle/>
          <a:p>
            <a:r>
              <a:rPr lang="en-US" dirty="0"/>
              <a:t>2100191</a:t>
            </a:r>
          </a:p>
        </p:txBody>
      </p:sp>
    </p:spTree>
    <p:extLst>
      <p:ext uri="{BB962C8B-B14F-4D97-AF65-F5344CB8AC3E}">
        <p14:creationId xmlns:p14="http://schemas.microsoft.com/office/powerpoint/2010/main" val="9105629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B07BE-B9EA-4C3B-A5A0-C5415B931C3C}"/>
              </a:ext>
            </a:extLst>
          </p:cNvPr>
          <p:cNvSpPr>
            <a:spLocks noGrp="1"/>
          </p:cNvSpPr>
          <p:nvPr>
            <p:ph type="title"/>
          </p:nvPr>
        </p:nvSpPr>
        <p:spPr/>
        <p:txBody>
          <a:bodyPr/>
          <a:lstStyle/>
          <a:p>
            <a:r>
              <a:rPr lang="en-GB" b="1" u="sng" dirty="0">
                <a:latin typeface="Times New Roman"/>
                <a:cs typeface="Times New Roman"/>
              </a:rPr>
              <a:t>Action points for further development:</a:t>
            </a:r>
          </a:p>
        </p:txBody>
      </p:sp>
      <p:sp>
        <p:nvSpPr>
          <p:cNvPr id="4" name="Footer Placeholder 3">
            <a:extLst>
              <a:ext uri="{FF2B5EF4-FFF2-40B4-BE49-F238E27FC236}">
                <a16:creationId xmlns:a16="http://schemas.microsoft.com/office/drawing/2014/main" id="{3B3ADA4D-4617-4C75-A479-D5EDB4D2A55B}"/>
              </a:ext>
            </a:extLst>
          </p:cNvPr>
          <p:cNvSpPr>
            <a:spLocks noGrp="1"/>
          </p:cNvSpPr>
          <p:nvPr>
            <p:ph type="ftr" sz="quarter" idx="11"/>
          </p:nvPr>
        </p:nvSpPr>
        <p:spPr/>
        <p:txBody>
          <a:bodyPr/>
          <a:lstStyle/>
          <a:p>
            <a:r>
              <a:rPr lang="en-US" dirty="0"/>
              <a:t>2100191</a:t>
            </a:r>
          </a:p>
        </p:txBody>
      </p:sp>
      <p:graphicFrame>
        <p:nvGraphicFramePr>
          <p:cNvPr id="5" name="Table 5">
            <a:extLst>
              <a:ext uri="{FF2B5EF4-FFF2-40B4-BE49-F238E27FC236}">
                <a16:creationId xmlns:a16="http://schemas.microsoft.com/office/drawing/2014/main" id="{B2B5E491-D1C2-424A-A233-29855B7EA8DB}"/>
              </a:ext>
            </a:extLst>
          </p:cNvPr>
          <p:cNvGraphicFramePr>
            <a:graphicFrameLocks noGrp="1"/>
          </p:cNvGraphicFramePr>
          <p:nvPr>
            <p:extLst>
              <p:ext uri="{D42A27DB-BD31-4B8C-83A1-F6EECF244321}">
                <p14:modId xmlns:p14="http://schemas.microsoft.com/office/powerpoint/2010/main" val="3432805925"/>
              </p:ext>
            </p:extLst>
          </p:nvPr>
        </p:nvGraphicFramePr>
        <p:xfrm>
          <a:off x="688963" y="1613772"/>
          <a:ext cx="7978137" cy="4604275"/>
        </p:xfrm>
        <a:graphic>
          <a:graphicData uri="http://schemas.openxmlformats.org/drawingml/2006/table">
            <a:tbl>
              <a:tblPr firstRow="1" bandRow="1">
                <a:tableStyleId>{5C22544A-7EE6-4342-B048-85BDC9FD1C3A}</a:tableStyleId>
              </a:tblPr>
              <a:tblGrid>
                <a:gridCol w="2659379">
                  <a:extLst>
                    <a:ext uri="{9D8B030D-6E8A-4147-A177-3AD203B41FA5}">
                      <a16:colId xmlns:a16="http://schemas.microsoft.com/office/drawing/2014/main" val="3328389437"/>
                    </a:ext>
                  </a:extLst>
                </a:gridCol>
                <a:gridCol w="2659379">
                  <a:extLst>
                    <a:ext uri="{9D8B030D-6E8A-4147-A177-3AD203B41FA5}">
                      <a16:colId xmlns:a16="http://schemas.microsoft.com/office/drawing/2014/main" val="424425912"/>
                    </a:ext>
                  </a:extLst>
                </a:gridCol>
                <a:gridCol w="2659379">
                  <a:extLst>
                    <a:ext uri="{9D8B030D-6E8A-4147-A177-3AD203B41FA5}">
                      <a16:colId xmlns:a16="http://schemas.microsoft.com/office/drawing/2014/main" val="883127331"/>
                    </a:ext>
                  </a:extLst>
                </a:gridCol>
              </a:tblGrid>
              <a:tr h="465526">
                <a:tc>
                  <a:txBody>
                    <a:bodyPr/>
                    <a:lstStyle/>
                    <a:p>
                      <a:endParaRPr lang="en-GB" sz="1600" dirty="0"/>
                    </a:p>
                  </a:txBody>
                  <a:tcPr/>
                </a:tc>
                <a:tc>
                  <a:txBody>
                    <a:bodyPr/>
                    <a:lstStyle/>
                    <a:p>
                      <a:r>
                        <a:rPr lang="en-GB" sz="1600" dirty="0"/>
                        <a:t>Action points for further development </a:t>
                      </a:r>
                    </a:p>
                  </a:txBody>
                  <a:tcPr/>
                </a:tc>
                <a:tc>
                  <a:txBody>
                    <a:bodyPr/>
                    <a:lstStyle/>
                    <a:p>
                      <a:r>
                        <a:rPr lang="en-GB" sz="1600" dirty="0"/>
                        <a:t>Why it is important to develop these skills</a:t>
                      </a:r>
                    </a:p>
                  </a:txBody>
                  <a:tcPr/>
                </a:tc>
                <a:extLst>
                  <a:ext uri="{0D108BD9-81ED-4DB2-BD59-A6C34878D82A}">
                    <a16:rowId xmlns:a16="http://schemas.microsoft.com/office/drawing/2014/main" val="2751233703"/>
                  </a:ext>
                </a:extLst>
              </a:tr>
              <a:tr h="1068595">
                <a:tc>
                  <a:txBody>
                    <a:bodyPr/>
                    <a:lstStyle/>
                    <a:p>
                      <a:r>
                        <a:rPr lang="en-GB" sz="1600" dirty="0"/>
                        <a:t>Time Management</a:t>
                      </a:r>
                    </a:p>
                  </a:txBody>
                  <a:tcPr/>
                </a:tc>
                <a:tc>
                  <a:txBody>
                    <a:bodyPr/>
                    <a:lstStyle/>
                    <a:p>
                      <a:pPr marL="285750" indent="-285750">
                        <a:buFont typeface="Arial"/>
                        <a:buChar char="•"/>
                      </a:pPr>
                      <a:r>
                        <a:rPr lang="en-GB" sz="1600" dirty="0"/>
                        <a:t>Plan ahead</a:t>
                      </a:r>
                    </a:p>
                    <a:p>
                      <a:pPr marL="285750" lvl="0" indent="-285750">
                        <a:buFont typeface="Arial"/>
                        <a:buChar char="•"/>
                      </a:pPr>
                      <a:r>
                        <a:rPr lang="en-GB" sz="1600" dirty="0"/>
                        <a:t>Plan backwards for term dates</a:t>
                      </a:r>
                    </a:p>
                    <a:p>
                      <a:pPr marL="285750" lvl="0" indent="-285750">
                        <a:buFont typeface="Arial"/>
                        <a:buChar char="•"/>
                      </a:pPr>
                      <a:r>
                        <a:rPr lang="en-GB" sz="1600" dirty="0"/>
                        <a:t>Use a calendar </a:t>
                      </a:r>
                    </a:p>
                    <a:p>
                      <a:pPr marL="285750" lvl="0" indent="-285750">
                        <a:buFont typeface="Arial"/>
                        <a:buChar char="•"/>
                      </a:pPr>
                      <a:endParaRPr lang="en-GB" sz="1600" dirty="0"/>
                    </a:p>
                  </a:txBody>
                  <a:tcPr/>
                </a:tc>
                <a:tc>
                  <a:txBody>
                    <a:bodyPr/>
                    <a:lstStyle/>
                    <a:p>
                      <a:pPr marL="285750" indent="-285750">
                        <a:buFont typeface="Arial"/>
                        <a:buChar char="•"/>
                      </a:pPr>
                      <a:r>
                        <a:rPr lang="en-GB" sz="1600" dirty="0"/>
                        <a:t>Less stress</a:t>
                      </a:r>
                    </a:p>
                    <a:p>
                      <a:pPr marL="285750" lvl="0" indent="-285750">
                        <a:buFont typeface="Arial"/>
                        <a:buChar char="•"/>
                      </a:pPr>
                      <a:r>
                        <a:rPr lang="en-GB" sz="1600" dirty="0"/>
                        <a:t>More time to produce a high standard of work</a:t>
                      </a:r>
                    </a:p>
                  </a:txBody>
                  <a:tcPr/>
                </a:tc>
                <a:extLst>
                  <a:ext uri="{0D108BD9-81ED-4DB2-BD59-A6C34878D82A}">
                    <a16:rowId xmlns:a16="http://schemas.microsoft.com/office/drawing/2014/main" val="1299964983"/>
                  </a:ext>
                </a:extLst>
              </a:tr>
              <a:tr h="1280198">
                <a:tc>
                  <a:txBody>
                    <a:bodyPr/>
                    <a:lstStyle/>
                    <a:p>
                      <a:r>
                        <a:rPr lang="en-GB" sz="1600" dirty="0"/>
                        <a:t>Effective Referencing</a:t>
                      </a:r>
                    </a:p>
                  </a:txBody>
                  <a:tcPr/>
                </a:tc>
                <a:tc>
                  <a:txBody>
                    <a:bodyPr/>
                    <a:lstStyle/>
                    <a:p>
                      <a:pPr marL="285750" indent="-285750">
                        <a:buFont typeface="Arial"/>
                        <a:buChar char="•"/>
                      </a:pPr>
                      <a:r>
                        <a:rPr lang="en-GB" sz="1600" dirty="0"/>
                        <a:t>Refer to the study Harvard referencing Handbook </a:t>
                      </a:r>
                      <a:endParaRPr lang="en-US" sz="1600"/>
                    </a:p>
                    <a:p>
                      <a:pPr marL="285750" lvl="0" indent="-285750">
                        <a:buFont typeface="Arial"/>
                        <a:buChar char="•"/>
                      </a:pPr>
                      <a:r>
                        <a:rPr lang="en-GB" sz="1600" dirty="0"/>
                        <a:t>Plenty of practise and supervision from tutors</a:t>
                      </a:r>
                    </a:p>
                  </a:txBody>
                  <a:tcPr/>
                </a:tc>
                <a:tc>
                  <a:txBody>
                    <a:bodyPr/>
                    <a:lstStyle/>
                    <a:p>
                      <a:pPr marL="285750" indent="-285750">
                        <a:buFont typeface="Arial"/>
                        <a:buChar char="•"/>
                      </a:pPr>
                      <a:r>
                        <a:rPr lang="en-GB" sz="1600" dirty="0"/>
                        <a:t>Avoids the chance of plagiarism and academic misconduct</a:t>
                      </a:r>
                    </a:p>
                    <a:p>
                      <a:pPr marL="285750" lvl="0" indent="-285750">
                        <a:buFont typeface="Arial"/>
                        <a:buChar char="•"/>
                      </a:pPr>
                      <a:endParaRPr lang="en-GB" sz="1600" dirty="0"/>
                    </a:p>
                  </a:txBody>
                  <a:tcPr/>
                </a:tc>
                <a:extLst>
                  <a:ext uri="{0D108BD9-81ED-4DB2-BD59-A6C34878D82A}">
                    <a16:rowId xmlns:a16="http://schemas.microsoft.com/office/drawing/2014/main" val="1405485863"/>
                  </a:ext>
                </a:extLst>
              </a:tr>
              <a:tr h="1068595">
                <a:tc>
                  <a:txBody>
                    <a:bodyPr/>
                    <a:lstStyle/>
                    <a:p>
                      <a:r>
                        <a:rPr lang="en-GB" sz="1600" dirty="0"/>
                        <a:t>Presentations</a:t>
                      </a:r>
                    </a:p>
                  </a:txBody>
                  <a:tcPr/>
                </a:tc>
                <a:tc>
                  <a:txBody>
                    <a:bodyPr/>
                    <a:lstStyle/>
                    <a:p>
                      <a:pPr marL="285750" indent="-285750">
                        <a:buFont typeface="Arial"/>
                        <a:buChar char="•"/>
                      </a:pPr>
                      <a:r>
                        <a:rPr lang="en-GB" sz="1600" dirty="0"/>
                        <a:t>Build my confidence</a:t>
                      </a:r>
                      <a:endParaRPr lang="en-US" sz="1600"/>
                    </a:p>
                    <a:p>
                      <a:pPr marL="285750" lvl="0" indent="-285750">
                        <a:buFont typeface="Arial"/>
                        <a:buChar char="•"/>
                      </a:pPr>
                      <a:r>
                        <a:rPr lang="en-GB" sz="1600" dirty="0"/>
                        <a:t>More effective with communication</a:t>
                      </a:r>
                    </a:p>
                    <a:p>
                      <a:pPr marL="285750" lvl="0" indent="-285750">
                        <a:buFont typeface="Arial"/>
                        <a:buChar char="•"/>
                      </a:pPr>
                      <a:r>
                        <a:rPr lang="en-GB" sz="1600" dirty="0"/>
                        <a:t>Become more assertive</a:t>
                      </a:r>
                    </a:p>
                  </a:txBody>
                  <a:tcPr/>
                </a:tc>
                <a:tc>
                  <a:txBody>
                    <a:bodyPr/>
                    <a:lstStyle/>
                    <a:p>
                      <a:pPr marL="285750" indent="-285750">
                        <a:buFont typeface="Arial"/>
                        <a:buChar char="•"/>
                      </a:pPr>
                      <a:r>
                        <a:rPr lang="en-GB" sz="1600" dirty="0"/>
                        <a:t>Assertive</a:t>
                      </a:r>
                    </a:p>
                    <a:p>
                      <a:pPr marL="285750" lvl="0" indent="-285750">
                        <a:buFont typeface="Arial"/>
                        <a:buChar char="•"/>
                      </a:pPr>
                      <a:r>
                        <a:rPr lang="en-GB" sz="1600" dirty="0"/>
                        <a:t>Participate in debates and communicate without </a:t>
                      </a:r>
                      <a:r>
                        <a:rPr lang="en-GB" sz="1600" dirty="0" err="1"/>
                        <a:t>hessitance</a:t>
                      </a:r>
                    </a:p>
                  </a:txBody>
                  <a:tcPr/>
                </a:tc>
                <a:extLst>
                  <a:ext uri="{0D108BD9-81ED-4DB2-BD59-A6C34878D82A}">
                    <a16:rowId xmlns:a16="http://schemas.microsoft.com/office/drawing/2014/main" val="4158653164"/>
                  </a:ext>
                </a:extLst>
              </a:tr>
              <a:tr h="264503">
                <a:tc>
                  <a:txBody>
                    <a:bodyPr/>
                    <a:lstStyle/>
                    <a:p>
                      <a:endParaRPr lang="en-GB" sz="1600" dirty="0"/>
                    </a:p>
                  </a:txBody>
                  <a:tcPr/>
                </a:tc>
                <a:tc>
                  <a:txBody>
                    <a:bodyPr/>
                    <a:lstStyle/>
                    <a:p>
                      <a:endParaRPr lang="en-GB" sz="1600" dirty="0"/>
                    </a:p>
                  </a:txBody>
                  <a:tcPr/>
                </a:tc>
                <a:tc>
                  <a:txBody>
                    <a:bodyPr/>
                    <a:lstStyle/>
                    <a:p>
                      <a:endParaRPr lang="en-GB" sz="1600" dirty="0"/>
                    </a:p>
                  </a:txBody>
                  <a:tcPr/>
                </a:tc>
                <a:extLst>
                  <a:ext uri="{0D108BD9-81ED-4DB2-BD59-A6C34878D82A}">
                    <a16:rowId xmlns:a16="http://schemas.microsoft.com/office/drawing/2014/main" val="1770305618"/>
                  </a:ext>
                </a:extLst>
              </a:tr>
            </a:tbl>
          </a:graphicData>
        </a:graphic>
      </p:graphicFrame>
    </p:spTree>
    <p:extLst>
      <p:ext uri="{BB962C8B-B14F-4D97-AF65-F5344CB8AC3E}">
        <p14:creationId xmlns:p14="http://schemas.microsoft.com/office/powerpoint/2010/main" val="21386851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6582886-877C-4AEC-A77F-8055EB9A0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0" name="Freeform 14">
              <a:extLst>
                <a:ext uri="{FF2B5EF4-FFF2-40B4-BE49-F238E27FC236}">
                  <a16:creationId xmlns:a16="http://schemas.microsoft.com/office/drawing/2014/main" id="{171A838D-27EA-485C-9A80-DCE624AB30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1" name="Straight Connector 10">
              <a:extLst>
                <a:ext uri="{FF2B5EF4-FFF2-40B4-BE49-F238E27FC236}">
                  <a16:creationId xmlns:a16="http://schemas.microsoft.com/office/drawing/2014/main" id="{9059F313-A1BB-425E-9626-2BD43CAC64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19ABF76A-A1AE-44BB-9ECB-D55D2FE29BF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5B6D2EC4-82D3-43B8-82D6-028CB43456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520034CE-71F9-4E0F-94D8-99335CB85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1926C6C0-16F7-4CDC-B481-2D19B2F3BF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042CE423-CE6E-4EE9-91F2-3E40EFB40A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699BB4BD-31D7-434C-A6DB-E2CF3ACF6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23D406B8-656A-4D8B-91D0-BF4202C86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83F4BFB6-D6B8-446C-8E17-3D54DCA9F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9B8A5A16-7BE9-4AA1-9B5E-00FAFA5C8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A93528F3-EFCB-4F9C-AC6F-A130BC6FAC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23">
              <a:extLst>
                <a:ext uri="{FF2B5EF4-FFF2-40B4-BE49-F238E27FC236}">
                  <a16:creationId xmlns:a16="http://schemas.microsoft.com/office/drawing/2014/main" id="{433639C4-7BA8-46BF-B77F-C44F350F89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5B4FA542-2523-4BD8-BCF7-09F23BB6A2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0DC937BF-4C1E-4507-B43D-0C7644CAE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47E376DE-2C96-4763-AD42-01D60C2B0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B158AF34-A9BC-4D79-9525-2D35595408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7">
              <a:extLst>
                <a:ext uri="{FF2B5EF4-FFF2-40B4-BE49-F238E27FC236}">
                  <a16:creationId xmlns:a16="http://schemas.microsoft.com/office/drawing/2014/main" id="{9C7FAAF9-2552-422D-846A-3ADC4AD46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AE9C7168-E636-4C02-96D2-6D58240358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EFA004EC-0377-4ED7-AA13-B901F5D0BE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7874CAB0-23F6-4DCB-B2FB-6ABE95AA5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8024AF93-149D-4CDC-9A3F-5B87F347D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A14BB6E-97A6-4058-85F7-331DA7F45717}"/>
              </a:ext>
            </a:extLst>
          </p:cNvPr>
          <p:cNvSpPr>
            <a:spLocks noGrp="1"/>
          </p:cNvSpPr>
          <p:nvPr>
            <p:ph type="title"/>
          </p:nvPr>
        </p:nvSpPr>
        <p:spPr>
          <a:xfrm>
            <a:off x="2139671" y="2605817"/>
            <a:ext cx="7766936" cy="1646302"/>
          </a:xfrm>
        </p:spPr>
        <p:txBody>
          <a:bodyPr vert="horz" lIns="91440" tIns="45720" rIns="91440" bIns="45720" rtlCol="0" anchor="b">
            <a:normAutofit fontScale="90000"/>
          </a:bodyPr>
          <a:lstStyle/>
          <a:p>
            <a:pPr algn="ctr"/>
            <a:r>
              <a:rPr lang="en-US" sz="6600" b="1" u="sng" dirty="0">
                <a:solidFill>
                  <a:srgbClr val="FFFFFF"/>
                </a:solidFill>
                <a:latin typeface="Times New Roman"/>
                <a:cs typeface="Times New Roman"/>
              </a:rPr>
              <a:t>Thank you </a:t>
            </a:r>
            <a:br>
              <a:rPr lang="en-US" sz="6600" b="1" u="sng" dirty="0">
                <a:solidFill>
                  <a:srgbClr val="FFFFFF"/>
                </a:solidFill>
                <a:latin typeface="Times New Roman"/>
                <a:cs typeface="Times New Roman"/>
              </a:rPr>
            </a:br>
            <a:r>
              <a:rPr lang="en-US" sz="6600" b="1" u="sng" dirty="0" err="1">
                <a:solidFill>
                  <a:srgbClr val="FFFFFF"/>
                </a:solidFill>
                <a:latin typeface="Times New Roman"/>
                <a:cs typeface="Times New Roman"/>
              </a:rPr>
              <a:t>Diolch</a:t>
            </a:r>
            <a:r>
              <a:rPr lang="en-US" sz="6600" b="1" u="sng" dirty="0">
                <a:solidFill>
                  <a:srgbClr val="FFFFFF"/>
                </a:solidFill>
                <a:latin typeface="Times New Roman"/>
                <a:cs typeface="Times New Roman"/>
              </a:rPr>
              <a:t> </a:t>
            </a:r>
            <a:r>
              <a:rPr lang="en-US" sz="6600" b="1" u="sng" dirty="0" err="1">
                <a:solidFill>
                  <a:srgbClr val="FFFFFF"/>
                </a:solidFill>
                <a:latin typeface="Times New Roman"/>
                <a:cs typeface="Times New Roman"/>
              </a:rPr>
              <a:t>yn</a:t>
            </a:r>
            <a:r>
              <a:rPr lang="en-US" sz="6600" b="1" u="sng" dirty="0">
                <a:solidFill>
                  <a:srgbClr val="FFFFFF"/>
                </a:solidFill>
                <a:latin typeface="Times New Roman"/>
                <a:cs typeface="Times New Roman"/>
              </a:rPr>
              <a:t> </a:t>
            </a:r>
            <a:r>
              <a:rPr lang="en-US" sz="6600" b="1" u="sng" dirty="0" err="1">
                <a:solidFill>
                  <a:srgbClr val="FFFFFF"/>
                </a:solidFill>
                <a:latin typeface="Times New Roman"/>
                <a:cs typeface="Times New Roman"/>
              </a:rPr>
              <a:t>fawr</a:t>
            </a:r>
            <a:endParaRPr lang="en-US" sz="5400">
              <a:solidFill>
                <a:srgbClr val="FFFFFF"/>
              </a:solidFill>
            </a:endParaRPr>
          </a:p>
        </p:txBody>
      </p:sp>
      <p:sp>
        <p:nvSpPr>
          <p:cNvPr id="4" name="Footer Placeholder 3">
            <a:extLst>
              <a:ext uri="{FF2B5EF4-FFF2-40B4-BE49-F238E27FC236}">
                <a16:creationId xmlns:a16="http://schemas.microsoft.com/office/drawing/2014/main" id="{CF26AF51-C9CA-43A4-83F3-7752E6048494}"/>
              </a:ext>
            </a:extLst>
          </p:cNvPr>
          <p:cNvSpPr>
            <a:spLocks noGrp="1"/>
          </p:cNvSpPr>
          <p:nvPr>
            <p:ph type="ftr" sz="quarter" idx="11"/>
          </p:nvPr>
        </p:nvSpPr>
        <p:spPr>
          <a:xfrm>
            <a:off x="677334" y="6041362"/>
            <a:ext cx="6297612" cy="365125"/>
          </a:xfrm>
        </p:spPr>
        <p:txBody>
          <a:bodyPr vert="horz" lIns="91440" tIns="45720" rIns="91440" bIns="45720" rtlCol="0" anchor="ctr">
            <a:normAutofit/>
          </a:bodyPr>
          <a:lstStyle/>
          <a:p>
            <a:pPr defTabSz="457200">
              <a:spcAft>
                <a:spcPts val="600"/>
              </a:spcAft>
            </a:pPr>
            <a:r>
              <a:rPr lang="en-US" kern="1200">
                <a:solidFill>
                  <a:srgbClr val="FFFFFF"/>
                </a:solidFill>
                <a:latin typeface="+mn-lt"/>
                <a:ea typeface="+mn-ea"/>
                <a:cs typeface="+mn-cs"/>
              </a:rPr>
              <a:t>2100191</a:t>
            </a:r>
          </a:p>
        </p:txBody>
      </p:sp>
    </p:spTree>
    <p:extLst>
      <p:ext uri="{BB962C8B-B14F-4D97-AF65-F5344CB8AC3E}">
        <p14:creationId xmlns:p14="http://schemas.microsoft.com/office/powerpoint/2010/main" val="13643835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8A030-757E-4CA1-86A7-E0352E52F708}"/>
              </a:ext>
            </a:extLst>
          </p:cNvPr>
          <p:cNvSpPr>
            <a:spLocks noGrp="1"/>
          </p:cNvSpPr>
          <p:nvPr>
            <p:ph type="title"/>
          </p:nvPr>
        </p:nvSpPr>
        <p:spPr/>
        <p:txBody>
          <a:bodyPr>
            <a:normAutofit/>
          </a:bodyPr>
          <a:lstStyle/>
          <a:p>
            <a:r>
              <a:rPr lang="en-GB" sz="4400" b="1" u="sng" dirty="0">
                <a:latin typeface="Times New Roman"/>
                <a:cs typeface="Times New Roman"/>
              </a:rPr>
              <a:t>Referencing</a:t>
            </a:r>
          </a:p>
        </p:txBody>
      </p:sp>
      <p:sp>
        <p:nvSpPr>
          <p:cNvPr id="3" name="Content Placeholder 2">
            <a:extLst>
              <a:ext uri="{FF2B5EF4-FFF2-40B4-BE49-F238E27FC236}">
                <a16:creationId xmlns:a16="http://schemas.microsoft.com/office/drawing/2014/main" id="{16ED557D-93E1-4F59-BE46-97D429645C12}"/>
              </a:ext>
            </a:extLst>
          </p:cNvPr>
          <p:cNvSpPr>
            <a:spLocks noGrp="1"/>
          </p:cNvSpPr>
          <p:nvPr>
            <p:ph idx="1"/>
          </p:nvPr>
        </p:nvSpPr>
        <p:spPr/>
        <p:txBody>
          <a:bodyPr vert="horz" lIns="91440" tIns="45720" rIns="91440" bIns="45720" rtlCol="0" anchor="t">
            <a:normAutofit lnSpcReduction="10000"/>
          </a:bodyPr>
          <a:lstStyle/>
          <a:p>
            <a:r>
              <a:rPr lang="en-GB" err="1"/>
              <a:t>SkillsYouNeed</a:t>
            </a:r>
            <a:r>
              <a:rPr lang="en-GB" dirty="0"/>
              <a:t> (2021) </a:t>
            </a:r>
            <a:r>
              <a:rPr lang="en-GB" i="1" dirty="0"/>
              <a:t>What are study skills. </a:t>
            </a:r>
            <a:r>
              <a:rPr lang="en-GB" dirty="0"/>
              <a:t>Available at:</a:t>
            </a:r>
            <a:r>
              <a:rPr lang="en-GB" i="1" dirty="0"/>
              <a:t> </a:t>
            </a:r>
            <a:r>
              <a:rPr lang="en-GB" dirty="0">
                <a:ea typeface="+mn-lt"/>
                <a:cs typeface="+mn-lt"/>
                <a:hlinkClick r:id="rId2"/>
              </a:rPr>
              <a:t>https://www.skillsyouneed.com/learn/study-skills.html</a:t>
            </a:r>
            <a:r>
              <a:rPr lang="en-GB" dirty="0">
                <a:ea typeface="+mn-lt"/>
                <a:cs typeface="+mn-lt"/>
              </a:rPr>
              <a:t> (Accessed: 14 November 2021) </a:t>
            </a:r>
          </a:p>
          <a:p>
            <a:r>
              <a:rPr lang="en-GB" dirty="0"/>
              <a:t>OXFORD DICTIONARY FOR TEAMWORK NEEDS PUTTING HERE</a:t>
            </a:r>
          </a:p>
          <a:p>
            <a:r>
              <a:rPr lang="en-GB" dirty="0"/>
              <a:t>Cottrell, S. (2019) The study skills handbook. 5</a:t>
            </a:r>
            <a:r>
              <a:rPr lang="en-GB" baseline="30000" dirty="0"/>
              <a:t>th </a:t>
            </a:r>
            <a:r>
              <a:rPr lang="en-GB" err="1"/>
              <a:t>edn</a:t>
            </a:r>
            <a:r>
              <a:rPr lang="en-GB" dirty="0"/>
              <a:t>. Red Globe Press</a:t>
            </a:r>
          </a:p>
          <a:p>
            <a:r>
              <a:rPr lang="en-GB" dirty="0"/>
              <a:t>Frank , F and Smith, A, (2000) The Partnership Handbook. Human Resources Development Canada </a:t>
            </a:r>
          </a:p>
          <a:p>
            <a:r>
              <a:rPr lang="en-GB" dirty="0"/>
              <a:t>CLD Standards Council Scotland (2019) p.4 </a:t>
            </a:r>
          </a:p>
          <a:p>
            <a:endParaRPr lang="en-GB" dirty="0"/>
          </a:p>
          <a:p>
            <a:r>
              <a:rPr lang="en-GB" dirty="0"/>
              <a:t>Pathways Adventure </a:t>
            </a:r>
            <a:r>
              <a:rPr lang="en-GB" err="1"/>
              <a:t>activites</a:t>
            </a:r>
            <a:r>
              <a:rPr lang="en-GB" dirty="0"/>
              <a:t> (2000) </a:t>
            </a:r>
            <a:r>
              <a:rPr lang="en-GB" i="1" dirty="0"/>
              <a:t>Positive Effects of Teamwork. </a:t>
            </a:r>
            <a:r>
              <a:rPr lang="en-GB" dirty="0"/>
              <a:t>Available at : </a:t>
            </a:r>
            <a:r>
              <a:rPr lang="en-GB" dirty="0">
                <a:ea typeface="+mn-lt"/>
                <a:cs typeface="+mn-lt"/>
                <a:hlinkClick r:id="rId3"/>
              </a:rPr>
              <a:t>https://pathwayactivities.co.uk/positive-effects-of-teamwork-on-youth-and-young-people/</a:t>
            </a:r>
            <a:r>
              <a:rPr lang="en-GB" dirty="0">
                <a:ea typeface="+mn-lt"/>
                <a:cs typeface="+mn-lt"/>
              </a:rPr>
              <a:t> ( Accessed: 14 November 2021) </a:t>
            </a:r>
          </a:p>
          <a:p>
            <a:endParaRPr lang="en-GB" dirty="0"/>
          </a:p>
          <a:p>
            <a:endParaRPr lang="en-GB" dirty="0"/>
          </a:p>
        </p:txBody>
      </p:sp>
      <p:sp>
        <p:nvSpPr>
          <p:cNvPr id="4" name="Footer Placeholder 3">
            <a:extLst>
              <a:ext uri="{FF2B5EF4-FFF2-40B4-BE49-F238E27FC236}">
                <a16:creationId xmlns:a16="http://schemas.microsoft.com/office/drawing/2014/main" id="{7B682890-AFB2-494E-8395-6F18A9F0AA56}"/>
              </a:ext>
            </a:extLst>
          </p:cNvPr>
          <p:cNvSpPr>
            <a:spLocks noGrp="1"/>
          </p:cNvSpPr>
          <p:nvPr>
            <p:ph type="ftr" sz="quarter" idx="11"/>
          </p:nvPr>
        </p:nvSpPr>
        <p:spPr/>
        <p:txBody>
          <a:bodyPr/>
          <a:lstStyle/>
          <a:p>
            <a:r>
              <a:rPr lang="en-GB"/>
              <a:t>2100191</a:t>
            </a:r>
          </a:p>
        </p:txBody>
      </p:sp>
    </p:spTree>
    <p:extLst>
      <p:ext uri="{BB962C8B-B14F-4D97-AF65-F5344CB8AC3E}">
        <p14:creationId xmlns:p14="http://schemas.microsoft.com/office/powerpoint/2010/main" val="42163299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A1626-10E5-4F95-862E-A1C49A7E2961}"/>
              </a:ext>
            </a:extLst>
          </p:cNvPr>
          <p:cNvSpPr>
            <a:spLocks noGrp="1"/>
          </p:cNvSpPr>
          <p:nvPr>
            <p:ph type="title"/>
          </p:nvPr>
        </p:nvSpPr>
        <p:spPr/>
        <p:txBody>
          <a:bodyPr/>
          <a:lstStyle/>
          <a:p>
            <a:r>
              <a:rPr lang="en-GB" b="1" u="sng" dirty="0"/>
              <a:t>Referencing: </a:t>
            </a:r>
          </a:p>
        </p:txBody>
      </p:sp>
      <p:sp>
        <p:nvSpPr>
          <p:cNvPr id="3" name="Content Placeholder 2">
            <a:extLst>
              <a:ext uri="{FF2B5EF4-FFF2-40B4-BE49-F238E27FC236}">
                <a16:creationId xmlns:a16="http://schemas.microsoft.com/office/drawing/2014/main" id="{B6B2958F-9675-401A-AE58-FAF61219ECF7}"/>
              </a:ext>
            </a:extLst>
          </p:cNvPr>
          <p:cNvSpPr>
            <a:spLocks noGrp="1"/>
          </p:cNvSpPr>
          <p:nvPr>
            <p:ph idx="1"/>
          </p:nvPr>
        </p:nvSpPr>
        <p:spPr>
          <a:xfrm>
            <a:off x="677334" y="1758024"/>
            <a:ext cx="8769196" cy="4398357"/>
          </a:xfrm>
        </p:spPr>
        <p:txBody>
          <a:bodyPr vert="horz" lIns="91440" tIns="45720" rIns="91440" bIns="45720" rtlCol="0" anchor="t">
            <a:normAutofit fontScale="92500" lnSpcReduction="10000"/>
          </a:bodyPr>
          <a:lstStyle/>
          <a:p>
            <a:r>
              <a:rPr lang="en-GB" dirty="0"/>
              <a:t>Conn, C. and McLean, R. (2019) Bulletproof problem solving : </a:t>
            </a:r>
            <a:r>
              <a:rPr lang="en-GB" i="1" dirty="0"/>
              <a:t>The one skill that changes everything </a:t>
            </a:r>
            <a:r>
              <a:rPr lang="en-GB" dirty="0">
                <a:ea typeface="+mn-lt"/>
                <a:cs typeface="+mn-lt"/>
              </a:rPr>
              <a:t>John Wiley &amp; Sons, Incorporated</a:t>
            </a:r>
          </a:p>
          <a:p>
            <a:r>
              <a:rPr lang="en-GB" dirty="0">
                <a:ea typeface="+mn-lt"/>
                <a:cs typeface="+mn-lt"/>
              </a:rPr>
              <a:t>Straus, David A. </a:t>
            </a:r>
            <a:r>
              <a:rPr lang="en-GB" i="1" dirty="0">
                <a:ea typeface="+mn-lt"/>
                <a:cs typeface="+mn-lt"/>
              </a:rPr>
              <a:t>How to Make Collaboration Work : Powerful Ways to Build Consensus, Solve Problems, and Make Decisions</a:t>
            </a:r>
            <a:r>
              <a:rPr lang="en-GB" dirty="0">
                <a:ea typeface="+mn-lt"/>
                <a:cs typeface="+mn-lt"/>
              </a:rPr>
              <a:t>, Berrett-Koehler Publishers, Incorporated, 2002.</a:t>
            </a:r>
            <a:r>
              <a:rPr lang="en-GB" i="1" dirty="0">
                <a:ea typeface="+mn-lt"/>
                <a:cs typeface="+mn-lt"/>
              </a:rPr>
              <a:t> ProQuest </a:t>
            </a:r>
            <a:r>
              <a:rPr lang="en-GB" i="1" dirty="0" err="1">
                <a:ea typeface="+mn-lt"/>
                <a:cs typeface="+mn-lt"/>
              </a:rPr>
              <a:t>Ebook</a:t>
            </a:r>
            <a:r>
              <a:rPr lang="en-GB" i="1" dirty="0">
                <a:ea typeface="+mn-lt"/>
                <a:cs typeface="+mn-lt"/>
              </a:rPr>
              <a:t> Central</a:t>
            </a:r>
            <a:r>
              <a:rPr lang="en-GB" dirty="0">
                <a:ea typeface="+mn-lt"/>
                <a:cs typeface="+mn-lt"/>
              </a:rPr>
              <a:t>, available at : http://ebookcentral.proquest.com/lib/trinity/detail.action?docID=407856.</a:t>
            </a:r>
            <a:br>
              <a:rPr lang="en-GB" dirty="0">
                <a:ea typeface="+mn-lt"/>
                <a:cs typeface="+mn-lt"/>
              </a:rPr>
            </a:br>
            <a:r>
              <a:rPr lang="en-GB" dirty="0">
                <a:ea typeface="+mn-lt"/>
                <a:cs typeface="+mn-lt"/>
              </a:rPr>
              <a:t>Created from trinity on 2021-11-16  </a:t>
            </a:r>
            <a:endParaRPr lang="en-GB" dirty="0"/>
          </a:p>
          <a:p>
            <a:r>
              <a:rPr lang="en-GB" dirty="0">
                <a:ea typeface="+mn-lt"/>
                <a:cs typeface="+mn-lt"/>
              </a:rPr>
              <a:t>The Institute of Chartered Accountants in England and Wales, </a:t>
            </a:r>
            <a:r>
              <a:rPr lang="en-GB" i="1" dirty="0">
                <a:ea typeface="+mn-lt"/>
                <a:cs typeface="+mn-lt"/>
              </a:rPr>
              <a:t>Problem Solving </a:t>
            </a:r>
            <a:r>
              <a:rPr lang="en-GB" dirty="0">
                <a:ea typeface="+mn-lt"/>
                <a:cs typeface="+mn-lt"/>
              </a:rPr>
              <a:t>Available at </a:t>
            </a:r>
            <a:r>
              <a:rPr lang="en-GB" i="1" dirty="0">
                <a:ea typeface="+mn-lt"/>
                <a:cs typeface="+mn-lt"/>
              </a:rPr>
              <a:t>: </a:t>
            </a:r>
            <a:r>
              <a:rPr lang="en-GB" dirty="0">
                <a:ea typeface="+mn-lt"/>
                <a:cs typeface="+mn-lt"/>
                <a:hlinkClick r:id="rId2"/>
              </a:rPr>
              <a:t>https://www.icaew.com/learning-and-development/job-essential-skills/employability-skills/problem-solving</a:t>
            </a:r>
            <a:endParaRPr lang="en-GB" i="1" dirty="0"/>
          </a:p>
          <a:p>
            <a:r>
              <a:rPr lang="en-GB" dirty="0" err="1"/>
              <a:t>YouthLink</a:t>
            </a:r>
            <a:r>
              <a:rPr lang="en-GB" dirty="0"/>
              <a:t> Scotland The national agency for Youth work (2020) </a:t>
            </a:r>
            <a:r>
              <a:rPr lang="en-GB" i="1" dirty="0"/>
              <a:t>Problem solving </a:t>
            </a:r>
            <a:r>
              <a:rPr lang="en-GB" dirty="0"/>
              <a:t>Available at: </a:t>
            </a:r>
            <a:r>
              <a:rPr lang="en-GB" dirty="0">
                <a:ea typeface="+mn-lt"/>
                <a:cs typeface="+mn-lt"/>
                <a:hlinkClick r:id="rId3"/>
              </a:rPr>
              <a:t>https://www.youthlinkscotland.org/programmes/youth-work-and-the-attainment-challenge/skills-framework/problem-solving/</a:t>
            </a:r>
          </a:p>
          <a:p>
            <a:r>
              <a:rPr lang="en-GB" dirty="0">
                <a:ea typeface="+mn-lt"/>
                <a:cs typeface="+mn-lt"/>
              </a:rPr>
              <a:t>Mike Kulakov, (2020) </a:t>
            </a:r>
            <a:r>
              <a:rPr lang="en-GB" i="1" dirty="0"/>
              <a:t>13 Best Time Management Games &amp; Activities To Boost Productivity</a:t>
            </a:r>
            <a:r>
              <a:rPr lang="en-GB" dirty="0"/>
              <a:t> Available at : </a:t>
            </a:r>
            <a:r>
              <a:rPr lang="en-GB" dirty="0">
                <a:ea typeface="+mn-lt"/>
                <a:cs typeface="+mn-lt"/>
                <a:hlinkClick r:id="rId4"/>
              </a:rPr>
              <a:t>https://everhour.com/blog/top-time-management-games/</a:t>
            </a:r>
            <a:r>
              <a:rPr lang="en-GB" dirty="0">
                <a:ea typeface="+mn-lt"/>
                <a:cs typeface="+mn-lt"/>
              </a:rPr>
              <a:t> (Accessed on 18 November 2021) </a:t>
            </a:r>
          </a:p>
          <a:p>
            <a:endParaRPr lang="en-GB" dirty="0"/>
          </a:p>
          <a:p>
            <a:endParaRPr lang="en-GB" dirty="0"/>
          </a:p>
          <a:p>
            <a:endParaRPr lang="en-GB" dirty="0"/>
          </a:p>
          <a:p>
            <a:endParaRPr lang="en-GB" dirty="0"/>
          </a:p>
        </p:txBody>
      </p:sp>
      <p:sp>
        <p:nvSpPr>
          <p:cNvPr id="4" name="Footer Placeholder 3">
            <a:extLst>
              <a:ext uri="{FF2B5EF4-FFF2-40B4-BE49-F238E27FC236}">
                <a16:creationId xmlns:a16="http://schemas.microsoft.com/office/drawing/2014/main" id="{F0752DBD-0DA1-4B4D-9175-857F5A10F6BB}"/>
              </a:ext>
            </a:extLst>
          </p:cNvPr>
          <p:cNvSpPr>
            <a:spLocks noGrp="1"/>
          </p:cNvSpPr>
          <p:nvPr>
            <p:ph type="ftr" sz="quarter" idx="11"/>
          </p:nvPr>
        </p:nvSpPr>
        <p:spPr/>
        <p:txBody>
          <a:bodyPr/>
          <a:lstStyle/>
          <a:p>
            <a:r>
              <a:rPr lang="en-US" dirty="0"/>
              <a:t>2100191</a:t>
            </a:r>
          </a:p>
        </p:txBody>
      </p:sp>
    </p:spTree>
    <p:extLst>
      <p:ext uri="{BB962C8B-B14F-4D97-AF65-F5344CB8AC3E}">
        <p14:creationId xmlns:p14="http://schemas.microsoft.com/office/powerpoint/2010/main" val="26947814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90FC8-DF51-4ED9-B84B-8743C0051A96}"/>
              </a:ext>
            </a:extLst>
          </p:cNvPr>
          <p:cNvSpPr>
            <a:spLocks noGrp="1"/>
          </p:cNvSpPr>
          <p:nvPr>
            <p:ph type="title"/>
          </p:nvPr>
        </p:nvSpPr>
        <p:spPr/>
        <p:txBody>
          <a:bodyPr/>
          <a:lstStyle/>
          <a:p>
            <a:r>
              <a:rPr lang="en-GB" u="sng" dirty="0">
                <a:latin typeface="Times New Roman"/>
                <a:cs typeface="Times New Roman"/>
              </a:rPr>
              <a:t>References: </a:t>
            </a:r>
          </a:p>
        </p:txBody>
      </p:sp>
      <p:sp>
        <p:nvSpPr>
          <p:cNvPr id="3" name="Content Placeholder 2">
            <a:extLst>
              <a:ext uri="{FF2B5EF4-FFF2-40B4-BE49-F238E27FC236}">
                <a16:creationId xmlns:a16="http://schemas.microsoft.com/office/drawing/2014/main" id="{C907CE39-5056-4C35-A7CD-6D1EA942D284}"/>
              </a:ext>
            </a:extLst>
          </p:cNvPr>
          <p:cNvSpPr>
            <a:spLocks noGrp="1"/>
          </p:cNvSpPr>
          <p:nvPr>
            <p:ph idx="1"/>
          </p:nvPr>
        </p:nvSpPr>
        <p:spPr>
          <a:xfrm>
            <a:off x="677334" y="1470476"/>
            <a:ext cx="8596668" cy="4484621"/>
          </a:xfrm>
        </p:spPr>
        <p:txBody>
          <a:bodyPr vert="horz" lIns="91440" tIns="45720" rIns="91440" bIns="45720" rtlCol="0" anchor="t">
            <a:normAutofit lnSpcReduction="10000"/>
          </a:bodyPr>
          <a:lstStyle/>
          <a:p>
            <a:r>
              <a:rPr lang="en-GB" dirty="0"/>
              <a:t>Youth Group Games (2021) </a:t>
            </a:r>
            <a:r>
              <a:rPr lang="en-GB" i="1" dirty="0"/>
              <a:t>Top ten team building games </a:t>
            </a:r>
            <a:r>
              <a:rPr lang="en-GB" dirty="0"/>
              <a:t>Available at : </a:t>
            </a:r>
            <a:r>
              <a:rPr lang="en-GB" dirty="0">
                <a:ea typeface="+mn-lt"/>
                <a:cs typeface="+mn-lt"/>
                <a:hlinkClick r:id="rId2"/>
              </a:rPr>
              <a:t>https://youthgroupgames.com.au/collection/top-ten-team-building-games/</a:t>
            </a:r>
            <a:endParaRPr lang="en-US"/>
          </a:p>
          <a:p>
            <a:pPr marL="0" indent="0">
              <a:buNone/>
            </a:pPr>
            <a:r>
              <a:rPr lang="en-GB" dirty="0"/>
              <a:t>(Accessed: 17 November 2021) </a:t>
            </a:r>
          </a:p>
          <a:p>
            <a:r>
              <a:rPr lang="en-GB" dirty="0"/>
              <a:t>Ingram, G. Harris, J, (2001) </a:t>
            </a:r>
            <a:r>
              <a:rPr lang="en-GB" i="1" dirty="0"/>
              <a:t>Delivering good youth work. </a:t>
            </a:r>
            <a:r>
              <a:rPr lang="en-GB" dirty="0"/>
              <a:t>Dorset: Russell House Publishing Ltd</a:t>
            </a:r>
          </a:p>
          <a:p>
            <a:r>
              <a:rPr lang="en-GB" dirty="0">
                <a:ea typeface="+mn-lt"/>
                <a:cs typeface="+mn-lt"/>
              </a:rPr>
              <a:t>Cottrell, Stella. (2013) </a:t>
            </a:r>
            <a:r>
              <a:rPr lang="en-GB" i="1" dirty="0">
                <a:ea typeface="+mn-lt"/>
                <a:cs typeface="+mn-lt"/>
              </a:rPr>
              <a:t>The study skills handbook. 4th </a:t>
            </a:r>
            <a:r>
              <a:rPr lang="en-GB" i="1" dirty="0" err="1">
                <a:ea typeface="+mn-lt"/>
                <a:cs typeface="+mn-lt"/>
              </a:rPr>
              <a:t>edn</a:t>
            </a:r>
            <a:r>
              <a:rPr lang="en-GB" i="1" dirty="0">
                <a:ea typeface="+mn-lt"/>
                <a:cs typeface="+mn-lt"/>
              </a:rPr>
              <a:t>. </a:t>
            </a:r>
            <a:r>
              <a:rPr lang="en-GB" dirty="0">
                <a:ea typeface="+mn-lt"/>
                <a:cs typeface="+mn-lt"/>
              </a:rPr>
              <a:t>Basingstoke : Palgrave Macmillan</a:t>
            </a:r>
          </a:p>
          <a:p>
            <a:r>
              <a:rPr lang="en-GB" dirty="0"/>
              <a:t>Indeed editorial team. (2021) </a:t>
            </a:r>
            <a:r>
              <a:rPr lang="en-GB" i="1" dirty="0"/>
              <a:t>Time-Management Skills: Definition, Examples and Tips for Improvement</a:t>
            </a:r>
            <a:r>
              <a:rPr lang="en-GB" dirty="0"/>
              <a:t>, Accessed: 17 November 2021) </a:t>
            </a:r>
          </a:p>
          <a:p>
            <a:r>
              <a:rPr lang="en-GB" dirty="0"/>
              <a:t>Moore, Sarah. (2010) </a:t>
            </a:r>
            <a:r>
              <a:rPr lang="en-GB" i="1" dirty="0"/>
              <a:t>T</a:t>
            </a:r>
            <a:r>
              <a:rPr lang="en-GB" i="1" dirty="0">
                <a:ea typeface="+mn-lt"/>
                <a:cs typeface="+mn-lt"/>
              </a:rPr>
              <a:t>he ultimate study skills handbook. </a:t>
            </a:r>
            <a:r>
              <a:rPr lang="en-GB" dirty="0">
                <a:ea typeface="+mn-lt"/>
                <a:cs typeface="+mn-lt"/>
              </a:rPr>
              <a:t>Maidenhead, England : Open University Press</a:t>
            </a:r>
            <a:endParaRPr lang="en-GB" i="1" dirty="0">
              <a:ea typeface="+mn-lt"/>
              <a:cs typeface="+mn-lt"/>
            </a:endParaRPr>
          </a:p>
          <a:p>
            <a:r>
              <a:rPr lang="en-GB" dirty="0" err="1"/>
              <a:t>Skillsforstudy</a:t>
            </a:r>
            <a:r>
              <a:rPr lang="en-GB" dirty="0"/>
              <a:t>, </a:t>
            </a:r>
            <a:r>
              <a:rPr lang="en-GB" i="1" dirty="0"/>
              <a:t>Time management module [video]. Available at: </a:t>
            </a:r>
            <a:r>
              <a:rPr lang="en-GB" dirty="0">
                <a:ea typeface="+mn-lt"/>
                <a:cs typeface="+mn-lt"/>
                <a:hlinkClick r:id="rId3"/>
              </a:rPr>
              <a:t>https://www.skillsforstudy.com/time-management-module</a:t>
            </a:r>
            <a:r>
              <a:rPr lang="en-GB" dirty="0">
                <a:ea typeface="+mn-lt"/>
                <a:cs typeface="+mn-lt"/>
              </a:rPr>
              <a:t> (Accessed: 17 November 2021) </a:t>
            </a:r>
            <a:endParaRPr lang="en-GB" dirty="0"/>
          </a:p>
          <a:p>
            <a:endParaRPr lang="en-GB" dirty="0"/>
          </a:p>
        </p:txBody>
      </p:sp>
      <p:sp>
        <p:nvSpPr>
          <p:cNvPr id="4" name="Footer Placeholder 3">
            <a:extLst>
              <a:ext uri="{FF2B5EF4-FFF2-40B4-BE49-F238E27FC236}">
                <a16:creationId xmlns:a16="http://schemas.microsoft.com/office/drawing/2014/main" id="{2591AA87-E90B-44D4-B5E2-25A6708B8310}"/>
              </a:ext>
            </a:extLst>
          </p:cNvPr>
          <p:cNvSpPr>
            <a:spLocks noGrp="1"/>
          </p:cNvSpPr>
          <p:nvPr>
            <p:ph type="ftr" sz="quarter" idx="11"/>
          </p:nvPr>
        </p:nvSpPr>
        <p:spPr/>
        <p:txBody>
          <a:bodyPr/>
          <a:lstStyle/>
          <a:p>
            <a:r>
              <a:rPr lang="en-US" dirty="0"/>
              <a:t>2100191</a:t>
            </a:r>
          </a:p>
        </p:txBody>
      </p:sp>
    </p:spTree>
    <p:extLst>
      <p:ext uri="{BB962C8B-B14F-4D97-AF65-F5344CB8AC3E}">
        <p14:creationId xmlns:p14="http://schemas.microsoft.com/office/powerpoint/2010/main" val="160791922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34</Slides>
  <Notes>0</Notes>
  <HiddenSlides>0</HiddenSlides>
  <MMClips>0</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Facet</vt:lpstr>
      <vt:lpstr>PRESENTATION OF  STUDY SKILLS AND THEIR IMPORTANCE IN EMPLOYABILITY</vt:lpstr>
      <vt:lpstr>Today's aim:</vt:lpstr>
      <vt:lpstr>What are study skills? </vt:lpstr>
      <vt:lpstr>Teamwork </vt:lpstr>
      <vt:lpstr>PowerPoint Presentation</vt:lpstr>
      <vt:lpstr>The importance of teamwork and why I believe its imperative in an employability setting :</vt:lpstr>
      <vt:lpstr>PowerPoint Presentation</vt:lpstr>
      <vt:lpstr>PowerPoint Presentation</vt:lpstr>
      <vt:lpstr>How Teamwork is tranferrable to Youth Work setting</vt:lpstr>
      <vt:lpstr>The importance of Teamwork in the Youth work setting:</vt:lpstr>
      <vt:lpstr>PowerPoint Presentation</vt:lpstr>
      <vt:lpstr>PowerPoint Presentation</vt:lpstr>
      <vt:lpstr>To Summarise:</vt:lpstr>
      <vt:lpstr>Problem solving </vt:lpstr>
      <vt:lpstr>PowerPoint Presentation</vt:lpstr>
      <vt:lpstr>PowerPoint Presentation</vt:lpstr>
      <vt:lpstr>The importance of problem-solving and why it is imperative in an employability setting:</vt:lpstr>
      <vt:lpstr>Example of Problem solving in an employability setting</vt:lpstr>
      <vt:lpstr>How is problem-solving transferrable to a Youth work setting: </vt:lpstr>
      <vt:lpstr>Problem-solving and its importance to Youth Work: </vt:lpstr>
      <vt:lpstr>PowerPoint Presentation</vt:lpstr>
      <vt:lpstr>To summarise:</vt:lpstr>
      <vt:lpstr>Time Management</vt:lpstr>
      <vt:lpstr>PowerPoint Presentation</vt:lpstr>
      <vt:lpstr>The importance of time management and why I feel it is imperative to employability</vt:lpstr>
      <vt:lpstr>How is time management transferrable to youth work </vt:lpstr>
      <vt:lpstr>An Example of time management in youth work setting: </vt:lpstr>
      <vt:lpstr>To Summarise:</vt:lpstr>
      <vt:lpstr>Conclusion</vt:lpstr>
      <vt:lpstr>Action points for further development:</vt:lpstr>
      <vt:lpstr>Thank you  Diolch yn fawr</vt:lpstr>
      <vt:lpstr>Referencing</vt:lpstr>
      <vt:lpstr>Referencing: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1934</cp:revision>
  <dcterms:created xsi:type="dcterms:W3CDTF">2021-11-15T11:31:05Z</dcterms:created>
  <dcterms:modified xsi:type="dcterms:W3CDTF">2021-11-23T00:07:16Z</dcterms:modified>
</cp:coreProperties>
</file>