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57" r:id="rId2"/>
    <p:sldId id="258" r:id="rId3"/>
    <p:sldId id="271" r:id="rId4"/>
    <p:sldId id="259" r:id="rId5"/>
    <p:sldId id="260" r:id="rId6"/>
    <p:sldId id="270" r:id="rId7"/>
    <p:sldId id="268" r:id="rId8"/>
    <p:sldId id="272" r:id="rId9"/>
    <p:sldId id="273"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3529" autoAdjust="0"/>
  </p:normalViewPr>
  <p:slideViewPr>
    <p:cSldViewPr snapToGrid="0">
      <p:cViewPr varScale="1">
        <p:scale>
          <a:sx n="115" d="100"/>
          <a:sy n="115" d="100"/>
        </p:scale>
        <p:origin x="372" y="10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9" d="100"/>
          <a:sy n="69" d="100"/>
        </p:scale>
        <p:origin x="2784"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63D5444-F62C-42C3-A75A-D9DBA807730F}" type="datetimeFigureOut">
              <a:rPr lang="en-US" smtClean="0"/>
              <a:t>1/15/2018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4A4F617-7A30-41D4-AB86-5D833C98E18B}" type="slidenum">
              <a:rPr lang="en-US" smtClean="0"/>
              <a:t>‹#›</a:t>
            </a:fld>
            <a:endParaRPr lang="en-US"/>
          </a:p>
        </p:txBody>
      </p:sp>
    </p:spTree>
    <p:extLst>
      <p:ext uri="{BB962C8B-B14F-4D97-AF65-F5344CB8AC3E}">
        <p14:creationId xmlns:p14="http://schemas.microsoft.com/office/powerpoint/2010/main" val="9946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CAA1FA-7B6A-47D2-8D61-F225D71B51FF}" type="datetimeFigureOut">
              <a:rPr lang="en-US" smtClean="0"/>
              <a:t>1/15/2018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A179D-2D27-49E2-B022-8EDDA2EFE682}" type="slidenum">
              <a:rPr lang="en-US" smtClean="0"/>
              <a:t>‹#›</a:t>
            </a:fld>
            <a:endParaRPr lang="en-US"/>
          </a:p>
        </p:txBody>
      </p:sp>
    </p:spTree>
    <p:extLst>
      <p:ext uri="{BB962C8B-B14F-4D97-AF65-F5344CB8AC3E}">
        <p14:creationId xmlns:p14="http://schemas.microsoft.com/office/powerpoint/2010/main" val="1174603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dirty="0">
                <a:latin typeface="Arial" pitchFamily="34" charset="0"/>
                <a:cs typeface="Arial" pitchFamily="34" charset="0"/>
              </a:rPr>
              <a:t>To change the  image on this slide, select the picture and delete it. Then click the Pictures icon in the placeholder to insert your own image.</a:t>
            </a:r>
          </a:p>
          <a:p>
            <a:endParaRPr lang="en-US" dirty="0"/>
          </a:p>
        </p:txBody>
      </p:sp>
      <p:sp>
        <p:nvSpPr>
          <p:cNvPr id="4" name="Slide Number Placeholder 3"/>
          <p:cNvSpPr>
            <a:spLocks noGrp="1"/>
          </p:cNvSpPr>
          <p:nvPr>
            <p:ph type="sldNum" sz="quarter" idx="10"/>
          </p:nvPr>
        </p:nvSpPr>
        <p:spPr/>
        <p:txBody>
          <a:bodyPr/>
          <a:lstStyle/>
          <a:p>
            <a:fld id="{1B9A179D-2D27-49E2-B022-8EDDA2EFE682}" type="slidenum">
              <a:rPr lang="en-US" smtClean="0"/>
              <a:t>1</a:t>
            </a:fld>
            <a:endParaRPr lang="en-US"/>
          </a:p>
        </p:txBody>
      </p:sp>
    </p:spTree>
    <p:extLst>
      <p:ext uri="{BB962C8B-B14F-4D97-AF65-F5344CB8AC3E}">
        <p14:creationId xmlns:p14="http://schemas.microsoft.com/office/powerpoint/2010/main" val="1542422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2" name="Freeform 11"/>
          <p:cNvSpPr>
            <a:spLocks noChangeArrowheads="1"/>
          </p:cNvSpPr>
          <p:nvPr/>
        </p:nvSpPr>
        <p:spPr bwMode="white">
          <a:xfrm>
            <a:off x="8429022" y="0"/>
            <a:ext cx="3762978" cy="6858000"/>
          </a:xfrm>
          <a:custGeom>
            <a:avLst/>
            <a:gdLst>
              <a:gd name="connsiteX0" fmla="*/ 0 w 3762978"/>
              <a:gd name="connsiteY0" fmla="*/ 0 h 6858000"/>
              <a:gd name="connsiteX1" fmla="*/ 3762978 w 3762978"/>
              <a:gd name="connsiteY1" fmla="*/ 0 h 6858000"/>
              <a:gd name="connsiteX2" fmla="*/ 3762978 w 3762978"/>
              <a:gd name="connsiteY2" fmla="*/ 6858000 h 6858000"/>
              <a:gd name="connsiteX3" fmla="*/ 338667 w 3762978"/>
              <a:gd name="connsiteY3" fmla="*/ 6858000 h 6858000"/>
              <a:gd name="connsiteX4" fmla="*/ 1189567 w 3762978"/>
              <a:gd name="connsiteY4" fmla="*/ 433705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2978" h="6858000">
                <a:moveTo>
                  <a:pt x="0" y="0"/>
                </a:moveTo>
                <a:lnTo>
                  <a:pt x="3762978" y="0"/>
                </a:lnTo>
                <a:lnTo>
                  <a:pt x="3762978" y="6858000"/>
                </a:lnTo>
                <a:lnTo>
                  <a:pt x="338667" y="6858000"/>
                </a:lnTo>
                <a:lnTo>
                  <a:pt x="1189567" y="4337050"/>
                </a:lnTo>
                <a:close/>
              </a:path>
            </a:pathLst>
          </a:custGeom>
          <a:solidFill>
            <a:schemeClr val="tx1"/>
          </a:solidFill>
          <a:ln>
            <a:noFill/>
          </a:ln>
          <a:extLst/>
        </p:spPr>
        <p:txBody>
          <a:bodyPr vert="horz" wrap="square" lIns="91440" tIns="45720" rIns="91440" bIns="45720" numCol="1" anchor="t" anchorCtr="0" compatLnSpc="1">
            <a:prstTxWarp prst="textNoShape">
              <a:avLst/>
            </a:prstTxWarp>
            <a:noAutofit/>
          </a:bodyPr>
          <a:lstStyle/>
          <a:p>
            <a:endParaRPr lang="en-US" sz="1800"/>
          </a:p>
        </p:txBody>
      </p:sp>
      <p:sp>
        <p:nvSpPr>
          <p:cNvPr id="7" name="Freeform 6"/>
          <p:cNvSpPr>
            <a:spLocks/>
          </p:cNvSpPr>
          <p:nvPr/>
        </p:nvSpPr>
        <p:spPr bwMode="auto">
          <a:xfrm>
            <a:off x="8145385" y="0"/>
            <a:ext cx="1672169" cy="6858000"/>
          </a:xfrm>
          <a:custGeom>
            <a:avLst/>
            <a:gdLst/>
            <a:ahLst/>
            <a:cxnLst/>
            <a:rect l="l" t="t" r="r" b="b"/>
            <a:pathLst>
              <a:path w="1254127" h="6858000">
                <a:moveTo>
                  <a:pt x="0" y="0"/>
                </a:moveTo>
                <a:lnTo>
                  <a:pt x="365127" y="0"/>
                </a:lnTo>
                <a:lnTo>
                  <a:pt x="1254127" y="4337050"/>
                </a:lnTo>
                <a:lnTo>
                  <a:pt x="619127" y="6858000"/>
                </a:lnTo>
                <a:lnTo>
                  <a:pt x="257175" y="6858000"/>
                </a:lnTo>
                <a:lnTo>
                  <a:pt x="892175" y="4337050"/>
                </a:lnTo>
                <a:close/>
              </a:path>
            </a:pathLst>
          </a:custGeom>
          <a:solidFill>
            <a:schemeClr val="accent2"/>
          </a:solidFill>
          <a:ln>
            <a:noFill/>
          </a:ln>
          <a:effectLst/>
        </p:spPr>
        <p:txBody>
          <a:bodyPr vert="horz" wrap="square" lIns="91440" tIns="45720" rIns="91440" bIns="45720" numCol="1" anchor="t" anchorCtr="0" compatLnSpc="1">
            <a:prstTxWarp prst="textNoShape">
              <a:avLst/>
            </a:prstTxWarp>
          </a:bodyPr>
          <a:lstStyle/>
          <a:p>
            <a:pPr lvl="0"/>
            <a:endParaRPr lang="en-US" sz="1800"/>
          </a:p>
        </p:txBody>
      </p:sp>
      <p:sp>
        <p:nvSpPr>
          <p:cNvPr id="8" name="Freeform 7"/>
          <p:cNvSpPr>
            <a:spLocks/>
          </p:cNvSpPr>
          <p:nvPr/>
        </p:nvSpPr>
        <p:spPr bwMode="auto">
          <a:xfrm>
            <a:off x="7950653" y="0"/>
            <a:ext cx="1528232" cy="6858000"/>
          </a:xfrm>
          <a:custGeom>
            <a:avLst/>
            <a:gdLst/>
            <a:ahLst/>
            <a:cxnLst/>
            <a:rect l="l" t="t" r="r" b="b"/>
            <a:pathLst>
              <a:path w="1146174" h="6858000">
                <a:moveTo>
                  <a:pt x="0" y="0"/>
                </a:moveTo>
                <a:lnTo>
                  <a:pt x="253999" y="0"/>
                </a:lnTo>
                <a:lnTo>
                  <a:pt x="1146174" y="4337050"/>
                </a:lnTo>
                <a:lnTo>
                  <a:pt x="511174" y="6858000"/>
                </a:lnTo>
                <a:lnTo>
                  <a:pt x="254000" y="6858000"/>
                </a:lnTo>
                <a:lnTo>
                  <a:pt x="892175" y="4337050"/>
                </a:lnTo>
                <a:close/>
              </a:path>
            </a:pathLst>
          </a:custGeom>
          <a:solidFill>
            <a:schemeClr val="accent1"/>
          </a:solidFill>
          <a:ln>
            <a:noFill/>
          </a:ln>
          <a:effectLst>
            <a:innerShdw blurRad="177800" dist="50800" dir="10800000">
              <a:prstClr val="black">
                <a:alpha val="50000"/>
              </a:prstClr>
            </a:innerShdw>
          </a:effectLst>
        </p:spPr>
        <p:txBody>
          <a:bodyPr vert="horz" wrap="square" lIns="91440" tIns="45720" rIns="91440" bIns="45720" numCol="1" anchor="t" anchorCtr="0" compatLnSpc="1">
            <a:prstTxWarp prst="textNoShape">
              <a:avLst/>
            </a:prstTxWarp>
          </a:bodyPr>
          <a:lstStyle/>
          <a:p>
            <a:pPr lvl="0"/>
            <a:endParaRPr lang="en-US" sz="1800"/>
          </a:p>
        </p:txBody>
      </p:sp>
      <p:sp>
        <p:nvSpPr>
          <p:cNvPr id="2" name="Title 1"/>
          <p:cNvSpPr>
            <a:spLocks noGrp="1"/>
          </p:cNvSpPr>
          <p:nvPr>
            <p:ph type="ctrTitle"/>
          </p:nvPr>
        </p:nvSpPr>
        <p:spPr>
          <a:xfrm>
            <a:off x="1295400" y="1873584"/>
            <a:ext cx="6400800" cy="2560320"/>
          </a:xfrm>
        </p:spPr>
        <p:txBody>
          <a:bodyPr anchor="b">
            <a:normAutofit/>
          </a:bodyPr>
          <a:lstStyle>
            <a:lvl1pPr algn="l">
              <a:defRPr sz="4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95400" y="4572000"/>
            <a:ext cx="6400800" cy="1600200"/>
          </a:xfrm>
        </p:spPr>
        <p:txBody>
          <a:bodyPr/>
          <a:lstStyle>
            <a:lvl1pPr marL="0" indent="0" algn="l">
              <a:spcBef>
                <a:spcPts val="120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Tree>
    <p:extLst>
      <p:ext uri="{BB962C8B-B14F-4D97-AF65-F5344CB8AC3E}">
        <p14:creationId xmlns:p14="http://schemas.microsoft.com/office/powerpoint/2010/main" val="512585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79A3335-6331-4872-A8B7-ECD55539F4D0}" type="datetimeFigureOut">
              <a:rPr lang="en-US" smtClean="0"/>
              <a:t>1/15/2018</a:t>
            </a:fld>
            <a:endParaRPr lang="en-US"/>
          </a:p>
        </p:txBody>
      </p:sp>
      <p:sp>
        <p:nvSpPr>
          <p:cNvPr id="6" name="Slide Number Placeholder 5"/>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2596182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10" name="Rectangle 5"/>
          <p:cNvSpPr>
            <a:spLocks noChangeArrowheads="1"/>
          </p:cNvSpPr>
          <p:nvPr/>
        </p:nvSpPr>
        <p:spPr bwMode="white">
          <a:xfrm>
            <a:off x="6540503" y="0"/>
            <a:ext cx="5651496" cy="6858000"/>
          </a:xfrm>
          <a:custGeom>
            <a:avLst/>
            <a:gdLst/>
            <a:ahLst/>
            <a:cxnLst/>
            <a:rect l="l" t="t" r="r" b="b"/>
            <a:pathLst>
              <a:path w="4238622" h="6858000">
                <a:moveTo>
                  <a:pt x="0" y="0"/>
                </a:moveTo>
                <a:lnTo>
                  <a:pt x="4086222" y="0"/>
                </a:lnTo>
                <a:lnTo>
                  <a:pt x="4237035" y="0"/>
                </a:lnTo>
                <a:lnTo>
                  <a:pt x="4238622" y="0"/>
                </a:lnTo>
                <a:lnTo>
                  <a:pt x="4238622" y="6858000"/>
                </a:lnTo>
                <a:lnTo>
                  <a:pt x="4237035" y="6858000"/>
                </a:lnTo>
                <a:lnTo>
                  <a:pt x="4086222" y="6858000"/>
                </a:lnTo>
                <a:lnTo>
                  <a:pt x="254000" y="6858000"/>
                </a:lnTo>
                <a:lnTo>
                  <a:pt x="892175" y="4337050"/>
                </a:lnTo>
                <a:close/>
              </a:path>
            </a:pathLst>
          </a:custGeom>
          <a:solidFill>
            <a:schemeClr val="tx1"/>
          </a:solidFill>
          <a:ln>
            <a:noFill/>
          </a:ln>
          <a:extLst/>
        </p:spPr>
        <p:txBody>
          <a:bodyPr vert="horz" wrap="square" lIns="91440" tIns="45720" rIns="91440" bIns="45720" numCol="1" anchor="t" anchorCtr="0" compatLnSpc="1">
            <a:prstTxWarp prst="textNoShape">
              <a:avLst/>
            </a:prstTxWarp>
          </a:bodyPr>
          <a:lstStyle/>
          <a:p>
            <a:endParaRPr lang="en-US" sz="1800"/>
          </a:p>
        </p:txBody>
      </p:sp>
      <p:sp>
        <p:nvSpPr>
          <p:cNvPr id="11" name="Freeform 6"/>
          <p:cNvSpPr>
            <a:spLocks/>
          </p:cNvSpPr>
          <p:nvPr/>
        </p:nvSpPr>
        <p:spPr bwMode="auto">
          <a:xfrm>
            <a:off x="6256868" y="0"/>
            <a:ext cx="1672169" cy="6858000"/>
          </a:xfrm>
          <a:custGeom>
            <a:avLst/>
            <a:gdLst/>
            <a:ahLst/>
            <a:cxnLst/>
            <a:rect l="l" t="t" r="r" b="b"/>
            <a:pathLst>
              <a:path w="1254127" h="6858000">
                <a:moveTo>
                  <a:pt x="0" y="0"/>
                </a:moveTo>
                <a:lnTo>
                  <a:pt x="365127" y="0"/>
                </a:lnTo>
                <a:lnTo>
                  <a:pt x="1254127" y="4337050"/>
                </a:lnTo>
                <a:lnTo>
                  <a:pt x="619127" y="6858000"/>
                </a:lnTo>
                <a:lnTo>
                  <a:pt x="257175" y="6858000"/>
                </a:lnTo>
                <a:lnTo>
                  <a:pt x="892175" y="4337050"/>
                </a:lnTo>
                <a:close/>
              </a:path>
            </a:pathLst>
          </a:custGeom>
          <a:solidFill>
            <a:schemeClr val="accent2"/>
          </a:solidFill>
          <a:ln>
            <a:noFill/>
          </a:ln>
          <a:effectLst>
            <a:innerShdw blurRad="63500" dist="50800" dir="10800000">
              <a:prstClr val="black">
                <a:alpha val="50000"/>
              </a:prstClr>
            </a:innerShdw>
          </a:effectLst>
        </p:spPr>
        <p:txBody>
          <a:bodyPr vert="horz" wrap="square" lIns="91440" tIns="45720" rIns="91440" bIns="45720" numCol="1" anchor="t" anchorCtr="0" compatLnSpc="1">
            <a:prstTxWarp prst="textNoShape">
              <a:avLst/>
            </a:prstTxWarp>
          </a:bodyPr>
          <a:lstStyle/>
          <a:p>
            <a:pPr lvl="0"/>
            <a:endParaRPr lang="en-US" sz="1800"/>
          </a:p>
        </p:txBody>
      </p:sp>
      <p:sp>
        <p:nvSpPr>
          <p:cNvPr id="12" name="Freeform 7"/>
          <p:cNvSpPr>
            <a:spLocks/>
          </p:cNvSpPr>
          <p:nvPr/>
        </p:nvSpPr>
        <p:spPr bwMode="auto">
          <a:xfrm>
            <a:off x="6062136" y="0"/>
            <a:ext cx="1528232" cy="6858000"/>
          </a:xfrm>
          <a:custGeom>
            <a:avLst/>
            <a:gdLst/>
            <a:ahLst/>
            <a:cxnLst/>
            <a:rect l="l" t="t" r="r" b="b"/>
            <a:pathLst>
              <a:path w="1146174" h="6858000">
                <a:moveTo>
                  <a:pt x="0" y="0"/>
                </a:moveTo>
                <a:lnTo>
                  <a:pt x="253999" y="0"/>
                </a:lnTo>
                <a:lnTo>
                  <a:pt x="1146174" y="4337050"/>
                </a:lnTo>
                <a:lnTo>
                  <a:pt x="511174" y="6858000"/>
                </a:lnTo>
                <a:lnTo>
                  <a:pt x="254000" y="6858000"/>
                </a:lnTo>
                <a:lnTo>
                  <a:pt x="892175" y="4337050"/>
                </a:lnTo>
                <a:close/>
              </a:path>
            </a:pathLst>
          </a:custGeom>
          <a:solidFill>
            <a:schemeClr val="accent1"/>
          </a:solidFill>
          <a:ln>
            <a:noFill/>
          </a:ln>
          <a:effectLst>
            <a:innerShdw blurRad="177800" dist="50800" dir="10800000">
              <a:prstClr val="black">
                <a:alpha val="50000"/>
              </a:prstClr>
            </a:innerShdw>
          </a:effectLst>
        </p:spPr>
        <p:txBody>
          <a:bodyPr vert="horz" wrap="square" lIns="91440" tIns="45720" rIns="91440" bIns="45720" numCol="1" anchor="t" anchorCtr="0" compatLnSpc="1">
            <a:prstTxWarp prst="textNoShape">
              <a:avLst/>
            </a:prstTxWarp>
          </a:bodyPr>
          <a:lstStyle/>
          <a:p>
            <a:pPr lvl="0"/>
            <a:endParaRPr lang="en-US" sz="1800"/>
          </a:p>
        </p:txBody>
      </p:sp>
      <p:sp>
        <p:nvSpPr>
          <p:cNvPr id="2" name="Title 1"/>
          <p:cNvSpPr>
            <a:spLocks noGrp="1"/>
          </p:cNvSpPr>
          <p:nvPr>
            <p:ph type="ctrTitle"/>
          </p:nvPr>
        </p:nvSpPr>
        <p:spPr>
          <a:xfrm>
            <a:off x="1295401" y="1873584"/>
            <a:ext cx="5120640" cy="2560320"/>
          </a:xfrm>
        </p:spPr>
        <p:txBody>
          <a:bodyPr anchor="b">
            <a:normAutofit/>
          </a:bodyPr>
          <a:lstStyle>
            <a:lvl1pPr algn="l">
              <a:defRPr sz="4000">
                <a:solidFill>
                  <a:schemeClr val="tx1"/>
                </a:solidFill>
              </a:defRPr>
            </a:lvl1pPr>
          </a:lstStyle>
          <a:p>
            <a:r>
              <a:rPr lang="en-US" smtClean="0"/>
              <a:t>Click to edit Master title style</a:t>
            </a:r>
            <a:endParaRPr lang="en-US" dirty="0"/>
          </a:p>
        </p:txBody>
      </p:sp>
      <p:sp>
        <p:nvSpPr>
          <p:cNvPr id="15" name="Picture Placeholder 14" descr="An empty placeholder to add an image. Click on the placeholder and select the image that you wish to add"/>
          <p:cNvSpPr>
            <a:spLocks noGrp="1"/>
          </p:cNvSpPr>
          <p:nvPr>
            <p:ph type="pic" sz="quarter" idx="10"/>
          </p:nvPr>
        </p:nvSpPr>
        <p:spPr>
          <a:xfrm>
            <a:off x="6743703" y="0"/>
            <a:ext cx="5448297" cy="6858000"/>
          </a:xfrm>
          <a:custGeom>
            <a:avLst/>
            <a:gdLst>
              <a:gd name="connsiteX0" fmla="*/ 0 w 5448297"/>
              <a:gd name="connsiteY0" fmla="*/ 0 h 6858000"/>
              <a:gd name="connsiteX1" fmla="*/ 5448297 w 5448297"/>
              <a:gd name="connsiteY1" fmla="*/ 0 h 6858000"/>
              <a:gd name="connsiteX2" fmla="*/ 5448297 w 5448297"/>
              <a:gd name="connsiteY2" fmla="*/ 6858000 h 6858000"/>
              <a:gd name="connsiteX3" fmla="*/ 338667 w 5448297"/>
              <a:gd name="connsiteY3" fmla="*/ 6858000 h 6858000"/>
              <a:gd name="connsiteX4" fmla="*/ 1185333 w 5448297"/>
              <a:gd name="connsiteY4" fmla="*/ 433705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48297" h="6858000">
                <a:moveTo>
                  <a:pt x="0" y="0"/>
                </a:moveTo>
                <a:lnTo>
                  <a:pt x="5448297" y="0"/>
                </a:lnTo>
                <a:lnTo>
                  <a:pt x="5448297" y="6858000"/>
                </a:lnTo>
                <a:lnTo>
                  <a:pt x="338667" y="6858000"/>
                </a:lnTo>
                <a:lnTo>
                  <a:pt x="1185333" y="4337050"/>
                </a:lnTo>
                <a:close/>
              </a:path>
            </a:pathLst>
          </a:custGeom>
          <a:noFill/>
          <a:ln>
            <a:noFill/>
          </a:ln>
        </p:spPr>
        <p:txBody>
          <a:bodyPr wrap="square" tIns="365760">
            <a:noAutofit/>
          </a:bodyPr>
          <a:lstStyle>
            <a:lvl1pPr marL="0" indent="0" algn="ctr">
              <a:buNone/>
              <a:defRPr sz="2800">
                <a:solidFill>
                  <a:schemeClr val="bg1"/>
                </a:solidFill>
              </a:defRPr>
            </a:lvl1pPr>
          </a:lstStyle>
          <a:p>
            <a:r>
              <a:rPr lang="en-US" smtClean="0"/>
              <a:t>Click icon to add picture</a:t>
            </a:r>
            <a:endParaRPr lang="en-US"/>
          </a:p>
        </p:txBody>
      </p:sp>
      <p:sp>
        <p:nvSpPr>
          <p:cNvPr id="3" name="Subtitle 2"/>
          <p:cNvSpPr>
            <a:spLocks noGrp="1"/>
          </p:cNvSpPr>
          <p:nvPr>
            <p:ph type="subTitle" idx="1"/>
          </p:nvPr>
        </p:nvSpPr>
        <p:spPr>
          <a:xfrm>
            <a:off x="1295401" y="4572000"/>
            <a:ext cx="5120640" cy="1600200"/>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Tree>
    <p:extLst>
      <p:ext uri="{BB962C8B-B14F-4D97-AF65-F5344CB8AC3E}">
        <p14:creationId xmlns:p14="http://schemas.microsoft.com/office/powerpoint/2010/main" val="240281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5"/>
          <p:cNvSpPr>
            <a:spLocks noChangeArrowheads="1"/>
          </p:cNvSpPr>
          <p:nvPr/>
        </p:nvSpPr>
        <p:spPr bwMode="white">
          <a:xfrm>
            <a:off x="9622368" y="0"/>
            <a:ext cx="2569632" cy="6858000"/>
          </a:xfrm>
          <a:custGeom>
            <a:avLst/>
            <a:gdLst/>
            <a:ahLst/>
            <a:cxnLst/>
            <a:rect l="l" t="t" r="r" b="b"/>
            <a:pathLst>
              <a:path w="1927224" h="6858000">
                <a:moveTo>
                  <a:pt x="0" y="0"/>
                </a:moveTo>
                <a:lnTo>
                  <a:pt x="1927224" y="0"/>
                </a:lnTo>
                <a:lnTo>
                  <a:pt x="1927224" y="6858000"/>
                </a:lnTo>
                <a:lnTo>
                  <a:pt x="254000" y="6858000"/>
                </a:lnTo>
                <a:lnTo>
                  <a:pt x="892175" y="4337050"/>
                </a:lnTo>
                <a:close/>
              </a:path>
            </a:pathLst>
          </a:custGeom>
          <a:solidFill>
            <a:schemeClr val="tx1"/>
          </a:solidFill>
          <a:ln>
            <a:noFill/>
          </a:ln>
          <a:extLst/>
        </p:spPr>
        <p:txBody>
          <a:bodyPr vert="horz" wrap="square" lIns="91440" tIns="45720" rIns="91440" bIns="45720" numCol="1" anchor="t" anchorCtr="0" compatLnSpc="1">
            <a:prstTxWarp prst="textNoShape">
              <a:avLst/>
            </a:prstTxWarp>
          </a:bodyPr>
          <a:lstStyle/>
          <a:p>
            <a:endParaRPr lang="en-US" sz="1800"/>
          </a:p>
        </p:txBody>
      </p:sp>
      <p:sp>
        <p:nvSpPr>
          <p:cNvPr id="8" name="Freeform 6"/>
          <p:cNvSpPr>
            <a:spLocks/>
          </p:cNvSpPr>
          <p:nvPr/>
        </p:nvSpPr>
        <p:spPr bwMode="auto">
          <a:xfrm>
            <a:off x="9237132" y="0"/>
            <a:ext cx="1672169" cy="6858000"/>
          </a:xfrm>
          <a:custGeom>
            <a:avLst/>
            <a:gdLst/>
            <a:ahLst/>
            <a:cxnLst/>
            <a:rect l="l" t="t" r="r" b="b"/>
            <a:pathLst>
              <a:path w="1254127" h="6858000">
                <a:moveTo>
                  <a:pt x="0" y="0"/>
                </a:moveTo>
                <a:lnTo>
                  <a:pt x="365127" y="0"/>
                </a:lnTo>
                <a:lnTo>
                  <a:pt x="1254127" y="4337050"/>
                </a:lnTo>
                <a:lnTo>
                  <a:pt x="619127" y="6858000"/>
                </a:lnTo>
                <a:lnTo>
                  <a:pt x="257175" y="6858000"/>
                </a:lnTo>
                <a:lnTo>
                  <a:pt x="892175" y="4337050"/>
                </a:lnTo>
                <a:close/>
              </a:path>
            </a:pathLst>
          </a:custGeom>
          <a:solidFill>
            <a:schemeClr val="accent2"/>
          </a:solidFill>
          <a:ln>
            <a:noFill/>
          </a:ln>
          <a:effectLst>
            <a:outerShdw blurRad="101600" dist="50800" algn="l" rotWithShape="0">
              <a:prstClr val="black">
                <a:alpha val="25000"/>
              </a:prstClr>
            </a:outerShdw>
          </a:effectLst>
        </p:spPr>
        <p:txBody>
          <a:bodyPr vert="horz" wrap="square" lIns="91440" tIns="45720" rIns="91440" bIns="45720" numCol="1" anchor="t" anchorCtr="0" compatLnSpc="1">
            <a:prstTxWarp prst="textNoShape">
              <a:avLst/>
            </a:prstTxWarp>
          </a:bodyPr>
          <a:lstStyle/>
          <a:p>
            <a:pPr lvl="0"/>
            <a:endParaRPr lang="en-US" sz="1800"/>
          </a:p>
        </p:txBody>
      </p:sp>
      <p:sp>
        <p:nvSpPr>
          <p:cNvPr id="9" name="Freeform 7"/>
          <p:cNvSpPr>
            <a:spLocks/>
          </p:cNvSpPr>
          <p:nvPr/>
        </p:nvSpPr>
        <p:spPr bwMode="auto">
          <a:xfrm>
            <a:off x="9173633" y="0"/>
            <a:ext cx="1460499" cy="6858000"/>
          </a:xfrm>
          <a:custGeom>
            <a:avLst/>
            <a:gdLst/>
            <a:ahLst/>
            <a:cxnLst/>
            <a:rect l="l" t="t" r="r" b="b"/>
            <a:pathLst>
              <a:path w="1095374" h="6858000">
                <a:moveTo>
                  <a:pt x="0" y="0"/>
                </a:moveTo>
                <a:lnTo>
                  <a:pt x="203199" y="0"/>
                </a:lnTo>
                <a:lnTo>
                  <a:pt x="1095374" y="4337050"/>
                </a:lnTo>
                <a:lnTo>
                  <a:pt x="460374" y="6858000"/>
                </a:lnTo>
                <a:lnTo>
                  <a:pt x="257175" y="6858000"/>
                </a:lnTo>
                <a:lnTo>
                  <a:pt x="892175" y="4337050"/>
                </a:lnTo>
                <a:close/>
              </a:path>
            </a:pathLst>
          </a:custGeom>
          <a:solidFill>
            <a:schemeClr val="accent1"/>
          </a:solidFill>
          <a:ln>
            <a:noFill/>
          </a:ln>
          <a:effectLst>
            <a:outerShdw blurRad="101600" dist="50800" algn="l" rotWithShape="0">
              <a:prstClr val="black">
                <a:alpha val="25000"/>
              </a:prstClr>
            </a:outerShdw>
          </a:effectLst>
        </p:spPr>
        <p:txBody>
          <a:bodyPr vert="horz" wrap="square" lIns="91440" tIns="45720" rIns="91440" bIns="45720" numCol="1" anchor="t" anchorCtr="0" compatLnSpc="1">
            <a:prstTxWarp prst="textNoShape">
              <a:avLst/>
            </a:prstTxWarp>
          </a:bodyPr>
          <a:lstStyle/>
          <a:p>
            <a:pPr lvl="0"/>
            <a:endParaRPr lang="en-US" sz="1800"/>
          </a:p>
        </p:txBody>
      </p:sp>
      <p:sp>
        <p:nvSpPr>
          <p:cNvPr id="10" name="Freeform 7"/>
          <p:cNvSpPr>
            <a:spLocks/>
          </p:cNvSpPr>
          <p:nvPr/>
        </p:nvSpPr>
        <p:spPr bwMode="auto">
          <a:xfrm>
            <a:off x="9173633" y="0"/>
            <a:ext cx="1460499" cy="6858000"/>
          </a:xfrm>
          <a:custGeom>
            <a:avLst/>
            <a:gdLst/>
            <a:ahLst/>
            <a:cxnLst/>
            <a:rect l="l" t="t" r="r" b="b"/>
            <a:pathLst>
              <a:path w="1095374" h="6858000">
                <a:moveTo>
                  <a:pt x="0" y="0"/>
                </a:moveTo>
                <a:lnTo>
                  <a:pt x="203199" y="0"/>
                </a:lnTo>
                <a:lnTo>
                  <a:pt x="1095374" y="4337050"/>
                </a:lnTo>
                <a:lnTo>
                  <a:pt x="460374" y="6858000"/>
                </a:lnTo>
                <a:lnTo>
                  <a:pt x="257175" y="6858000"/>
                </a:lnTo>
                <a:lnTo>
                  <a:pt x="892175" y="4337050"/>
                </a:lnTo>
                <a:close/>
              </a:path>
            </a:pathLst>
          </a:custGeom>
          <a:solidFill>
            <a:schemeClr val="accent1"/>
          </a:solidFill>
          <a:ln>
            <a:noFill/>
          </a:ln>
          <a:effectLst>
            <a:innerShdw blurRad="63500" dist="50800" dir="10800000">
              <a:prstClr val="black">
                <a:alpha val="50000"/>
              </a:prstClr>
            </a:innerShdw>
          </a:effectLst>
        </p:spPr>
        <p:txBody>
          <a:bodyPr vert="horz" wrap="square" lIns="91440" tIns="45720" rIns="91440" bIns="45720" numCol="1" anchor="t" anchorCtr="0" compatLnSpc="1">
            <a:prstTxWarp prst="textNoShape">
              <a:avLst/>
            </a:prstTxWarp>
          </a:bodyPr>
          <a:lstStyle/>
          <a:p>
            <a:pPr lvl="0"/>
            <a:endParaRPr lang="en-US" sz="1800"/>
          </a:p>
        </p:txBody>
      </p:sp>
      <p:sp>
        <p:nvSpPr>
          <p:cNvPr id="2" name="Title 1"/>
          <p:cNvSpPr>
            <a:spLocks noGrp="1"/>
          </p:cNvSpPr>
          <p:nvPr>
            <p:ph type="title"/>
          </p:nvPr>
        </p:nvSpPr>
        <p:spPr>
          <a:xfrm>
            <a:off x="1295398" y="2914650"/>
            <a:ext cx="8046720" cy="1557338"/>
          </a:xfrm>
        </p:spPr>
        <p:txBody>
          <a:bodyPr anchor="b">
            <a:normAutofit/>
          </a:bodyPr>
          <a:lstStyle>
            <a:lvl1pPr>
              <a:defRPr sz="3200">
                <a:solidFill>
                  <a:schemeClr val="tx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398" y="4589463"/>
            <a:ext cx="8046718" cy="1011237"/>
          </a:xfrm>
        </p:spPr>
        <p:txBody>
          <a:bodyPr/>
          <a:lstStyle>
            <a:lvl1pPr marL="0" indent="0">
              <a:spcBef>
                <a:spcPts val="120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Tree>
    <p:extLst>
      <p:ext uri="{BB962C8B-B14F-4D97-AF65-F5344CB8AC3E}">
        <p14:creationId xmlns:p14="http://schemas.microsoft.com/office/powerpoint/2010/main" val="1519642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24600" y="1828799"/>
            <a:ext cx="4572000" cy="43434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79A3335-6331-4872-A8B7-ECD55539F4D0}" type="datetimeFigureOut">
              <a:rPr lang="en-US" smtClean="0"/>
              <a:t>1/15/2018</a:t>
            </a:fld>
            <a:endParaRPr lang="en-US"/>
          </a:p>
        </p:txBody>
      </p:sp>
      <p:sp>
        <p:nvSpPr>
          <p:cNvPr id="7" name="Slide Number Placeholder 6"/>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2448206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95400" y="255134"/>
            <a:ext cx="9601200" cy="1036850"/>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1295400" y="1828800"/>
            <a:ext cx="4572000" cy="850392"/>
          </a:xfrm>
        </p:spPr>
        <p:txBody>
          <a:bodyPr anchor="ctr">
            <a:normAutofit/>
          </a:bodyPr>
          <a:lstStyle>
            <a:lvl1pPr marL="0" indent="0">
              <a:buNone/>
              <a:defRPr sz="2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2705100"/>
            <a:ext cx="4572000" cy="34671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324600" y="1828800"/>
            <a:ext cx="4572000" cy="847725"/>
          </a:xfrm>
        </p:spPr>
        <p:txBody>
          <a:bodyPr anchor="ctr">
            <a:normAutofit/>
          </a:bodyPr>
          <a:lstStyle>
            <a:lvl1pPr marL="0" indent="0">
              <a:buNone/>
              <a:defRPr sz="2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24600" y="2705100"/>
            <a:ext cx="4572000" cy="34671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79A3335-6331-4872-A8B7-ECD55539F4D0}" type="datetimeFigureOut">
              <a:rPr lang="en-US" smtClean="0"/>
              <a:t>1/15/2018</a:t>
            </a:fld>
            <a:endParaRPr lang="en-US"/>
          </a:p>
        </p:txBody>
      </p:sp>
      <p:sp>
        <p:nvSpPr>
          <p:cNvPr id="9" name="Slide Number Placeholder 8"/>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2602360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A79A3335-6331-4872-A8B7-ECD55539F4D0}" type="datetimeFigureOut">
              <a:rPr lang="en-US" smtClean="0"/>
              <a:t>1/15/2018</a:t>
            </a:fld>
            <a:endParaRPr lang="en-US"/>
          </a:p>
        </p:txBody>
      </p:sp>
      <p:sp>
        <p:nvSpPr>
          <p:cNvPr id="5" name="Slide Number Placeholder 4"/>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3397337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A79A3335-6331-4872-A8B7-ECD55539F4D0}" type="datetimeFigureOut">
              <a:rPr lang="en-US" smtClean="0"/>
              <a:t>1/15/2018</a:t>
            </a:fld>
            <a:endParaRPr lang="en-US"/>
          </a:p>
        </p:txBody>
      </p:sp>
      <p:sp>
        <p:nvSpPr>
          <p:cNvPr id="4" name="Slide Number Placeholder 3"/>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298363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4728209" y="1828800"/>
            <a:ext cx="6126480" cy="43434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5400" y="1828800"/>
            <a:ext cx="3017520" cy="4343400"/>
          </a:xfrm>
        </p:spPr>
        <p:txBody>
          <a:bodyPr anchor="ct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79A3335-6331-4872-A8B7-ECD55539F4D0}" type="datetimeFigureOut">
              <a:rPr lang="en-US" smtClean="0"/>
              <a:t>1/15/2018</a:t>
            </a:fld>
            <a:endParaRPr lang="en-US"/>
          </a:p>
        </p:txBody>
      </p:sp>
      <p:sp>
        <p:nvSpPr>
          <p:cNvPr id="7" name="Slide Number Placeholder 6"/>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254763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0" y="255134"/>
            <a:ext cx="9601200" cy="1036850"/>
          </a:xfrm>
        </p:spPr>
        <p:txBody>
          <a:bodyPr anchor="b"/>
          <a:lstStyle>
            <a:lvl1pPr>
              <a:defRPr sz="3200"/>
            </a:lvl1pPr>
          </a:lstStyle>
          <a:p>
            <a:r>
              <a:rPr lang="en-US" smtClean="0"/>
              <a:t>Click to edit Master title style</a:t>
            </a:r>
            <a:endParaRPr lang="en-US"/>
          </a:p>
        </p:txBody>
      </p:sp>
      <p:sp>
        <p:nvSpPr>
          <p:cNvPr id="3" name="Picture Placeholder 2" descr="An empty placeholder to add an image. Click on the placeholder and select the image that you wish to add"/>
          <p:cNvSpPr>
            <a:spLocks noGrp="1"/>
          </p:cNvSpPr>
          <p:nvPr>
            <p:ph type="pic" idx="1"/>
          </p:nvPr>
        </p:nvSpPr>
        <p:spPr>
          <a:xfrm>
            <a:off x="4724400" y="1828801"/>
            <a:ext cx="6172200" cy="4343400"/>
          </a:xfrm>
        </p:spPr>
        <p:txBody>
          <a:bodyPr tIns="27432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295400" y="1828800"/>
            <a:ext cx="3017520" cy="4343400"/>
          </a:xfrm>
        </p:spPr>
        <p:txBody>
          <a:bodyPr anchor="ctr">
            <a:normAutofit/>
          </a:bodyPr>
          <a:lstStyle>
            <a:lvl1pPr marL="0" indent="0">
              <a:spcBef>
                <a:spcPts val="1200"/>
              </a:spcBef>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79A3335-6331-4872-A8B7-ECD55539F4D0}" type="datetimeFigureOut">
              <a:rPr lang="en-US" smtClean="0"/>
              <a:t>1/15/2018</a:t>
            </a:fld>
            <a:endParaRPr lang="en-US"/>
          </a:p>
        </p:txBody>
      </p:sp>
      <p:sp>
        <p:nvSpPr>
          <p:cNvPr id="7" name="Slide Number Placeholder 6"/>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106759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Two Pictures with Captions">
    <p:spTree>
      <p:nvGrpSpPr>
        <p:cNvPr id="1" name=""/>
        <p:cNvGrpSpPr/>
        <p:nvPr/>
      </p:nvGrpSpPr>
      <p:grpSpPr>
        <a:xfrm>
          <a:off x="0" y="0"/>
          <a:ext cx="0" cy="0"/>
          <a:chOff x="0" y="0"/>
          <a:chExt cx="0" cy="0"/>
        </a:xfrm>
      </p:grpSpPr>
      <p:sp>
        <p:nvSpPr>
          <p:cNvPr id="9" name="Rectangle 8"/>
          <p:cNvSpPr/>
          <p:nvPr/>
        </p:nvSpPr>
        <p:spPr bwMode="invGray">
          <a:xfrm>
            <a:off x="1295400" y="5257800"/>
            <a:ext cx="4572000"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bwMode="invGray">
          <a:xfrm>
            <a:off x="6324599" y="5257800"/>
            <a:ext cx="4572000"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295400" y="5257800"/>
            <a:ext cx="4572000" cy="5486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p:nvSpPr>
        <p:spPr>
          <a:xfrm>
            <a:off x="6324599" y="5257800"/>
            <a:ext cx="4572000" cy="5486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1295400" y="255134"/>
            <a:ext cx="9601200" cy="1036850"/>
          </a:xfrm>
        </p:spPr>
        <p:txBody>
          <a:bodyPr anchor="b"/>
          <a:lstStyle>
            <a:lvl1pPr>
              <a:defRPr sz="3200"/>
            </a:lvl1pPr>
          </a:lstStyle>
          <a:p>
            <a:r>
              <a:rPr lang="en-US" smtClean="0"/>
              <a:t>Click to edit Master title style</a:t>
            </a:r>
            <a:endParaRPr lang="en-US"/>
          </a:p>
        </p:txBody>
      </p:sp>
      <p:sp>
        <p:nvSpPr>
          <p:cNvPr id="3" name="Picture Placeholder 2" descr="An empty placeholder to add an image. Click on the placeholder and select the image that you wish to add"/>
          <p:cNvSpPr>
            <a:spLocks noGrp="1"/>
          </p:cNvSpPr>
          <p:nvPr>
            <p:ph type="pic" idx="1"/>
          </p:nvPr>
        </p:nvSpPr>
        <p:spPr>
          <a:xfrm>
            <a:off x="1298448" y="1828801"/>
            <a:ext cx="4572000" cy="3428999"/>
          </a:xfrm>
        </p:spPr>
        <p:txBody>
          <a:bodyPr tIns="27432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bwMode="invGray">
          <a:xfrm>
            <a:off x="1371273" y="5333098"/>
            <a:ext cx="4420252" cy="839102"/>
          </a:xfrm>
        </p:spPr>
        <p:txBody>
          <a:bodyPr anchor="t">
            <a:normAutofit/>
          </a:bodyPr>
          <a:lstStyle>
            <a:lvl1pPr marL="0" indent="0">
              <a:spcBef>
                <a:spcPts val="0"/>
              </a:spcBef>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Picture Placeholder 2" descr="An empty placeholder to add an image. Click on the placeholder and select the image that you wish to add"/>
          <p:cNvSpPr>
            <a:spLocks noGrp="1"/>
          </p:cNvSpPr>
          <p:nvPr>
            <p:ph type="pic" idx="13"/>
          </p:nvPr>
        </p:nvSpPr>
        <p:spPr>
          <a:xfrm>
            <a:off x="6324600" y="1828801"/>
            <a:ext cx="4572000" cy="3428999"/>
          </a:xfrm>
        </p:spPr>
        <p:txBody>
          <a:bodyPr tIns="27432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3" name="Text Placeholder 3"/>
          <p:cNvSpPr>
            <a:spLocks noGrp="1"/>
          </p:cNvSpPr>
          <p:nvPr>
            <p:ph type="body" sz="half" idx="14"/>
          </p:nvPr>
        </p:nvSpPr>
        <p:spPr bwMode="invGray">
          <a:xfrm>
            <a:off x="6412954" y="5333098"/>
            <a:ext cx="4420252" cy="839102"/>
          </a:xfrm>
        </p:spPr>
        <p:txBody>
          <a:bodyPr anchor="t">
            <a:normAutofit/>
          </a:bodyPr>
          <a:lstStyle>
            <a:lvl1pPr marL="0" indent="0">
              <a:spcBef>
                <a:spcPts val="0"/>
              </a:spcBef>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79A3335-6331-4872-A8B7-ECD55539F4D0}" type="datetimeFigureOut">
              <a:rPr lang="en-US" smtClean="0"/>
              <a:t>1/15/2018</a:t>
            </a:fld>
            <a:endParaRPr lang="en-US"/>
          </a:p>
        </p:txBody>
      </p:sp>
      <p:sp>
        <p:nvSpPr>
          <p:cNvPr id="7" name="Slide Number Placeholder 6"/>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3944010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79A3335-6331-4872-A8B7-ECD55539F4D0}" type="datetimeFigureOut">
              <a:rPr lang="en-US" smtClean="0"/>
              <a:t>1/15/2018</a:t>
            </a:fld>
            <a:endParaRPr lang="en-US"/>
          </a:p>
        </p:txBody>
      </p:sp>
      <p:sp>
        <p:nvSpPr>
          <p:cNvPr id="6" name="Slide Number Placeholder 5"/>
          <p:cNvSpPr>
            <a:spLocks noGrp="1"/>
          </p:cNvSpPr>
          <p:nvPr>
            <p:ph type="sldNum" sz="quarter" idx="12"/>
          </p:nvPr>
        </p:nvSpPr>
        <p:spPr/>
        <p:txBody>
          <a:bodyPr/>
          <a:lstStyle/>
          <a:p>
            <a:fld id="{A7F8E3F6-DE14-48B2-B2BC-6FABA9630FB8}" type="slidenum">
              <a:rPr lang="en-US" smtClean="0"/>
              <a:t>‹#›</a:t>
            </a:fld>
            <a:endParaRPr lang="en-US"/>
          </a:p>
        </p:txBody>
      </p:sp>
    </p:spTree>
    <p:extLst>
      <p:ext uri="{BB962C8B-B14F-4D97-AF65-F5344CB8AC3E}">
        <p14:creationId xmlns:p14="http://schemas.microsoft.com/office/powerpoint/2010/main" val="1092945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white">
          <a:xfrm rot="5400000">
            <a:off x="7562850" y="2228850"/>
            <a:ext cx="6858000" cy="24003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rot="5400000">
            <a:off x="6331230" y="3387909"/>
            <a:ext cx="6858000" cy="82183"/>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rot="5400000">
            <a:off x="6251613" y="3387909"/>
            <a:ext cx="6858000" cy="82183"/>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9871318" y="685800"/>
            <a:ext cx="1033272" cy="5486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685800"/>
            <a:ext cx="7976754" cy="54864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79A3335-6331-4872-A8B7-ECD55539F4D0}" type="datetimeFigureOut">
              <a:rPr lang="en-US" smtClean="0"/>
              <a:t>1/15/2018</a:t>
            </a:fld>
            <a:endParaRPr lang="en-US"/>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A7F8E3F6-DE14-48B2-B2BC-6FABA9630FB8}" type="slidenum">
              <a:rPr lang="en-US" smtClean="0"/>
              <a:pPr/>
              <a:t>‹#›</a:t>
            </a:fld>
            <a:endParaRPr lang="en-US" dirty="0"/>
          </a:p>
        </p:txBody>
      </p:sp>
    </p:spTree>
    <p:extLst>
      <p:ext uri="{BB962C8B-B14F-4D97-AF65-F5344CB8AC3E}">
        <p14:creationId xmlns:p14="http://schemas.microsoft.com/office/powerpoint/2010/main" val="180411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userDrawn="1"/>
        </p:nvSpPr>
        <p:spPr bwMode="white">
          <a:xfrm>
            <a:off x="0" y="0"/>
            <a:ext cx="12192000" cy="13716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1371600"/>
            <a:ext cx="12192000" cy="82183"/>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0" y="1443006"/>
            <a:ext cx="12192000" cy="82183"/>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295400" y="255134"/>
            <a:ext cx="9601200" cy="103685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0" y="1828800"/>
            <a:ext cx="9601200" cy="4343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1295399" y="6374999"/>
            <a:ext cx="6243203" cy="274320"/>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7791449" y="6374999"/>
            <a:ext cx="1480705" cy="274320"/>
          </a:xfrm>
          <a:prstGeom prst="rect">
            <a:avLst/>
          </a:prstGeom>
        </p:spPr>
        <p:txBody>
          <a:bodyPr vert="horz" lIns="91440" tIns="45720" rIns="91440" bIns="45720" rtlCol="0" anchor="ctr"/>
          <a:lstStyle>
            <a:lvl1pPr algn="r">
              <a:defRPr sz="1100">
                <a:solidFill>
                  <a:schemeClr val="tx1"/>
                </a:solidFill>
              </a:defRPr>
            </a:lvl1pPr>
          </a:lstStyle>
          <a:p>
            <a:fld id="{A79A3335-6331-4872-A8B7-ECD55539F4D0}" type="datetimeFigureOut">
              <a:rPr lang="en-US" smtClean="0"/>
              <a:pPr/>
              <a:t>1/15/2018</a:t>
            </a:fld>
            <a:endParaRPr lang="en-US"/>
          </a:p>
        </p:txBody>
      </p:sp>
      <p:sp>
        <p:nvSpPr>
          <p:cNvPr id="6" name="Slide Number Placeholder 5"/>
          <p:cNvSpPr>
            <a:spLocks noGrp="1"/>
          </p:cNvSpPr>
          <p:nvPr>
            <p:ph type="sldNum" sz="quarter" idx="4"/>
          </p:nvPr>
        </p:nvSpPr>
        <p:spPr>
          <a:xfrm>
            <a:off x="9525000" y="6374999"/>
            <a:ext cx="1371600" cy="274320"/>
          </a:xfrm>
          <a:prstGeom prst="rect">
            <a:avLst/>
          </a:prstGeom>
        </p:spPr>
        <p:txBody>
          <a:bodyPr vert="horz" lIns="91440" tIns="45720" rIns="91440" bIns="45720" rtlCol="0" anchor="ctr"/>
          <a:lstStyle>
            <a:lvl1pPr algn="r">
              <a:defRPr sz="1100">
                <a:solidFill>
                  <a:schemeClr val="tx1"/>
                </a:solidFill>
              </a:defRPr>
            </a:lvl1pPr>
          </a:lstStyle>
          <a:p>
            <a:fld id="{A7F8E3F6-DE14-48B2-B2BC-6FABA9630FB8}" type="slidenum">
              <a:rPr lang="en-US" smtClean="0"/>
              <a:pPr/>
              <a:t>‹#›</a:t>
            </a:fld>
            <a:endParaRPr lang="en-US"/>
          </a:p>
        </p:txBody>
      </p:sp>
    </p:spTree>
    <p:extLst>
      <p:ext uri="{BB962C8B-B14F-4D97-AF65-F5344CB8AC3E}">
        <p14:creationId xmlns:p14="http://schemas.microsoft.com/office/powerpoint/2010/main" val="25947376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61"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bg1"/>
          </a:solidFill>
          <a:latin typeface="+mj-lt"/>
          <a:ea typeface="+mj-ea"/>
          <a:cs typeface="+mj-cs"/>
        </a:defRPr>
      </a:lvl1pPr>
    </p:titleStyle>
    <p:bodyStyle>
      <a:lvl1pPr marL="274320" indent="-274320" algn="l" defTabSz="914400" rtl="0" eaLnBrk="1" latinLnBrk="0" hangingPunct="1">
        <a:lnSpc>
          <a:spcPct val="90000"/>
        </a:lnSpc>
        <a:spcBef>
          <a:spcPts val="1800"/>
        </a:spcBef>
        <a:buFont typeface="Arial" panose="020B0604020202020204"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Font typeface="Arial" panose="020B0604020202020204" pitchFamily="34" charset="0"/>
        <a:buChar char="•"/>
        <a:defRPr sz="1800" kern="1200">
          <a:solidFill>
            <a:schemeClr val="tx1"/>
          </a:solidFill>
          <a:latin typeface="+mn-lt"/>
          <a:ea typeface="+mn-ea"/>
          <a:cs typeface="+mn-cs"/>
        </a:defRPr>
      </a:lvl3pPr>
      <a:lvl4pPr marL="109728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5pPr>
      <a:lvl6pPr marL="155448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6pPr>
      <a:lvl7pPr marL="178308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7pPr>
      <a:lvl8pPr marL="201168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8pPr>
      <a:lvl9pPr marL="224028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7"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Common Ground: tracing Scandinavian Identity, 1300 - 1453</a:t>
            </a:r>
            <a:endParaRPr lang="en-US" dirty="0"/>
          </a:p>
        </p:txBody>
      </p:sp>
      <p:sp>
        <p:nvSpPr>
          <p:cNvPr id="3" name="Subtitle 2"/>
          <p:cNvSpPr>
            <a:spLocks noGrp="1"/>
          </p:cNvSpPr>
          <p:nvPr>
            <p:ph type="subTitle" idx="1"/>
          </p:nvPr>
        </p:nvSpPr>
        <p:spPr/>
        <p:txBody>
          <a:bodyPr/>
          <a:lstStyle/>
          <a:p>
            <a:r>
              <a:rPr lang="en-US" dirty="0" smtClean="0"/>
              <a:t>By Vincent Hingley</a:t>
            </a:r>
            <a:endParaRPr lang="en-US" dirty="0"/>
          </a:p>
        </p:txBody>
      </p:sp>
      <p:pic>
        <p:nvPicPr>
          <p:cNvPr id="12" name="Picture Placeholder 11"/>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2797" b="2797"/>
          <a:stretch>
            <a:fillRect/>
          </a:stretch>
        </p:blipFill>
        <p:spPr/>
      </p:pic>
      <p:sp>
        <p:nvSpPr>
          <p:cNvPr id="13" name="TextBox 12"/>
          <p:cNvSpPr txBox="1"/>
          <p:nvPr/>
        </p:nvSpPr>
        <p:spPr>
          <a:xfrm>
            <a:off x="522514" y="5579285"/>
            <a:ext cx="5070211" cy="1169551"/>
          </a:xfrm>
          <a:prstGeom prst="rect">
            <a:avLst/>
          </a:prstGeom>
          <a:noFill/>
        </p:spPr>
        <p:txBody>
          <a:bodyPr wrap="square" rtlCol="0">
            <a:spAutoFit/>
          </a:bodyPr>
          <a:lstStyle/>
          <a:p>
            <a:r>
              <a:rPr lang="en-GB" sz="1400" dirty="0" smtClean="0"/>
              <a:t>Right: </a:t>
            </a:r>
            <a:r>
              <a:rPr lang="en-GB" sz="1400" i="1" dirty="0" smtClean="0"/>
              <a:t>Sankt </a:t>
            </a:r>
            <a:r>
              <a:rPr lang="en-GB" sz="1400" i="1" dirty="0"/>
              <a:t>Göran och </a:t>
            </a:r>
            <a:r>
              <a:rPr lang="en-GB" sz="1400" i="1" dirty="0" smtClean="0"/>
              <a:t>Draken</a:t>
            </a:r>
            <a:r>
              <a:rPr lang="en-GB" sz="1400" dirty="0" smtClean="0"/>
              <a:t> (</a:t>
            </a:r>
            <a:r>
              <a:rPr lang="en-GB" sz="1400" i="1" dirty="0" smtClean="0"/>
              <a:t>Saint George and the Dragon), </a:t>
            </a:r>
            <a:r>
              <a:rPr lang="en-GB" sz="1400" dirty="0" smtClean="0"/>
              <a:t>a sculpture by Bernt Notke c.1489 – on display in the Storkyran in  Stockholm, Sweden. Originally commissioned by Charles VII of Sweden to commemorate the battle of Brunkeburg in 1472.</a:t>
            </a:r>
            <a:endParaRPr lang="en-GB" sz="1400" dirty="0"/>
          </a:p>
        </p:txBody>
      </p:sp>
    </p:spTree>
    <p:extLst>
      <p:ext uri="{BB962C8B-B14F-4D97-AF65-F5344CB8AC3E}">
        <p14:creationId xmlns:p14="http://schemas.microsoft.com/office/powerpoint/2010/main" val="13805955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Scandinavia, why 1300 – 1453?</a:t>
            </a:r>
            <a:endParaRPr lang="en-US" dirty="0"/>
          </a:p>
        </p:txBody>
      </p:sp>
      <p:sp>
        <p:nvSpPr>
          <p:cNvPr id="3" name="Content Placeholder 2"/>
          <p:cNvSpPr>
            <a:spLocks noGrp="1"/>
          </p:cNvSpPr>
          <p:nvPr>
            <p:ph idx="1"/>
          </p:nvPr>
        </p:nvSpPr>
        <p:spPr>
          <a:xfrm>
            <a:off x="1295400" y="1828800"/>
            <a:ext cx="9454116" cy="3476847"/>
          </a:xfrm>
        </p:spPr>
        <p:txBody>
          <a:bodyPr>
            <a:normAutofit fontScale="92500" lnSpcReduction="20000"/>
          </a:bodyPr>
          <a:lstStyle/>
          <a:p>
            <a:r>
              <a:rPr lang="en-US" sz="2000" dirty="0" smtClean="0"/>
              <a:t>Post-Viking Scandinavia has only begun to garner serious interest from within the English speaking world in the last two decades, and therefore is still a relatively new field; its existence often merely discussed through brief episodes of “contact” with areas or regions of great interest to academics, i.e. Holy Roman Empire – or purely in the crusader context.</a:t>
            </a:r>
          </a:p>
          <a:p>
            <a:r>
              <a:rPr lang="en-US" sz="2000" dirty="0" smtClean="0"/>
              <a:t>This problem is not entirely exclusive to Scandinavia,  as it also arises </a:t>
            </a:r>
            <a:r>
              <a:rPr lang="en-US" sz="2000" dirty="0" smtClean="0"/>
              <a:t>in the study </a:t>
            </a:r>
            <a:r>
              <a:rPr lang="en-US" sz="2000" dirty="0" smtClean="0"/>
              <a:t>former colonial assets in the Baltic, such as Lithuania [Livonia],  Estonia, and Finland – this may be partly be due to the difficulties linked to Western European tensions with the Soviet Union before its fall in 1992. </a:t>
            </a:r>
          </a:p>
          <a:p>
            <a:r>
              <a:rPr lang="en-US" sz="2000" dirty="0" smtClean="0"/>
              <a:t>The period of 1300 – 1453 is a period of significant change in Scandinavia, with the borders of the nations developing into what we currently understand as Scandinavia (or Northern Europe) both geographically and politically – this eliminates a lot of complexities, i.e. colonial assets:</a:t>
            </a:r>
          </a:p>
          <a:p>
            <a:endParaRPr lang="en-US" sz="2000" dirty="0" smtClean="0"/>
          </a:p>
          <a:p>
            <a:endParaRPr lang="en-US" dirty="0"/>
          </a:p>
        </p:txBody>
      </p:sp>
      <p:sp>
        <p:nvSpPr>
          <p:cNvPr id="6" name="TextBox 5"/>
          <p:cNvSpPr txBox="1"/>
          <p:nvPr/>
        </p:nvSpPr>
        <p:spPr>
          <a:xfrm>
            <a:off x="1295400" y="5305647"/>
            <a:ext cx="9454116" cy="1477328"/>
          </a:xfrm>
          <a:prstGeom prst="rect">
            <a:avLst/>
          </a:prstGeom>
          <a:noFill/>
        </p:spPr>
        <p:txBody>
          <a:bodyPr wrap="square" rtlCol="0">
            <a:spAutoFit/>
          </a:bodyPr>
          <a:lstStyle/>
          <a:p>
            <a:pPr marL="342900" indent="-342900">
              <a:buFont typeface="+mj-lt"/>
              <a:buAutoNum type="arabicPeriod"/>
            </a:pPr>
            <a:r>
              <a:rPr lang="en-GB" dirty="0" smtClean="0"/>
              <a:t>1265 - The Orkney islands are sold to the Kingdom of Scotland by the Norwegians.</a:t>
            </a:r>
          </a:p>
          <a:p>
            <a:pPr marL="342900" indent="-342900">
              <a:buFont typeface="+mj-lt"/>
              <a:buAutoNum type="arabicPeriod"/>
            </a:pPr>
            <a:r>
              <a:rPr lang="en-GB" dirty="0" smtClean="0"/>
              <a:t>1332 – Danes sell </a:t>
            </a:r>
            <a:r>
              <a:rPr lang="en-GB" dirty="0"/>
              <a:t>Scania [</a:t>
            </a:r>
            <a:r>
              <a:rPr lang="en-GB" dirty="0" smtClean="0"/>
              <a:t>Skåne] to Magnus IV and VII of Sweden and Norway, following the death of Christoffer II – reconquered by Valdemar IV in 1360.</a:t>
            </a:r>
          </a:p>
          <a:p>
            <a:pPr marL="342900" indent="-342900">
              <a:buFont typeface="+mj-lt"/>
              <a:buAutoNum type="arabicPeriod"/>
            </a:pPr>
            <a:r>
              <a:rPr lang="en-GB" dirty="0" smtClean="0"/>
              <a:t>1346: Valdemar IV of Denmark </a:t>
            </a:r>
            <a:r>
              <a:rPr lang="en-GB" dirty="0" smtClean="0"/>
              <a:t>sells Estonia (and the Hanseatic city of Reval – Now Tallinn)  </a:t>
            </a:r>
            <a:r>
              <a:rPr lang="en-GB" dirty="0" smtClean="0"/>
              <a:t>to the Teutonic </a:t>
            </a:r>
            <a:r>
              <a:rPr lang="en-GB" dirty="0" smtClean="0"/>
              <a:t>Order for 19,000 marks to pay the “mortgage of Denmark”.</a:t>
            </a:r>
            <a:endParaRPr lang="en-GB" dirty="0"/>
          </a:p>
        </p:txBody>
      </p:sp>
    </p:spTree>
    <p:extLst>
      <p:ext uri="{BB962C8B-B14F-4D97-AF65-F5344CB8AC3E}">
        <p14:creationId xmlns:p14="http://schemas.microsoft.com/office/powerpoint/2010/main" val="363987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595959"/>
                </a:solidFill>
              </a:rPr>
              <a:t>Why Scandinavia, why 1300 – 1453?</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Serious attempts during this period by Denmark, Norway, and Sweden to set aside their differences and cooperate with one another on the basis of a shared identity. </a:t>
            </a:r>
          </a:p>
          <a:p>
            <a:pPr lvl="1"/>
            <a:r>
              <a:rPr lang="en-GB" dirty="0" smtClean="0"/>
              <a:t>The union of the Norwegian and Swedish crowns in 1319  - Magnus Eriksson is elected to the crown of Sweden by the Royal Court, and inherits the kingdom of Norway from his grandfather Haakon V (r. 1270 – 1319); officially acclaimed hereditary King of Norway at the </a:t>
            </a:r>
            <a:r>
              <a:rPr lang="en-GB" i="1" dirty="0" smtClean="0"/>
              <a:t>thing </a:t>
            </a:r>
            <a:r>
              <a:rPr lang="en-GB" dirty="0" smtClean="0"/>
              <a:t>[</a:t>
            </a:r>
            <a:r>
              <a:rPr lang="en-GB" dirty="0"/>
              <a:t>assembly] of </a:t>
            </a:r>
            <a:r>
              <a:rPr lang="en-GB" dirty="0" smtClean="0"/>
              <a:t>Tønsberg in August the same year. </a:t>
            </a:r>
            <a:r>
              <a:rPr lang="en-GB" dirty="0"/>
              <a:t> </a:t>
            </a:r>
            <a:r>
              <a:rPr lang="en-GB" dirty="0" smtClean="0"/>
              <a:t>This union was remarkably unstable, only held together by Norway and Sweden’s mutual hatred of (and need to conquer) the Russian peoples. </a:t>
            </a:r>
          </a:p>
          <a:p>
            <a:pPr lvl="1"/>
            <a:r>
              <a:rPr lang="en-GB" dirty="0" smtClean="0"/>
              <a:t>Formation of the Kalmar Union in 1398, with Eric of Pomerania becoming the first “official” “King of Scandinavia” – Scandinavians form a social and political union with the main intent of blocking German/Imperial expansion into Scandinavia and the Baltics - this follows Imperial rule in Sweden from 1360 – </a:t>
            </a:r>
            <a:r>
              <a:rPr lang="en-GB" dirty="0" smtClean="0"/>
              <a:t>1388, </a:t>
            </a:r>
            <a:r>
              <a:rPr lang="en-GB" dirty="0" smtClean="0"/>
              <a:t>and a distrust towards the German knights/nobles that had been invested as aristocrats within Denmark during </a:t>
            </a:r>
            <a:r>
              <a:rPr lang="en-GB" dirty="0" smtClean="0"/>
              <a:t>the early </a:t>
            </a:r>
            <a:r>
              <a:rPr lang="en-GB" dirty="0" smtClean="0"/>
              <a:t>reign of Valdemar </a:t>
            </a:r>
            <a:r>
              <a:rPr lang="en-GB" dirty="0" smtClean="0"/>
              <a:t>IV – who later drove them out after his return from the Middle-East in 1346. </a:t>
            </a:r>
            <a:r>
              <a:rPr lang="en-GB" dirty="0" smtClean="0"/>
              <a:t>Collapsed in 1532 after Gustav IV of Sweden decides to “</a:t>
            </a:r>
            <a:r>
              <a:rPr lang="en-GB" dirty="0" smtClean="0">
                <a:solidFill>
                  <a:srgbClr val="FF0000"/>
                </a:solidFill>
              </a:rPr>
              <a:t>Swexit</a:t>
            </a:r>
            <a:r>
              <a:rPr lang="en-GB" dirty="0" smtClean="0"/>
              <a:t>”.</a:t>
            </a:r>
          </a:p>
          <a:p>
            <a:pPr lvl="1"/>
            <a:endParaRPr lang="en-GB" dirty="0"/>
          </a:p>
          <a:p>
            <a:r>
              <a:rPr lang="en-GB" dirty="0" smtClean="0"/>
              <a:t>The attempt by Scandinavian historians in the nineteenth and early twentieth centuries to link the above concepts to some sense of patriotism or shared national identity, and the use of terms such as “Scandinavianism” or “Norden” – similar to the concept of “Normannitas” and “Anglo-</a:t>
            </a:r>
            <a:r>
              <a:rPr lang="en-GB" dirty="0" err="1" smtClean="0"/>
              <a:t>Saxonism</a:t>
            </a:r>
            <a:r>
              <a:rPr lang="en-GB" dirty="0" smtClean="0"/>
              <a:t>.”</a:t>
            </a:r>
          </a:p>
          <a:p>
            <a:pPr lvl="1"/>
            <a:r>
              <a:rPr lang="en-GB" dirty="0" smtClean="0"/>
              <a:t>The main aim of this dissertation is to discuss the evidence in connection to this, and more importantly argue that this a relatively new invention by academics; though there are core similarities within these groups, they are ultimately fractured. </a:t>
            </a:r>
          </a:p>
          <a:p>
            <a:pPr lvl="1"/>
            <a:endParaRPr lang="en-GB" dirty="0" smtClean="0"/>
          </a:p>
          <a:p>
            <a:pPr lvl="1"/>
            <a:endParaRPr lang="en-GB" dirty="0" smtClean="0"/>
          </a:p>
          <a:p>
            <a:endParaRPr lang="en-GB" dirty="0"/>
          </a:p>
        </p:txBody>
      </p:sp>
    </p:spTree>
    <p:extLst>
      <p:ext uri="{BB962C8B-B14F-4D97-AF65-F5344CB8AC3E}">
        <p14:creationId xmlns:p14="http://schemas.microsoft.com/office/powerpoint/2010/main" val="1499383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Aims and Methodology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To examine and re-assess an array of the evidence available for the notion of a shared Scandinavian identity:</a:t>
            </a:r>
          </a:p>
          <a:p>
            <a:pPr lvl="1"/>
            <a:r>
              <a:rPr lang="en-GB" dirty="0" smtClean="0"/>
              <a:t>Primary source material, such as the </a:t>
            </a:r>
            <a:r>
              <a:rPr lang="en-GB" i="1" dirty="0" err="1" smtClean="0"/>
              <a:t>Chronicon</a:t>
            </a:r>
            <a:r>
              <a:rPr lang="en-GB" i="1" dirty="0" smtClean="0"/>
              <a:t> Status </a:t>
            </a:r>
            <a:r>
              <a:rPr lang="en-GB" i="1" dirty="0" err="1" smtClean="0"/>
              <a:t>Regnii</a:t>
            </a:r>
            <a:r>
              <a:rPr lang="en-GB" i="1" dirty="0" smtClean="0"/>
              <a:t> </a:t>
            </a:r>
            <a:r>
              <a:rPr lang="en-GB" dirty="0" smtClean="0"/>
              <a:t> (Sweden), the </a:t>
            </a:r>
            <a:r>
              <a:rPr lang="en-GB" i="1" dirty="0" smtClean="0"/>
              <a:t>Novgorod Chronicle </a:t>
            </a:r>
            <a:r>
              <a:rPr lang="en-GB" dirty="0"/>
              <a:t> </a:t>
            </a:r>
            <a:r>
              <a:rPr lang="en-GB" dirty="0" smtClean="0"/>
              <a:t>(Russia</a:t>
            </a:r>
            <a:r>
              <a:rPr lang="en-GB" dirty="0"/>
              <a:t>), the </a:t>
            </a:r>
            <a:r>
              <a:rPr lang="en-GB" i="1" dirty="0"/>
              <a:t>Diplomatarium </a:t>
            </a:r>
            <a:r>
              <a:rPr lang="en-GB" i="1" dirty="0" smtClean="0"/>
              <a:t>Danicum </a:t>
            </a:r>
            <a:r>
              <a:rPr lang="en-GB" dirty="0" smtClean="0"/>
              <a:t>(Denmark – this a codex that contains all the diplomas published in Denmark from 1135 – 1450).</a:t>
            </a:r>
          </a:p>
          <a:p>
            <a:pPr lvl="1"/>
            <a:r>
              <a:rPr lang="en-GB" dirty="0" smtClean="0"/>
              <a:t>Critical discussion  of political structures from a top-down perspective, i.e. administration of bailiwacks – and their characteristics.</a:t>
            </a:r>
          </a:p>
          <a:p>
            <a:pPr lvl="1"/>
            <a:r>
              <a:rPr lang="en-GB" dirty="0" smtClean="0"/>
              <a:t>An examination of the artistic and the abstract – in particular how these connect to the concepts of self=identity, sanctity and courtly culture, i.e. fascination with warrior saints.</a:t>
            </a:r>
            <a:endParaRPr lang="en-GB" dirty="0"/>
          </a:p>
          <a:p>
            <a:pPr lvl="1"/>
            <a:r>
              <a:rPr lang="en-GB" dirty="0" smtClean="0"/>
              <a:t>This will inevitably include discussion of the importation of continental models or concepts, i.e. central European approaches to castle building, and the relatively late adoption of chivalric values within Sweden during the fourteenth century.</a:t>
            </a:r>
          </a:p>
          <a:p>
            <a:pPr lvl="1"/>
            <a:r>
              <a:rPr lang="en-GB" dirty="0" smtClean="0"/>
              <a:t>Did these principles work?</a:t>
            </a:r>
          </a:p>
          <a:p>
            <a:endParaRPr lang="en-GB" i="1" dirty="0"/>
          </a:p>
        </p:txBody>
      </p:sp>
    </p:spTree>
    <p:extLst>
      <p:ext uri="{BB962C8B-B14F-4D97-AF65-F5344CB8AC3E}">
        <p14:creationId xmlns:p14="http://schemas.microsoft.com/office/powerpoint/2010/main" val="3574231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p:cNvSpPr>
            <a:spLocks noGrp="1"/>
          </p:cNvSpPr>
          <p:nvPr>
            <p:ph type="title"/>
          </p:nvPr>
        </p:nvSpPr>
        <p:spPr/>
        <p:txBody>
          <a:bodyPr/>
          <a:lstStyle/>
          <a:p>
            <a:r>
              <a:rPr lang="en-GB" dirty="0" smtClean="0"/>
              <a:t>Example – Kalmar Union (1398 – 1532)</a:t>
            </a:r>
            <a:endParaRPr lang="en-GB" dirty="0"/>
          </a:p>
        </p:txBody>
      </p:sp>
      <p:sp>
        <p:nvSpPr>
          <p:cNvPr id="21" name="Text Placeholder 20"/>
          <p:cNvSpPr>
            <a:spLocks noGrp="1"/>
          </p:cNvSpPr>
          <p:nvPr>
            <p:ph type="body" sz="half" idx="2"/>
          </p:nvPr>
        </p:nvSpPr>
        <p:spPr>
          <a:xfrm>
            <a:off x="133004" y="2111433"/>
            <a:ext cx="4347556" cy="4364182"/>
          </a:xfrm>
        </p:spPr>
        <p:txBody>
          <a:bodyPr>
            <a:normAutofit lnSpcReduction="10000"/>
          </a:bodyPr>
          <a:lstStyle/>
          <a:p>
            <a:pPr marL="342900" indent="-342900">
              <a:buFont typeface="Arial" panose="020B0604020202020204" pitchFamily="34" charset="0"/>
              <a:buChar char="•"/>
            </a:pPr>
            <a:r>
              <a:rPr lang="en-GB" sz="1400" dirty="0" smtClean="0"/>
              <a:t>Formed by Margaret, dowager Queen of Norway, daughter of Valdemar IV “Atterdag”(“New Dawn”) in 1388, in order to drive out  out the Germano-Swedish king Albert III, duke of Mecklenburg (r. 1364 – 1389).</a:t>
            </a:r>
          </a:p>
          <a:p>
            <a:pPr marL="342900" indent="-342900">
              <a:buFont typeface="Arial" panose="020B0604020202020204" pitchFamily="34" charset="0"/>
              <a:buChar char="•"/>
            </a:pPr>
            <a:r>
              <a:rPr lang="en-GB" sz="1400" dirty="0" smtClean="0"/>
              <a:t>1398 – Eric of Pomerania is crowne</a:t>
            </a:r>
            <a:r>
              <a:rPr lang="en-GB" sz="1400" dirty="0" smtClean="0"/>
              <a:t>d King of the Nords (or of the Scandinavians), and the union is officially ratified by delegates from Norway, Sweden and Denmark in July at the city of Calmar.*</a:t>
            </a:r>
          </a:p>
          <a:p>
            <a:pPr marL="800100" lvl="1" indent="-342900">
              <a:buFont typeface="Arial" panose="020B0604020202020204" pitchFamily="34" charset="0"/>
              <a:buChar char="•"/>
            </a:pPr>
            <a:r>
              <a:rPr lang="en-GB" sz="1050" dirty="0" smtClean="0"/>
              <a:t>*</a:t>
            </a:r>
            <a:r>
              <a:rPr lang="en-GB" sz="1050" dirty="0" smtClean="0">
                <a:solidFill>
                  <a:srgbClr val="FFC000"/>
                </a:solidFill>
              </a:rPr>
              <a:t>Eric is crowned king by his Great-Aunt Margaret, as no male heir by neither her sister, nor her niece.  Eric is also the cousin to Holy Roman Emperor, Sigsmund of Luxembourg. </a:t>
            </a:r>
          </a:p>
          <a:p>
            <a:pPr marL="342900" indent="-342900">
              <a:buFont typeface="Arial" panose="020B0604020202020204" pitchFamily="34" charset="0"/>
              <a:buChar char="•"/>
            </a:pPr>
            <a:r>
              <a:rPr lang="en-GB" sz="1100" dirty="0" smtClean="0"/>
              <a:t>Union dissolved for the first time in 1434 following an uprising by nobles over the foreign command of garrisons.</a:t>
            </a:r>
          </a:p>
          <a:p>
            <a:pPr marL="342900" indent="-342900">
              <a:buFont typeface="Arial" panose="020B0604020202020204" pitchFamily="34" charset="0"/>
              <a:buChar char="•"/>
            </a:pPr>
            <a:r>
              <a:rPr lang="en-GB" sz="1100" dirty="0" smtClean="0"/>
              <a:t>Re-formed in 1442, and Christoffer (grandson of German King/Holy Roman Emperor Ruprecht III) is elected king; throne is again left vacant from 1448 – 1450, at which both Denmark and Sweden elect separate kings. </a:t>
            </a:r>
          </a:p>
          <a:p>
            <a:pPr marL="342900" indent="-342900">
              <a:buFont typeface="Arial" panose="020B0604020202020204" pitchFamily="34" charset="0"/>
              <a:buChar char="•"/>
            </a:pPr>
            <a:r>
              <a:rPr lang="en-GB" sz="1100" dirty="0" smtClean="0"/>
              <a:t>Capital city split between Copenhagen and Stockholm until 1450, when Sweden </a:t>
            </a:r>
            <a:r>
              <a:rPr lang="en-GB" sz="1100" dirty="0" err="1" smtClean="0"/>
              <a:t>rejoins</a:t>
            </a:r>
            <a:r>
              <a:rPr lang="en-GB" sz="1100" dirty="0" smtClean="0"/>
              <a:t> the union – they still </a:t>
            </a:r>
            <a:r>
              <a:rPr lang="en-GB" sz="1100" dirty="0" err="1" smtClean="0"/>
              <a:t>persue</a:t>
            </a:r>
            <a:r>
              <a:rPr lang="en-GB" sz="1100" dirty="0" smtClean="0"/>
              <a:t> greater independence, and ultimately leave in 1532.</a:t>
            </a:r>
          </a:p>
          <a:p>
            <a:pPr marL="342900" indent="-342900">
              <a:buFont typeface="Arial" panose="020B0604020202020204" pitchFamily="34" charset="0"/>
              <a:buChar char="•"/>
            </a:pPr>
            <a:endParaRPr lang="en-GB" dirty="0" smtClean="0"/>
          </a:p>
          <a:p>
            <a:endParaRPr lang="en-GB" dirty="0"/>
          </a:p>
        </p:txBody>
      </p:sp>
      <p:pic>
        <p:nvPicPr>
          <p:cNvPr id="25" name="Picture Placeholder 24"/>
          <p:cNvPicPr>
            <a:picLocks noGrp="1" noChangeAspect="1"/>
          </p:cNvPicPr>
          <p:nvPr>
            <p:ph type="pic" idx="1"/>
          </p:nvPr>
        </p:nvPicPr>
        <p:blipFill>
          <a:blip r:embed="rId2">
            <a:extLst>
              <a:ext uri="{28A0092B-C50C-407E-A947-70E740481C1C}">
                <a14:useLocalDpi xmlns:a14="http://schemas.microsoft.com/office/drawing/2010/main" val="0"/>
              </a:ext>
            </a:extLst>
          </a:blip>
          <a:srcRect t="12079" b="12079"/>
          <a:stretch>
            <a:fillRect/>
          </a:stretch>
        </p:blipFill>
        <p:spPr/>
      </p:pic>
      <p:sp>
        <p:nvSpPr>
          <p:cNvPr id="2" name="TextBox 1"/>
          <p:cNvSpPr txBox="1"/>
          <p:nvPr/>
        </p:nvSpPr>
        <p:spPr>
          <a:xfrm>
            <a:off x="606056" y="6347637"/>
            <a:ext cx="10770781" cy="382772"/>
          </a:xfrm>
          <a:prstGeom prst="rect">
            <a:avLst/>
          </a:prstGeom>
          <a:noFill/>
        </p:spPr>
        <p:txBody>
          <a:bodyPr wrap="square" rtlCol="0">
            <a:spAutoFit/>
          </a:bodyPr>
          <a:lstStyle/>
          <a:p>
            <a:r>
              <a:rPr lang="en-GB" b="1" dirty="0" smtClean="0">
                <a:solidFill>
                  <a:srgbClr val="FF0000"/>
                </a:solidFill>
                <a:latin typeface="Arial Rounded MT Bold" panose="020F0704030504030204" pitchFamily="34" charset="0"/>
              </a:rPr>
              <a:t>DISCLAIMER: I PROMISE TO TRY AND MAKE THIS A BREXIT-FREE ZONE.</a:t>
            </a:r>
            <a:endParaRPr lang="en-GB" b="1" dirty="0">
              <a:solidFill>
                <a:srgbClr val="FF0000"/>
              </a:solidFill>
              <a:latin typeface="Arial Rounded MT Bold" panose="020F0704030504030204" pitchFamily="34" charset="0"/>
            </a:endParaRPr>
          </a:p>
        </p:txBody>
      </p:sp>
    </p:spTree>
    <p:extLst>
      <p:ext uri="{BB962C8B-B14F-4D97-AF65-F5344CB8AC3E}">
        <p14:creationId xmlns:p14="http://schemas.microsoft.com/office/powerpoint/2010/main" val="4213855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smtClean="0"/>
              <a:t>Kalmar Union (1398 - 1532)</a:t>
            </a:r>
            <a:endParaRPr lang="en-GB" dirty="0"/>
          </a:p>
        </p:txBody>
      </p:sp>
      <p:sp>
        <p:nvSpPr>
          <p:cNvPr id="11" name="TextBox 10"/>
          <p:cNvSpPr txBox="1"/>
          <p:nvPr/>
        </p:nvSpPr>
        <p:spPr>
          <a:xfrm>
            <a:off x="1022465" y="2269375"/>
            <a:ext cx="7664335" cy="954107"/>
          </a:xfrm>
          <a:prstGeom prst="rect">
            <a:avLst/>
          </a:prstGeom>
          <a:noFill/>
        </p:spPr>
        <p:txBody>
          <a:bodyPr wrap="square" rtlCol="0">
            <a:spAutoFit/>
          </a:bodyPr>
          <a:lstStyle/>
          <a:p>
            <a:r>
              <a:rPr lang="en-GB" sz="2800" dirty="0" smtClean="0"/>
              <a:t>With these facts in mind, this begs the question:</a:t>
            </a:r>
          </a:p>
        </p:txBody>
      </p:sp>
      <p:sp>
        <p:nvSpPr>
          <p:cNvPr id="12" name="TextBox 11"/>
          <p:cNvSpPr txBox="1"/>
          <p:nvPr/>
        </p:nvSpPr>
        <p:spPr>
          <a:xfrm>
            <a:off x="1213658" y="3765665"/>
            <a:ext cx="9135687" cy="1384995"/>
          </a:xfrm>
          <a:prstGeom prst="rect">
            <a:avLst/>
          </a:prstGeom>
          <a:noFill/>
        </p:spPr>
        <p:txBody>
          <a:bodyPr wrap="square" rtlCol="0">
            <a:spAutoFit/>
          </a:bodyPr>
          <a:lstStyle/>
          <a:p>
            <a:r>
              <a:rPr lang="en-GB" sz="2800" dirty="0" smtClean="0">
                <a:solidFill>
                  <a:srgbClr val="FFC000"/>
                </a:solidFill>
              </a:rPr>
              <a:t>Was cooperation within Scandinavia during this period closely tied to a shared sense of identity, or to changing fates at the hands of Empire? </a:t>
            </a:r>
            <a:endParaRPr lang="en-GB" sz="2800" dirty="0">
              <a:solidFill>
                <a:srgbClr val="FFC000"/>
              </a:solidFill>
            </a:endParaRPr>
          </a:p>
        </p:txBody>
      </p:sp>
    </p:spTree>
    <p:extLst>
      <p:ext uri="{BB962C8B-B14F-4D97-AF65-F5344CB8AC3E}">
        <p14:creationId xmlns:p14="http://schemas.microsoft.com/office/powerpoint/2010/main" val="1808190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Conclusion and closing remarks</a:t>
            </a:r>
            <a:endParaRPr lang="en-US" dirty="0"/>
          </a:p>
        </p:txBody>
      </p:sp>
      <p:sp>
        <p:nvSpPr>
          <p:cNvPr id="3" name="Subtitle 2"/>
          <p:cNvSpPr>
            <a:spLocks noGrp="1"/>
          </p:cNvSpPr>
          <p:nvPr>
            <p:ph type="subTitle" idx="1"/>
          </p:nvPr>
        </p:nvSpPr>
        <p:spPr>
          <a:xfrm>
            <a:off x="831274" y="4547062"/>
            <a:ext cx="4871258" cy="515390"/>
          </a:xfrm>
        </p:spPr>
        <p:txBody>
          <a:bodyPr>
            <a:normAutofit fontScale="77500" lnSpcReduction="20000"/>
          </a:bodyPr>
          <a:lstStyle/>
          <a:p>
            <a:r>
              <a:rPr lang="en-GB" dirty="0" smtClean="0"/>
              <a:t>What I hope to conclude, and brief remarks regarding the direction of this project.</a:t>
            </a:r>
            <a:endParaRPr lang="en-GB" dirty="0"/>
          </a:p>
        </p:txBody>
      </p:sp>
      <p:pic>
        <p:nvPicPr>
          <p:cNvPr id="9" name="Picture Placeholder 8"/>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5521" r="25521"/>
          <a:stretch>
            <a:fillRect/>
          </a:stretch>
        </p:blipFill>
        <p:spPr/>
      </p:pic>
      <p:sp>
        <p:nvSpPr>
          <p:cNvPr id="10" name="TextBox 9"/>
          <p:cNvSpPr txBox="1"/>
          <p:nvPr/>
        </p:nvSpPr>
        <p:spPr>
          <a:xfrm>
            <a:off x="473826" y="5877098"/>
            <a:ext cx="5228706" cy="923330"/>
          </a:xfrm>
          <a:prstGeom prst="rect">
            <a:avLst/>
          </a:prstGeom>
          <a:noFill/>
        </p:spPr>
        <p:txBody>
          <a:bodyPr wrap="square" rtlCol="0">
            <a:spAutoFit/>
          </a:bodyPr>
          <a:lstStyle/>
          <a:p>
            <a:r>
              <a:rPr lang="en-GB" dirty="0" smtClean="0"/>
              <a:t>Right – </a:t>
            </a:r>
            <a:r>
              <a:rPr lang="en-GB" i="1" dirty="0" smtClean="0"/>
              <a:t>Valdemar Atterdag Holding Visby to Ransom, 1361</a:t>
            </a:r>
            <a:r>
              <a:rPr lang="en-GB" dirty="0" smtClean="0"/>
              <a:t>, c.1882 by Carl Gustaf Hellqvist,  (1851 – 1890).</a:t>
            </a:r>
            <a:endParaRPr lang="en-GB" dirty="0"/>
          </a:p>
        </p:txBody>
      </p:sp>
    </p:spTree>
    <p:extLst>
      <p:ext uri="{BB962C8B-B14F-4D97-AF65-F5344CB8AC3E}">
        <p14:creationId xmlns:p14="http://schemas.microsoft.com/office/powerpoint/2010/main" val="412992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Conclusion (as of January 2018)</a:t>
            </a:r>
            <a:endParaRPr lang="en-GB" dirty="0"/>
          </a:p>
        </p:txBody>
      </p:sp>
      <p:sp>
        <p:nvSpPr>
          <p:cNvPr id="6" name="Content Placeholder 5"/>
          <p:cNvSpPr>
            <a:spLocks noGrp="1"/>
          </p:cNvSpPr>
          <p:nvPr>
            <p:ph idx="1"/>
          </p:nvPr>
        </p:nvSpPr>
        <p:spPr>
          <a:xfrm>
            <a:off x="1295400" y="1828800"/>
            <a:ext cx="9601200" cy="2809702"/>
          </a:xfrm>
        </p:spPr>
        <p:txBody>
          <a:bodyPr/>
          <a:lstStyle/>
          <a:p>
            <a:r>
              <a:rPr lang="en-GB" dirty="0" smtClean="0"/>
              <a:t>In brief, I hope to conclude (as this progresses):</a:t>
            </a:r>
          </a:p>
          <a:p>
            <a:pPr lvl="2"/>
            <a:r>
              <a:rPr lang="en-GB" dirty="0" smtClean="0"/>
              <a:t>That despite attempts to salvage or preserve a “Scandinavian” identity, this was an unrealistic goal, given the fractured identities (and ideals) of each state.</a:t>
            </a:r>
          </a:p>
          <a:p>
            <a:pPr lvl="2"/>
            <a:r>
              <a:rPr lang="en-GB" dirty="0" smtClean="0"/>
              <a:t>Though their identity was largely composed of its own unique elements, it was still largely supplemented, and therefore to an extent dependent on the cultural elements of their central European peers.</a:t>
            </a:r>
          </a:p>
          <a:p>
            <a:pPr lvl="2"/>
            <a:r>
              <a:rPr lang="en-GB" dirty="0" smtClean="0"/>
              <a:t>That despite being enriched from a cultural perspective, the Scandinavian kingdoms tried to create societies that were overly insular in nature. </a:t>
            </a:r>
          </a:p>
          <a:p>
            <a:pPr marL="594360" lvl="2" indent="0">
              <a:buNone/>
            </a:pPr>
            <a:endParaRPr lang="en-GB" dirty="0" smtClean="0"/>
          </a:p>
          <a:p>
            <a:pPr lvl="2"/>
            <a:endParaRPr lang="en-GB" dirty="0" smtClean="0"/>
          </a:p>
          <a:p>
            <a:pPr lvl="2"/>
            <a:endParaRPr lang="en-GB" dirty="0"/>
          </a:p>
        </p:txBody>
      </p:sp>
    </p:spTree>
    <p:extLst>
      <p:ext uri="{BB962C8B-B14F-4D97-AF65-F5344CB8AC3E}">
        <p14:creationId xmlns:p14="http://schemas.microsoft.com/office/powerpoint/2010/main" val="481381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Closing Remarks</a:t>
            </a:r>
            <a:endParaRPr lang="en-GB" dirty="0"/>
          </a:p>
        </p:txBody>
      </p:sp>
      <p:sp>
        <p:nvSpPr>
          <p:cNvPr id="3" name="Content Placeholder 2"/>
          <p:cNvSpPr>
            <a:spLocks noGrp="1"/>
          </p:cNvSpPr>
          <p:nvPr>
            <p:ph idx="1"/>
          </p:nvPr>
        </p:nvSpPr>
        <p:spPr/>
        <p:txBody>
          <a:bodyPr>
            <a:normAutofit lnSpcReduction="10000"/>
          </a:bodyPr>
          <a:lstStyle/>
          <a:p>
            <a:r>
              <a:rPr lang="en-GB" dirty="0" smtClean="0"/>
              <a:t>Research for this dissertation has admittedly been rather confusing at times, in particular the lines of succession of the Scandinavian kingdoms – which are tangled in some ever-growing web of names. </a:t>
            </a:r>
          </a:p>
          <a:p>
            <a:r>
              <a:rPr lang="en-GB" dirty="0" smtClean="0"/>
              <a:t>Field research was helpful in putting a number of the abstract concepts at play into context, especially the artistic and the devotional.</a:t>
            </a:r>
          </a:p>
          <a:p>
            <a:r>
              <a:rPr lang="en-GB" dirty="0" smtClean="0"/>
              <a:t>This project began as something of an unclear idea, and after prolonged thought (and additional research), I am generally pleased with my current approach; narrowing down both the timescale, and the content of my work has given me a far clearer idea in terms of direction. </a:t>
            </a:r>
            <a:endParaRPr lang="en-GB" dirty="0"/>
          </a:p>
        </p:txBody>
      </p:sp>
    </p:spTree>
    <p:extLst>
      <p:ext uri="{BB962C8B-B14F-4D97-AF65-F5344CB8AC3E}">
        <p14:creationId xmlns:p14="http://schemas.microsoft.com/office/powerpoint/2010/main" val="255485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2797" b="2797"/>
          <a:stretch>
            <a:fillRect/>
          </a:stretch>
        </p:blipFill>
        <p:spPr/>
      </p:pic>
      <p:sp>
        <p:nvSpPr>
          <p:cNvPr id="5" name="Subtitle 4"/>
          <p:cNvSpPr>
            <a:spLocks noGrp="1"/>
          </p:cNvSpPr>
          <p:nvPr>
            <p:ph type="subTitle" idx="1"/>
          </p:nvPr>
        </p:nvSpPr>
        <p:spPr>
          <a:xfrm>
            <a:off x="490452" y="5952811"/>
            <a:ext cx="5710843" cy="889462"/>
          </a:xfrm>
        </p:spPr>
        <p:txBody>
          <a:bodyPr>
            <a:noAutofit/>
          </a:bodyPr>
          <a:lstStyle/>
          <a:p>
            <a:r>
              <a:rPr lang="en-GB" sz="1200" dirty="0" smtClean="0"/>
              <a:t>Right: the </a:t>
            </a:r>
            <a:r>
              <a:rPr lang="en-GB" sz="1200" i="1" dirty="0" smtClean="0"/>
              <a:t>Domskirke </a:t>
            </a:r>
            <a:r>
              <a:rPr lang="en-GB" sz="1200" dirty="0" smtClean="0"/>
              <a:t>(cathedral), at the city of Aarhus, Denmark – photograph taken by the author [Vincent Hingley] in July 2017.</a:t>
            </a:r>
            <a:endParaRPr lang="en-GB" sz="1200" dirty="0"/>
          </a:p>
        </p:txBody>
      </p:sp>
      <p:sp>
        <p:nvSpPr>
          <p:cNvPr id="8" name="TextBox 7"/>
          <p:cNvSpPr txBox="1"/>
          <p:nvPr/>
        </p:nvSpPr>
        <p:spPr>
          <a:xfrm>
            <a:off x="268088" y="459817"/>
            <a:ext cx="6475615" cy="4708981"/>
          </a:xfrm>
          <a:prstGeom prst="rect">
            <a:avLst/>
          </a:prstGeom>
          <a:noFill/>
        </p:spPr>
        <p:txBody>
          <a:bodyPr wrap="square" rtlCol="0">
            <a:spAutoFit/>
          </a:bodyPr>
          <a:lstStyle/>
          <a:p>
            <a:r>
              <a:rPr lang="en-GB" sz="1000" dirty="0">
                <a:latin typeface="Roboto"/>
              </a:rPr>
              <a:t>Bagge, S. 2014.</a:t>
            </a:r>
            <a:r>
              <a:rPr lang="en-GB" sz="1000" i="1" dirty="0">
                <a:latin typeface="Roboto"/>
              </a:rPr>
              <a:t> Cross and </a:t>
            </a:r>
            <a:r>
              <a:rPr lang="en-GB" sz="1000" i="1" dirty="0" smtClean="0">
                <a:latin typeface="Roboto"/>
              </a:rPr>
              <a:t>Scepter: The </a:t>
            </a:r>
            <a:r>
              <a:rPr lang="en-GB" sz="1000" i="1" dirty="0">
                <a:latin typeface="Roboto"/>
              </a:rPr>
              <a:t>Rise of the Scandinavian Kingdoms from the Vikings to the Reformation</a:t>
            </a:r>
            <a:r>
              <a:rPr lang="en-GB" sz="1000" dirty="0">
                <a:latin typeface="Roboto"/>
              </a:rPr>
              <a:t> (US: Princeton University Press</a:t>
            </a:r>
            <a:r>
              <a:rPr lang="en-GB" sz="1000" dirty="0" smtClean="0">
                <a:latin typeface="Roboto"/>
              </a:rPr>
              <a:t>)</a:t>
            </a:r>
          </a:p>
          <a:p>
            <a:endParaRPr lang="en-GB" sz="1000" dirty="0">
              <a:latin typeface="Roboto"/>
            </a:endParaRPr>
          </a:p>
          <a:p>
            <a:r>
              <a:rPr lang="en-GB" sz="1000" dirty="0" err="1">
                <a:latin typeface="Roboto"/>
              </a:rPr>
              <a:t>Bøgh</a:t>
            </a:r>
            <a:r>
              <a:rPr lang="en-GB" sz="1000" dirty="0">
                <a:latin typeface="Roboto"/>
              </a:rPr>
              <a:t>, A. 1997.</a:t>
            </a:r>
            <a:r>
              <a:rPr lang="en-GB" sz="1000" i="1" dirty="0">
                <a:latin typeface="Roboto"/>
              </a:rPr>
              <a:t> 'On the Causes of the Kalmar Union'</a:t>
            </a:r>
            <a:r>
              <a:rPr lang="en-GB" sz="1000" dirty="0">
                <a:latin typeface="Roboto"/>
              </a:rPr>
              <a:t>, </a:t>
            </a:r>
            <a:r>
              <a:rPr lang="en-GB" sz="1000" dirty="0" err="1">
                <a:latin typeface="Roboto"/>
              </a:rPr>
              <a:t>Greifswalder</a:t>
            </a:r>
            <a:r>
              <a:rPr lang="en-GB" sz="1000" dirty="0">
                <a:latin typeface="Roboto"/>
              </a:rPr>
              <a:t> </a:t>
            </a:r>
            <a:r>
              <a:rPr lang="en-GB" sz="1000" dirty="0" err="1">
                <a:latin typeface="Roboto"/>
              </a:rPr>
              <a:t>Historische</a:t>
            </a:r>
            <a:r>
              <a:rPr lang="en-GB" sz="1000" dirty="0">
                <a:latin typeface="Roboto"/>
              </a:rPr>
              <a:t> </a:t>
            </a:r>
            <a:r>
              <a:rPr lang="en-GB" sz="1000" dirty="0" err="1">
                <a:latin typeface="Roboto"/>
              </a:rPr>
              <a:t>Studien</a:t>
            </a:r>
            <a:r>
              <a:rPr lang="en-GB" sz="1000" dirty="0">
                <a:latin typeface="Roboto"/>
              </a:rPr>
              <a:t>, </a:t>
            </a:r>
            <a:r>
              <a:rPr lang="en-GB" sz="1000" dirty="0" smtClean="0">
                <a:latin typeface="Roboto"/>
              </a:rPr>
              <a:t>2</a:t>
            </a:r>
          </a:p>
          <a:p>
            <a:endParaRPr lang="en-GB" sz="1000" dirty="0">
              <a:latin typeface="Roboto"/>
            </a:endParaRPr>
          </a:p>
          <a:p>
            <a:r>
              <a:rPr lang="en-GB" sz="1000" dirty="0">
                <a:latin typeface="Roboto"/>
              </a:rPr>
              <a:t>Christiansen, E. 1997.</a:t>
            </a:r>
            <a:r>
              <a:rPr lang="en-GB" sz="1000" i="1" dirty="0">
                <a:latin typeface="Roboto"/>
              </a:rPr>
              <a:t> The Northern Crusades</a:t>
            </a:r>
            <a:r>
              <a:rPr lang="en-GB" sz="1000" dirty="0">
                <a:latin typeface="Roboto"/>
              </a:rPr>
              <a:t> (</a:t>
            </a:r>
            <a:r>
              <a:rPr lang="en-GB" sz="1000" dirty="0" smtClean="0">
                <a:latin typeface="Roboto"/>
              </a:rPr>
              <a:t>London: </a:t>
            </a:r>
            <a:r>
              <a:rPr lang="en-GB" sz="1000" dirty="0">
                <a:latin typeface="Roboto"/>
              </a:rPr>
              <a:t>Penguin Books</a:t>
            </a:r>
            <a:r>
              <a:rPr lang="en-GB" sz="1000" dirty="0" smtClean="0">
                <a:latin typeface="Roboto"/>
              </a:rPr>
              <a:t>)</a:t>
            </a:r>
          </a:p>
          <a:p>
            <a:endParaRPr lang="en-GB" sz="1000" dirty="0">
              <a:latin typeface="Roboto"/>
            </a:endParaRPr>
          </a:p>
          <a:p>
            <a:r>
              <a:rPr lang="en-GB" sz="1000" dirty="0">
                <a:latin typeface="Roboto"/>
              </a:rPr>
              <a:t>Fritz, B. 1996.</a:t>
            </a:r>
            <a:r>
              <a:rPr lang="en-GB" sz="1000" i="1" dirty="0">
                <a:latin typeface="Roboto"/>
              </a:rPr>
              <a:t> 'The Building of Castles and the Administration of Sweden'</a:t>
            </a:r>
            <a:r>
              <a:rPr lang="en-GB" sz="1000" dirty="0">
                <a:latin typeface="Roboto"/>
              </a:rPr>
              <a:t>, </a:t>
            </a:r>
            <a:r>
              <a:rPr lang="en-GB" sz="1000" dirty="0" err="1">
                <a:latin typeface="Roboto"/>
              </a:rPr>
              <a:t>Srednie</a:t>
            </a:r>
            <a:r>
              <a:rPr lang="en-GB" sz="1000" dirty="0">
                <a:latin typeface="Roboto"/>
              </a:rPr>
              <a:t> </a:t>
            </a:r>
            <a:r>
              <a:rPr lang="en-GB" sz="1000" dirty="0" err="1">
                <a:latin typeface="Roboto"/>
              </a:rPr>
              <a:t>Veka</a:t>
            </a:r>
            <a:r>
              <a:rPr lang="en-GB" sz="1000" dirty="0">
                <a:latin typeface="Roboto"/>
              </a:rPr>
              <a:t>: Studies on Medieval and Early Modern History, </a:t>
            </a:r>
            <a:r>
              <a:rPr lang="en-GB" sz="1000" dirty="0" smtClean="0">
                <a:latin typeface="Roboto"/>
              </a:rPr>
              <a:t>59</a:t>
            </a:r>
          </a:p>
          <a:p>
            <a:endParaRPr lang="en-GB" sz="1000" dirty="0">
              <a:latin typeface="Roboto"/>
            </a:endParaRPr>
          </a:p>
          <a:p>
            <a:r>
              <a:rPr lang="en-GB" sz="1000" dirty="0">
                <a:latin typeface="Roboto"/>
              </a:rPr>
              <a:t>Guenée, B. 1985.</a:t>
            </a:r>
            <a:r>
              <a:rPr lang="en-GB" sz="1000" i="1" dirty="0">
                <a:latin typeface="Roboto"/>
              </a:rPr>
              <a:t> States and Rulers in Later Medieval Europe</a:t>
            </a:r>
            <a:r>
              <a:rPr lang="en-GB" sz="1000" dirty="0">
                <a:latin typeface="Roboto"/>
              </a:rPr>
              <a:t> (Oxford </a:t>
            </a:r>
            <a:r>
              <a:rPr lang="en-GB" sz="1000" dirty="0" smtClean="0">
                <a:latin typeface="Roboto"/>
              </a:rPr>
              <a:t>Blackwell)</a:t>
            </a:r>
          </a:p>
          <a:p>
            <a:endParaRPr lang="en-GB" sz="1000" dirty="0">
              <a:latin typeface="Roboto"/>
            </a:endParaRPr>
          </a:p>
          <a:p>
            <a:r>
              <a:rPr lang="en-GB" sz="1000" dirty="0">
                <a:latin typeface="Roboto"/>
              </a:rPr>
              <a:t>Hansen, L.I. 2010.</a:t>
            </a:r>
            <a:r>
              <a:rPr lang="en-GB" sz="1000" i="1" dirty="0">
                <a:latin typeface="Roboto"/>
              </a:rPr>
              <a:t> 'Rivalries and Military Confrontations between Norway and Novgorod in the Late Middle Ages'</a:t>
            </a:r>
            <a:r>
              <a:rPr lang="en-GB" sz="1000" dirty="0">
                <a:latin typeface="Roboto"/>
              </a:rPr>
              <a:t>, in Imsen, S. (ed.)</a:t>
            </a:r>
            <a:r>
              <a:rPr lang="en-GB" sz="1000" i="1" dirty="0">
                <a:latin typeface="Roboto"/>
              </a:rPr>
              <a:t> The Norwegian Domination and the Norse World c.1100 - c.1400</a:t>
            </a:r>
            <a:r>
              <a:rPr lang="en-GB" sz="1000" dirty="0">
                <a:latin typeface="Roboto"/>
              </a:rPr>
              <a:t> (Norway: Bergen: Fagbokforlaget</a:t>
            </a:r>
            <a:r>
              <a:rPr lang="en-GB" sz="1000" dirty="0" smtClean="0">
                <a:latin typeface="Roboto"/>
              </a:rPr>
              <a:t>)</a:t>
            </a:r>
          </a:p>
          <a:p>
            <a:endParaRPr lang="en-GB" sz="1000" dirty="0">
              <a:latin typeface="Roboto"/>
            </a:endParaRPr>
          </a:p>
          <a:p>
            <a:r>
              <a:rPr lang="en-GB" sz="1000" dirty="0" err="1">
                <a:latin typeface="Roboto"/>
              </a:rPr>
              <a:t>Heinänen</a:t>
            </a:r>
            <a:r>
              <a:rPr lang="en-GB" sz="1000" dirty="0">
                <a:latin typeface="Roboto"/>
              </a:rPr>
              <a:t>, J. 2004.</a:t>
            </a:r>
            <a:r>
              <a:rPr lang="en-GB" sz="1000" i="1" dirty="0">
                <a:latin typeface="Roboto"/>
              </a:rPr>
              <a:t> 'On German Knights in Denmark during the reign of Valdemar Atterdag 1340-1375'</a:t>
            </a:r>
            <a:r>
              <a:rPr lang="en-GB" sz="1000" dirty="0">
                <a:latin typeface="Roboto"/>
              </a:rPr>
              <a:t>, </a:t>
            </a:r>
            <a:r>
              <a:rPr lang="en-GB" sz="1000" dirty="0" err="1">
                <a:latin typeface="Roboto"/>
              </a:rPr>
              <a:t>Ennen</a:t>
            </a:r>
            <a:r>
              <a:rPr lang="en-GB" sz="1000" dirty="0">
                <a:latin typeface="Roboto"/>
              </a:rPr>
              <a:t> </a:t>
            </a:r>
            <a:r>
              <a:rPr lang="en-GB" sz="1000" dirty="0" err="1">
                <a:latin typeface="Roboto"/>
              </a:rPr>
              <a:t>Ja</a:t>
            </a:r>
            <a:r>
              <a:rPr lang="en-GB" sz="1000" dirty="0">
                <a:latin typeface="Roboto"/>
              </a:rPr>
              <a:t> </a:t>
            </a:r>
            <a:r>
              <a:rPr lang="en-GB" sz="1000" dirty="0" err="1">
                <a:latin typeface="Roboto"/>
              </a:rPr>
              <a:t>Nyt</a:t>
            </a:r>
            <a:r>
              <a:rPr lang="en-GB" sz="1000" dirty="0">
                <a:latin typeface="Roboto"/>
              </a:rPr>
              <a:t>, </a:t>
            </a:r>
            <a:r>
              <a:rPr lang="en-GB" sz="1000" dirty="0" smtClean="0">
                <a:latin typeface="Roboto"/>
              </a:rPr>
              <a:t>4</a:t>
            </a:r>
          </a:p>
          <a:p>
            <a:endParaRPr lang="en-GB" sz="1000" dirty="0">
              <a:latin typeface="Roboto"/>
            </a:endParaRPr>
          </a:p>
          <a:p>
            <a:r>
              <a:rPr lang="en-GB" sz="1000" dirty="0">
                <a:latin typeface="Roboto"/>
              </a:rPr>
              <a:t>LARSON, L.M. 1908.</a:t>
            </a:r>
            <a:r>
              <a:rPr lang="en-GB" sz="1000" i="1" dirty="0">
                <a:latin typeface="Roboto"/>
              </a:rPr>
              <a:t> 'The Household of the Norwegian Kings in the Thirteenth Century'</a:t>
            </a:r>
            <a:r>
              <a:rPr lang="en-GB" sz="1000" dirty="0">
                <a:latin typeface="Roboto"/>
              </a:rPr>
              <a:t>, The American Historical Review, 13: </a:t>
            </a:r>
            <a:r>
              <a:rPr lang="en-GB" sz="1000" dirty="0" smtClean="0">
                <a:latin typeface="Roboto"/>
              </a:rPr>
              <a:t>459-479</a:t>
            </a:r>
          </a:p>
          <a:p>
            <a:endParaRPr lang="en-GB" sz="1000" dirty="0" smtClean="0">
              <a:latin typeface="Roboto"/>
            </a:endParaRPr>
          </a:p>
          <a:p>
            <a:r>
              <a:rPr lang="en-GB" sz="1000" dirty="0" smtClean="0">
                <a:latin typeface="Roboto"/>
              </a:rPr>
              <a:t>Sawyer</a:t>
            </a:r>
            <a:r>
              <a:rPr lang="en-GB" sz="1000" dirty="0">
                <a:latin typeface="Roboto"/>
              </a:rPr>
              <a:t>, B., and P.H. Sawyer. 2003.</a:t>
            </a:r>
            <a:r>
              <a:rPr lang="en-GB" sz="1000" i="1" dirty="0">
                <a:latin typeface="Roboto"/>
              </a:rPr>
              <a:t> Medieval Scandinavia</a:t>
            </a:r>
            <a:r>
              <a:rPr lang="en-GB" sz="1000" dirty="0">
                <a:latin typeface="Roboto"/>
              </a:rPr>
              <a:t> (Minneapolis, </a:t>
            </a:r>
            <a:r>
              <a:rPr lang="en-GB" sz="1000" dirty="0" smtClean="0">
                <a:latin typeface="Roboto"/>
              </a:rPr>
              <a:t>Minn: </a:t>
            </a:r>
            <a:r>
              <a:rPr lang="en-GB" sz="1000" dirty="0">
                <a:latin typeface="Roboto"/>
              </a:rPr>
              <a:t>Univ. of Minnesota Press</a:t>
            </a:r>
            <a:r>
              <a:rPr lang="en-GB" sz="1000" dirty="0" smtClean="0">
                <a:latin typeface="Roboto"/>
              </a:rPr>
              <a:t>)</a:t>
            </a:r>
          </a:p>
          <a:p>
            <a:endParaRPr lang="en-GB" sz="1000" dirty="0">
              <a:latin typeface="Roboto"/>
            </a:endParaRPr>
          </a:p>
          <a:p>
            <a:r>
              <a:rPr lang="en-GB" sz="1000" dirty="0" err="1">
                <a:latin typeface="Roboto"/>
              </a:rPr>
              <a:t>Småberg</a:t>
            </a:r>
            <a:r>
              <a:rPr lang="en-GB" sz="1000" dirty="0">
                <a:latin typeface="Roboto"/>
              </a:rPr>
              <a:t>, T. 2012.</a:t>
            </a:r>
            <a:r>
              <a:rPr lang="en-GB" sz="1000" i="1" dirty="0">
                <a:latin typeface="Roboto"/>
              </a:rPr>
              <a:t> 'Rituals of Greeting and Farewell: Reflections on a Visit to the Royal Court of Norway in 1302'</a:t>
            </a:r>
            <a:r>
              <a:rPr lang="en-GB" sz="1000" dirty="0">
                <a:latin typeface="Roboto"/>
              </a:rPr>
              <a:t>, Collegium </a:t>
            </a:r>
            <a:r>
              <a:rPr lang="en-GB" sz="1000" dirty="0" err="1">
                <a:latin typeface="Roboto"/>
              </a:rPr>
              <a:t>Medievale</a:t>
            </a:r>
            <a:r>
              <a:rPr lang="en-GB" sz="1000" dirty="0">
                <a:latin typeface="Roboto"/>
              </a:rPr>
              <a:t>, 25: </a:t>
            </a:r>
            <a:r>
              <a:rPr lang="en-GB" sz="1000" dirty="0" smtClean="0">
                <a:latin typeface="Roboto"/>
              </a:rPr>
              <a:t>3</a:t>
            </a:r>
          </a:p>
          <a:p>
            <a:endParaRPr lang="en-GB" sz="1000" dirty="0">
              <a:latin typeface="Roboto"/>
            </a:endParaRPr>
          </a:p>
          <a:p>
            <a:r>
              <a:rPr lang="en-GB" sz="1000" dirty="0" err="1">
                <a:latin typeface="Roboto"/>
              </a:rPr>
              <a:t>Steimar</a:t>
            </a:r>
            <a:r>
              <a:rPr lang="en-GB" sz="1000" dirty="0">
                <a:latin typeface="Roboto"/>
              </a:rPr>
              <a:t>, I. 2014.</a:t>
            </a:r>
            <a:r>
              <a:rPr lang="en-GB" sz="1000" i="1" dirty="0">
                <a:latin typeface="Roboto"/>
              </a:rPr>
              <a:t> 'The Union of Calmar - Nordic Great Power or Northern German Outpost?'</a:t>
            </a:r>
            <a:r>
              <a:rPr lang="en-GB" sz="1000" dirty="0">
                <a:latin typeface="Roboto"/>
              </a:rPr>
              <a:t>, in </a:t>
            </a:r>
            <a:r>
              <a:rPr lang="en-GB" sz="1000" dirty="0" err="1">
                <a:latin typeface="Roboto"/>
              </a:rPr>
              <a:t>Printy</a:t>
            </a:r>
            <a:r>
              <a:rPr lang="en-GB" sz="1000" dirty="0">
                <a:latin typeface="Roboto"/>
              </a:rPr>
              <a:t>, M., C. </a:t>
            </a:r>
            <a:r>
              <a:rPr lang="en-GB" sz="1000" dirty="0" err="1">
                <a:latin typeface="Roboto"/>
              </a:rPr>
              <a:t>Ocker</a:t>
            </a:r>
            <a:r>
              <a:rPr lang="en-GB" sz="1000" dirty="0">
                <a:latin typeface="Roboto"/>
              </a:rPr>
              <a:t>, P. Wallace, and P. </a:t>
            </a:r>
            <a:r>
              <a:rPr lang="en-GB" sz="1000" dirty="0" err="1">
                <a:latin typeface="Roboto"/>
              </a:rPr>
              <a:t>Starenko</a:t>
            </a:r>
            <a:r>
              <a:rPr lang="en-GB" sz="1000" dirty="0">
                <a:latin typeface="Roboto"/>
              </a:rPr>
              <a:t> (eds.)</a:t>
            </a:r>
            <a:r>
              <a:rPr lang="en-GB" sz="1000" i="1" dirty="0">
                <a:latin typeface="Roboto"/>
              </a:rPr>
              <a:t> Politics and Reformations - Communities, Polities, Nations, and Empires : Essays in </a:t>
            </a:r>
            <a:r>
              <a:rPr lang="en-GB" sz="1000" i="1" dirty="0" err="1">
                <a:latin typeface="Roboto"/>
              </a:rPr>
              <a:t>Honor</a:t>
            </a:r>
            <a:r>
              <a:rPr lang="en-GB" sz="1000" i="1" dirty="0">
                <a:latin typeface="Roboto"/>
              </a:rPr>
              <a:t> of Thomas A. Brady, Jr</a:t>
            </a:r>
            <a:r>
              <a:rPr lang="en-GB" sz="1000" dirty="0">
                <a:latin typeface="Roboto"/>
              </a:rPr>
              <a:t> (Boston: BRILL), pp. 171-186</a:t>
            </a:r>
            <a:endParaRPr lang="en-GB" sz="1000" b="0" i="0" dirty="0">
              <a:effectLst/>
              <a:latin typeface="Roboto"/>
            </a:endParaRPr>
          </a:p>
        </p:txBody>
      </p:sp>
      <p:sp>
        <p:nvSpPr>
          <p:cNvPr id="9" name="TextBox 8"/>
          <p:cNvSpPr txBox="1"/>
          <p:nvPr/>
        </p:nvSpPr>
        <p:spPr>
          <a:xfrm>
            <a:off x="1197033" y="116378"/>
            <a:ext cx="3840480" cy="369332"/>
          </a:xfrm>
          <a:prstGeom prst="rect">
            <a:avLst/>
          </a:prstGeom>
          <a:noFill/>
        </p:spPr>
        <p:txBody>
          <a:bodyPr wrap="square" rtlCol="0">
            <a:spAutoFit/>
          </a:bodyPr>
          <a:lstStyle/>
          <a:p>
            <a:r>
              <a:rPr lang="en-GB" dirty="0" smtClean="0"/>
              <a:t>Selected Bibliography</a:t>
            </a:r>
            <a:endParaRPr lang="en-GB" dirty="0"/>
          </a:p>
        </p:txBody>
      </p:sp>
    </p:spTree>
    <p:extLst>
      <p:ext uri="{BB962C8B-B14F-4D97-AF65-F5344CB8AC3E}">
        <p14:creationId xmlns:p14="http://schemas.microsoft.com/office/powerpoint/2010/main" val="2289846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ales Direction 16X9">
  <a:themeElements>
    <a:clrScheme name="Custom 5">
      <a:dk1>
        <a:srgbClr val="595959"/>
      </a:dk1>
      <a:lt1>
        <a:sysClr val="window" lastClr="FFFFFF"/>
      </a:lt1>
      <a:dk2>
        <a:srgbClr val="000000"/>
      </a:dk2>
      <a:lt2>
        <a:srgbClr val="F2F2F2"/>
      </a:lt2>
      <a:accent1>
        <a:srgbClr val="F5D974"/>
      </a:accent1>
      <a:accent2>
        <a:srgbClr val="C00000"/>
      </a:accent2>
      <a:accent3>
        <a:srgbClr val="EFC119"/>
      </a:accent3>
      <a:accent4>
        <a:srgbClr val="969890"/>
      </a:accent4>
      <a:accent5>
        <a:srgbClr val="50B4F2"/>
      </a:accent5>
      <a:accent6>
        <a:srgbClr val="C05A3A"/>
      </a:accent6>
      <a:hlink>
        <a:srgbClr val="EFC119"/>
      </a:hlink>
      <a:folHlink>
        <a:srgbClr val="969890"/>
      </a:folHlink>
    </a:clrScheme>
    <a:fontScheme name="Book Antiqua">
      <a:majorFont>
        <a:latin typeface="Book Antiqua"/>
        <a:ea typeface=""/>
        <a:cs typeface=""/>
      </a:majorFont>
      <a:minorFont>
        <a:latin typeface="Book Antiqu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rection presentation (widescreen).potx" id="{D17AB31B-F25B-45F4-B34E-C6982D129A29}" vid="{B63A7B92-8C2A-4E6A-9062-768A2448E61C}"/>
    </a:ext>
  </a:extLst>
</a:theme>
</file>

<file path=ppt/theme/theme2.xml><?xml version="1.0" encoding="utf-8"?>
<a:theme xmlns:a="http://schemas.openxmlformats.org/drawingml/2006/main" name="Office Theme">
  <a:themeElements>
    <a:clrScheme name="SalesDirection">
      <a:dk1>
        <a:srgbClr val="595959"/>
      </a:dk1>
      <a:lt1>
        <a:sysClr val="window" lastClr="FFFFFF"/>
      </a:lt1>
      <a:dk2>
        <a:srgbClr val="000000"/>
      </a:dk2>
      <a:lt2>
        <a:srgbClr val="F2F2F2"/>
      </a:lt2>
      <a:accent1>
        <a:srgbClr val="1EB8C1"/>
      </a:accent1>
      <a:accent2>
        <a:srgbClr val="EF7920"/>
      </a:accent2>
      <a:accent3>
        <a:srgbClr val="EFC119"/>
      </a:accent3>
      <a:accent4>
        <a:srgbClr val="969890"/>
      </a:accent4>
      <a:accent5>
        <a:srgbClr val="50B4F2"/>
      </a:accent5>
      <a:accent6>
        <a:srgbClr val="C05A3A"/>
      </a:accent6>
      <a:hlink>
        <a:srgbClr val="EFC119"/>
      </a:hlink>
      <a:folHlink>
        <a:srgbClr val="969890"/>
      </a:folHlink>
    </a:clrScheme>
    <a:fontScheme name="Book Antiqua">
      <a:majorFont>
        <a:latin typeface="Book Antiqua"/>
        <a:ea typeface=""/>
        <a:cs typeface=""/>
      </a:majorFont>
      <a:minorFont>
        <a:latin typeface="Book Antiqu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alesDirection">
      <a:dk1>
        <a:srgbClr val="595959"/>
      </a:dk1>
      <a:lt1>
        <a:sysClr val="window" lastClr="FFFFFF"/>
      </a:lt1>
      <a:dk2>
        <a:srgbClr val="000000"/>
      </a:dk2>
      <a:lt2>
        <a:srgbClr val="F2F2F2"/>
      </a:lt2>
      <a:accent1>
        <a:srgbClr val="1EB8C1"/>
      </a:accent1>
      <a:accent2>
        <a:srgbClr val="EF7920"/>
      </a:accent2>
      <a:accent3>
        <a:srgbClr val="EFC119"/>
      </a:accent3>
      <a:accent4>
        <a:srgbClr val="969890"/>
      </a:accent4>
      <a:accent5>
        <a:srgbClr val="50B4F2"/>
      </a:accent5>
      <a:accent6>
        <a:srgbClr val="C05A3A"/>
      </a:accent6>
      <a:hlink>
        <a:srgbClr val="EFC119"/>
      </a:hlink>
      <a:folHlink>
        <a:srgbClr val="969890"/>
      </a:folHlink>
    </a:clrScheme>
    <a:fontScheme name="Book Antiqua">
      <a:majorFont>
        <a:latin typeface="Book Antiqua"/>
        <a:ea typeface=""/>
        <a:cs typeface=""/>
      </a:majorFont>
      <a:minorFont>
        <a:latin typeface="Book Antiqu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463</TotalTime>
  <Words>1412</Words>
  <Application>Microsoft Office PowerPoint</Application>
  <PresentationFormat>Widescreen</PresentationFormat>
  <Paragraphs>74</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 Rounded MT Bold</vt:lpstr>
      <vt:lpstr>Book Antiqua</vt:lpstr>
      <vt:lpstr>Roboto</vt:lpstr>
      <vt:lpstr>Sales Direction 16X9</vt:lpstr>
      <vt:lpstr>Common Ground: tracing Scandinavian Identity, 1300 - 1453</vt:lpstr>
      <vt:lpstr>Why Scandinavia, why 1300 – 1453?</vt:lpstr>
      <vt:lpstr>Why Scandinavia, why 1300 – 1453?</vt:lpstr>
      <vt:lpstr>Main Aims and Methodology </vt:lpstr>
      <vt:lpstr>Example – Kalmar Union (1398 – 1532)</vt:lpstr>
      <vt:lpstr>Kalmar Union (1398 - 1532)</vt:lpstr>
      <vt:lpstr>Conclusion and closing remarks</vt:lpstr>
      <vt:lpstr>Conclusion (as of January 2018)</vt:lpstr>
      <vt:lpstr>Closing Remarks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with Picture Layout</dc:title>
  <dc:creator>Vincent Hingley (1501141)</dc:creator>
  <cp:lastModifiedBy>Vincent Hingley (1501141)</cp:lastModifiedBy>
  <cp:revision>60</cp:revision>
  <dcterms:created xsi:type="dcterms:W3CDTF">2018-01-14T16:25:07Z</dcterms:created>
  <dcterms:modified xsi:type="dcterms:W3CDTF">2018-01-15T20:49:25Z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