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6"/>
  </p:notesMasterIdLst>
  <p:handoutMasterIdLst>
    <p:handoutMasterId r:id="rId17"/>
  </p:handoutMasterIdLst>
  <p:sldIdLst>
    <p:sldId id="288" r:id="rId5"/>
    <p:sldId id="297" r:id="rId6"/>
    <p:sldId id="260" r:id="rId7"/>
    <p:sldId id="257" r:id="rId8"/>
    <p:sldId id="261" r:id="rId9"/>
    <p:sldId id="299" r:id="rId10"/>
    <p:sldId id="291" r:id="rId11"/>
    <p:sldId id="298" r:id="rId12"/>
    <p:sldId id="294" r:id="rId13"/>
    <p:sldId id="289" r:id="rId14"/>
    <p:sldId id="3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49B28-EEB6-4C8B-B673-2A8B46D5973F}" v="24" dt="2025-11-05T15:18:06.551"/>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474" autoAdjust="0"/>
  </p:normalViewPr>
  <p:slideViewPr>
    <p:cSldViewPr snapToGrid="0" snapToObjects="1">
      <p:cViewPr varScale="1">
        <p:scale>
          <a:sx n="90" d="100"/>
          <a:sy n="90" d="100"/>
        </p:scale>
        <p:origin x="355" y="53"/>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ta plesca" userId="1bc686717a28a88b" providerId="LiveId" clId="{5EC49CA8-B31A-48E9-A2C8-95210EDF6CCA}"/>
    <pc:docChg chg="undo custSel addSld delSld modSld sldOrd">
      <pc:chgData name="raduta plesca" userId="1bc686717a28a88b" providerId="LiveId" clId="{5EC49CA8-B31A-48E9-A2C8-95210EDF6CCA}" dt="2025-11-05T16:56:32.250" v="2835" actId="20577"/>
      <pc:docMkLst>
        <pc:docMk/>
      </pc:docMkLst>
      <pc:sldChg chg="addSp delSp modSp mod">
        <pc:chgData name="raduta plesca" userId="1bc686717a28a88b" providerId="LiveId" clId="{5EC49CA8-B31A-48E9-A2C8-95210EDF6CCA}" dt="2025-11-05T16:14:26.945" v="2277" actId="1076"/>
        <pc:sldMkLst>
          <pc:docMk/>
          <pc:sldMk cId="435195399" sldId="257"/>
        </pc:sldMkLst>
        <pc:spChg chg="mod">
          <ac:chgData name="raduta plesca" userId="1bc686717a28a88b" providerId="LiveId" clId="{5EC49CA8-B31A-48E9-A2C8-95210EDF6CCA}" dt="2025-11-05T16:14:26.945" v="2277" actId="1076"/>
          <ac:spMkLst>
            <pc:docMk/>
            <pc:sldMk cId="435195399" sldId="257"/>
            <ac:spMk id="3" creationId="{FEECEBD4-35BF-26BB-D438-DA43EBD5EE89}"/>
          </ac:spMkLst>
        </pc:spChg>
        <pc:spChg chg="add mod">
          <ac:chgData name="raduta plesca" userId="1bc686717a28a88b" providerId="LiveId" clId="{5EC49CA8-B31A-48E9-A2C8-95210EDF6CCA}" dt="2025-11-05T16:14:22.774" v="2276" actId="1076"/>
          <ac:spMkLst>
            <pc:docMk/>
            <pc:sldMk cId="435195399" sldId="257"/>
            <ac:spMk id="6" creationId="{D3C29816-119A-FFE3-EEF1-F35D00CB89E6}"/>
          </ac:spMkLst>
        </pc:spChg>
      </pc:sldChg>
      <pc:sldChg chg="del">
        <pc:chgData name="raduta plesca" userId="1bc686717a28a88b" providerId="LiveId" clId="{5EC49CA8-B31A-48E9-A2C8-95210EDF6CCA}" dt="2025-11-05T14:57:19.790" v="2081" actId="47"/>
        <pc:sldMkLst>
          <pc:docMk/>
          <pc:sldMk cId="1008037533" sldId="259"/>
        </pc:sldMkLst>
      </pc:sldChg>
      <pc:sldChg chg="modSp mod">
        <pc:chgData name="raduta plesca" userId="1bc686717a28a88b" providerId="LiveId" clId="{5EC49CA8-B31A-48E9-A2C8-95210EDF6CCA}" dt="2025-10-29T16:30:10.788" v="1963" actId="33524"/>
        <pc:sldMkLst>
          <pc:docMk/>
          <pc:sldMk cId="4169552892" sldId="260"/>
        </pc:sldMkLst>
        <pc:spChg chg="mod">
          <ac:chgData name="raduta plesca" userId="1bc686717a28a88b" providerId="LiveId" clId="{5EC49CA8-B31A-48E9-A2C8-95210EDF6CCA}" dt="2025-10-29T16:30:10.788" v="1963" actId="33524"/>
          <ac:spMkLst>
            <pc:docMk/>
            <pc:sldMk cId="4169552892" sldId="260"/>
            <ac:spMk id="3" creationId="{9BEA8735-F1DC-1DE6-0A38-429B2F660F8A}"/>
          </ac:spMkLst>
        </pc:spChg>
      </pc:sldChg>
      <pc:sldChg chg="modSp mod">
        <pc:chgData name="raduta plesca" userId="1bc686717a28a88b" providerId="LiveId" clId="{5EC49CA8-B31A-48E9-A2C8-95210EDF6CCA}" dt="2025-11-05T16:14:50.907" v="2282" actId="27636"/>
        <pc:sldMkLst>
          <pc:docMk/>
          <pc:sldMk cId="3666674671" sldId="261"/>
        </pc:sldMkLst>
        <pc:spChg chg="mod">
          <ac:chgData name="raduta plesca" userId="1bc686717a28a88b" providerId="LiveId" clId="{5EC49CA8-B31A-48E9-A2C8-95210EDF6CCA}" dt="2025-10-29T16:21:52.374" v="1960" actId="1076"/>
          <ac:spMkLst>
            <pc:docMk/>
            <pc:sldMk cId="3666674671" sldId="261"/>
            <ac:spMk id="2" creationId="{9635F5E3-2B1C-7C0A-8581-67A9052D13AA}"/>
          </ac:spMkLst>
        </pc:spChg>
        <pc:spChg chg="mod">
          <ac:chgData name="raduta plesca" userId="1bc686717a28a88b" providerId="LiveId" clId="{5EC49CA8-B31A-48E9-A2C8-95210EDF6CCA}" dt="2025-11-05T16:14:50.907" v="2282" actId="27636"/>
          <ac:spMkLst>
            <pc:docMk/>
            <pc:sldMk cId="3666674671" sldId="261"/>
            <ac:spMk id="3" creationId="{A6A33159-D030-2F82-A142-F75940728319}"/>
          </ac:spMkLst>
        </pc:spChg>
      </pc:sldChg>
      <pc:sldChg chg="delSp modSp mod">
        <pc:chgData name="raduta plesca" userId="1bc686717a28a88b" providerId="LiveId" clId="{5EC49CA8-B31A-48E9-A2C8-95210EDF6CCA}" dt="2025-11-05T14:58:12.665" v="2086" actId="478"/>
        <pc:sldMkLst>
          <pc:docMk/>
          <pc:sldMk cId="810883301" sldId="289"/>
        </pc:sldMkLst>
        <pc:spChg chg="del mod">
          <ac:chgData name="raduta plesca" userId="1bc686717a28a88b" providerId="LiveId" clId="{5EC49CA8-B31A-48E9-A2C8-95210EDF6CCA}" dt="2025-11-05T14:58:12.665" v="2086" actId="478"/>
          <ac:spMkLst>
            <pc:docMk/>
            <pc:sldMk cId="810883301" sldId="289"/>
            <ac:spMk id="3" creationId="{752EE43F-D3D3-9B7F-DBB5-F0D932ED0B82}"/>
          </ac:spMkLst>
        </pc:spChg>
      </pc:sldChg>
      <pc:sldChg chg="del">
        <pc:chgData name="raduta plesca" userId="1bc686717a28a88b" providerId="LiveId" clId="{5EC49CA8-B31A-48E9-A2C8-95210EDF6CCA}" dt="2025-11-05T14:57:32.987" v="2082" actId="47"/>
        <pc:sldMkLst>
          <pc:docMk/>
          <pc:sldMk cId="3494034371" sldId="290"/>
        </pc:sldMkLst>
      </pc:sldChg>
      <pc:sldChg chg="modSp mod">
        <pc:chgData name="raduta plesca" userId="1bc686717a28a88b" providerId="LiveId" clId="{5EC49CA8-B31A-48E9-A2C8-95210EDF6CCA}" dt="2025-11-05T16:18:10.150" v="2287" actId="20577"/>
        <pc:sldMkLst>
          <pc:docMk/>
          <pc:sldMk cId="2776384624" sldId="291"/>
        </pc:sldMkLst>
        <pc:spChg chg="mod">
          <ac:chgData name="raduta plesca" userId="1bc686717a28a88b" providerId="LiveId" clId="{5EC49CA8-B31A-48E9-A2C8-95210EDF6CCA}" dt="2025-11-05T16:18:10.150" v="2287" actId="20577"/>
          <ac:spMkLst>
            <pc:docMk/>
            <pc:sldMk cId="2776384624" sldId="291"/>
            <ac:spMk id="4" creationId="{EE29B928-4F72-F3C1-12C2-E28EA7794684}"/>
          </ac:spMkLst>
        </pc:spChg>
      </pc:sldChg>
      <pc:sldChg chg="del">
        <pc:chgData name="raduta plesca" userId="1bc686717a28a88b" providerId="LiveId" clId="{5EC49CA8-B31A-48E9-A2C8-95210EDF6CCA}" dt="2025-11-05T14:59:56.901" v="2099" actId="47"/>
        <pc:sldMkLst>
          <pc:docMk/>
          <pc:sldMk cId="32568796" sldId="292"/>
        </pc:sldMkLst>
      </pc:sldChg>
      <pc:sldChg chg="modSp del mod">
        <pc:chgData name="raduta plesca" userId="1bc686717a28a88b" providerId="LiveId" clId="{5EC49CA8-B31A-48E9-A2C8-95210EDF6CCA}" dt="2025-11-05T14:57:05.930" v="2080" actId="47"/>
        <pc:sldMkLst>
          <pc:docMk/>
          <pc:sldMk cId="3528109763" sldId="293"/>
        </pc:sldMkLst>
        <pc:spChg chg="mod">
          <ac:chgData name="raduta plesca" userId="1bc686717a28a88b" providerId="LiveId" clId="{5EC49CA8-B31A-48E9-A2C8-95210EDF6CCA}" dt="2025-11-05T14:56:57.568" v="2079" actId="5793"/>
          <ac:spMkLst>
            <pc:docMk/>
            <pc:sldMk cId="3528109763" sldId="293"/>
            <ac:spMk id="6" creationId="{6CFA43D1-403B-A54A-EB66-1425C2F2B40C}"/>
          </ac:spMkLst>
        </pc:spChg>
      </pc:sldChg>
      <pc:sldChg chg="addSp delSp modSp mod">
        <pc:chgData name="raduta plesca" userId="1bc686717a28a88b" providerId="LiveId" clId="{5EC49CA8-B31A-48E9-A2C8-95210EDF6CCA}" dt="2025-11-05T14:55:48.804" v="2047" actId="20577"/>
        <pc:sldMkLst>
          <pc:docMk/>
          <pc:sldMk cId="3690289006" sldId="294"/>
        </pc:sldMkLst>
        <pc:spChg chg="mod">
          <ac:chgData name="raduta plesca" userId="1bc686717a28a88b" providerId="LiveId" clId="{5EC49CA8-B31A-48E9-A2C8-95210EDF6CCA}" dt="2025-11-05T14:55:48.804" v="2047" actId="20577"/>
          <ac:spMkLst>
            <pc:docMk/>
            <pc:sldMk cId="3690289006" sldId="294"/>
            <ac:spMk id="2" creationId="{210C9E4E-FD8C-DAE8-7DC7-2BA937D22688}"/>
          </ac:spMkLst>
        </pc:spChg>
        <pc:spChg chg="add del mod">
          <ac:chgData name="raduta plesca" userId="1bc686717a28a88b" providerId="LiveId" clId="{5EC49CA8-B31A-48E9-A2C8-95210EDF6CCA}" dt="2025-11-05T14:54:39.243" v="2010"/>
          <ac:spMkLst>
            <pc:docMk/>
            <pc:sldMk cId="3690289006" sldId="294"/>
            <ac:spMk id="5" creationId="{F85A15F5-5F71-3B73-FCF7-09961486482A}"/>
          </ac:spMkLst>
        </pc:spChg>
        <pc:graphicFrameChg chg="del">
          <ac:chgData name="raduta plesca" userId="1bc686717a28a88b" providerId="LiveId" clId="{5EC49CA8-B31A-48E9-A2C8-95210EDF6CCA}" dt="2025-11-05T14:54:33.530" v="2009" actId="478"/>
          <ac:graphicFrameMkLst>
            <pc:docMk/>
            <pc:sldMk cId="3690289006" sldId="294"/>
            <ac:graphicFrameMk id="4" creationId="{2C1D02B8-7080-4620-9B1B-FBB987ACDB69}"/>
          </ac:graphicFrameMkLst>
        </pc:graphicFrameChg>
        <pc:picChg chg="add mod">
          <ac:chgData name="raduta plesca" userId="1bc686717a28a88b" providerId="LiveId" clId="{5EC49CA8-B31A-48E9-A2C8-95210EDF6CCA}" dt="2025-11-05T14:55:12.262" v="2017" actId="14100"/>
          <ac:picMkLst>
            <pc:docMk/>
            <pc:sldMk cId="3690289006" sldId="294"/>
            <ac:picMk id="6" creationId="{3B9AA61C-2FFA-416B-C789-69AA25AC4AEF}"/>
          </ac:picMkLst>
        </pc:picChg>
      </pc:sldChg>
      <pc:sldChg chg="del">
        <pc:chgData name="raduta plesca" userId="1bc686717a28a88b" providerId="LiveId" clId="{5EC49CA8-B31A-48E9-A2C8-95210EDF6CCA}" dt="2025-11-05T14:57:51.745" v="2083" actId="47"/>
        <pc:sldMkLst>
          <pc:docMk/>
          <pc:sldMk cId="1869408792" sldId="295"/>
        </pc:sldMkLst>
      </pc:sldChg>
      <pc:sldChg chg="del">
        <pc:chgData name="raduta plesca" userId="1bc686717a28a88b" providerId="LiveId" clId="{5EC49CA8-B31A-48E9-A2C8-95210EDF6CCA}" dt="2025-11-05T14:58:01.020" v="2084" actId="47"/>
        <pc:sldMkLst>
          <pc:docMk/>
          <pc:sldMk cId="336518477" sldId="296"/>
        </pc:sldMkLst>
      </pc:sldChg>
      <pc:sldChg chg="addSp delSp modSp new mod ord">
        <pc:chgData name="raduta plesca" userId="1bc686717a28a88b" providerId="LiveId" clId="{5EC49CA8-B31A-48E9-A2C8-95210EDF6CCA}" dt="2025-11-05T15:19:15.275" v="2275" actId="33524"/>
        <pc:sldMkLst>
          <pc:docMk/>
          <pc:sldMk cId="3684213972" sldId="297"/>
        </pc:sldMkLst>
        <pc:spChg chg="mod">
          <ac:chgData name="raduta plesca" userId="1bc686717a28a88b" providerId="LiveId" clId="{5EC49CA8-B31A-48E9-A2C8-95210EDF6CCA}" dt="2025-10-29T15:41:55.256" v="275" actId="255"/>
          <ac:spMkLst>
            <pc:docMk/>
            <pc:sldMk cId="3684213972" sldId="297"/>
            <ac:spMk id="3" creationId="{9D0CE25B-EB00-F50E-2FAD-3741C204DE56}"/>
          </ac:spMkLst>
        </pc:spChg>
        <pc:spChg chg="add mod">
          <ac:chgData name="raduta plesca" userId="1bc686717a28a88b" providerId="LiveId" clId="{5EC49CA8-B31A-48E9-A2C8-95210EDF6CCA}" dt="2025-11-05T15:19:15.275" v="2275" actId="33524"/>
          <ac:spMkLst>
            <pc:docMk/>
            <pc:sldMk cId="3684213972" sldId="297"/>
            <ac:spMk id="4" creationId="{93DFDADB-2B6F-0000-4213-6AFBF28A4033}"/>
          </ac:spMkLst>
        </pc:spChg>
      </pc:sldChg>
      <pc:sldChg chg="addSp delSp modSp new mod ord">
        <pc:chgData name="raduta plesca" userId="1bc686717a28a88b" providerId="LiveId" clId="{5EC49CA8-B31A-48E9-A2C8-95210EDF6CCA}" dt="2025-11-05T16:18:25.668" v="2289"/>
        <pc:sldMkLst>
          <pc:docMk/>
          <pc:sldMk cId="2409027467" sldId="298"/>
        </pc:sldMkLst>
        <pc:spChg chg="mod">
          <ac:chgData name="raduta plesca" userId="1bc686717a28a88b" providerId="LiveId" clId="{5EC49CA8-B31A-48E9-A2C8-95210EDF6CCA}" dt="2025-11-05T14:56:38.746" v="2076" actId="20577"/>
          <ac:spMkLst>
            <pc:docMk/>
            <pc:sldMk cId="2409027467" sldId="298"/>
            <ac:spMk id="2" creationId="{A77314A6-314C-A014-C66E-3E915174BD45}"/>
          </ac:spMkLst>
        </pc:spChg>
        <pc:spChg chg="del">
          <ac:chgData name="raduta plesca" userId="1bc686717a28a88b" providerId="LiveId" clId="{5EC49CA8-B31A-48E9-A2C8-95210EDF6CCA}" dt="2025-11-05T14:56:23.692" v="2049"/>
          <ac:spMkLst>
            <pc:docMk/>
            <pc:sldMk cId="2409027467" sldId="298"/>
            <ac:spMk id="3" creationId="{5FD7E3D1-10F4-CD58-2A94-D1AC8A974478}"/>
          </ac:spMkLst>
        </pc:spChg>
        <pc:picChg chg="add mod">
          <ac:chgData name="raduta plesca" userId="1bc686717a28a88b" providerId="LiveId" clId="{5EC49CA8-B31A-48E9-A2C8-95210EDF6CCA}" dt="2025-11-05T14:56:48.913" v="2078" actId="1076"/>
          <ac:picMkLst>
            <pc:docMk/>
            <pc:sldMk cId="2409027467" sldId="298"/>
            <ac:picMk id="4" creationId="{E33B3D04-552F-7F3B-11F3-A6940F3CCD3A}"/>
          </ac:picMkLst>
        </pc:picChg>
      </pc:sldChg>
      <pc:sldChg chg="addSp delSp modSp new mod">
        <pc:chgData name="raduta plesca" userId="1bc686717a28a88b" providerId="LiveId" clId="{5EC49CA8-B31A-48E9-A2C8-95210EDF6CCA}" dt="2025-11-05T16:56:32.250" v="2835" actId="20577"/>
        <pc:sldMkLst>
          <pc:docMk/>
          <pc:sldMk cId="2921001710" sldId="299"/>
        </pc:sldMkLst>
        <pc:spChg chg="del">
          <ac:chgData name="raduta plesca" userId="1bc686717a28a88b" providerId="LiveId" clId="{5EC49CA8-B31A-48E9-A2C8-95210EDF6CCA}" dt="2025-11-05T15:04:53.709" v="2146" actId="478"/>
          <ac:spMkLst>
            <pc:docMk/>
            <pc:sldMk cId="2921001710" sldId="299"/>
            <ac:spMk id="2" creationId="{C16A39D7-6121-37BE-FEDD-DA930F507E97}"/>
          </ac:spMkLst>
        </pc:spChg>
        <pc:spChg chg="add del mod">
          <ac:chgData name="raduta plesca" userId="1bc686717a28a88b" providerId="LiveId" clId="{5EC49CA8-B31A-48E9-A2C8-95210EDF6CCA}" dt="2025-11-05T16:55:07.907" v="2831" actId="14100"/>
          <ac:spMkLst>
            <pc:docMk/>
            <pc:sldMk cId="2921001710" sldId="299"/>
            <ac:spMk id="3" creationId="{8C5E3970-6883-3EF7-CD76-7C1845FA19EF}"/>
          </ac:spMkLst>
        </pc:spChg>
        <pc:spChg chg="add del mod">
          <ac:chgData name="raduta plesca" userId="1bc686717a28a88b" providerId="LiveId" clId="{5EC49CA8-B31A-48E9-A2C8-95210EDF6CCA}" dt="2025-11-05T15:04:51.540" v="2145" actId="478"/>
          <ac:spMkLst>
            <pc:docMk/>
            <pc:sldMk cId="2921001710" sldId="299"/>
            <ac:spMk id="5" creationId="{2CDD23F8-CE66-3176-D35C-98D27908C970}"/>
          </ac:spMkLst>
        </pc:spChg>
        <pc:spChg chg="add mod">
          <ac:chgData name="raduta plesca" userId="1bc686717a28a88b" providerId="LiveId" clId="{5EC49CA8-B31A-48E9-A2C8-95210EDF6CCA}" dt="2025-11-05T16:56:32.250" v="2835" actId="20577"/>
          <ac:spMkLst>
            <pc:docMk/>
            <pc:sldMk cId="2921001710" sldId="299"/>
            <ac:spMk id="6" creationId="{F3BD9E44-45BC-12FA-7000-2238ED6EB796}"/>
          </ac:spMkLst>
        </pc:spChg>
      </pc:sldChg>
      <pc:sldChg chg="addSp delSp modSp new mod">
        <pc:chgData name="raduta plesca" userId="1bc686717a28a88b" providerId="LiveId" clId="{5EC49CA8-B31A-48E9-A2C8-95210EDF6CCA}" dt="2025-11-05T15:18:06.551" v="2274"/>
        <pc:sldMkLst>
          <pc:docMk/>
          <pc:sldMk cId="2245349979" sldId="300"/>
        </pc:sldMkLst>
        <pc:spChg chg="del">
          <ac:chgData name="raduta plesca" userId="1bc686717a28a88b" providerId="LiveId" clId="{5EC49CA8-B31A-48E9-A2C8-95210EDF6CCA}" dt="2025-11-05T15:14:39.850" v="2261" actId="478"/>
          <ac:spMkLst>
            <pc:docMk/>
            <pc:sldMk cId="2245349979" sldId="300"/>
            <ac:spMk id="2" creationId="{EC2452E0-BAF4-5B46-8090-891F70279BF4}"/>
          </ac:spMkLst>
        </pc:spChg>
        <pc:spChg chg="mod">
          <ac:chgData name="raduta plesca" userId="1bc686717a28a88b" providerId="LiveId" clId="{5EC49CA8-B31A-48E9-A2C8-95210EDF6CCA}" dt="2025-11-05T15:14:33.197" v="2260" actId="20577"/>
          <ac:spMkLst>
            <pc:docMk/>
            <pc:sldMk cId="2245349979" sldId="300"/>
            <ac:spMk id="3" creationId="{F4DC4D32-9D70-06E9-DECE-FE958BDAA1E7}"/>
          </ac:spMkLst>
        </pc:spChg>
        <pc:spChg chg="add del mod">
          <ac:chgData name="raduta plesca" userId="1bc686717a28a88b" providerId="LiveId" clId="{5EC49CA8-B31A-48E9-A2C8-95210EDF6CCA}" dt="2025-11-05T15:14:52.058" v="2265"/>
          <ac:spMkLst>
            <pc:docMk/>
            <pc:sldMk cId="2245349979" sldId="300"/>
            <ac:spMk id="4" creationId="{D2533AA2-4799-E0AE-77BC-50A44BF85562}"/>
          </ac:spMkLst>
        </pc:spChg>
        <pc:spChg chg="add mod">
          <ac:chgData name="raduta plesca" userId="1bc686717a28a88b" providerId="LiveId" clId="{5EC49CA8-B31A-48E9-A2C8-95210EDF6CCA}" dt="2025-11-05T15:18:06.551" v="2274"/>
          <ac:spMkLst>
            <pc:docMk/>
            <pc:sldMk cId="2245349979" sldId="300"/>
            <ac:spMk id="5" creationId="{F680FC08-7845-7BAE-4E1F-90043BCB17B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11/5/2025</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US"/>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11/5/2025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11/5/2025</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vestopedia.com/terms/s/soleproprietorship.asp" TargetMode="External"/><Relationship Id="rId2" Type="http://schemas.openxmlformats.org/officeDocument/2006/relationships/hyperlink" Target="http://www.alixpartners.com/insights/102j5oz/naturally-beautiful-millennials-and-preferences-in-beauty-and-personal-care-prod/"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945529" y="1082833"/>
            <a:ext cx="6858000" cy="1408565"/>
          </a:xfrm>
        </p:spPr>
        <p:txBody>
          <a:bodyPr lIns="0" tIns="0" rIns="0" bIns="0">
            <a:normAutofit/>
          </a:bodyPr>
          <a:lstStyle/>
          <a:p>
            <a:r>
              <a:rPr lang="en-US" altLang="ja-JP" dirty="0"/>
              <a:t>Presentation of Business Plan </a:t>
            </a:r>
          </a:p>
          <a:p>
            <a:r>
              <a:rPr lang="en-US" altLang="ja-JP" dirty="0"/>
              <a:t>Raduta Adriana Plesca </a:t>
            </a:r>
          </a:p>
          <a:p>
            <a:r>
              <a:rPr lang="en-US" altLang="ja-JP" dirty="0"/>
              <a:t>Student ID: 2420315</a:t>
            </a:r>
          </a:p>
          <a:p>
            <a:endParaRPr lang="en-US" altLang="ja-JP" dirty="0"/>
          </a:p>
        </p:txBody>
      </p:sp>
      <p:sp>
        <p:nvSpPr>
          <p:cNvPr id="2" name="Oval 1">
            <a:extLst>
              <a:ext uri="{FF2B5EF4-FFF2-40B4-BE49-F238E27FC236}">
                <a16:creationId xmlns:a16="http://schemas.microsoft.com/office/drawing/2014/main" id="{36B48BD1-C38A-4EED-A6AB-D5705DCBB664}"/>
              </a:ext>
            </a:extLst>
          </p:cNvPr>
          <p:cNvSpPr/>
          <p:nvPr/>
        </p:nvSpPr>
        <p:spPr>
          <a:xfrm>
            <a:off x="8122596" y="3621752"/>
            <a:ext cx="2681771" cy="2346167"/>
          </a:xfrm>
          <a:prstGeom prst="ellipse">
            <a:avLst/>
          </a:pr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A3AEC861-A279-DA3E-D412-7D93F816F5E8}"/>
              </a:ext>
            </a:extLst>
          </p:cNvPr>
          <p:cNvSpPr txBox="1"/>
          <p:nvPr/>
        </p:nvSpPr>
        <p:spPr>
          <a:xfrm>
            <a:off x="731520" y="3394953"/>
            <a:ext cx="7391076" cy="2246769"/>
          </a:xfrm>
          <a:prstGeom prst="rect">
            <a:avLst/>
          </a:prstGeom>
          <a:noFill/>
        </p:spPr>
        <p:txBody>
          <a:bodyPr wrap="square" rtlCol="0">
            <a:spAutoFit/>
          </a:bodyPr>
          <a:lstStyle/>
          <a:p>
            <a:r>
              <a:rPr lang="en-GB" sz="2800" dirty="0"/>
              <a:t>Lecturer: Trinh Nguyen </a:t>
            </a:r>
            <a:r>
              <a:rPr lang="en-GB" sz="2800" dirty="0" err="1"/>
              <a:t>Thi</a:t>
            </a:r>
            <a:r>
              <a:rPr lang="en-GB" sz="2800" dirty="0"/>
              <a:t> Ngoc </a:t>
            </a:r>
          </a:p>
          <a:p>
            <a:r>
              <a:rPr lang="en-GB" sz="2800" dirty="0"/>
              <a:t>Module name: enterprise &amp; entrepreneurship </a:t>
            </a:r>
          </a:p>
          <a:p>
            <a:r>
              <a:rPr lang="en-GB" sz="2800" dirty="0"/>
              <a:t>Certificate in higher education </a:t>
            </a:r>
          </a:p>
          <a:p>
            <a:r>
              <a:rPr lang="en-GB" sz="2800" dirty="0"/>
              <a:t>(business skills for the workplace) </a:t>
            </a:r>
          </a:p>
          <a:p>
            <a:r>
              <a:rPr lang="en-GB" sz="2800" dirty="0"/>
              <a:t>Level 4  </a:t>
            </a:r>
          </a:p>
        </p:txBody>
      </p:sp>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D0CE25B-EB00-F50E-2FAD-3741C204DE56}"/>
              </a:ext>
            </a:extLst>
          </p:cNvPr>
          <p:cNvSpPr>
            <a:spLocks noGrp="1"/>
          </p:cNvSpPr>
          <p:nvPr>
            <p:ph type="subTitle" idx="1"/>
          </p:nvPr>
        </p:nvSpPr>
        <p:spPr/>
        <p:txBody>
          <a:bodyPr>
            <a:normAutofit/>
          </a:bodyPr>
          <a:lstStyle/>
          <a:p>
            <a:r>
              <a:rPr lang="en-GB" sz="3600" dirty="0"/>
              <a:t>Introduction</a:t>
            </a:r>
          </a:p>
        </p:txBody>
      </p:sp>
      <p:sp>
        <p:nvSpPr>
          <p:cNvPr id="4" name="TextBox 3">
            <a:extLst>
              <a:ext uri="{FF2B5EF4-FFF2-40B4-BE49-F238E27FC236}">
                <a16:creationId xmlns:a16="http://schemas.microsoft.com/office/drawing/2014/main" id="{93DFDADB-2B6F-0000-4213-6AFBF28A4033}"/>
              </a:ext>
            </a:extLst>
          </p:cNvPr>
          <p:cNvSpPr txBox="1"/>
          <p:nvPr/>
        </p:nvSpPr>
        <p:spPr>
          <a:xfrm>
            <a:off x="853440" y="1889760"/>
            <a:ext cx="6614160" cy="4524315"/>
          </a:xfrm>
          <a:prstGeom prst="rect">
            <a:avLst/>
          </a:prstGeom>
          <a:noFill/>
        </p:spPr>
        <p:txBody>
          <a:bodyPr wrap="square" rtlCol="0">
            <a:spAutoFit/>
          </a:bodyPr>
          <a:lstStyle/>
          <a:p>
            <a:r>
              <a:rPr lang="en-GB" sz="2400" dirty="0"/>
              <a:t>In today's presentation I will talk about my Business Plan.</a:t>
            </a:r>
          </a:p>
          <a:p>
            <a:endParaRPr lang="en-GB" sz="2400" dirty="0"/>
          </a:p>
          <a:p>
            <a:r>
              <a:rPr lang="en-GB" sz="2400" dirty="0"/>
              <a:t>The Nail Lab is a modern nail salon dedicated to provide high quality nail care. </a:t>
            </a:r>
          </a:p>
          <a:p>
            <a:r>
              <a:rPr lang="en-GB" sz="2400" dirty="0"/>
              <a:t>Located in Birmingham Sparkill, we offer manicures, pedicures and nail art.</a:t>
            </a:r>
          </a:p>
          <a:p>
            <a:endParaRPr lang="en-GB" sz="2400" dirty="0"/>
          </a:p>
          <a:p>
            <a:r>
              <a:rPr lang="en-GB" sz="2400" dirty="0"/>
              <a:t>My mission is to deliver exceptional service for my clients. I aim for my salon to have a inviting atmosphere and to become a trusted destination for nail care.</a:t>
            </a:r>
          </a:p>
        </p:txBody>
      </p:sp>
    </p:spTree>
    <p:extLst>
      <p:ext uri="{BB962C8B-B14F-4D97-AF65-F5344CB8AC3E}">
        <p14:creationId xmlns:p14="http://schemas.microsoft.com/office/powerpoint/2010/main" val="3684213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221791" y="225682"/>
            <a:ext cx="4054489" cy="1924131"/>
          </a:xfrm>
          <a:noFill/>
        </p:spPr>
        <p:txBody>
          <a:bodyPr lIns="0" tIns="0" rIns="0" bIns="0" anchor="ctr" anchorCtr="0">
            <a:noAutofit/>
          </a:bodyPr>
          <a:lstStyle/>
          <a:p>
            <a:r>
              <a:rPr lang="en-US" dirty="0"/>
              <a:t>	overview </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5245608" y="1005840"/>
            <a:ext cx="5303520" cy="4023360"/>
          </a:xfrm>
          <a:noFill/>
        </p:spPr>
        <p:txBody>
          <a:bodyPr lIns="0" tIns="0" rIns="0" bIns="0" anchor="ctr" anchorCtr="0">
            <a:normAutofit lnSpcReduction="10000"/>
          </a:bodyPr>
          <a:lstStyle/>
          <a:p>
            <a:pPr marL="0" indent="0">
              <a:buNone/>
            </a:pPr>
            <a:r>
              <a:rPr lang="en-US" dirty="0"/>
              <a:t>Business plan: To open a nail salon, offering high-quality nail services such as:</a:t>
            </a:r>
          </a:p>
          <a:p>
            <a:r>
              <a:rPr lang="en-US" dirty="0"/>
              <a:t>Manicures, pedicures, acrylic, and gel enhancements also spa treatment and nail art.</a:t>
            </a:r>
          </a:p>
          <a:p>
            <a:r>
              <a:rPr lang="en-US" dirty="0"/>
              <a:t>I have experience as Nail Technician since 2018 as a home based technician.   </a:t>
            </a:r>
          </a:p>
          <a:p>
            <a:r>
              <a:rPr lang="en-US" dirty="0"/>
              <a:t>My aim is now to expand unto a physical salon location to also improve facilities and create a more luxurious experience for my client.</a:t>
            </a:r>
          </a:p>
          <a:p>
            <a:r>
              <a:rPr lang="en-US" dirty="0"/>
              <a:t>I choose Sparkill as my location because it has a growing neighborhood with many schools and universities around.</a:t>
            </a:r>
          </a:p>
          <a:p>
            <a:endParaRPr lang="en-US" dirty="0"/>
          </a:p>
        </p:txBody>
      </p:sp>
    </p:spTree>
    <p:extLst>
      <p:ext uri="{BB962C8B-B14F-4D97-AF65-F5344CB8AC3E}">
        <p14:creationId xmlns:p14="http://schemas.microsoft.com/office/powerpoint/2010/main" val="416955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5162973" y="469053"/>
            <a:ext cx="6400800" cy="914400"/>
          </a:xfrm>
          <a:noFill/>
        </p:spPr>
        <p:txBody>
          <a:bodyPr lIns="0" tIns="0" rIns="0" bIns="0">
            <a:noAutofit/>
          </a:bodyPr>
          <a:lstStyle/>
          <a:p>
            <a:r>
              <a:rPr lang="en-US" dirty="0"/>
              <a:t>                 Management structure </a:t>
            </a:r>
          </a:p>
        </p:txBody>
      </p:sp>
      <p:sp>
        <p:nvSpPr>
          <p:cNvPr id="6" name="TextBox 5">
            <a:extLst>
              <a:ext uri="{FF2B5EF4-FFF2-40B4-BE49-F238E27FC236}">
                <a16:creationId xmlns:a16="http://schemas.microsoft.com/office/drawing/2014/main" id="{D3C29816-119A-FFE3-EEF1-F35D00CB89E6}"/>
              </a:ext>
            </a:extLst>
          </p:cNvPr>
          <p:cNvSpPr txBox="1"/>
          <p:nvPr/>
        </p:nvSpPr>
        <p:spPr>
          <a:xfrm>
            <a:off x="4069080" y="1082888"/>
            <a:ext cx="7924800" cy="6340197"/>
          </a:xfrm>
          <a:prstGeom prst="rect">
            <a:avLst/>
          </a:prstGeom>
          <a:noFill/>
        </p:spPr>
        <p:txBody>
          <a:bodyPr wrap="square" rtlCol="0">
            <a:spAutoFit/>
          </a:bodyPr>
          <a:lstStyle/>
          <a:p>
            <a:r>
              <a:rPr lang="en-GB" sz="1600" dirty="0"/>
              <a:t>I will manage the business by myself because I have 7 years experience In the nail industry.</a:t>
            </a:r>
          </a:p>
          <a:p>
            <a:endParaRPr lang="en-GB" sz="1600" dirty="0"/>
          </a:p>
          <a:p>
            <a:r>
              <a:rPr lang="en-GB" sz="1600" b="1" dirty="0"/>
              <a:t>Initial team </a:t>
            </a:r>
          </a:p>
          <a:p>
            <a:pPr marL="285750" indent="-285750">
              <a:buFont typeface="Arial" panose="020B0604020202020204" pitchFamily="34" charset="0"/>
              <a:buChar char="•"/>
            </a:pPr>
            <a:r>
              <a:rPr lang="en-GB" sz="1600" dirty="0"/>
              <a:t>1Part-time receptionist </a:t>
            </a:r>
          </a:p>
          <a:p>
            <a:pPr marL="285750" indent="-285750">
              <a:buFont typeface="Arial" panose="020B0604020202020204" pitchFamily="34" charset="0"/>
              <a:buChar char="•"/>
            </a:pPr>
            <a:r>
              <a:rPr lang="en-GB" sz="1600" dirty="0"/>
              <a:t>1 Full time nail technician </a:t>
            </a:r>
          </a:p>
          <a:p>
            <a:pPr marL="285750" indent="-285750">
              <a:buFont typeface="Arial" panose="020B0604020202020204" pitchFamily="34" charset="0"/>
              <a:buChar char="•"/>
            </a:pPr>
            <a:endParaRPr lang="en-GB" sz="1600" dirty="0"/>
          </a:p>
          <a:p>
            <a:r>
              <a:rPr lang="en-GB" sz="1600" b="1" dirty="0"/>
              <a:t>Structure</a:t>
            </a:r>
          </a:p>
          <a:p>
            <a:pPr marL="285750" indent="-285750">
              <a:buFont typeface="Arial" panose="020B0604020202020204" pitchFamily="34" charset="0"/>
              <a:buChar char="•"/>
            </a:pPr>
            <a:r>
              <a:rPr lang="en-GB" sz="1600" dirty="0"/>
              <a:t>Small team to maintain cost efficiency and personalised service.</a:t>
            </a:r>
          </a:p>
          <a:p>
            <a:pPr marL="285750" indent="-285750">
              <a:buFont typeface="Arial" panose="020B0604020202020204" pitchFamily="34" charset="0"/>
              <a:buChar char="•"/>
            </a:pPr>
            <a:r>
              <a:rPr lang="en-GB" sz="1600" dirty="0"/>
              <a:t>Expansion plans to include more staff as demand grows.</a:t>
            </a:r>
          </a:p>
          <a:p>
            <a:endParaRPr lang="en-GB" sz="1600" dirty="0"/>
          </a:p>
          <a:p>
            <a:r>
              <a:rPr lang="en-GB" sz="1600" b="1" dirty="0"/>
              <a:t>Future Growth </a:t>
            </a:r>
          </a:p>
          <a:p>
            <a:pPr marL="285750" indent="-285750">
              <a:buFont typeface="Arial" panose="020B0604020202020204" pitchFamily="34" charset="0"/>
              <a:buChar char="•"/>
            </a:pPr>
            <a:r>
              <a:rPr lang="en-GB" sz="1600" dirty="0"/>
              <a:t> Potential to add services such as eyebrow and facial treatments.</a:t>
            </a:r>
          </a:p>
          <a:p>
            <a:pPr marL="285750" indent="-285750">
              <a:buFont typeface="Arial" panose="020B0604020202020204" pitchFamily="34" charset="0"/>
              <a:buChar char="•"/>
            </a:pPr>
            <a:r>
              <a:rPr lang="en-GB" sz="1600" dirty="0"/>
              <a:t>Nail care</a:t>
            </a:r>
          </a:p>
          <a:p>
            <a:pPr marL="285750" indent="-285750">
              <a:buFont typeface="Arial" panose="020B0604020202020204" pitchFamily="34" charset="0"/>
              <a:buChar char="•"/>
            </a:pPr>
            <a:r>
              <a:rPr lang="en-GB" sz="1600" dirty="0"/>
              <a:t>Cuticle care</a:t>
            </a:r>
          </a:p>
          <a:p>
            <a:pPr marL="285750" indent="-285750">
              <a:buFont typeface="Arial" panose="020B0604020202020204" pitchFamily="34" charset="0"/>
              <a:buChar char="•"/>
            </a:pPr>
            <a:r>
              <a:rPr lang="en-GB" sz="1600" dirty="0"/>
              <a:t>Hand treatment</a:t>
            </a:r>
          </a:p>
          <a:p>
            <a:r>
              <a:rPr lang="en-GB" sz="1600" dirty="0"/>
              <a:t> </a:t>
            </a:r>
          </a:p>
          <a:p>
            <a:r>
              <a:rPr lang="en-GB" sz="1600" b="1" dirty="0"/>
              <a:t>Focus Areas</a:t>
            </a:r>
          </a:p>
          <a:p>
            <a:pPr marL="285750" indent="-285750">
              <a:buFont typeface="Arial" panose="020B0604020202020204" pitchFamily="34" charset="0"/>
              <a:buChar char="•"/>
            </a:pPr>
            <a:r>
              <a:rPr lang="en-GB" sz="1600" dirty="0"/>
              <a:t>Professionalism</a:t>
            </a:r>
          </a:p>
          <a:p>
            <a:pPr marL="285750" indent="-285750">
              <a:buFont typeface="Arial" panose="020B0604020202020204" pitchFamily="34" charset="0"/>
              <a:buChar char="•"/>
            </a:pPr>
            <a:r>
              <a:rPr lang="en-GB" sz="1600" dirty="0"/>
              <a:t>Excellent customer service </a:t>
            </a:r>
          </a:p>
          <a:p>
            <a:pPr marL="285750" indent="-285750">
              <a:buFont typeface="Arial" panose="020B0604020202020204" pitchFamily="34" charset="0"/>
              <a:buChar char="•"/>
            </a:pPr>
            <a:r>
              <a:rPr lang="en-GB" sz="1600" dirty="0"/>
              <a:t>High hygiene standards  </a:t>
            </a:r>
          </a:p>
          <a:p>
            <a:pPr marL="285750" indent="-285750">
              <a:buFont typeface="Arial" panose="020B0604020202020204" pitchFamily="34" charset="0"/>
              <a:buChar char="•"/>
            </a:pPr>
            <a:r>
              <a:rPr lang="en-GB" sz="1600" dirty="0"/>
              <a:t>Delivering an outstanding salon experience</a:t>
            </a:r>
          </a:p>
          <a:p>
            <a:endParaRPr lang="en-GB" dirty="0"/>
          </a:p>
          <a:p>
            <a:endParaRPr lang="en-GB" dirty="0"/>
          </a:p>
          <a:p>
            <a:endParaRPr lang="en-GB" dirty="0"/>
          </a:p>
        </p:txBody>
      </p:sp>
    </p:spTree>
    <p:extLst>
      <p:ext uri="{BB962C8B-B14F-4D97-AF65-F5344CB8AC3E}">
        <p14:creationId xmlns:p14="http://schemas.microsoft.com/office/powerpoint/2010/main" val="435195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571500" y="1123188"/>
            <a:ext cx="4937760" cy="4023360"/>
          </a:xfrm>
          <a:noFill/>
        </p:spPr>
        <p:txBody>
          <a:bodyPr lIns="0" tIns="0" rIns="0" bIns="0">
            <a:noAutofit/>
          </a:bodyPr>
          <a:lstStyle/>
          <a:p>
            <a:r>
              <a:rPr lang="en-US" dirty="0"/>
              <a:t>Legal format</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5147733" y="2590801"/>
            <a:ext cx="6347968" cy="3938694"/>
          </a:xfrm>
          <a:noFill/>
        </p:spPr>
        <p:txBody>
          <a:bodyPr lIns="0" tIns="0" rIns="0" bIns="0">
            <a:normAutofit lnSpcReduction="10000"/>
          </a:bodyPr>
          <a:lstStyle/>
          <a:p>
            <a:r>
              <a:rPr lang="en-GB" dirty="0"/>
              <a:t>The company will start out as a sole trader as it expands and needs liability protection and more formal accounting procedures it will eventually change to a limited company (LTD). </a:t>
            </a:r>
          </a:p>
          <a:p>
            <a:r>
              <a:rPr lang="en-GB" dirty="0"/>
              <a:t>A sole proprietorship is an independent business owned by a single individual who is entitled to all profits and responsible for all debts and obligations, making it the simplest form of business structure (Twin, 2025)</a:t>
            </a:r>
          </a:p>
          <a:p>
            <a:r>
              <a:rPr lang="en-GB" dirty="0"/>
              <a:t>The advantages of a sole proprietorship are simple and inexpensive to establish as it requires minimal legal formalities compared to other business structures. I will have full control and decision-making authority allowing for flexibility in managing services, pricing, and marketing strategies. </a:t>
            </a:r>
          </a:p>
          <a:p>
            <a:endParaRPr lang="en-GB" dirty="0"/>
          </a:p>
          <a:p>
            <a:endParaRPr lang="en-US" dirty="0"/>
          </a:p>
        </p:txBody>
      </p:sp>
    </p:spTree>
    <p:extLst>
      <p:ext uri="{BB962C8B-B14F-4D97-AF65-F5344CB8AC3E}">
        <p14:creationId xmlns:p14="http://schemas.microsoft.com/office/powerpoint/2010/main" val="366667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C5E3970-6883-3EF7-CD76-7C1845FA19EF}"/>
              </a:ext>
            </a:extLst>
          </p:cNvPr>
          <p:cNvSpPr>
            <a:spLocks noGrp="1"/>
          </p:cNvSpPr>
          <p:nvPr>
            <p:ph type="subTitle" idx="1"/>
          </p:nvPr>
        </p:nvSpPr>
        <p:spPr>
          <a:xfrm>
            <a:off x="731520" y="406400"/>
            <a:ext cx="6858000" cy="711200"/>
          </a:xfrm>
        </p:spPr>
        <p:txBody>
          <a:bodyPr>
            <a:normAutofit/>
          </a:bodyPr>
          <a:lstStyle/>
          <a:p>
            <a:r>
              <a:rPr lang="en-GB" sz="2800" b="1" u="sng" dirty="0"/>
              <a:t>PESTEL Analysis </a:t>
            </a:r>
          </a:p>
        </p:txBody>
      </p:sp>
      <p:sp>
        <p:nvSpPr>
          <p:cNvPr id="6" name="TextBox 5">
            <a:extLst>
              <a:ext uri="{FF2B5EF4-FFF2-40B4-BE49-F238E27FC236}">
                <a16:creationId xmlns:a16="http://schemas.microsoft.com/office/drawing/2014/main" id="{F3BD9E44-45BC-12FA-7000-2238ED6EB796}"/>
              </a:ext>
            </a:extLst>
          </p:cNvPr>
          <p:cNvSpPr txBox="1"/>
          <p:nvPr/>
        </p:nvSpPr>
        <p:spPr>
          <a:xfrm rot="10800000" flipH="1" flipV="1">
            <a:off x="1016000" y="1328915"/>
            <a:ext cx="8813800" cy="5909310"/>
          </a:xfrm>
          <a:prstGeom prst="rect">
            <a:avLst/>
          </a:prstGeom>
          <a:noFill/>
        </p:spPr>
        <p:txBody>
          <a:bodyPr wrap="square" rtlCol="0">
            <a:spAutoFit/>
          </a:bodyPr>
          <a:lstStyle/>
          <a:p>
            <a:r>
              <a:rPr lang="en-GB" b="1" dirty="0"/>
              <a:t>Political </a:t>
            </a:r>
            <a:r>
              <a:rPr lang="en-GB" dirty="0"/>
              <a:t>. Political factors can affect the cost of running a nail salon in Birmingham . Increases to the National Minimum Wage mean salon owners may have to pay staff more, which raises overall expenses. Local council decisions on business rates can also change how much the salon pays tax. Altogether, government and council policies can make running a salon either more </a:t>
            </a:r>
            <a:r>
              <a:rPr lang="en-GB"/>
              <a:t>affordable or more expensive.  </a:t>
            </a:r>
            <a:endParaRPr lang="en-GB" dirty="0"/>
          </a:p>
          <a:p>
            <a:r>
              <a:rPr lang="en-GB" b="1" dirty="0"/>
              <a:t>Economic: </a:t>
            </a:r>
            <a:r>
              <a:rPr lang="en-GB" dirty="0"/>
              <a:t>Competition from other salon, to overcome this I will make sure the salon is well promoted, loyalty program and offers to attract customers. </a:t>
            </a:r>
          </a:p>
          <a:p>
            <a:r>
              <a:rPr lang="en-GB" b="1" dirty="0"/>
              <a:t>Social: </a:t>
            </a:r>
            <a:r>
              <a:rPr lang="en-GB" dirty="0"/>
              <a:t>trends indicates that women between the ages of 18 and 45 are particularly interested in wellness, beauty, and self-care customers. (Masory,2019). </a:t>
            </a:r>
          </a:p>
          <a:p>
            <a:r>
              <a:rPr lang="en-GB" dirty="0"/>
              <a:t>Also advertising on social platforms to promote and bring brand awareness.</a:t>
            </a:r>
          </a:p>
          <a:p>
            <a:r>
              <a:rPr lang="en-GB" b="1" dirty="0"/>
              <a:t>Technological: </a:t>
            </a:r>
            <a:r>
              <a:rPr lang="en-GB" dirty="0"/>
              <a:t>Through digital loyalty programs, online booking platforms, card payments, and social media marketing I will promote my business, advertise and attract. </a:t>
            </a:r>
          </a:p>
          <a:p>
            <a:r>
              <a:rPr lang="en-GB" b="1" dirty="0"/>
              <a:t>Environmental: </a:t>
            </a:r>
            <a:r>
              <a:rPr lang="en-GB" dirty="0"/>
              <a:t>my business will use eco friendly and cruelty free products to meet customers’ expectations and wants.</a:t>
            </a:r>
          </a:p>
          <a:p>
            <a:r>
              <a:rPr lang="en-GB" b="1" dirty="0"/>
              <a:t>Legal: </a:t>
            </a:r>
            <a:r>
              <a:rPr lang="en-GB" dirty="0"/>
              <a:t>In my business I will have Employment Law and make sure the staff is treated fairly and with respect. Also, health and safety laws meaning clean environment, tool sterilisation and infection control. </a:t>
            </a:r>
          </a:p>
          <a:p>
            <a:endParaRPr lang="en-GB" b="1" dirty="0"/>
          </a:p>
          <a:p>
            <a:endParaRPr lang="en-GB" b="1" dirty="0"/>
          </a:p>
          <a:p>
            <a:endParaRPr lang="en-GB" b="1" dirty="0"/>
          </a:p>
        </p:txBody>
      </p:sp>
    </p:spTree>
    <p:extLst>
      <p:ext uri="{BB962C8B-B14F-4D97-AF65-F5344CB8AC3E}">
        <p14:creationId xmlns:p14="http://schemas.microsoft.com/office/powerpoint/2010/main" val="2921001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E1AB3B5-947D-2C60-0AB5-0A2AB9F6BE48}"/>
              </a:ext>
            </a:extLst>
          </p:cNvPr>
          <p:cNvSpPr>
            <a:spLocks noGrp="1"/>
          </p:cNvSpPr>
          <p:nvPr>
            <p:ph type="ctrTitle"/>
          </p:nvPr>
        </p:nvSpPr>
        <p:spPr>
          <a:xfrm>
            <a:off x="731520" y="1554480"/>
            <a:ext cx="6400800" cy="2103120"/>
          </a:xfrm>
        </p:spPr>
        <p:txBody>
          <a:bodyPr/>
          <a:lstStyle/>
          <a:p>
            <a:r>
              <a:rPr lang="en-US" dirty="0"/>
              <a:t>Marketing strategies</a:t>
            </a:r>
          </a:p>
        </p:txBody>
      </p:sp>
      <p:sp>
        <p:nvSpPr>
          <p:cNvPr id="4" name="Content Placeholder 3">
            <a:extLst>
              <a:ext uri="{FF2B5EF4-FFF2-40B4-BE49-F238E27FC236}">
                <a16:creationId xmlns:a16="http://schemas.microsoft.com/office/drawing/2014/main" id="{EE29B928-4F72-F3C1-12C2-E28EA7794684}"/>
              </a:ext>
            </a:extLst>
          </p:cNvPr>
          <p:cNvSpPr>
            <a:spLocks noGrp="1"/>
          </p:cNvSpPr>
          <p:nvPr>
            <p:ph idx="1"/>
          </p:nvPr>
        </p:nvSpPr>
        <p:spPr>
          <a:xfrm>
            <a:off x="731520" y="3056467"/>
            <a:ext cx="6400800" cy="3070013"/>
          </a:xfrm>
        </p:spPr>
        <p:txBody>
          <a:bodyPr>
            <a:normAutofit fontScale="92500"/>
          </a:bodyPr>
          <a:lstStyle/>
          <a:p>
            <a:r>
              <a:rPr lang="en-GB" dirty="0"/>
              <a:t>Social media presence on Facebook, TikTok and Instagram that features customers transformations, behind the scenes videos and manicure design will be crucial.</a:t>
            </a:r>
          </a:p>
          <a:p>
            <a:r>
              <a:rPr lang="en-GB" dirty="0"/>
              <a:t>As the part of a grand opening a first-time guest will receive complimentary nail art and reduced treatments. This will also be advertised on all the social media platforms.</a:t>
            </a:r>
          </a:p>
          <a:p>
            <a:r>
              <a:rPr lang="en-GB" dirty="0"/>
              <a:t>Also, flyers and brochures will be created and given on street to promote the new salon and attract customers. In addition, word of mouth will spread the good news about the salon so more people will get to know about the business.</a:t>
            </a:r>
          </a:p>
          <a:p>
            <a:endParaRPr lang="en-US" dirty="0"/>
          </a:p>
        </p:txBody>
      </p:sp>
      <p:pic>
        <p:nvPicPr>
          <p:cNvPr id="11" name="Picture Placeholder 10" descr="Person walking on bridge surrounded by trees">
            <a:extLst>
              <a:ext uri="{FF2B5EF4-FFF2-40B4-BE49-F238E27FC236}">
                <a16:creationId xmlns:a16="http://schemas.microsoft.com/office/drawing/2014/main" id="{4618CDC1-6CAF-B008-4054-3E5E6BDF476F}"/>
              </a:ext>
            </a:extLst>
          </p:cNvPr>
          <p:cNvPicPr>
            <a:picLocks noGrp="1" noChangeAspect="1"/>
          </p:cNvPicPr>
          <p:nvPr>
            <p:ph type="pic" sz="quarter" idx="13"/>
          </p:nvPr>
        </p:nvPicPr>
        <p:blipFill>
          <a:blip r:embed="rId2"/>
          <a:srcRect l="4" r="4"/>
          <a:stretch/>
        </p:blipFill>
        <p:spPr>
          <a:xfrm>
            <a:off x="7580376" y="685800"/>
            <a:ext cx="3840480" cy="5486400"/>
          </a:xfrm>
        </p:spPr>
      </p:pic>
    </p:spTree>
    <p:extLst>
      <p:ext uri="{BB962C8B-B14F-4D97-AF65-F5344CB8AC3E}">
        <p14:creationId xmlns:p14="http://schemas.microsoft.com/office/powerpoint/2010/main" val="2776384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14A6-314C-A014-C66E-3E915174BD45}"/>
              </a:ext>
            </a:extLst>
          </p:cNvPr>
          <p:cNvSpPr>
            <a:spLocks noGrp="1"/>
          </p:cNvSpPr>
          <p:nvPr>
            <p:ph type="title"/>
          </p:nvPr>
        </p:nvSpPr>
        <p:spPr/>
        <p:txBody>
          <a:bodyPr/>
          <a:lstStyle/>
          <a:p>
            <a:r>
              <a:rPr lang="en-GB" dirty="0"/>
              <a:t>CASH FLOW TABLE</a:t>
            </a:r>
          </a:p>
        </p:txBody>
      </p:sp>
      <p:pic>
        <p:nvPicPr>
          <p:cNvPr id="4" name="Content Placeholder 3">
            <a:extLst>
              <a:ext uri="{FF2B5EF4-FFF2-40B4-BE49-F238E27FC236}">
                <a16:creationId xmlns:a16="http://schemas.microsoft.com/office/drawing/2014/main" id="{E33B3D04-552F-7F3B-11F3-A6940F3CCD3A}"/>
              </a:ext>
            </a:extLst>
          </p:cNvPr>
          <p:cNvPicPr>
            <a:picLocks noGrp="1" noChangeAspect="1"/>
          </p:cNvPicPr>
          <p:nvPr>
            <p:ph idx="14"/>
          </p:nvPr>
        </p:nvPicPr>
        <p:blipFill>
          <a:blip r:embed="rId2">
            <a:extLst>
              <a:ext uri="{28A0092B-C50C-407E-A947-70E740481C1C}">
                <a14:useLocalDpi xmlns:a14="http://schemas.microsoft.com/office/drawing/2010/main" val="0"/>
              </a:ext>
            </a:extLst>
          </a:blip>
          <a:srcRect/>
          <a:stretch>
            <a:fillRect/>
          </a:stretch>
        </p:blipFill>
        <p:spPr bwMode="auto">
          <a:xfrm>
            <a:off x="1473199" y="3174000"/>
            <a:ext cx="7254452" cy="2572115"/>
          </a:xfrm>
          <a:prstGeom prst="rect">
            <a:avLst/>
          </a:prstGeom>
          <a:noFill/>
          <a:ln>
            <a:noFill/>
          </a:ln>
        </p:spPr>
      </p:pic>
    </p:spTree>
    <p:extLst>
      <p:ext uri="{BB962C8B-B14F-4D97-AF65-F5344CB8AC3E}">
        <p14:creationId xmlns:p14="http://schemas.microsoft.com/office/powerpoint/2010/main" val="2409027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C9E4E-FD8C-DAE8-7DC7-2BA937D22688}"/>
              </a:ext>
            </a:extLst>
          </p:cNvPr>
          <p:cNvSpPr>
            <a:spLocks noGrp="1"/>
          </p:cNvSpPr>
          <p:nvPr>
            <p:ph type="title"/>
          </p:nvPr>
        </p:nvSpPr>
        <p:spPr>
          <a:xfrm>
            <a:off x="731520" y="731520"/>
            <a:ext cx="10698480" cy="1097280"/>
          </a:xfrm>
        </p:spPr>
        <p:txBody>
          <a:bodyPr/>
          <a:lstStyle/>
          <a:p>
            <a:r>
              <a:rPr lang="en-US" dirty="0"/>
              <a:t>Start-up COSTS </a:t>
            </a:r>
          </a:p>
        </p:txBody>
      </p:sp>
      <p:pic>
        <p:nvPicPr>
          <p:cNvPr id="6" name="Content Placeholder 5">
            <a:extLst>
              <a:ext uri="{FF2B5EF4-FFF2-40B4-BE49-F238E27FC236}">
                <a16:creationId xmlns:a16="http://schemas.microsoft.com/office/drawing/2014/main" id="{3B9AA61C-2FFA-416B-C789-69AA25AC4AEF}"/>
              </a:ext>
            </a:extLst>
          </p:cNvPr>
          <p:cNvPicPr>
            <a:picLocks noGrp="1" noChangeAspect="1"/>
          </p:cNvPicPr>
          <p:nvPr>
            <p:ph idx="14"/>
          </p:nvPr>
        </p:nvPicPr>
        <p:blipFill>
          <a:blip r:embed="rId2">
            <a:extLst>
              <a:ext uri="{28A0092B-C50C-407E-A947-70E740481C1C}">
                <a14:useLocalDpi xmlns:a14="http://schemas.microsoft.com/office/drawing/2010/main" val="0"/>
              </a:ext>
            </a:extLst>
          </a:blip>
          <a:srcRect/>
          <a:stretch>
            <a:fillRect/>
          </a:stretch>
        </p:blipFill>
        <p:spPr bwMode="auto">
          <a:xfrm>
            <a:off x="1566333" y="2150533"/>
            <a:ext cx="7052734" cy="4291542"/>
          </a:xfrm>
          <a:prstGeom prst="rect">
            <a:avLst/>
          </a:prstGeom>
          <a:noFill/>
          <a:ln>
            <a:noFill/>
          </a:ln>
        </p:spPr>
      </p:pic>
    </p:spTree>
    <p:extLst>
      <p:ext uri="{BB962C8B-B14F-4D97-AF65-F5344CB8AC3E}">
        <p14:creationId xmlns:p14="http://schemas.microsoft.com/office/powerpoint/2010/main" val="3690289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a:xfrm>
            <a:off x="731520" y="731520"/>
            <a:ext cx="5303520" cy="4023360"/>
          </a:xfrm>
        </p:spPr>
        <p:txBody>
          <a:bodyPr>
            <a:normAutofit/>
          </a:bodyPr>
          <a:lstStyle/>
          <a:p>
            <a:r>
              <a:rPr lang="en-US" dirty="0"/>
              <a:t>Thank you</a:t>
            </a:r>
          </a:p>
        </p:txBody>
      </p:sp>
    </p:spTree>
    <p:extLst>
      <p:ext uri="{BB962C8B-B14F-4D97-AF65-F5344CB8AC3E}">
        <p14:creationId xmlns:p14="http://schemas.microsoft.com/office/powerpoint/2010/main" val="810883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DC4D32-9D70-06E9-DECE-FE958BDAA1E7}"/>
              </a:ext>
            </a:extLst>
          </p:cNvPr>
          <p:cNvSpPr>
            <a:spLocks noGrp="1"/>
          </p:cNvSpPr>
          <p:nvPr>
            <p:ph type="subTitle" idx="1"/>
          </p:nvPr>
        </p:nvSpPr>
        <p:spPr/>
        <p:txBody>
          <a:bodyPr/>
          <a:lstStyle/>
          <a:p>
            <a:r>
              <a:rPr lang="en-GB" dirty="0"/>
              <a:t>References </a:t>
            </a:r>
          </a:p>
        </p:txBody>
      </p:sp>
      <p:sp>
        <p:nvSpPr>
          <p:cNvPr id="5" name="TextBox 4">
            <a:extLst>
              <a:ext uri="{FF2B5EF4-FFF2-40B4-BE49-F238E27FC236}">
                <a16:creationId xmlns:a16="http://schemas.microsoft.com/office/drawing/2014/main" id="{F680FC08-7845-7BAE-4E1F-90043BCB17BE}"/>
              </a:ext>
            </a:extLst>
          </p:cNvPr>
          <p:cNvSpPr txBox="1"/>
          <p:nvPr/>
        </p:nvSpPr>
        <p:spPr>
          <a:xfrm>
            <a:off x="855133" y="1524000"/>
            <a:ext cx="7154334" cy="2031325"/>
          </a:xfrm>
          <a:prstGeom prst="rect">
            <a:avLst/>
          </a:prstGeom>
          <a:noFill/>
        </p:spPr>
        <p:txBody>
          <a:bodyPr wrap="square" rtlCol="0">
            <a:spAutoFit/>
          </a:bodyPr>
          <a:lstStyle/>
          <a:p>
            <a:r>
              <a:rPr lang="en-GB" dirty="0" err="1"/>
              <a:t>Masory</a:t>
            </a:r>
            <a:r>
              <a:rPr lang="en-GB" dirty="0"/>
              <a:t>, Abigail. “Naturally Beautiful: Millennials and Preferences in Beauty and Personal Care Products.” Www.alixpartners.com, 30 May 2019, </a:t>
            </a:r>
            <a:r>
              <a:rPr lang="en-GB" u="sng" dirty="0">
                <a:hlinkClick r:id="rId2"/>
              </a:rPr>
              <a:t>www.alixpartners.com/insights/102j5oz/naturally-beautiful-millennials-and-preferences-in-beauty-and-personal-care-prod/</a:t>
            </a:r>
            <a:r>
              <a:rPr lang="en-GB" dirty="0"/>
              <a:t>.</a:t>
            </a:r>
          </a:p>
          <a:p>
            <a:endParaRPr lang="en-GB" dirty="0"/>
          </a:p>
          <a:p>
            <a:r>
              <a:rPr lang="en-GB" dirty="0"/>
              <a:t>What Is a Sole Proprietorship? [online] Investopedia. Available at: </a:t>
            </a:r>
            <a:r>
              <a:rPr lang="en-GB" u="sng" dirty="0">
                <a:hlinkClick r:id="rId3"/>
              </a:rPr>
              <a:t>https://www.investopedia.com/terms/s/soleproprietorship.asp#</a:t>
            </a:r>
            <a:endParaRPr lang="en-GB" dirty="0"/>
          </a:p>
        </p:txBody>
      </p:sp>
    </p:spTree>
    <p:extLst>
      <p:ext uri="{BB962C8B-B14F-4D97-AF65-F5344CB8AC3E}">
        <p14:creationId xmlns:p14="http://schemas.microsoft.com/office/powerpoint/2010/main" val="2245349979"/>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2.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Cherry blossom petals presentation</Template>
  <TotalTime>223</TotalTime>
  <Words>816</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Perpetua Titling MT</vt:lpstr>
      <vt:lpstr>Creative Gradient </vt:lpstr>
      <vt:lpstr>PowerPoint Presentation</vt:lpstr>
      <vt:lpstr>PowerPoint Presentation</vt:lpstr>
      <vt:lpstr> overview </vt:lpstr>
      <vt:lpstr>PowerPoint Presentation</vt:lpstr>
      <vt:lpstr>Legal format</vt:lpstr>
      <vt:lpstr>PowerPoint Presentation</vt:lpstr>
      <vt:lpstr>Marketing strategies</vt:lpstr>
      <vt:lpstr>CASH FLOW TABLE</vt:lpstr>
      <vt:lpstr>Start-up COSTS </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raduta plesca</dc:creator>
  <cp:lastModifiedBy>raduta plesca</cp:lastModifiedBy>
  <cp:revision>1</cp:revision>
  <dcterms:created xsi:type="dcterms:W3CDTF">2025-10-29T15:20:31Z</dcterms:created>
  <dcterms:modified xsi:type="dcterms:W3CDTF">2025-11-05T16:56:41Z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