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28"/>
    <p:restoredTop sz="91416"/>
  </p:normalViewPr>
  <p:slideViewPr>
    <p:cSldViewPr snapToGrid="0">
      <p:cViewPr varScale="1">
        <p:scale>
          <a:sx n="70" d="100"/>
          <a:sy n="70" d="100"/>
        </p:scale>
        <p:origin x="216" y="9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632CF-B7BA-49A6-6D4F-81CAA3D90C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B02A36-7A86-8762-AB27-3096B2E42D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5D391A-10DB-B024-BD22-1794B71BA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62DF9-5573-7A4E-85A1-BA261900AEC4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879049-91A5-A38F-CECF-26FD2C646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4159AA-004E-F769-98D1-D9B7CE2C2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193A-6D38-7D4F-9B4E-0761E32C0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790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5D741-2FA7-8552-0A7C-51819A1BC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31FC0-80C9-BFCD-0DCD-C9707F0D18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5A8386-4142-A5EA-A03D-8301AB621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62DF9-5573-7A4E-85A1-BA261900AEC4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413E86-A5E7-BF84-63BE-7CEE60139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3C960-6323-E403-2171-DA89404A5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193A-6D38-7D4F-9B4E-0761E32C0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930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5CD69-FF3C-02FD-8CD9-4A2947F27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005C7A-B02F-F59A-144E-46ECC086D7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2B907-155D-D623-350A-39CA33595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62DF9-5573-7A4E-85A1-BA261900AEC4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FD8881-2119-6D17-EDC9-6E7B10228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59168-266D-4215-3049-F1332DC47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193A-6D38-7D4F-9B4E-0761E32C0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724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ADF27-1223-72B9-1A1E-114354936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550BD-65D8-EDAE-0BAC-B88F05EA9B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47DFF7-A417-B270-1906-B061C642A6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B8FFED-5E4E-D7B6-E49F-BAF238C6D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62DF9-5573-7A4E-85A1-BA261900AEC4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FB71E6-D936-306E-D4D5-A30BD9FB3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403A06-B0E2-27A5-3FFF-2A8CA8739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193A-6D38-7D4F-9B4E-0761E32C0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12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EE3D6-B261-E371-078D-56073C550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8CD66B-A7E5-8E30-5027-0D6EAD855E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81F32B-987B-0D96-7249-2BEB19DCA8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9BFE6E-AC46-DF55-07AC-D7D67D8788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551EEF-370E-D738-6B68-75965B8557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C7D209-DA55-FA55-470A-BB857E629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62DF9-5573-7A4E-85A1-BA261900AEC4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B12D02-0FCB-B9AA-413B-03045642E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8730A2-E312-7513-A4B3-803B772AB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193A-6D38-7D4F-9B4E-0761E32C0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715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D9965-561D-2A4F-D06A-888C96F28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D4B429-CB80-3DAA-20BB-87CCB31E7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62DF9-5573-7A4E-85A1-BA261900AEC4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D7DFB1-CAFA-6DB0-5B9F-7B4286277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DED1F1-1FC1-83A3-7B87-D5C10940C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193A-6D38-7D4F-9B4E-0761E32C0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825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F71A5F-2E5D-7D84-FC02-4B64BE0B0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62DF9-5573-7A4E-85A1-BA261900AEC4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C6A452-930E-FA80-5DDF-58205E572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8DCCAC-C96E-650A-A773-36868D3C2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193A-6D38-7D4F-9B4E-0761E32C0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27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98C56-AF3E-3C8F-3E03-2D55D5381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04C29-A346-2085-0AD0-7CA2AADFA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410438-FBE6-CDCB-588B-058C5C6727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C87F11-3D3D-D526-6DCC-7A3C8F878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62DF9-5573-7A4E-85A1-BA261900AEC4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09BBEB-618A-CFF1-99B7-624FCB746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D2CA79-4ED4-4744-CD42-A00DF316A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193A-6D38-7D4F-9B4E-0761E32C0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196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ACC89-B20B-9089-09F9-9206CA36A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39C375-8902-4F6D-F397-5E41ED8221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ADD02E-27A3-DD98-84FE-147A8C65EF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19D663-50B5-1850-0B6B-3BB54AE07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62DF9-5573-7A4E-85A1-BA261900AEC4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3B17E0-6650-F9D0-C519-4A32A72ED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BC4916-1AC9-2CB0-3102-A1BCAB8E3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193A-6D38-7D4F-9B4E-0761E32C0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887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0F7FC-6B22-B44A-FE5C-05E78C4C8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74D57A-6D1F-780B-FF21-DB7A842D68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BEF12-122A-3C12-FFB9-B45328ADC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62DF9-5573-7A4E-85A1-BA261900AEC4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BB449-1D34-9B73-B410-EE8ED5BCC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2E9558-2F8E-BDE9-6B28-E2D91BD49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193A-6D38-7D4F-9B4E-0761E32C0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552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B86215-26E3-8451-B84A-4F6BDA80A2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84CE5A-D386-09FB-9028-C99833E596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F47AA0-AA97-4635-908D-E6AAACA0F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62DF9-5573-7A4E-85A1-BA261900AEC4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19F01-28C3-4906-38F9-6DEA25B1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C0F02B-1A11-79D7-9C8F-D3A137D6F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6193A-6D38-7D4F-9B4E-0761E32C0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641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2C1389-98F5-C7DA-AC8A-D475F6F6C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F78558-B9C6-5B86-4CD8-6DD2E381E8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B54EE-793A-D366-04C5-E5BA89C58E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A62DF9-5573-7A4E-85A1-BA261900AEC4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7B1EC4-61B2-B0F2-8D98-CC84F4E560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FBC5B1-204C-3409-E6D6-CC6EDDAF61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96193A-6D38-7D4F-9B4E-0761E32C0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306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E55EEA-3744-CDEF-7020-D65AFEBBDA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Location Theory:</a:t>
            </a:r>
            <a:br>
              <a:rPr lang="en-GB" sz="2800">
                <a:solidFill>
                  <a:schemeClr val="tx2"/>
                </a:solidFill>
              </a:rPr>
            </a:br>
            <a:r>
              <a:rPr lang="en-GB" sz="2800">
                <a:solidFill>
                  <a:schemeClr val="tx2"/>
                </a:solidFill>
              </a:rPr>
              <a:t>How could it benefit renewable energy?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9C0557-D1A9-CC47-5403-42FD93D805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endParaRPr lang="en-GB" sz="2000">
              <a:solidFill>
                <a:schemeClr val="tx2"/>
              </a:solidFill>
            </a:endParaRPr>
          </a:p>
        </p:txBody>
      </p:sp>
      <p:pic>
        <p:nvPicPr>
          <p:cNvPr id="7" name="Graphic 6" descr="Windmill">
            <a:extLst>
              <a:ext uri="{FF2B5EF4-FFF2-40B4-BE49-F238E27FC236}">
                <a16:creationId xmlns:a16="http://schemas.microsoft.com/office/drawing/2014/main" id="{1EE4435D-588C-7C47-5705-BC767A10CD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8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737061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E13C9-D7BD-57D0-5D90-03EB74AC4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338216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Introduction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80373-1DA4-A78C-DAEB-E2E388D96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1926512"/>
            <a:ext cx="9833548" cy="417657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What is location theory?</a:t>
            </a:r>
          </a:p>
          <a:p>
            <a:pPr lvl="1"/>
            <a:r>
              <a:rPr lang="en-GB" dirty="0">
                <a:solidFill>
                  <a:schemeClr val="tx2"/>
                </a:solidFill>
              </a:rPr>
              <a:t>Alfred Weber</a:t>
            </a:r>
          </a:p>
          <a:p>
            <a:pPr lvl="1"/>
            <a:r>
              <a:rPr lang="en-GB" dirty="0">
                <a:solidFill>
                  <a:schemeClr val="tx2"/>
                </a:solidFill>
              </a:rPr>
              <a:t>Industrial location</a:t>
            </a:r>
          </a:p>
          <a:p>
            <a:pPr lvl="2"/>
            <a:r>
              <a:rPr lang="en-GB" sz="2400" dirty="0">
                <a:solidFill>
                  <a:schemeClr val="tx2"/>
                </a:solidFill>
              </a:rPr>
              <a:t>Transport links</a:t>
            </a:r>
          </a:p>
          <a:p>
            <a:pPr lvl="2"/>
            <a:r>
              <a:rPr lang="en-GB" sz="2400" dirty="0">
                <a:solidFill>
                  <a:schemeClr val="tx2"/>
                </a:solidFill>
              </a:rPr>
              <a:t>Labour costs</a:t>
            </a:r>
          </a:p>
          <a:p>
            <a:pPr lvl="2"/>
            <a:r>
              <a:rPr lang="en-GB" sz="2400" dirty="0">
                <a:solidFill>
                  <a:schemeClr val="tx2"/>
                </a:solidFill>
              </a:rPr>
              <a:t>Agglomeration economies</a:t>
            </a:r>
          </a:p>
          <a:p>
            <a:r>
              <a:rPr lang="en-GB" sz="2400" dirty="0">
                <a:solidFill>
                  <a:schemeClr val="tx2"/>
                </a:solidFill>
              </a:rPr>
              <a:t>Environmental support</a:t>
            </a:r>
          </a:p>
          <a:p>
            <a:pPr lvl="1"/>
            <a:r>
              <a:rPr lang="en-GB" dirty="0">
                <a:solidFill>
                  <a:schemeClr val="tx2"/>
                </a:solidFill>
              </a:rPr>
              <a:t>Renewable energy</a:t>
            </a:r>
          </a:p>
          <a:p>
            <a:pPr lvl="1"/>
            <a:r>
              <a:rPr lang="en-GB" dirty="0">
                <a:solidFill>
                  <a:schemeClr val="tx2"/>
                </a:solidFill>
              </a:rPr>
              <a:t>Change priorities</a:t>
            </a:r>
          </a:p>
          <a:p>
            <a:endParaRPr lang="en-GB" sz="16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erson with a beard&#10;&#10;Description automatically generated with medium confidence">
            <a:extLst>
              <a:ext uri="{FF2B5EF4-FFF2-40B4-BE49-F238E27FC236}">
                <a16:creationId xmlns:a16="http://schemas.microsoft.com/office/drawing/2014/main" id="{B13D4BBF-55AD-A786-E15B-0139B436D3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3993" y="1926511"/>
            <a:ext cx="3278781" cy="441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30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at Are the Five Major Types of Renewable Energy?">
            <a:extLst>
              <a:ext uri="{FF2B5EF4-FFF2-40B4-BE49-F238E27FC236}">
                <a16:creationId xmlns:a16="http://schemas.microsoft.com/office/drawing/2014/main" id="{C83171B9-6475-1AF7-B0D1-0C04F72DE7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12" r="10816" b="-1"/>
          <a:stretch/>
        </p:blipFill>
        <p:spPr bwMode="auto">
          <a:xfrm>
            <a:off x="2519309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237259-BF8F-C931-E1D1-ABD3FD674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Which renewable energy?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32FF2-3A17-F200-B631-32643512CC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Tidal</a:t>
            </a:r>
          </a:p>
          <a:p>
            <a:r>
              <a:rPr lang="en-GB" sz="2000" dirty="0"/>
              <a:t>Nuclear</a:t>
            </a:r>
          </a:p>
          <a:p>
            <a:r>
              <a:rPr lang="en-GB" sz="2000" dirty="0"/>
              <a:t>Biomass</a:t>
            </a:r>
          </a:p>
          <a:p>
            <a:r>
              <a:rPr lang="en-GB" sz="2000" dirty="0"/>
              <a:t>Hydroelectric</a:t>
            </a:r>
          </a:p>
          <a:p>
            <a:r>
              <a:rPr lang="en-GB" sz="2000" dirty="0"/>
              <a:t>Geothermal</a:t>
            </a:r>
          </a:p>
          <a:p>
            <a:r>
              <a:rPr lang="en-GB" sz="2000" dirty="0"/>
              <a:t>Solar</a:t>
            </a:r>
          </a:p>
          <a:p>
            <a:r>
              <a:rPr lang="en-GB" sz="2000" dirty="0"/>
              <a:t>Wind</a:t>
            </a:r>
          </a:p>
        </p:txBody>
      </p:sp>
    </p:spTree>
    <p:extLst>
      <p:ext uri="{BB962C8B-B14F-4D97-AF65-F5344CB8AC3E}">
        <p14:creationId xmlns:p14="http://schemas.microsoft.com/office/powerpoint/2010/main" val="2982574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CAB58-9CC7-BEF8-B3D4-2B1517247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571FB-FDC6-946F-E8A7-FDD953F49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Is location theory viable for locating areas for renewable energy?</a:t>
            </a:r>
          </a:p>
          <a:p>
            <a:pPr lvl="1"/>
            <a:r>
              <a:rPr lang="en-GB" dirty="0"/>
              <a:t>Understand how location theory works in comparison</a:t>
            </a:r>
          </a:p>
          <a:p>
            <a:pPr lvl="1"/>
            <a:r>
              <a:rPr lang="en-GB" dirty="0"/>
              <a:t>Learn how renewable energy can be located</a:t>
            </a:r>
          </a:p>
          <a:p>
            <a:r>
              <a:rPr lang="en-GB" dirty="0"/>
              <a:t>Is wind energy able to succeed within the Vale of Glamorgan?</a:t>
            </a:r>
          </a:p>
          <a:p>
            <a:pPr lvl="1"/>
            <a:r>
              <a:rPr lang="en-GB" dirty="0"/>
              <a:t>Learn if wind energy has locations within Vale of Glamorgan</a:t>
            </a:r>
          </a:p>
          <a:p>
            <a:r>
              <a:rPr lang="en-GB" dirty="0"/>
              <a:t>Do prioritises need to change for creating renewable energy?</a:t>
            </a:r>
          </a:p>
          <a:p>
            <a:pPr lvl="1"/>
            <a:r>
              <a:rPr lang="en-GB" dirty="0"/>
              <a:t>Understand what is most important factor in creating renewable energy</a:t>
            </a:r>
          </a:p>
          <a:p>
            <a:pPr lvl="1"/>
            <a:r>
              <a:rPr lang="en-GB" dirty="0"/>
              <a:t>To see whether all factors are accounted for when creating energy</a:t>
            </a:r>
          </a:p>
          <a:p>
            <a:r>
              <a:rPr lang="en-GB" dirty="0"/>
              <a:t>Is location theory still useful in today’s world?</a:t>
            </a:r>
          </a:p>
          <a:p>
            <a:pPr lvl="1"/>
            <a:r>
              <a:rPr lang="en-GB" dirty="0"/>
              <a:t>Learn if location theory could be used in industries today</a:t>
            </a:r>
          </a:p>
          <a:p>
            <a:pPr lvl="1"/>
            <a:r>
              <a:rPr lang="en-GB" dirty="0"/>
              <a:t>Find if location theory has been altered in the past to apply to the time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99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8E6B2-812B-BA66-7286-9E44C7306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/>
              <a:t>Literature review</a:t>
            </a:r>
          </a:p>
        </p:txBody>
      </p:sp>
      <p:pic>
        <p:nvPicPr>
          <p:cNvPr id="22" name="Picture 21" descr="Colourful rolled magazines">
            <a:extLst>
              <a:ext uri="{FF2B5EF4-FFF2-40B4-BE49-F238E27FC236}">
                <a16:creationId xmlns:a16="http://schemas.microsoft.com/office/drawing/2014/main" id="{4228820D-6126-0FC8-8DFB-A7F4C86338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68" r="17098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EC91F-F121-6F55-E73A-A8CD607B2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2000" dirty="0"/>
              <a:t>Not many papers on the topic</a:t>
            </a:r>
          </a:p>
          <a:p>
            <a:r>
              <a:rPr lang="en-GB" sz="2000" dirty="0"/>
              <a:t>Most papers before 2000</a:t>
            </a:r>
          </a:p>
          <a:p>
            <a:r>
              <a:rPr lang="en-GB" sz="2000" dirty="0"/>
              <a:t>Main points: </a:t>
            </a:r>
          </a:p>
          <a:p>
            <a:pPr lvl="1"/>
            <a:r>
              <a:rPr lang="en-GB" sz="2000" dirty="0"/>
              <a:t>Looking into how location theory is used</a:t>
            </a:r>
          </a:p>
          <a:p>
            <a:pPr lvl="1"/>
            <a:r>
              <a:rPr lang="en-GB" sz="2000" dirty="0"/>
              <a:t>How location theory is perceived</a:t>
            </a:r>
          </a:p>
          <a:p>
            <a:pPr lvl="1"/>
            <a:r>
              <a:rPr lang="en-GB" sz="2000" dirty="0"/>
              <a:t>Importance of renewable energy</a:t>
            </a:r>
          </a:p>
          <a:p>
            <a:pPr lvl="1"/>
            <a:r>
              <a:rPr lang="en-GB" sz="2000" dirty="0"/>
              <a:t>Whether location theory is still viable in today’s world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2370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919E3-653D-214D-F0F0-4FB388B8E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Methodology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65639-F1FA-0014-C745-19B4A990B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8486" y="2420921"/>
            <a:ext cx="7555042" cy="4234712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Interviews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Wind farm experts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Renewable energy companies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Councils</a:t>
            </a:r>
          </a:p>
          <a:p>
            <a:pPr lvl="2"/>
            <a:r>
              <a:rPr lang="en-GB" dirty="0">
                <a:solidFill>
                  <a:schemeClr val="tx2"/>
                </a:solidFill>
              </a:rPr>
              <a:t>Cardiff </a:t>
            </a:r>
          </a:p>
          <a:p>
            <a:pPr lvl="2"/>
            <a:r>
              <a:rPr lang="en-GB" dirty="0">
                <a:solidFill>
                  <a:schemeClr val="tx2"/>
                </a:solidFill>
              </a:rPr>
              <a:t>Vale of Glamorgan</a:t>
            </a:r>
          </a:p>
          <a:p>
            <a:r>
              <a:rPr lang="en-GB" sz="2000" dirty="0">
                <a:solidFill>
                  <a:schemeClr val="tx2"/>
                </a:solidFill>
              </a:rPr>
              <a:t>Find out different topics to judge for importance and usefulness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Price of land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Location to grid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Weather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Conflict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Amount of power being generated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98424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77CF2-83FD-B19D-BD49-55F342140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Results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2DD17-1199-5059-D23E-FB8ADD81F1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5"/>
            <a:ext cx="6048618" cy="3106671"/>
          </a:xfrm>
        </p:spPr>
        <p:txBody>
          <a:bodyPr anchor="t">
            <a:normAutofit lnSpcReduction="10000"/>
          </a:bodyPr>
          <a:lstStyle/>
          <a:p>
            <a:r>
              <a:rPr lang="en-GB" dirty="0">
                <a:solidFill>
                  <a:schemeClr val="tx2"/>
                </a:solidFill>
              </a:rPr>
              <a:t>Will show the analysis of which group is important</a:t>
            </a:r>
          </a:p>
          <a:p>
            <a:r>
              <a:rPr lang="en-GB" dirty="0">
                <a:solidFill>
                  <a:schemeClr val="tx2"/>
                </a:solidFill>
              </a:rPr>
              <a:t>How each group would affect each other</a:t>
            </a:r>
          </a:p>
          <a:p>
            <a:r>
              <a:rPr lang="en-GB" dirty="0">
                <a:solidFill>
                  <a:schemeClr val="tx2"/>
                </a:solidFill>
              </a:rPr>
              <a:t>Observations of areas</a:t>
            </a:r>
          </a:p>
          <a:p>
            <a:pPr lvl="1"/>
            <a:r>
              <a:rPr lang="en-GB" sz="2800" dirty="0">
                <a:solidFill>
                  <a:schemeClr val="tx2"/>
                </a:solidFill>
              </a:rPr>
              <a:t>Mainly Vale of Glamorgan</a:t>
            </a:r>
          </a:p>
          <a:p>
            <a:pPr lvl="1"/>
            <a:r>
              <a:rPr lang="en-GB" sz="2800" dirty="0">
                <a:solidFill>
                  <a:schemeClr val="tx2"/>
                </a:solidFill>
              </a:rPr>
              <a:t>Some other in South Wales</a:t>
            </a: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144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041BA-3136-3F40-DF53-C83DBF658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Evaluation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34749-039F-B6A6-3E6C-D8C03663C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6423372" cy="3376494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Limitations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Not fully understood and used with renewable energy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Not recognised in renewable energy</a:t>
            </a:r>
          </a:p>
          <a:p>
            <a:r>
              <a:rPr lang="en-GB" sz="2000" dirty="0">
                <a:solidFill>
                  <a:schemeClr val="tx2"/>
                </a:solidFill>
              </a:rPr>
              <a:t>Other uses in environmental researches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Other energy resources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Whether locations are cause for concern with SSSI’s</a:t>
            </a:r>
          </a:p>
          <a:p>
            <a:pPr lvl="2"/>
            <a:r>
              <a:rPr lang="en-GB" dirty="0">
                <a:solidFill>
                  <a:schemeClr val="tx2"/>
                </a:solidFill>
              </a:rPr>
              <a:t>Different groups</a:t>
            </a:r>
          </a:p>
          <a:p>
            <a:pPr lvl="1"/>
            <a:endParaRPr lang="en-GB" sz="17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13216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EE241-6379-F918-45E6-510A49E97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 – Gantt Chart</a:t>
            </a:r>
          </a:p>
        </p:txBody>
      </p:sp>
      <p:pic>
        <p:nvPicPr>
          <p:cNvPr id="5" name="Picture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812240F2-BB7F-BFDE-82D6-CFF870AEFD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690688"/>
            <a:ext cx="10768310" cy="3705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443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ind turbines on top of a hill">
            <a:extLst>
              <a:ext uri="{FF2B5EF4-FFF2-40B4-BE49-F238E27FC236}">
                <a16:creationId xmlns:a16="http://schemas.microsoft.com/office/drawing/2014/main" id="{C5C3CE53-E3AE-959C-DF64-537B9DB3C3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69" r="213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5E7507-AC47-9E81-01E9-013F7EEF0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Useful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C53AE-7D92-0307-3D6A-77C74B914B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 lnSpcReduction="10000"/>
          </a:bodyPr>
          <a:lstStyle/>
          <a:p>
            <a:r>
              <a:rPr lang="en-GB" sz="1900" dirty="0"/>
              <a:t>Looking into areas around the Vale of Glamorgan</a:t>
            </a:r>
          </a:p>
          <a:p>
            <a:pPr lvl="1"/>
            <a:r>
              <a:rPr lang="en-GB" sz="1900" dirty="0"/>
              <a:t>Farming fields</a:t>
            </a:r>
          </a:p>
          <a:p>
            <a:pPr lvl="1"/>
            <a:r>
              <a:rPr lang="en-GB" sz="1900" dirty="0"/>
              <a:t>Local unused areas</a:t>
            </a:r>
          </a:p>
          <a:p>
            <a:pPr lvl="1"/>
            <a:r>
              <a:rPr lang="en-GB" sz="1900" dirty="0"/>
              <a:t>Near other renewable energy sources</a:t>
            </a:r>
          </a:p>
          <a:p>
            <a:r>
              <a:rPr lang="en-GB" sz="1900" dirty="0"/>
              <a:t>Interviews</a:t>
            </a:r>
          </a:p>
          <a:p>
            <a:pPr lvl="1"/>
            <a:r>
              <a:rPr lang="en-GB" sz="1900" dirty="0"/>
              <a:t>Main method in looking at locations</a:t>
            </a:r>
          </a:p>
          <a:p>
            <a:pPr lvl="1"/>
            <a:r>
              <a:rPr lang="en-GB" sz="1900" dirty="0"/>
              <a:t>Try to find out where best location in Vale is</a:t>
            </a:r>
          </a:p>
          <a:p>
            <a:pPr lvl="1"/>
            <a:r>
              <a:rPr lang="en-GB" sz="1900" dirty="0"/>
              <a:t>How beneficial wind would be</a:t>
            </a:r>
          </a:p>
        </p:txBody>
      </p:sp>
    </p:spTree>
    <p:extLst>
      <p:ext uri="{BB962C8B-B14F-4D97-AF65-F5344CB8AC3E}">
        <p14:creationId xmlns:p14="http://schemas.microsoft.com/office/powerpoint/2010/main" val="142454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F1562D90-8942-965F-68D2-70FA2386AB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625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A98842-6BE2-AC32-EEBC-7386AB074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3923806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8D62C5-7CD4-E804-50FA-D9C6D6838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Useful sources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CDF1F-E434-130C-1956-7B06C7228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500" b="0" i="0" u="none" strike="noStrike" dirty="0">
                <a:effectLst/>
              </a:rPr>
              <a:t>Bolter, K. (2020) </a:t>
            </a:r>
            <a:r>
              <a:rPr lang="en-GB" sz="1500" b="0" i="1" u="none" strike="noStrike" dirty="0">
                <a:effectLst/>
              </a:rPr>
              <a:t>Agglomeration economies: A literature review - W. E. </a:t>
            </a:r>
            <a:r>
              <a:rPr lang="en-GB" sz="1500" b="0" i="1" u="none" strike="noStrike" dirty="0" err="1">
                <a:effectLst/>
              </a:rPr>
              <a:t>upjohn</a:t>
            </a:r>
            <a:r>
              <a:rPr lang="en-GB" sz="1500" b="0" i="1" u="none" strike="noStrike" dirty="0">
                <a:effectLst/>
              </a:rPr>
              <a:t> institute ...</a:t>
            </a:r>
            <a:r>
              <a:rPr lang="en-GB" sz="1500" b="0" i="0" u="none" strike="noStrike" dirty="0">
                <a:effectLst/>
              </a:rPr>
              <a:t>, </a:t>
            </a:r>
            <a:r>
              <a:rPr lang="en-GB" sz="1500" b="0" i="1" u="none" strike="noStrike" dirty="0" err="1">
                <a:effectLst/>
              </a:rPr>
              <a:t>UpJohn</a:t>
            </a:r>
            <a:r>
              <a:rPr lang="en-GB" sz="1500" b="0" i="1" u="none" strike="noStrike" dirty="0">
                <a:effectLst/>
              </a:rPr>
              <a:t> Institute</a:t>
            </a:r>
            <a:r>
              <a:rPr lang="en-GB" sz="1500" b="0" i="0" u="none" strike="noStrike" dirty="0">
                <a:effectLst/>
              </a:rPr>
              <a:t>. Available at: https://</a:t>
            </a:r>
            <a:r>
              <a:rPr lang="en-GB" sz="1500" b="0" i="0" u="none" strike="noStrike" dirty="0" err="1">
                <a:effectLst/>
              </a:rPr>
              <a:t>research.upjohn.org</a:t>
            </a:r>
            <a:r>
              <a:rPr lang="en-GB" sz="1500" b="0" i="0" u="none" strike="noStrike" dirty="0">
                <a:effectLst/>
              </a:rPr>
              <a:t>/</a:t>
            </a:r>
            <a:r>
              <a:rPr lang="en-GB" sz="1500" b="0" i="0" u="none" strike="noStrike" dirty="0" err="1">
                <a:effectLst/>
              </a:rPr>
              <a:t>cgi</a:t>
            </a:r>
            <a:r>
              <a:rPr lang="en-GB" sz="1500" b="0" i="0" u="none" strike="noStrike" dirty="0">
                <a:effectLst/>
              </a:rPr>
              <a:t>/</a:t>
            </a:r>
            <a:r>
              <a:rPr lang="en-GB" sz="1500" b="0" i="0" u="none" strike="noStrike" dirty="0" err="1">
                <a:effectLst/>
              </a:rPr>
              <a:t>viewcontent.cgi?article</a:t>
            </a:r>
            <a:r>
              <a:rPr lang="en-GB" sz="1500" b="0" i="0" u="none" strike="noStrike" dirty="0">
                <a:effectLst/>
              </a:rPr>
              <a:t>=1256&amp;context=reports  </a:t>
            </a:r>
          </a:p>
          <a:p>
            <a:r>
              <a:rPr lang="en-GB" sz="1500" b="0" i="0" u="none" strike="noStrike" dirty="0">
                <a:effectLst/>
                <a:latin typeface="-apple-system"/>
              </a:rPr>
              <a:t>Capello, R (2011). Location, Regional Growth and Local Development Theories, Journal: </a:t>
            </a:r>
            <a:r>
              <a:rPr lang="en-GB" sz="1500" b="0" i="0" u="none" strike="noStrike" dirty="0" err="1">
                <a:effectLst/>
                <a:latin typeface="-apple-system"/>
              </a:rPr>
              <a:t>Aestimum</a:t>
            </a:r>
            <a:r>
              <a:rPr lang="en-GB" sz="1500" b="0" i="0" u="none" strike="noStrike" dirty="0">
                <a:effectLst/>
                <a:latin typeface="-apple-system"/>
              </a:rPr>
              <a:t>, </a:t>
            </a:r>
            <a:r>
              <a:rPr lang="en-GB" sz="1500" b="0" i="0" u="none" strike="noStrike" dirty="0">
                <a:effectLst/>
                <a:latin typeface="roboto" panose="02000000000000000000" pitchFamily="2" charset="0"/>
              </a:rPr>
              <a:t>DOI:10.13128</a:t>
            </a:r>
            <a:endParaRPr lang="en-GB" sz="1500" b="0" i="0" u="none" strike="noStrike" dirty="0">
              <a:effectLst/>
            </a:endParaRPr>
          </a:p>
          <a:p>
            <a:r>
              <a:rPr lang="en-GB" sz="1500" b="0" i="0" u="none" strike="noStrike" dirty="0">
                <a:effectLst/>
              </a:rPr>
              <a:t>“Editorial Board” (2020) </a:t>
            </a:r>
            <a:r>
              <a:rPr lang="en-GB" sz="1500" b="0" i="1" u="none" strike="noStrike" dirty="0" err="1">
                <a:effectLst/>
              </a:rPr>
              <a:t>Geoforum</a:t>
            </a:r>
            <a:r>
              <a:rPr lang="en-GB" sz="1500" b="0" i="0" u="none" strike="noStrike" dirty="0">
                <a:effectLst/>
              </a:rPr>
              <a:t>, 111, pp. 155–164. Available at: https://</a:t>
            </a:r>
            <a:r>
              <a:rPr lang="en-GB" sz="1500" b="0" i="0" u="none" strike="noStrike" dirty="0" err="1">
                <a:effectLst/>
              </a:rPr>
              <a:t>doi.org</a:t>
            </a:r>
            <a:r>
              <a:rPr lang="en-GB" sz="1500" b="0" i="0" u="none" strike="noStrike" dirty="0">
                <a:effectLst/>
              </a:rPr>
              <a:t>/10.1016/s0016-7185(20)30089-0. </a:t>
            </a:r>
          </a:p>
          <a:p>
            <a:r>
              <a:rPr lang="en-GB" sz="1500" b="0" i="0" u="none" strike="noStrike" dirty="0">
                <a:effectLst/>
              </a:rPr>
              <a:t>Fischer, K. (2011) “Central places: The theories of von </a:t>
            </a:r>
            <a:r>
              <a:rPr lang="en-GB" sz="1500" b="0" i="0" u="none" strike="noStrike" dirty="0" err="1">
                <a:effectLst/>
              </a:rPr>
              <a:t>thünen</a:t>
            </a:r>
            <a:r>
              <a:rPr lang="en-GB" sz="1500" b="0" i="0" u="none" strike="noStrike" dirty="0">
                <a:effectLst/>
              </a:rPr>
              <a:t>, </a:t>
            </a:r>
            <a:r>
              <a:rPr lang="en-GB" sz="1500" b="0" i="0" u="none" strike="noStrike" dirty="0" err="1">
                <a:effectLst/>
              </a:rPr>
              <a:t>Christaller</a:t>
            </a:r>
            <a:r>
              <a:rPr lang="en-GB" sz="1500" b="0" i="0" u="none" strike="noStrike" dirty="0">
                <a:effectLst/>
              </a:rPr>
              <a:t>, and </a:t>
            </a:r>
            <a:r>
              <a:rPr lang="en-GB" sz="1500" b="0" i="0" u="none" strike="noStrike" dirty="0" err="1">
                <a:effectLst/>
              </a:rPr>
              <a:t>Lösch</a:t>
            </a:r>
            <a:r>
              <a:rPr lang="en-GB" sz="1500" b="0" i="0" u="none" strike="noStrike" dirty="0">
                <a:effectLst/>
              </a:rPr>
              <a:t>,” </a:t>
            </a:r>
            <a:r>
              <a:rPr lang="en-GB" sz="1500" b="0" i="1" u="none" strike="noStrike" dirty="0">
                <a:effectLst/>
              </a:rPr>
              <a:t>International Series in Operations Research &amp; Management Science</a:t>
            </a:r>
            <a:r>
              <a:rPr lang="en-GB" sz="1500" b="0" i="0" u="none" strike="noStrike" dirty="0">
                <a:effectLst/>
              </a:rPr>
              <a:t>, pp. 471–505. Available at: https://</a:t>
            </a:r>
            <a:r>
              <a:rPr lang="en-GB" sz="1500" b="0" i="0" u="none" strike="noStrike" dirty="0" err="1">
                <a:effectLst/>
              </a:rPr>
              <a:t>doi.org</a:t>
            </a:r>
            <a:r>
              <a:rPr lang="en-GB" sz="1500" b="0" i="0" u="none" strike="noStrike" dirty="0">
                <a:effectLst/>
              </a:rPr>
              <a:t>/10.1007/978-1-4419-7572-0_20. </a:t>
            </a:r>
          </a:p>
          <a:p>
            <a:r>
              <a:rPr lang="en-GB" sz="1500" b="0" i="0" u="none" strike="noStrike" dirty="0">
                <a:effectLst/>
              </a:rPr>
              <a:t>Nickel, S. and </a:t>
            </a:r>
            <a:r>
              <a:rPr lang="en-GB" sz="1500" b="0" i="0" u="none" strike="noStrike" dirty="0" err="1">
                <a:effectLst/>
              </a:rPr>
              <a:t>Albandoz</a:t>
            </a:r>
            <a:r>
              <a:rPr lang="en-GB" sz="1500" b="0" i="0" u="none" strike="noStrike" dirty="0">
                <a:effectLst/>
              </a:rPr>
              <a:t>, J.P. (2005) </a:t>
            </a:r>
            <a:r>
              <a:rPr lang="en-GB" sz="1500" b="0" i="1" u="none" strike="noStrike" dirty="0">
                <a:effectLst/>
              </a:rPr>
              <a:t>Location theory: A unified approach</a:t>
            </a:r>
            <a:r>
              <a:rPr lang="en-GB" sz="1500" b="0" i="0" u="none" strike="noStrike" dirty="0">
                <a:effectLst/>
              </a:rPr>
              <a:t>. Berlin, Heidelberg: 9201. </a:t>
            </a:r>
          </a:p>
          <a:p>
            <a:r>
              <a:rPr lang="en-GB" sz="1500" b="0" i="0" u="none" strike="noStrike" dirty="0">
                <a:effectLst/>
              </a:rPr>
              <a:t>Nolen, J. (2009) </a:t>
            </a:r>
            <a:r>
              <a:rPr lang="en-GB" sz="1500" b="0" i="1" u="none" strike="noStrike" dirty="0">
                <a:effectLst/>
              </a:rPr>
              <a:t>Location theory</a:t>
            </a:r>
            <a:r>
              <a:rPr lang="en-GB" sz="1500" b="0" i="0" u="none" strike="noStrike" dirty="0">
                <a:effectLst/>
              </a:rPr>
              <a:t>, </a:t>
            </a:r>
            <a:r>
              <a:rPr lang="en-GB" sz="1500" b="0" i="1" u="none" strike="noStrike" dirty="0" err="1">
                <a:effectLst/>
              </a:rPr>
              <a:t>Encyclopædia</a:t>
            </a:r>
            <a:r>
              <a:rPr lang="en-GB" sz="1500" b="0" i="1" u="none" strike="noStrike" dirty="0">
                <a:effectLst/>
              </a:rPr>
              <a:t> Britannica</a:t>
            </a:r>
            <a:r>
              <a:rPr lang="en-GB" sz="1500" b="0" i="0" u="none" strike="noStrike" dirty="0">
                <a:effectLst/>
              </a:rPr>
              <a:t>. </a:t>
            </a:r>
            <a:r>
              <a:rPr lang="en-GB" sz="1500" b="0" i="0" u="none" strike="noStrike" dirty="0" err="1">
                <a:effectLst/>
              </a:rPr>
              <a:t>Encyclopædia</a:t>
            </a:r>
            <a:r>
              <a:rPr lang="en-GB" sz="1500" b="0" i="0" u="none" strike="noStrike" dirty="0">
                <a:effectLst/>
              </a:rPr>
              <a:t> Britannica, inc. Available at: https://</a:t>
            </a:r>
            <a:r>
              <a:rPr lang="en-GB" sz="1500" b="0" i="0" u="none" strike="noStrike" dirty="0" err="1">
                <a:effectLst/>
              </a:rPr>
              <a:t>www.britannica.com</a:t>
            </a:r>
            <a:r>
              <a:rPr lang="en-GB" sz="1500" b="0" i="0" u="none" strike="noStrike" dirty="0">
                <a:effectLst/>
              </a:rPr>
              <a:t>/topic/location-theory (Accessed: March 26, 2023). </a:t>
            </a:r>
          </a:p>
          <a:p>
            <a:r>
              <a:rPr lang="en-GB" sz="1500" b="0" i="0" u="none" strike="noStrike" dirty="0">
                <a:effectLst/>
              </a:rPr>
              <a:t>Pinto, L.M., Sousa, S. and Valente, M. (2021) “Explaining the social acceptance of renewables through location-related factors: An application to the Portuguese case,” </a:t>
            </a:r>
            <a:r>
              <a:rPr lang="en-GB" sz="1500" b="0" i="1" u="none" strike="noStrike" dirty="0">
                <a:effectLst/>
              </a:rPr>
              <a:t>International Journal of Environmental Research and Public Health</a:t>
            </a:r>
            <a:r>
              <a:rPr lang="en-GB" sz="1500" b="0" i="0" u="none" strike="noStrike" dirty="0">
                <a:effectLst/>
              </a:rPr>
              <a:t>, 18(2), p. 806. Available at: https://</a:t>
            </a:r>
            <a:r>
              <a:rPr lang="en-GB" sz="1500" b="0" i="0" u="none" strike="noStrike" dirty="0" err="1">
                <a:effectLst/>
              </a:rPr>
              <a:t>doi.org</a:t>
            </a:r>
            <a:r>
              <a:rPr lang="en-GB" sz="1500" b="0" i="0" u="none" strike="noStrike" dirty="0">
                <a:effectLst/>
              </a:rPr>
              <a:t>/10.3390/ijerph18020806. </a:t>
            </a:r>
            <a:endParaRPr lang="en-GB" sz="1500" b="0" i="0" u="none" strike="noStrike" dirty="0">
              <a:effectLst/>
              <a:latin typeface="-apple-system"/>
            </a:endParaRPr>
          </a:p>
          <a:p>
            <a:r>
              <a:rPr lang="en-GB" sz="1500" b="0" i="0" u="none" strike="noStrike" dirty="0" err="1">
                <a:effectLst/>
                <a:latin typeface="-apple-system"/>
              </a:rPr>
              <a:t>Thisse</a:t>
            </a:r>
            <a:r>
              <a:rPr lang="en-GB" sz="1500" b="0" i="0" u="none" strike="noStrike" dirty="0">
                <a:effectLst/>
                <a:latin typeface="-apple-system"/>
              </a:rPr>
              <a:t>, JF. (2008). Location Theory. In: The New Palgrave Dictionary of Economics. Palgrave Macmillan, London. https://</a:t>
            </a:r>
            <a:r>
              <a:rPr lang="en-GB" sz="1500" b="0" i="0" u="none" strike="noStrike" dirty="0" err="1">
                <a:effectLst/>
                <a:latin typeface="-apple-system"/>
              </a:rPr>
              <a:t>doi.org</a:t>
            </a:r>
            <a:r>
              <a:rPr lang="en-GB" sz="1500" b="0" i="0" u="none" strike="noStrike" dirty="0">
                <a:effectLst/>
                <a:latin typeface="-apple-system"/>
              </a:rPr>
              <a:t>/10.1057/978-1-349-95121-5_2185-1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1515630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E9A474-58D0-E0A3-10BA-6C6A8D2924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0"/>
          <a:stretch/>
        </p:blipFill>
        <p:spPr>
          <a:xfrm>
            <a:off x="5866700" y="3291840"/>
            <a:ext cx="6325300" cy="356616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65D8BD2-36B8-71C0-F4D9-3748722FC333}"/>
              </a:ext>
            </a:extLst>
          </p:cNvPr>
          <p:cNvCxnSpPr/>
          <p:nvPr/>
        </p:nvCxnSpPr>
        <p:spPr>
          <a:xfrm>
            <a:off x="6108192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pplication&#10;&#10;Description automatically generated with low confidence">
            <a:extLst>
              <a:ext uri="{FF2B5EF4-FFF2-40B4-BE49-F238E27FC236}">
                <a16:creationId xmlns:a16="http://schemas.microsoft.com/office/drawing/2014/main" id="{DD516EF7-6757-CB65-0C97-54FE026E68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3" y="3464351"/>
            <a:ext cx="6095999" cy="3393649"/>
          </a:xfrm>
          <a:prstGeom prst="rect">
            <a:avLst/>
          </a:prstGeom>
        </p:spPr>
      </p:pic>
      <p:pic>
        <p:nvPicPr>
          <p:cNvPr id="11" name="Picture 10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0F41B7FA-D667-3528-DF06-59F8851842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2381" y="0"/>
            <a:ext cx="6104004" cy="3291840"/>
          </a:xfrm>
          <a:prstGeom prst="rect">
            <a:avLst/>
          </a:prstGeom>
        </p:spPr>
      </p:pic>
      <p:pic>
        <p:nvPicPr>
          <p:cNvPr id="13" name="Picture 12" descr="A close-up of a book&#10;&#10;Description automatically generated with medium confidence">
            <a:extLst>
              <a:ext uri="{FF2B5EF4-FFF2-40B4-BE49-F238E27FC236}">
                <a16:creationId xmlns:a16="http://schemas.microsoft.com/office/drawing/2014/main" id="{8C7B57C7-E03D-D0B4-E176-C9438D500C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2" y="0"/>
            <a:ext cx="6104003" cy="338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7533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4455</TotalTime>
  <Words>652</Words>
  <Application>Microsoft Macintosh PowerPoint</Application>
  <PresentationFormat>Widescreen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-apple-system</vt:lpstr>
      <vt:lpstr>Arial</vt:lpstr>
      <vt:lpstr>Calibri</vt:lpstr>
      <vt:lpstr>Calibri Light</vt:lpstr>
      <vt:lpstr>roboto</vt:lpstr>
      <vt:lpstr>Office Theme</vt:lpstr>
      <vt:lpstr>Location Theory: How could it benefit renewable energy?</vt:lpstr>
      <vt:lpstr>Introduction</vt:lpstr>
      <vt:lpstr>Which renewable energy?</vt:lpstr>
      <vt:lpstr>Aims and Objectives</vt:lpstr>
      <vt:lpstr>Literature review</vt:lpstr>
      <vt:lpstr>Methodology</vt:lpstr>
      <vt:lpstr>Results</vt:lpstr>
      <vt:lpstr>Evaluation</vt:lpstr>
      <vt:lpstr>Timetable – Gantt Chart</vt:lpstr>
      <vt:lpstr>Useful examples</vt:lpstr>
      <vt:lpstr>Questions</vt:lpstr>
      <vt:lpstr>Useful sources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Location Theory: How could it benefit renewable energy?</dc:title>
  <dc:creator>joe allwood</dc:creator>
  <cp:lastModifiedBy>joe allwood</cp:lastModifiedBy>
  <cp:revision>10</cp:revision>
  <dcterms:created xsi:type="dcterms:W3CDTF">2023-03-20T15:25:25Z</dcterms:created>
  <dcterms:modified xsi:type="dcterms:W3CDTF">2023-03-28T11:46:04Z</dcterms:modified>
</cp:coreProperties>
</file>