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5" r:id="rId1"/>
  </p:sldMasterIdLst>
  <p:sldIdLst>
    <p:sldId id="256" r:id="rId2"/>
    <p:sldId id="257" r:id="rId3"/>
    <p:sldId id="258" r:id="rId4"/>
    <p:sldId id="272" r:id="rId5"/>
    <p:sldId id="260" r:id="rId6"/>
    <p:sldId id="259" r:id="rId7"/>
    <p:sldId id="261" r:id="rId8"/>
    <p:sldId id="263" r:id="rId9"/>
    <p:sldId id="264" r:id="rId10"/>
    <p:sldId id="265" r:id="rId11"/>
    <p:sldId id="266" r:id="rId12"/>
    <p:sldId id="267" r:id="rId13"/>
    <p:sldId id="274" r:id="rId14"/>
    <p:sldId id="269" r:id="rId15"/>
    <p:sldId id="270" r:id="rId16"/>
    <p:sldId id="271"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F4099C-BDA2-43E4-9CDB-2795738EE769}" v="4" dt="2023-11-09T00:37:49.1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72" autoAdjust="0"/>
    <p:restoredTop sz="94660"/>
  </p:normalViewPr>
  <p:slideViewPr>
    <p:cSldViewPr snapToGrid="0">
      <p:cViewPr>
        <p:scale>
          <a:sx n="66" d="100"/>
          <a:sy n="66" d="100"/>
        </p:scale>
        <p:origin x="1330" y="49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D5FE1-B178-6772-8935-25A7365C71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EF105325-D1BA-7B1C-A835-DC3FE32310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C8E0C4B4-7A27-3352-D607-9EBF487D4B5D}"/>
              </a:ext>
            </a:extLst>
          </p:cNvPr>
          <p:cNvSpPr>
            <a:spLocks noGrp="1"/>
          </p:cNvSpPr>
          <p:nvPr>
            <p:ph type="dt" sz="half" idx="10"/>
          </p:nvPr>
        </p:nvSpPr>
        <p:spPr/>
        <p:txBody>
          <a:bodyPr/>
          <a:lstStyle/>
          <a:p>
            <a:fld id="{6C5B8BF6-C322-4F8A-91F3-B5701989ACAE}" type="datetimeFigureOut">
              <a:rPr lang="en-IN" smtClean="0"/>
              <a:t>15-11-2023</a:t>
            </a:fld>
            <a:endParaRPr lang="en-IN"/>
          </a:p>
        </p:txBody>
      </p:sp>
      <p:sp>
        <p:nvSpPr>
          <p:cNvPr id="5" name="Footer Placeholder 4">
            <a:extLst>
              <a:ext uri="{FF2B5EF4-FFF2-40B4-BE49-F238E27FC236}">
                <a16:creationId xmlns:a16="http://schemas.microsoft.com/office/drawing/2014/main" id="{7CA6DCE9-31BF-0DDB-A69F-2263FE8869A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1F418CE-1FF4-03C7-C5B5-3321431543EA}"/>
              </a:ext>
            </a:extLst>
          </p:cNvPr>
          <p:cNvSpPr>
            <a:spLocks noGrp="1"/>
          </p:cNvSpPr>
          <p:nvPr>
            <p:ph type="sldNum" sz="quarter" idx="12"/>
          </p:nvPr>
        </p:nvSpPr>
        <p:spPr/>
        <p:txBody>
          <a:bodyPr/>
          <a:lstStyle/>
          <a:p>
            <a:fld id="{1224F914-E2BE-413D-803D-CEEA065568E2}" type="slidenum">
              <a:rPr lang="en-IN" smtClean="0"/>
              <a:t>‹#›</a:t>
            </a:fld>
            <a:endParaRPr lang="en-IN"/>
          </a:p>
        </p:txBody>
      </p:sp>
    </p:spTree>
    <p:extLst>
      <p:ext uri="{BB962C8B-B14F-4D97-AF65-F5344CB8AC3E}">
        <p14:creationId xmlns:p14="http://schemas.microsoft.com/office/powerpoint/2010/main" val="350169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E543D-0F11-3284-6D9C-C18E319F05D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6DE1802-83DB-8A36-F150-304DEDB548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9226DBF-E258-7FD9-CE05-86E823295343}"/>
              </a:ext>
            </a:extLst>
          </p:cNvPr>
          <p:cNvSpPr>
            <a:spLocks noGrp="1"/>
          </p:cNvSpPr>
          <p:nvPr>
            <p:ph type="dt" sz="half" idx="10"/>
          </p:nvPr>
        </p:nvSpPr>
        <p:spPr/>
        <p:txBody>
          <a:bodyPr/>
          <a:lstStyle/>
          <a:p>
            <a:fld id="{6C5B8BF6-C322-4F8A-91F3-B5701989ACAE}" type="datetimeFigureOut">
              <a:rPr lang="en-IN" smtClean="0"/>
              <a:t>15-11-2023</a:t>
            </a:fld>
            <a:endParaRPr lang="en-IN"/>
          </a:p>
        </p:txBody>
      </p:sp>
      <p:sp>
        <p:nvSpPr>
          <p:cNvPr id="5" name="Footer Placeholder 4">
            <a:extLst>
              <a:ext uri="{FF2B5EF4-FFF2-40B4-BE49-F238E27FC236}">
                <a16:creationId xmlns:a16="http://schemas.microsoft.com/office/drawing/2014/main" id="{0019E3B2-6EDD-AC8E-0275-F5C1083667B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4B873B2-DE1E-C66F-57DE-A1209EB473BF}"/>
              </a:ext>
            </a:extLst>
          </p:cNvPr>
          <p:cNvSpPr>
            <a:spLocks noGrp="1"/>
          </p:cNvSpPr>
          <p:nvPr>
            <p:ph type="sldNum" sz="quarter" idx="12"/>
          </p:nvPr>
        </p:nvSpPr>
        <p:spPr/>
        <p:txBody>
          <a:bodyPr/>
          <a:lstStyle/>
          <a:p>
            <a:fld id="{1224F914-E2BE-413D-803D-CEEA065568E2}" type="slidenum">
              <a:rPr lang="en-IN" smtClean="0"/>
              <a:t>‹#›</a:t>
            </a:fld>
            <a:endParaRPr lang="en-IN"/>
          </a:p>
        </p:txBody>
      </p:sp>
    </p:spTree>
    <p:extLst>
      <p:ext uri="{BB962C8B-B14F-4D97-AF65-F5344CB8AC3E}">
        <p14:creationId xmlns:p14="http://schemas.microsoft.com/office/powerpoint/2010/main" val="3097666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0BC7-EF55-5696-B67C-D40A16CCE6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2BA95038-6908-65CC-44B6-0922FC6F4A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1ECCA57-AD47-9CEA-977E-60C7D08099D0}"/>
              </a:ext>
            </a:extLst>
          </p:cNvPr>
          <p:cNvSpPr>
            <a:spLocks noGrp="1"/>
          </p:cNvSpPr>
          <p:nvPr>
            <p:ph type="dt" sz="half" idx="10"/>
          </p:nvPr>
        </p:nvSpPr>
        <p:spPr/>
        <p:txBody>
          <a:bodyPr/>
          <a:lstStyle/>
          <a:p>
            <a:fld id="{6C5B8BF6-C322-4F8A-91F3-B5701989ACAE}" type="datetimeFigureOut">
              <a:rPr lang="en-IN" smtClean="0"/>
              <a:t>15-11-2023</a:t>
            </a:fld>
            <a:endParaRPr lang="en-IN"/>
          </a:p>
        </p:txBody>
      </p:sp>
      <p:sp>
        <p:nvSpPr>
          <p:cNvPr id="5" name="Footer Placeholder 4">
            <a:extLst>
              <a:ext uri="{FF2B5EF4-FFF2-40B4-BE49-F238E27FC236}">
                <a16:creationId xmlns:a16="http://schemas.microsoft.com/office/drawing/2014/main" id="{8DEB7A84-DF3E-07E9-294A-3F865CF78ED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5C88F64-5B5A-6A25-8F79-07FA0657913F}"/>
              </a:ext>
            </a:extLst>
          </p:cNvPr>
          <p:cNvSpPr>
            <a:spLocks noGrp="1"/>
          </p:cNvSpPr>
          <p:nvPr>
            <p:ph type="sldNum" sz="quarter" idx="12"/>
          </p:nvPr>
        </p:nvSpPr>
        <p:spPr/>
        <p:txBody>
          <a:bodyPr/>
          <a:lstStyle/>
          <a:p>
            <a:fld id="{1224F914-E2BE-413D-803D-CEEA065568E2}" type="slidenum">
              <a:rPr lang="en-IN" smtClean="0"/>
              <a:t>‹#›</a:t>
            </a:fld>
            <a:endParaRPr lang="en-IN"/>
          </a:p>
        </p:txBody>
      </p:sp>
    </p:spTree>
    <p:extLst>
      <p:ext uri="{BB962C8B-B14F-4D97-AF65-F5344CB8AC3E}">
        <p14:creationId xmlns:p14="http://schemas.microsoft.com/office/powerpoint/2010/main" val="88277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E79E8-8EAA-97BB-4196-343E6BA2FBD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4970F52-CC25-91AC-BD9C-A3EE757274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F3C5100E-FA83-1718-620A-9D90227A2DC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B8142687-92FC-6605-B935-7AE7CDECC1E8}"/>
              </a:ext>
            </a:extLst>
          </p:cNvPr>
          <p:cNvSpPr>
            <a:spLocks noGrp="1"/>
          </p:cNvSpPr>
          <p:nvPr>
            <p:ph type="dt" sz="half" idx="10"/>
          </p:nvPr>
        </p:nvSpPr>
        <p:spPr/>
        <p:txBody>
          <a:bodyPr/>
          <a:lstStyle/>
          <a:p>
            <a:fld id="{6C5B8BF6-C322-4F8A-91F3-B5701989ACAE}" type="datetimeFigureOut">
              <a:rPr lang="en-IN" smtClean="0"/>
              <a:t>15-11-2023</a:t>
            </a:fld>
            <a:endParaRPr lang="en-IN"/>
          </a:p>
        </p:txBody>
      </p:sp>
      <p:sp>
        <p:nvSpPr>
          <p:cNvPr id="6" name="Footer Placeholder 5">
            <a:extLst>
              <a:ext uri="{FF2B5EF4-FFF2-40B4-BE49-F238E27FC236}">
                <a16:creationId xmlns:a16="http://schemas.microsoft.com/office/drawing/2014/main" id="{DDC99CAC-365E-3719-D21B-6170E8DA935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804EC98-6D2D-AB1A-F662-AF247D424F17}"/>
              </a:ext>
            </a:extLst>
          </p:cNvPr>
          <p:cNvSpPr>
            <a:spLocks noGrp="1"/>
          </p:cNvSpPr>
          <p:nvPr>
            <p:ph type="sldNum" sz="quarter" idx="12"/>
          </p:nvPr>
        </p:nvSpPr>
        <p:spPr/>
        <p:txBody>
          <a:bodyPr/>
          <a:lstStyle/>
          <a:p>
            <a:fld id="{1224F914-E2BE-413D-803D-CEEA065568E2}" type="slidenum">
              <a:rPr lang="en-IN" smtClean="0"/>
              <a:t>‹#›</a:t>
            </a:fld>
            <a:endParaRPr lang="en-IN"/>
          </a:p>
        </p:txBody>
      </p:sp>
    </p:spTree>
    <p:extLst>
      <p:ext uri="{BB962C8B-B14F-4D97-AF65-F5344CB8AC3E}">
        <p14:creationId xmlns:p14="http://schemas.microsoft.com/office/powerpoint/2010/main" val="3991054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324AC-822C-44C0-15B8-2B7235029F24}"/>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9BC0678-99A8-1BED-E468-FAEBCAE041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9B96E74-A34F-E8E0-E065-AD9D3112C77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39CED916-3FF3-A54C-1952-3141557A08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C749C8-0398-C8DF-3F31-D7D888F486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C2971E0F-14E8-650B-6CB7-D45B0324FCE1}"/>
              </a:ext>
            </a:extLst>
          </p:cNvPr>
          <p:cNvSpPr>
            <a:spLocks noGrp="1"/>
          </p:cNvSpPr>
          <p:nvPr>
            <p:ph type="dt" sz="half" idx="10"/>
          </p:nvPr>
        </p:nvSpPr>
        <p:spPr/>
        <p:txBody>
          <a:bodyPr/>
          <a:lstStyle/>
          <a:p>
            <a:fld id="{6C5B8BF6-C322-4F8A-91F3-B5701989ACAE}" type="datetimeFigureOut">
              <a:rPr lang="en-IN" smtClean="0"/>
              <a:t>15-11-2023</a:t>
            </a:fld>
            <a:endParaRPr lang="en-IN"/>
          </a:p>
        </p:txBody>
      </p:sp>
      <p:sp>
        <p:nvSpPr>
          <p:cNvPr id="8" name="Footer Placeholder 7">
            <a:extLst>
              <a:ext uri="{FF2B5EF4-FFF2-40B4-BE49-F238E27FC236}">
                <a16:creationId xmlns:a16="http://schemas.microsoft.com/office/drawing/2014/main" id="{80736E50-2594-2B70-0150-3DB2CF6079FD}"/>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AE5DBFDC-95B6-A07E-E2A9-B4CBCE7AEB98}"/>
              </a:ext>
            </a:extLst>
          </p:cNvPr>
          <p:cNvSpPr>
            <a:spLocks noGrp="1"/>
          </p:cNvSpPr>
          <p:nvPr>
            <p:ph type="sldNum" sz="quarter" idx="12"/>
          </p:nvPr>
        </p:nvSpPr>
        <p:spPr/>
        <p:txBody>
          <a:bodyPr/>
          <a:lstStyle/>
          <a:p>
            <a:fld id="{1224F914-E2BE-413D-803D-CEEA065568E2}" type="slidenum">
              <a:rPr lang="en-IN" smtClean="0"/>
              <a:t>‹#›</a:t>
            </a:fld>
            <a:endParaRPr lang="en-IN"/>
          </a:p>
        </p:txBody>
      </p:sp>
    </p:spTree>
    <p:extLst>
      <p:ext uri="{BB962C8B-B14F-4D97-AF65-F5344CB8AC3E}">
        <p14:creationId xmlns:p14="http://schemas.microsoft.com/office/powerpoint/2010/main" val="2436263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A0574-F6E8-DC62-B4DF-7B8B2EB84D57}"/>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E20FAF72-90AC-82DE-9EB7-756E6FDCC3C8}"/>
              </a:ext>
            </a:extLst>
          </p:cNvPr>
          <p:cNvSpPr>
            <a:spLocks noGrp="1"/>
          </p:cNvSpPr>
          <p:nvPr>
            <p:ph type="dt" sz="half" idx="10"/>
          </p:nvPr>
        </p:nvSpPr>
        <p:spPr/>
        <p:txBody>
          <a:bodyPr/>
          <a:lstStyle/>
          <a:p>
            <a:fld id="{6C5B8BF6-C322-4F8A-91F3-B5701989ACAE}" type="datetimeFigureOut">
              <a:rPr lang="en-IN" smtClean="0"/>
              <a:t>15-11-2023</a:t>
            </a:fld>
            <a:endParaRPr lang="en-IN"/>
          </a:p>
        </p:txBody>
      </p:sp>
      <p:sp>
        <p:nvSpPr>
          <p:cNvPr id="4" name="Footer Placeholder 3">
            <a:extLst>
              <a:ext uri="{FF2B5EF4-FFF2-40B4-BE49-F238E27FC236}">
                <a16:creationId xmlns:a16="http://schemas.microsoft.com/office/drawing/2014/main" id="{4D39C032-FB3B-DB16-A454-FC7213C037C8}"/>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16053F09-4A35-053A-6FFB-28904C0F2BAF}"/>
              </a:ext>
            </a:extLst>
          </p:cNvPr>
          <p:cNvSpPr>
            <a:spLocks noGrp="1"/>
          </p:cNvSpPr>
          <p:nvPr>
            <p:ph type="sldNum" sz="quarter" idx="12"/>
          </p:nvPr>
        </p:nvSpPr>
        <p:spPr/>
        <p:txBody>
          <a:bodyPr/>
          <a:lstStyle/>
          <a:p>
            <a:fld id="{1224F914-E2BE-413D-803D-CEEA065568E2}" type="slidenum">
              <a:rPr lang="en-IN" smtClean="0"/>
              <a:t>‹#›</a:t>
            </a:fld>
            <a:endParaRPr lang="en-IN"/>
          </a:p>
        </p:txBody>
      </p:sp>
    </p:spTree>
    <p:extLst>
      <p:ext uri="{BB962C8B-B14F-4D97-AF65-F5344CB8AC3E}">
        <p14:creationId xmlns:p14="http://schemas.microsoft.com/office/powerpoint/2010/main" val="181874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59924A-534A-774E-DE60-F22FE7897796}"/>
              </a:ext>
            </a:extLst>
          </p:cNvPr>
          <p:cNvSpPr>
            <a:spLocks noGrp="1"/>
          </p:cNvSpPr>
          <p:nvPr>
            <p:ph type="dt" sz="half" idx="10"/>
          </p:nvPr>
        </p:nvSpPr>
        <p:spPr/>
        <p:txBody>
          <a:bodyPr/>
          <a:lstStyle/>
          <a:p>
            <a:fld id="{6C5B8BF6-C322-4F8A-91F3-B5701989ACAE}" type="datetimeFigureOut">
              <a:rPr lang="en-IN" smtClean="0"/>
              <a:t>15-11-2023</a:t>
            </a:fld>
            <a:endParaRPr lang="en-IN"/>
          </a:p>
        </p:txBody>
      </p:sp>
      <p:sp>
        <p:nvSpPr>
          <p:cNvPr id="3" name="Footer Placeholder 2">
            <a:extLst>
              <a:ext uri="{FF2B5EF4-FFF2-40B4-BE49-F238E27FC236}">
                <a16:creationId xmlns:a16="http://schemas.microsoft.com/office/drawing/2014/main" id="{EA4A8A74-FEED-250A-AAA4-3B278229444F}"/>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241D9BE3-328C-F3EB-7917-205A2CEF61CF}"/>
              </a:ext>
            </a:extLst>
          </p:cNvPr>
          <p:cNvSpPr>
            <a:spLocks noGrp="1"/>
          </p:cNvSpPr>
          <p:nvPr>
            <p:ph type="sldNum" sz="quarter" idx="12"/>
          </p:nvPr>
        </p:nvSpPr>
        <p:spPr/>
        <p:txBody>
          <a:bodyPr/>
          <a:lstStyle/>
          <a:p>
            <a:fld id="{1224F914-E2BE-413D-803D-CEEA065568E2}" type="slidenum">
              <a:rPr lang="en-IN" smtClean="0"/>
              <a:t>‹#›</a:t>
            </a:fld>
            <a:endParaRPr lang="en-IN"/>
          </a:p>
        </p:txBody>
      </p:sp>
    </p:spTree>
    <p:extLst>
      <p:ext uri="{BB962C8B-B14F-4D97-AF65-F5344CB8AC3E}">
        <p14:creationId xmlns:p14="http://schemas.microsoft.com/office/powerpoint/2010/main" val="1965664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16B27-EAAD-2FD3-0263-E924F1F455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E06973A6-DDFE-D4E0-F284-A8E05AAB23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5D46341C-7836-3F98-3F8E-FC9771E37E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93BE5B-094D-623E-E570-2DA9E2C7366E}"/>
              </a:ext>
            </a:extLst>
          </p:cNvPr>
          <p:cNvSpPr>
            <a:spLocks noGrp="1"/>
          </p:cNvSpPr>
          <p:nvPr>
            <p:ph type="dt" sz="half" idx="10"/>
          </p:nvPr>
        </p:nvSpPr>
        <p:spPr/>
        <p:txBody>
          <a:bodyPr/>
          <a:lstStyle/>
          <a:p>
            <a:fld id="{6C5B8BF6-C322-4F8A-91F3-B5701989ACAE}" type="datetimeFigureOut">
              <a:rPr lang="en-IN" smtClean="0"/>
              <a:t>15-11-2023</a:t>
            </a:fld>
            <a:endParaRPr lang="en-IN"/>
          </a:p>
        </p:txBody>
      </p:sp>
      <p:sp>
        <p:nvSpPr>
          <p:cNvPr id="6" name="Footer Placeholder 5">
            <a:extLst>
              <a:ext uri="{FF2B5EF4-FFF2-40B4-BE49-F238E27FC236}">
                <a16:creationId xmlns:a16="http://schemas.microsoft.com/office/drawing/2014/main" id="{60116C8F-BE2F-1969-AC75-EA06CFB766B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673B5AF-C3F1-0AD2-492F-C812234808D0}"/>
              </a:ext>
            </a:extLst>
          </p:cNvPr>
          <p:cNvSpPr>
            <a:spLocks noGrp="1"/>
          </p:cNvSpPr>
          <p:nvPr>
            <p:ph type="sldNum" sz="quarter" idx="12"/>
          </p:nvPr>
        </p:nvSpPr>
        <p:spPr/>
        <p:txBody>
          <a:bodyPr/>
          <a:lstStyle/>
          <a:p>
            <a:fld id="{1224F914-E2BE-413D-803D-CEEA065568E2}" type="slidenum">
              <a:rPr lang="en-IN" smtClean="0"/>
              <a:t>‹#›</a:t>
            </a:fld>
            <a:endParaRPr lang="en-IN"/>
          </a:p>
        </p:txBody>
      </p:sp>
    </p:spTree>
    <p:extLst>
      <p:ext uri="{BB962C8B-B14F-4D97-AF65-F5344CB8AC3E}">
        <p14:creationId xmlns:p14="http://schemas.microsoft.com/office/powerpoint/2010/main" val="1760245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BF51F-73EC-3B48-31BB-9D8D278347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1A721948-A7EB-E4C2-FCE6-C93C333718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FA302461-ED71-6A86-4F4E-288BA96E63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B14BF8-1155-79BE-04C1-848D04B8586A}"/>
              </a:ext>
            </a:extLst>
          </p:cNvPr>
          <p:cNvSpPr>
            <a:spLocks noGrp="1"/>
          </p:cNvSpPr>
          <p:nvPr>
            <p:ph type="dt" sz="half" idx="10"/>
          </p:nvPr>
        </p:nvSpPr>
        <p:spPr/>
        <p:txBody>
          <a:bodyPr/>
          <a:lstStyle/>
          <a:p>
            <a:fld id="{6C5B8BF6-C322-4F8A-91F3-B5701989ACAE}" type="datetimeFigureOut">
              <a:rPr lang="en-IN" smtClean="0"/>
              <a:t>15-11-2023</a:t>
            </a:fld>
            <a:endParaRPr lang="en-IN"/>
          </a:p>
        </p:txBody>
      </p:sp>
      <p:sp>
        <p:nvSpPr>
          <p:cNvPr id="6" name="Footer Placeholder 5">
            <a:extLst>
              <a:ext uri="{FF2B5EF4-FFF2-40B4-BE49-F238E27FC236}">
                <a16:creationId xmlns:a16="http://schemas.microsoft.com/office/drawing/2014/main" id="{BD214FE1-B1C5-B390-BD26-554DCA2DC99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CF1FCD2-B605-FDBA-70A4-6B9D5D9905AE}"/>
              </a:ext>
            </a:extLst>
          </p:cNvPr>
          <p:cNvSpPr>
            <a:spLocks noGrp="1"/>
          </p:cNvSpPr>
          <p:nvPr>
            <p:ph type="sldNum" sz="quarter" idx="12"/>
          </p:nvPr>
        </p:nvSpPr>
        <p:spPr/>
        <p:txBody>
          <a:bodyPr/>
          <a:lstStyle/>
          <a:p>
            <a:fld id="{1224F914-E2BE-413D-803D-CEEA065568E2}" type="slidenum">
              <a:rPr lang="en-IN" smtClean="0"/>
              <a:t>‹#›</a:t>
            </a:fld>
            <a:endParaRPr lang="en-IN"/>
          </a:p>
        </p:txBody>
      </p:sp>
    </p:spTree>
    <p:extLst>
      <p:ext uri="{BB962C8B-B14F-4D97-AF65-F5344CB8AC3E}">
        <p14:creationId xmlns:p14="http://schemas.microsoft.com/office/powerpoint/2010/main" val="2149925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ED43B-7008-8EC4-4EF2-6F3DD7660F4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81C79D87-B631-8A4E-ECE4-E8BB747663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35F5B1B-AFD5-5C00-731D-696FBAFB8FDC}"/>
              </a:ext>
            </a:extLst>
          </p:cNvPr>
          <p:cNvSpPr>
            <a:spLocks noGrp="1"/>
          </p:cNvSpPr>
          <p:nvPr>
            <p:ph type="dt" sz="half" idx="10"/>
          </p:nvPr>
        </p:nvSpPr>
        <p:spPr/>
        <p:txBody>
          <a:bodyPr/>
          <a:lstStyle/>
          <a:p>
            <a:fld id="{6C5B8BF6-C322-4F8A-91F3-B5701989ACAE}" type="datetimeFigureOut">
              <a:rPr lang="en-IN" smtClean="0"/>
              <a:t>15-11-2023</a:t>
            </a:fld>
            <a:endParaRPr lang="en-IN"/>
          </a:p>
        </p:txBody>
      </p:sp>
      <p:sp>
        <p:nvSpPr>
          <p:cNvPr id="5" name="Footer Placeholder 4">
            <a:extLst>
              <a:ext uri="{FF2B5EF4-FFF2-40B4-BE49-F238E27FC236}">
                <a16:creationId xmlns:a16="http://schemas.microsoft.com/office/drawing/2014/main" id="{16F9180A-6F2C-F41D-D92D-DEC9CC70725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B60827E-6190-E704-AA25-747F6923CEF6}"/>
              </a:ext>
            </a:extLst>
          </p:cNvPr>
          <p:cNvSpPr>
            <a:spLocks noGrp="1"/>
          </p:cNvSpPr>
          <p:nvPr>
            <p:ph type="sldNum" sz="quarter" idx="12"/>
          </p:nvPr>
        </p:nvSpPr>
        <p:spPr/>
        <p:txBody>
          <a:bodyPr/>
          <a:lstStyle/>
          <a:p>
            <a:fld id="{1224F914-E2BE-413D-803D-CEEA065568E2}" type="slidenum">
              <a:rPr lang="en-IN" smtClean="0"/>
              <a:t>‹#›</a:t>
            </a:fld>
            <a:endParaRPr lang="en-IN"/>
          </a:p>
        </p:txBody>
      </p:sp>
    </p:spTree>
    <p:extLst>
      <p:ext uri="{BB962C8B-B14F-4D97-AF65-F5344CB8AC3E}">
        <p14:creationId xmlns:p14="http://schemas.microsoft.com/office/powerpoint/2010/main" val="2209152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9CA49E-8518-4B25-5811-F1FD7B680B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A353476-D094-5030-7BCA-809FFADBEE8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C9BFD12-2192-E05A-37B5-2774A1621F09}"/>
              </a:ext>
            </a:extLst>
          </p:cNvPr>
          <p:cNvSpPr>
            <a:spLocks noGrp="1"/>
          </p:cNvSpPr>
          <p:nvPr>
            <p:ph type="dt" sz="half" idx="10"/>
          </p:nvPr>
        </p:nvSpPr>
        <p:spPr/>
        <p:txBody>
          <a:bodyPr/>
          <a:lstStyle/>
          <a:p>
            <a:fld id="{6C5B8BF6-C322-4F8A-91F3-B5701989ACAE}" type="datetimeFigureOut">
              <a:rPr lang="en-IN" smtClean="0"/>
              <a:t>15-11-2023</a:t>
            </a:fld>
            <a:endParaRPr lang="en-IN"/>
          </a:p>
        </p:txBody>
      </p:sp>
      <p:sp>
        <p:nvSpPr>
          <p:cNvPr id="5" name="Footer Placeholder 4">
            <a:extLst>
              <a:ext uri="{FF2B5EF4-FFF2-40B4-BE49-F238E27FC236}">
                <a16:creationId xmlns:a16="http://schemas.microsoft.com/office/drawing/2014/main" id="{D7DCFAAB-C9E1-D45A-7706-57204CA0B04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082F9E6-7D43-BC7A-AC8F-D7CEF547D10A}"/>
              </a:ext>
            </a:extLst>
          </p:cNvPr>
          <p:cNvSpPr>
            <a:spLocks noGrp="1"/>
          </p:cNvSpPr>
          <p:nvPr>
            <p:ph type="sldNum" sz="quarter" idx="12"/>
          </p:nvPr>
        </p:nvSpPr>
        <p:spPr/>
        <p:txBody>
          <a:bodyPr/>
          <a:lstStyle/>
          <a:p>
            <a:fld id="{1224F914-E2BE-413D-803D-CEEA065568E2}" type="slidenum">
              <a:rPr lang="en-IN" smtClean="0"/>
              <a:t>‹#›</a:t>
            </a:fld>
            <a:endParaRPr lang="en-IN"/>
          </a:p>
        </p:txBody>
      </p:sp>
    </p:spTree>
    <p:extLst>
      <p:ext uri="{BB962C8B-B14F-4D97-AF65-F5344CB8AC3E}">
        <p14:creationId xmlns:p14="http://schemas.microsoft.com/office/powerpoint/2010/main" val="2355856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612B0E-03B3-3DD1-4C16-74AF331B31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7D502B0-F730-3E0E-4EC0-4DCEF92797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59CC302-DFB7-B7A5-9410-7BE8AFE35F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5B8BF6-C322-4F8A-91F3-B5701989ACAE}" type="datetimeFigureOut">
              <a:rPr lang="en-IN" smtClean="0"/>
              <a:t>15-11-2023</a:t>
            </a:fld>
            <a:endParaRPr lang="en-IN"/>
          </a:p>
        </p:txBody>
      </p:sp>
      <p:sp>
        <p:nvSpPr>
          <p:cNvPr id="5" name="Footer Placeholder 4">
            <a:extLst>
              <a:ext uri="{FF2B5EF4-FFF2-40B4-BE49-F238E27FC236}">
                <a16:creationId xmlns:a16="http://schemas.microsoft.com/office/drawing/2014/main" id="{C23A555C-FDFC-418E-E5BA-CBA99313DB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A581654D-430A-66D8-A839-AF2250963F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24F914-E2BE-413D-803D-CEEA065568E2}" type="slidenum">
              <a:rPr lang="en-IN" smtClean="0"/>
              <a:t>‹#›</a:t>
            </a:fld>
            <a:endParaRPr lang="en-IN"/>
          </a:p>
        </p:txBody>
      </p:sp>
    </p:spTree>
    <p:extLst>
      <p:ext uri="{BB962C8B-B14F-4D97-AF65-F5344CB8AC3E}">
        <p14:creationId xmlns:p14="http://schemas.microsoft.com/office/powerpoint/2010/main" val="3166840761"/>
      </p:ext>
    </p:extLst>
  </p:cSld>
  <p:clrMap bg1="lt1" tx1="dk1" bg2="lt2" tx2="dk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journals.plos.org/plosone/article?id=10.1371/journal.pone.0199026" TargetMode="External"/><Relationship Id="rId2" Type="http://schemas.openxmlformats.org/officeDocument/2006/relationships/hyperlink" Target="https://www.ncbi.nlm.nih.gov/pmc/articles/PMC3981054/" TargetMode="External"/><Relationship Id="rId1" Type="http://schemas.openxmlformats.org/officeDocument/2006/relationships/slideLayout" Target="../slideLayouts/slideLayout2.xml"/><Relationship Id="rId5" Type="http://schemas.openxmlformats.org/officeDocument/2006/relationships/hyperlink" Target="https://www.ncbi.nlm.nih.gov/pmc/articles/PMC5465434/" TargetMode="External"/><Relationship Id="rId4" Type="http://schemas.openxmlformats.org/officeDocument/2006/relationships/hyperlink" Target="https://www.ncbi.nlm.nih.gov/pmc/articles/PMC6176693/"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ncbi.nlm.nih.gov/pmc/articles/PMC4267019/" TargetMode="External"/><Relationship Id="rId2" Type="http://schemas.openxmlformats.org/officeDocument/2006/relationships/hyperlink" Target="https://www.ncbi.nlm.nih.gov/pmc/articles/PMC4012002/" TargetMode="External"/><Relationship Id="rId1" Type="http://schemas.openxmlformats.org/officeDocument/2006/relationships/slideLayout" Target="../slideLayouts/slideLayout2.xml"/><Relationship Id="rId5" Type="http://schemas.openxmlformats.org/officeDocument/2006/relationships/hyperlink" Target="https://www.ncbi.nlm.nih.gov/pmc/articles/PMC8783169/" TargetMode="External"/><Relationship Id="rId4" Type="http://schemas.openxmlformats.org/officeDocument/2006/relationships/hyperlink" Target="https://www.ncbi.nlm.nih.gov/pmc/articles/PMC6618309/"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journals.sagepub.com/doi/abs/10.1177/1471301214523438" TargetMode="External"/><Relationship Id="rId2" Type="http://schemas.openxmlformats.org/officeDocument/2006/relationships/hyperlink" Target="https://karger.com/dem/article-abstract/10/3/186/96484/The-Caregiving-Burden-Scale-among-Chinese" TargetMode="External"/><Relationship Id="rId1" Type="http://schemas.openxmlformats.org/officeDocument/2006/relationships/slideLayout" Target="../slideLayouts/slideLayout2.xml"/><Relationship Id="rId4" Type="http://schemas.openxmlformats.org/officeDocument/2006/relationships/hyperlink" Target="https://www.ncbi.nlm.nih.gov/pmc/articles/PMC9638826/"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sciencedirect.com/science/article/abs/pii/S1525861015006076" TargetMode="External"/><Relationship Id="rId2" Type="http://schemas.openxmlformats.org/officeDocument/2006/relationships/hyperlink" Target="https://journals.sagepub.com/doi/abs/10.2190/pm.41.1.f" TargetMode="External"/><Relationship Id="rId1" Type="http://schemas.openxmlformats.org/officeDocument/2006/relationships/slideLayout" Target="../slideLayouts/slideLayout2.xml"/><Relationship Id="rId4" Type="http://schemas.openxmlformats.org/officeDocument/2006/relationships/hyperlink" Target="https://pubmed.ncbi.nlm.nih.gov/313070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4FE50-B42E-973B-B35F-BD9C89CC6A1F}"/>
              </a:ext>
            </a:extLst>
          </p:cNvPr>
          <p:cNvSpPr>
            <a:spLocks noGrp="1"/>
          </p:cNvSpPr>
          <p:nvPr>
            <p:ph type="ctrTitle"/>
          </p:nvPr>
        </p:nvSpPr>
        <p:spPr>
          <a:xfrm>
            <a:off x="1524000" y="276046"/>
            <a:ext cx="9144000" cy="1324154"/>
          </a:xfrm>
        </p:spPr>
        <p:txBody>
          <a:bodyPr>
            <a:normAutofit/>
          </a:bodyPr>
          <a:lstStyle/>
          <a:p>
            <a:r>
              <a:rPr lang="en-US" sz="3200" dirty="0">
                <a:latin typeface="Times New Roman" panose="02020603050405020304" pitchFamily="18" charset="0"/>
                <a:cs typeface="Times New Roman" panose="02020603050405020304" pitchFamily="18" charset="0"/>
              </a:rPr>
              <a:t>A Qualitative Evaluation of the Lived Experience of Caregiver Depression in Dementia Carers</a:t>
            </a:r>
            <a:endParaRPr lang="en-IN" sz="32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CEC9C5ED-7CD8-92B1-50F9-B76AE2E9B51C}"/>
              </a:ext>
            </a:extLst>
          </p:cNvPr>
          <p:cNvSpPr>
            <a:spLocks noGrp="1"/>
          </p:cNvSpPr>
          <p:nvPr>
            <p:ph type="subTitle" idx="1"/>
          </p:nvPr>
        </p:nvSpPr>
        <p:spPr>
          <a:xfrm>
            <a:off x="1524000" y="1984076"/>
            <a:ext cx="9144000" cy="1570008"/>
          </a:xfrm>
        </p:spPr>
        <p:txBody>
          <a:bodyPr/>
          <a:lstStyle/>
          <a:p>
            <a:r>
              <a:rPr lang="en-IN" dirty="0"/>
              <a:t>AISWARIYA SASI</a:t>
            </a:r>
          </a:p>
          <a:p>
            <a:r>
              <a:rPr lang="en-IN" dirty="0"/>
              <a:t>2236673</a:t>
            </a:r>
          </a:p>
          <a:p>
            <a:r>
              <a:rPr lang="en-IN" dirty="0"/>
              <a:t>LCHS7001</a:t>
            </a:r>
          </a:p>
          <a:p>
            <a:endParaRPr lang="en-IN" dirty="0"/>
          </a:p>
        </p:txBody>
      </p:sp>
    </p:spTree>
    <p:extLst>
      <p:ext uri="{BB962C8B-B14F-4D97-AF65-F5344CB8AC3E}">
        <p14:creationId xmlns:p14="http://schemas.microsoft.com/office/powerpoint/2010/main" val="307451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2DDD9-1C42-0899-5552-F87FF0EA9832}"/>
              </a:ext>
            </a:extLst>
          </p:cNvPr>
          <p:cNvSpPr>
            <a:spLocks noGrp="1"/>
          </p:cNvSpPr>
          <p:nvPr>
            <p:ph type="title"/>
          </p:nvPr>
        </p:nvSpPr>
        <p:spPr/>
        <p:txBody>
          <a:bodyPr/>
          <a:lstStyle/>
          <a:p>
            <a:r>
              <a:rPr lang="en-IN" dirty="0"/>
              <a:t>OVERVIEW</a:t>
            </a:r>
          </a:p>
        </p:txBody>
      </p:sp>
      <p:sp>
        <p:nvSpPr>
          <p:cNvPr id="3" name="Content Placeholder 2">
            <a:extLst>
              <a:ext uri="{FF2B5EF4-FFF2-40B4-BE49-F238E27FC236}">
                <a16:creationId xmlns:a16="http://schemas.microsoft.com/office/drawing/2014/main" id="{79E46BE6-D4D0-C24F-07E1-9CAB7EA014A3}"/>
              </a:ext>
            </a:extLst>
          </p:cNvPr>
          <p:cNvSpPr>
            <a:spLocks noGrp="1"/>
          </p:cNvSpPr>
          <p:nvPr>
            <p:ph idx="1"/>
          </p:nvPr>
        </p:nvSpPr>
        <p:spPr>
          <a:xfrm>
            <a:off x="838200" y="2095130"/>
            <a:ext cx="10515600" cy="4081833"/>
          </a:xfrm>
        </p:spPr>
        <p:txBody>
          <a:bodyPr>
            <a:normAutofit fontScale="55000" lnSpcReduction="20000"/>
          </a:bodyPr>
          <a:lstStyle/>
          <a:p>
            <a:r>
              <a:rPr lang="en-IN" dirty="0"/>
              <a:t>INTRODUCTION</a:t>
            </a:r>
          </a:p>
          <a:p>
            <a:r>
              <a:rPr lang="en-IN" dirty="0"/>
              <a:t>RATIONALE OF STUDY</a:t>
            </a:r>
          </a:p>
          <a:p>
            <a:r>
              <a:rPr lang="en-IN" dirty="0"/>
              <a:t>AIM OF STUDY</a:t>
            </a:r>
          </a:p>
          <a:p>
            <a:r>
              <a:rPr lang="en-IN" dirty="0"/>
              <a:t>HYPOTHESIS OF THE STUDY</a:t>
            </a:r>
          </a:p>
          <a:p>
            <a:r>
              <a:rPr lang="en-IN" dirty="0"/>
              <a:t>RESEARCH QUESTION</a:t>
            </a:r>
          </a:p>
          <a:p>
            <a:r>
              <a:rPr lang="en-IN" dirty="0"/>
              <a:t>OBJECTIVES OF STUDY</a:t>
            </a:r>
          </a:p>
          <a:p>
            <a:r>
              <a:rPr lang="en-IN" dirty="0"/>
              <a:t>RESEARCH METHODOLOGY</a:t>
            </a:r>
          </a:p>
          <a:p>
            <a:r>
              <a:rPr lang="en-IN" dirty="0"/>
              <a:t>RESEACH DESIGN</a:t>
            </a:r>
          </a:p>
          <a:p>
            <a:r>
              <a:rPr lang="en-IN" dirty="0"/>
              <a:t>RECRUITMENT, SAMPLING ,STUDY PARTICIPANTS</a:t>
            </a:r>
          </a:p>
          <a:p>
            <a:r>
              <a:rPr lang="en-IN" dirty="0"/>
              <a:t>DATA COLLECTION METHODS</a:t>
            </a:r>
          </a:p>
          <a:p>
            <a:r>
              <a:rPr lang="en-IN" dirty="0"/>
              <a:t>DATA ANALYSIS METHOD</a:t>
            </a:r>
          </a:p>
          <a:p>
            <a:r>
              <a:rPr lang="en-IN" dirty="0"/>
              <a:t>IMPLICATION OF STUDY</a:t>
            </a:r>
          </a:p>
          <a:p>
            <a:r>
              <a:rPr lang="en-IN" dirty="0"/>
              <a:t>WORK PLAN AND TIME SCHEDULE</a:t>
            </a:r>
          </a:p>
          <a:p>
            <a:r>
              <a:rPr lang="en-IN" dirty="0"/>
              <a:t>REFERENCES</a:t>
            </a:r>
          </a:p>
        </p:txBody>
      </p:sp>
    </p:spTree>
    <p:extLst>
      <p:ext uri="{BB962C8B-B14F-4D97-AF65-F5344CB8AC3E}">
        <p14:creationId xmlns:p14="http://schemas.microsoft.com/office/powerpoint/2010/main" val="1923489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A574F-4F9B-E0BC-7725-61DB3EA39D10}"/>
              </a:ext>
            </a:extLst>
          </p:cNvPr>
          <p:cNvSpPr>
            <a:spLocks noGrp="1"/>
          </p:cNvSpPr>
          <p:nvPr>
            <p:ph type="title"/>
          </p:nvPr>
        </p:nvSpPr>
        <p:spPr/>
        <p:txBody>
          <a:bodyPr>
            <a:normAutofit/>
          </a:bodyPr>
          <a:lstStyle/>
          <a:p>
            <a:r>
              <a:rPr lang="en-IN" dirty="0"/>
              <a:t>Introduction.</a:t>
            </a:r>
            <a:br>
              <a:rPr lang="en-IN" dirty="0"/>
            </a:br>
            <a:endParaRPr lang="en-IN" dirty="0"/>
          </a:p>
        </p:txBody>
      </p:sp>
      <p:sp>
        <p:nvSpPr>
          <p:cNvPr id="3" name="Content Placeholder 2">
            <a:extLst>
              <a:ext uri="{FF2B5EF4-FFF2-40B4-BE49-F238E27FC236}">
                <a16:creationId xmlns:a16="http://schemas.microsoft.com/office/drawing/2014/main" id="{FE5AE829-BA31-5AAA-34C6-C5B35F223BE7}"/>
              </a:ext>
            </a:extLst>
          </p:cNvPr>
          <p:cNvSpPr>
            <a:spLocks noGrp="1"/>
          </p:cNvSpPr>
          <p:nvPr>
            <p:ph idx="1"/>
          </p:nvPr>
        </p:nvSpPr>
        <p:spPr>
          <a:xfrm>
            <a:off x="1154954" y="2603500"/>
            <a:ext cx="8825659" cy="3646380"/>
          </a:xfrm>
        </p:spPr>
        <p:txBody>
          <a:bodyPr>
            <a:normAutofit fontScale="85000" lnSpcReduction="20000"/>
          </a:bodyPr>
          <a:lstStyle/>
          <a:p>
            <a:r>
              <a:rPr lang="en-US" sz="2400" dirty="0">
                <a:latin typeface="Arial" panose="020B0604020202020204" pitchFamily="34" charset="0"/>
                <a:cs typeface="Arial" panose="020B0604020202020204" pitchFamily="34" charset="0"/>
              </a:rPr>
              <a:t>Dementia is a medical condition that causes gradual cognitive impairment that limits a person's capacity to function independently.</a:t>
            </a:r>
            <a:r>
              <a:rPr lang="en-IN" sz="2400" i="0" dirty="0">
                <a:effectLst/>
                <a:latin typeface="Arial" panose="020B0604020202020204" pitchFamily="34" charset="0"/>
                <a:cs typeface="Arial" panose="020B0604020202020204" pitchFamily="34" charset="0"/>
              </a:rPr>
              <a:t>(</a:t>
            </a:r>
            <a:r>
              <a:rPr lang="en-IN" sz="2400" i="0" dirty="0" err="1">
                <a:effectLst/>
                <a:latin typeface="Arial" panose="020B0604020202020204" pitchFamily="34" charset="0"/>
                <a:cs typeface="Arial" panose="020B0604020202020204" pitchFamily="34" charset="0"/>
              </a:rPr>
              <a:t>Chertkow</a:t>
            </a:r>
            <a:r>
              <a:rPr lang="en-IN" sz="2400" i="0" dirty="0">
                <a:effectLst/>
                <a:latin typeface="Arial" panose="020B0604020202020204" pitchFamily="34" charset="0"/>
                <a:cs typeface="Arial" panose="020B0604020202020204" pitchFamily="34" charset="0"/>
              </a:rPr>
              <a:t> et al,2013).</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Dementia has a significant impact on patients, caregivers, and the health-care system, which is expected to grow as populations age.(</a:t>
            </a:r>
            <a:r>
              <a:rPr lang="en-IN" sz="2400" b="0" i="0" dirty="0">
                <a:effectLst/>
                <a:latin typeface="Arial" panose="020B0604020202020204" pitchFamily="34" charset="0"/>
                <a:cs typeface="Arial" panose="020B0604020202020204" pitchFamily="34" charset="0"/>
              </a:rPr>
              <a:t>Rodriguez</a:t>
            </a:r>
            <a:r>
              <a:rPr lang="en-US" sz="2400" b="0" i="0" dirty="0">
                <a:effectLst/>
                <a:latin typeface="Arial" panose="020B0604020202020204" pitchFamily="34" charset="0"/>
                <a:cs typeface="Arial" panose="020B0604020202020204" pitchFamily="34" charset="0"/>
              </a:rPr>
              <a:t> et al,2018)</a:t>
            </a:r>
          </a:p>
          <a:p>
            <a:r>
              <a:rPr lang="en-US" sz="2400" b="0" i="0" dirty="0">
                <a:effectLst/>
                <a:latin typeface="Arial" panose="020B0604020202020204" pitchFamily="34" charset="0"/>
                <a:cs typeface="Arial" panose="020B0604020202020204" pitchFamily="34" charset="0"/>
              </a:rPr>
              <a:t>Dementia has physical, psychological, social, and economic consequences not only for people living with dementia, but also for their caregivers, families, and society as a whole. There is frequently a lack of awareness and understanding of dementia, which results in stigma and barriers to diagnosis and care.(WHO).</a:t>
            </a:r>
          </a:p>
          <a:p>
            <a:r>
              <a:rPr lang="en-US" sz="2400" dirty="0">
                <a:latin typeface="Arial" panose="020B0604020202020204" pitchFamily="34" charset="0"/>
                <a:cs typeface="Arial" panose="020B0604020202020204" pitchFamily="34" charset="0"/>
              </a:rPr>
              <a:t>There are approximately 690,000 dementia patients in England, with 565, 000 receiving unpaid care, community care, or living in a care home(Wittenberg et al,2019)</a:t>
            </a: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4474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B34FFE-BF59-4FFB-C6D2-6E2BAB9F5E5D}"/>
              </a:ext>
            </a:extLst>
          </p:cNvPr>
          <p:cNvSpPr>
            <a:spLocks noGrp="1"/>
          </p:cNvSpPr>
          <p:nvPr>
            <p:ph idx="1"/>
          </p:nvPr>
        </p:nvSpPr>
        <p:spPr>
          <a:xfrm>
            <a:off x="1154954" y="2219416"/>
            <a:ext cx="8825659" cy="4474347"/>
          </a:xfrm>
        </p:spPr>
        <p:txBody>
          <a:bodyPr>
            <a:normAutofit fontScale="92500" lnSpcReduction="20000"/>
          </a:bodyPr>
          <a:lstStyle/>
          <a:p>
            <a:r>
              <a:rPr lang="en-US" dirty="0">
                <a:latin typeface="Arial" panose="020B0604020202020204" pitchFamily="34" charset="0"/>
                <a:cs typeface="Arial" panose="020B0604020202020204" pitchFamily="34" charset="0"/>
              </a:rPr>
              <a:t>More than 50% of caregivers reported major depressive symptomatology(</a:t>
            </a:r>
            <a:r>
              <a:rPr lang="en-IN" b="0" i="0" dirty="0">
                <a:solidFill>
                  <a:srgbClr val="222222"/>
                </a:solidFill>
                <a:effectLst/>
                <a:latin typeface="Arial" panose="020B0604020202020204" pitchFamily="34" charset="0"/>
                <a:cs typeface="Arial" panose="020B0604020202020204" pitchFamily="34" charset="0"/>
              </a:rPr>
              <a:t> </a:t>
            </a:r>
            <a:r>
              <a:rPr lang="en-IN" b="0" i="0" dirty="0" err="1">
                <a:solidFill>
                  <a:srgbClr val="222222"/>
                </a:solidFill>
                <a:effectLst/>
                <a:latin typeface="Arial" panose="020B0604020202020204" pitchFamily="34" charset="0"/>
                <a:cs typeface="Arial" panose="020B0604020202020204" pitchFamily="34" charset="0"/>
              </a:rPr>
              <a:t>Alberca</a:t>
            </a:r>
            <a:r>
              <a:rPr lang="en-IN" dirty="0">
                <a:solidFill>
                  <a:srgbClr val="222222"/>
                </a:solidFill>
                <a:latin typeface="Arial" panose="020B0604020202020204" pitchFamily="34" charset="0"/>
                <a:cs typeface="Arial" panose="020B0604020202020204" pitchFamily="34" charset="0"/>
              </a:rPr>
              <a:t> et al,</a:t>
            </a:r>
            <a:r>
              <a:rPr lang="en-IN" b="0" i="0" dirty="0">
                <a:solidFill>
                  <a:srgbClr val="222222"/>
                </a:solidFill>
                <a:effectLst/>
                <a:latin typeface="Arial" panose="020B0604020202020204" pitchFamily="34" charset="0"/>
                <a:cs typeface="Arial" panose="020B0604020202020204" pitchFamily="34" charset="0"/>
              </a:rPr>
              <a:t>2011),(Liu et al,2017)</a:t>
            </a:r>
          </a:p>
          <a:p>
            <a:r>
              <a:rPr lang="en-US" dirty="0">
                <a:latin typeface="Arial" panose="020B0604020202020204" pitchFamily="34" charset="0"/>
                <a:cs typeface="Arial" panose="020B0604020202020204" pitchFamily="34" charset="0"/>
              </a:rPr>
              <a:t>According to a meta-analysis study, depression affects at least one out of every three caregivers of dementia patients(</a:t>
            </a:r>
            <a:r>
              <a:rPr lang="en-US" dirty="0" err="1">
                <a:latin typeface="Arial" panose="020B0604020202020204" pitchFamily="34" charset="0"/>
                <a:cs typeface="Arial" panose="020B0604020202020204" pitchFamily="34" charset="0"/>
              </a:rPr>
              <a:t>salim</a:t>
            </a:r>
            <a:r>
              <a:rPr lang="en-US" dirty="0">
                <a:latin typeface="Arial" panose="020B0604020202020204" pitchFamily="34" charset="0"/>
                <a:cs typeface="Arial" panose="020B0604020202020204" pitchFamily="34" charset="0"/>
              </a:rPr>
              <a:t> et al ,2015),(Ying et al,2019)</a:t>
            </a:r>
          </a:p>
          <a:p>
            <a:r>
              <a:rPr lang="en-US" dirty="0">
                <a:latin typeface="Arial" panose="020B0604020202020204" pitchFamily="34" charset="0"/>
                <a:cs typeface="Arial" panose="020B0604020202020204" pitchFamily="34" charset="0"/>
              </a:rPr>
              <a:t>Previous research has also found high rates of caregiver depression, ranging from 30% to 83%(Huang et al,2012)</a:t>
            </a:r>
          </a:p>
          <a:p>
            <a:r>
              <a:rPr lang="en-US" sz="1800" b="0" i="0" dirty="0" err="1">
                <a:solidFill>
                  <a:srgbClr val="212121"/>
                </a:solidFill>
                <a:effectLst/>
                <a:latin typeface="Arial" panose="020B0604020202020204" pitchFamily="34" charset="0"/>
                <a:cs typeface="Arial" panose="020B0604020202020204" pitchFamily="34" charset="0"/>
              </a:rPr>
              <a:t>Fuh</a:t>
            </a:r>
            <a:r>
              <a:rPr lang="en-US" sz="1800" b="0" i="0" dirty="0">
                <a:solidFill>
                  <a:srgbClr val="212121"/>
                </a:solidFill>
                <a:effectLst/>
                <a:latin typeface="Arial" panose="020B0604020202020204" pitchFamily="34" charset="0"/>
                <a:cs typeface="Arial" panose="020B0604020202020204" pitchFamily="34" charset="0"/>
              </a:rPr>
              <a:t> </a:t>
            </a:r>
            <a:r>
              <a:rPr lang="en-US" sz="1800" b="0" i="1" dirty="0">
                <a:solidFill>
                  <a:srgbClr val="212121"/>
                </a:solidFill>
                <a:effectLst/>
                <a:latin typeface="Arial" panose="020B0604020202020204" pitchFamily="34" charset="0"/>
                <a:cs typeface="Arial" panose="020B0604020202020204" pitchFamily="34" charset="0"/>
              </a:rPr>
              <a:t>et al</a:t>
            </a:r>
            <a:r>
              <a:rPr lang="en-US" sz="1800" b="0" i="0" dirty="0">
                <a:solidFill>
                  <a:srgbClr val="212121"/>
                </a:solidFill>
                <a:effectLst/>
                <a:latin typeface="Arial" panose="020B0604020202020204" pitchFamily="34" charset="0"/>
                <a:cs typeface="Arial" panose="020B0604020202020204" pitchFamily="34" charset="0"/>
              </a:rPr>
              <a:t> reported that 56.6% of dementia caregivers care for patients for more than 8 h a day.</a:t>
            </a:r>
          </a:p>
          <a:p>
            <a:r>
              <a:rPr lang="en-US" sz="1800" dirty="0">
                <a:latin typeface="Arial" panose="020B0604020202020204" pitchFamily="34" charset="0"/>
                <a:cs typeface="Arial" panose="020B0604020202020204" pitchFamily="34" charset="0"/>
              </a:rPr>
              <a:t>Many studies have looked into the quality of life of dementia caregivers and discovered that they had high levels of grief, ambivalence, and other psychological issues.(</a:t>
            </a:r>
            <a:r>
              <a:rPr lang="en-US" sz="1800" dirty="0" err="1">
                <a:latin typeface="Arial" panose="020B0604020202020204" pitchFamily="34" charset="0"/>
                <a:cs typeface="Arial" panose="020B0604020202020204" pitchFamily="34" charset="0"/>
              </a:rPr>
              <a:t>Skaalvik</a:t>
            </a:r>
            <a:r>
              <a:rPr lang="en-US" sz="1800" dirty="0">
                <a:latin typeface="Arial" panose="020B0604020202020204" pitchFamily="34" charset="0"/>
                <a:cs typeface="Arial" panose="020B0604020202020204" pitchFamily="34" charset="0"/>
              </a:rPr>
              <a:t> et al ,2016)</a:t>
            </a:r>
          </a:p>
          <a:p>
            <a:r>
              <a:rPr lang="en-US" sz="1800" b="0" i="0" dirty="0">
                <a:solidFill>
                  <a:srgbClr val="212121"/>
                </a:solidFill>
                <a:effectLst/>
                <a:latin typeface="Arial" panose="020B0604020202020204" pitchFamily="34" charset="0"/>
                <a:cs typeface="Arial" panose="020B0604020202020204" pitchFamily="34" charset="0"/>
              </a:rPr>
              <a:t>During the pandemic, caregivers experienced tremendous stress while providing specialized care to elderly dementia patients due to maintaining social isolation to prevent the illness from spreading and keep themselves alone(</a:t>
            </a:r>
            <a:r>
              <a:rPr lang="en-US" sz="1800" b="0" i="0" dirty="0" err="1">
                <a:solidFill>
                  <a:srgbClr val="212121"/>
                </a:solidFill>
                <a:effectLst/>
                <a:latin typeface="Arial" panose="020B0604020202020204" pitchFamily="34" charset="0"/>
                <a:cs typeface="Arial" panose="020B0604020202020204" pitchFamily="34" charset="0"/>
              </a:rPr>
              <a:t>Chaware</a:t>
            </a:r>
            <a:r>
              <a:rPr lang="en-US" sz="1800" b="0" i="0" dirty="0">
                <a:solidFill>
                  <a:srgbClr val="212121"/>
                </a:solidFill>
                <a:effectLst/>
                <a:latin typeface="Arial" panose="020B0604020202020204" pitchFamily="34" charset="0"/>
                <a:cs typeface="Arial" panose="020B0604020202020204" pitchFamily="34" charset="0"/>
              </a:rPr>
              <a:t>, agharwall,agharwall,2022). </a:t>
            </a:r>
          </a:p>
          <a:p>
            <a:endParaRPr lang="en-US" dirty="0"/>
          </a:p>
        </p:txBody>
      </p:sp>
    </p:spTree>
    <p:extLst>
      <p:ext uri="{BB962C8B-B14F-4D97-AF65-F5344CB8AC3E}">
        <p14:creationId xmlns:p14="http://schemas.microsoft.com/office/powerpoint/2010/main" val="1462549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226AD-EC22-DE82-660F-714AFC46E319}"/>
              </a:ext>
            </a:extLst>
          </p:cNvPr>
          <p:cNvSpPr>
            <a:spLocks noGrp="1"/>
          </p:cNvSpPr>
          <p:nvPr>
            <p:ph type="title"/>
          </p:nvPr>
        </p:nvSpPr>
        <p:spPr/>
        <p:txBody>
          <a:bodyPr/>
          <a:lstStyle/>
          <a:p>
            <a:r>
              <a:rPr lang="en-IN" dirty="0"/>
              <a:t>RATIONALE OF THE STUDY</a:t>
            </a:r>
          </a:p>
        </p:txBody>
      </p:sp>
      <p:sp>
        <p:nvSpPr>
          <p:cNvPr id="3" name="Content Placeholder 2">
            <a:extLst>
              <a:ext uri="{FF2B5EF4-FFF2-40B4-BE49-F238E27FC236}">
                <a16:creationId xmlns:a16="http://schemas.microsoft.com/office/drawing/2014/main" id="{2928FFFB-03D7-7617-9018-FAB1C6E14662}"/>
              </a:ext>
            </a:extLst>
          </p:cNvPr>
          <p:cNvSpPr>
            <a:spLocks noGrp="1"/>
          </p:cNvSpPr>
          <p:nvPr>
            <p:ph idx="1"/>
          </p:nvPr>
        </p:nvSpPr>
        <p:spPr>
          <a:xfrm>
            <a:off x="1154954" y="2254928"/>
            <a:ext cx="8825659" cy="4261282"/>
          </a:xfrm>
        </p:spPr>
        <p:txBody>
          <a:bodyPr>
            <a:normAutofit lnSpcReduction="10000"/>
          </a:bodyPr>
          <a:lstStyle/>
          <a:p>
            <a:r>
              <a:rPr lang="en-US" sz="2400" dirty="0">
                <a:latin typeface="Arial" panose="020B0604020202020204" pitchFamily="34" charset="0"/>
                <a:cs typeface="Arial" panose="020B0604020202020204" pitchFamily="34" charset="0"/>
              </a:rPr>
              <a:t>Depression-related experiences are still understudied. This study seeks to address that void by providing a complete understanding of the lived experiences of dementia carers who are depressed(Haung,2022)</a:t>
            </a:r>
          </a:p>
          <a:p>
            <a:r>
              <a:rPr lang="en-US" sz="2400" dirty="0">
                <a:latin typeface="Arial" panose="020B0604020202020204" pitchFamily="34" charset="0"/>
                <a:cs typeface="Arial" panose="020B0604020202020204" pitchFamily="34" charset="0"/>
              </a:rPr>
              <a:t>Understanding carer depression and how to manage it is critical for enhancing the overall support systems and services available to both carers and dementia patients.</a:t>
            </a:r>
            <a:endParaRPr lang="en-US" sz="2400" b="0" i="0" dirty="0">
              <a:solidFill>
                <a:srgbClr val="212121"/>
              </a:solidFill>
              <a:effectLst/>
              <a:latin typeface="Cambria" panose="02040503050406030204" pitchFamily="18" charset="0"/>
            </a:endParaRPr>
          </a:p>
          <a:p>
            <a:r>
              <a:rPr lang="en-US" sz="2400" dirty="0">
                <a:latin typeface="Arial" panose="020B0604020202020204" pitchFamily="34" charset="0"/>
                <a:cs typeface="Arial" panose="020B0604020202020204" pitchFamily="34" charset="0"/>
              </a:rPr>
              <a:t>The outcomes of this research could be applied focused on support and assistance programs that meet the specific needs and challenges faced by depressed dementia caregivers. Such treatments can help to improve the general standard of life for both caregivers and those they care for.</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9456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221DB-3ED6-A702-DA49-01863518805C}"/>
              </a:ext>
            </a:extLst>
          </p:cNvPr>
          <p:cNvSpPr>
            <a:spLocks noGrp="1"/>
          </p:cNvSpPr>
          <p:nvPr>
            <p:ph type="title"/>
          </p:nvPr>
        </p:nvSpPr>
        <p:spPr/>
        <p:txBody>
          <a:bodyPr>
            <a:normAutofit/>
          </a:bodyPr>
          <a:lstStyle/>
          <a:p>
            <a:r>
              <a:rPr lang="en-IN" dirty="0"/>
              <a:t>Aim of the study.</a:t>
            </a:r>
            <a:br>
              <a:rPr lang="en-IN" dirty="0"/>
            </a:br>
            <a:endParaRPr lang="en-IN" dirty="0"/>
          </a:p>
        </p:txBody>
      </p:sp>
      <p:sp>
        <p:nvSpPr>
          <p:cNvPr id="3" name="Content Placeholder 2">
            <a:extLst>
              <a:ext uri="{FF2B5EF4-FFF2-40B4-BE49-F238E27FC236}">
                <a16:creationId xmlns:a16="http://schemas.microsoft.com/office/drawing/2014/main" id="{29D177A2-403B-66D4-333D-655510EBDC64}"/>
              </a:ext>
            </a:extLst>
          </p:cNvPr>
          <p:cNvSpPr>
            <a:spLocks noGrp="1"/>
          </p:cNvSpPr>
          <p:nvPr>
            <p:ph idx="1"/>
          </p:nvPr>
        </p:nvSpPr>
        <p:spPr/>
        <p:txBody>
          <a:bodyPr>
            <a:normAutofit/>
          </a:bodyPr>
          <a:lstStyle/>
          <a:p>
            <a:r>
              <a:rPr lang="en-US" sz="2400" dirty="0">
                <a:latin typeface="Arial" panose="020B0604020202020204" pitchFamily="34" charset="0"/>
                <a:cs typeface="Arial" panose="020B0604020202020204" pitchFamily="34" charset="0"/>
              </a:rPr>
              <a:t>To comprehend the emotional and psychological challenges that dementia carers encounter.</a:t>
            </a:r>
          </a:p>
          <a:p>
            <a:r>
              <a:rPr lang="en-US" sz="2400" dirty="0">
                <a:latin typeface="Arial" panose="020B0604020202020204" pitchFamily="34" charset="0"/>
                <a:cs typeface="Arial" panose="020B0604020202020204" pitchFamily="34" charset="0"/>
              </a:rPr>
              <a:t>To investigate the specific triggers and factors that contribute to depression in dementia carers.</a:t>
            </a:r>
          </a:p>
          <a:p>
            <a:r>
              <a:rPr lang="en-US" sz="2400" dirty="0">
                <a:latin typeface="Arial" panose="020B0604020202020204" pitchFamily="34" charset="0"/>
                <a:cs typeface="Arial" panose="020B0604020202020204" pitchFamily="34" charset="0"/>
              </a:rPr>
              <a:t>To uncover the coping processes and techniques that carers use to manage depression.</a:t>
            </a:r>
          </a:p>
          <a:p>
            <a:r>
              <a:rPr lang="en-US" sz="2400" dirty="0">
                <a:latin typeface="Arial" panose="020B0604020202020204" pitchFamily="34" charset="0"/>
                <a:cs typeface="Arial" panose="020B0604020202020204" pitchFamily="34" charset="0"/>
              </a:rPr>
              <a:t>To look into the impact of caregiver depression on the amount services provided to individuals with dementia. To look into the function of support networks and resources in preventing carer depression.</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636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5B979-9AB7-8C8D-7E03-F321C14B53D7}"/>
              </a:ext>
            </a:extLst>
          </p:cNvPr>
          <p:cNvSpPr>
            <a:spLocks noGrp="1"/>
          </p:cNvSpPr>
          <p:nvPr>
            <p:ph type="title"/>
          </p:nvPr>
        </p:nvSpPr>
        <p:spPr/>
        <p:txBody>
          <a:bodyPr>
            <a:normAutofit/>
          </a:bodyPr>
          <a:lstStyle/>
          <a:p>
            <a:r>
              <a:rPr lang="en-IN" dirty="0"/>
              <a:t>RESEARCH QUESTION???</a:t>
            </a:r>
            <a:br>
              <a:rPr lang="en-IN" dirty="0"/>
            </a:br>
            <a:endParaRPr lang="en-IN" dirty="0"/>
          </a:p>
        </p:txBody>
      </p:sp>
      <p:sp>
        <p:nvSpPr>
          <p:cNvPr id="3" name="Content Placeholder 2">
            <a:extLst>
              <a:ext uri="{FF2B5EF4-FFF2-40B4-BE49-F238E27FC236}">
                <a16:creationId xmlns:a16="http://schemas.microsoft.com/office/drawing/2014/main" id="{38C3FCA1-1D8D-BE56-AB6B-BA245F2B4A3B}"/>
              </a:ext>
            </a:extLst>
          </p:cNvPr>
          <p:cNvSpPr>
            <a:spLocks noGrp="1"/>
          </p:cNvSpPr>
          <p:nvPr>
            <p:ph idx="1"/>
          </p:nvPr>
        </p:nvSpPr>
        <p:spPr/>
        <p:txBody>
          <a:bodyPr>
            <a:normAutofit/>
          </a:bodyPr>
          <a:lstStyle/>
          <a:p>
            <a:pPr marL="0" indent="0" algn="l">
              <a:buNone/>
            </a:pPr>
            <a:r>
              <a:rPr lang="en-US" b="0" i="0" dirty="0">
                <a:effectLst/>
                <a:latin typeface="Arial" panose="020B0604020202020204" pitchFamily="34" charset="0"/>
                <a:cs typeface="Arial" panose="020B0604020202020204" pitchFamily="34" charset="0"/>
              </a:rPr>
              <a:t>What are the carers' real-life experiences and feelings by supporting people with dementia and What kind of support, both formal and informal, are most beneficial in assisting dementia carers to manage with depression?</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313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881DE-409E-7BB9-67BD-C4D156E727A4}"/>
              </a:ext>
            </a:extLst>
          </p:cNvPr>
          <p:cNvSpPr>
            <a:spLocks noGrp="1"/>
          </p:cNvSpPr>
          <p:nvPr>
            <p:ph type="title"/>
          </p:nvPr>
        </p:nvSpPr>
        <p:spPr/>
        <p:txBody>
          <a:bodyPr/>
          <a:lstStyle/>
          <a:p>
            <a:r>
              <a:rPr lang="en-IN" dirty="0"/>
              <a:t>RESEARCH METHODOLOGY</a:t>
            </a:r>
          </a:p>
        </p:txBody>
      </p:sp>
      <p:sp>
        <p:nvSpPr>
          <p:cNvPr id="3" name="Content Placeholder 2">
            <a:extLst>
              <a:ext uri="{FF2B5EF4-FFF2-40B4-BE49-F238E27FC236}">
                <a16:creationId xmlns:a16="http://schemas.microsoft.com/office/drawing/2014/main" id="{E0FB5C7D-7689-1D6E-1150-47618223327A}"/>
              </a:ext>
            </a:extLst>
          </p:cNvPr>
          <p:cNvSpPr>
            <a:spLocks noGrp="1"/>
          </p:cNvSpPr>
          <p:nvPr>
            <p:ph idx="1"/>
          </p:nvPr>
        </p:nvSpPr>
        <p:spPr>
          <a:xfrm>
            <a:off x="838200" y="2166151"/>
            <a:ext cx="10515600" cy="4010812"/>
          </a:xfrm>
        </p:spPr>
        <p:txBody>
          <a:bodyPr>
            <a:normAutofit fontScale="77500" lnSpcReduction="20000"/>
          </a:bodyPr>
          <a:lstStyle/>
          <a:p>
            <a:r>
              <a:rPr lang="en-US" dirty="0"/>
              <a:t>RESEARCH DESIGN</a:t>
            </a:r>
          </a:p>
          <a:p>
            <a:pPr marL="0" indent="0">
              <a:buNone/>
            </a:pPr>
            <a:endParaRPr lang="en-US" dirty="0"/>
          </a:p>
          <a:p>
            <a:r>
              <a:rPr lang="en-US" dirty="0"/>
              <a:t>A research study design is a structure or group of techniques and steps for gathering and analyzing information regarding factors mentioned in a specific study's issue.(</a:t>
            </a:r>
            <a:r>
              <a:rPr lang="en-US" dirty="0" err="1"/>
              <a:t>Ranganadhan,Agarwall</a:t>
            </a:r>
            <a:r>
              <a:rPr lang="en-US" dirty="0"/>
              <a:t> ,2018).</a:t>
            </a:r>
          </a:p>
          <a:p>
            <a:r>
              <a:rPr lang="en-US" dirty="0"/>
              <a:t>The study will use a qualitative research design in order to delve deeper into dementia carers' subjective experiences.</a:t>
            </a:r>
          </a:p>
          <a:p>
            <a:r>
              <a:rPr lang="en-US" dirty="0"/>
              <a:t>Qualitative research is important in educational research because it responses "how" and "why" research questions and enables a greater grasp of experiences, phenomena, and background information.(Cleland,2017). </a:t>
            </a:r>
          </a:p>
          <a:p>
            <a:r>
              <a:rPr lang="en-US" dirty="0"/>
              <a:t> Qualitative research allows for the investigation of personal narratives and emotions, which is very important in understanding carer depression.(Foley and Timonen,2015)</a:t>
            </a:r>
          </a:p>
          <a:p>
            <a:endParaRPr lang="en-US" dirty="0"/>
          </a:p>
        </p:txBody>
      </p:sp>
    </p:spTree>
    <p:extLst>
      <p:ext uri="{BB962C8B-B14F-4D97-AF65-F5344CB8AC3E}">
        <p14:creationId xmlns:p14="http://schemas.microsoft.com/office/powerpoint/2010/main" val="3646831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17B784-EDE9-012F-C3C1-6965F3053C6A}"/>
              </a:ext>
            </a:extLst>
          </p:cNvPr>
          <p:cNvSpPr>
            <a:spLocks noGrp="1"/>
          </p:cNvSpPr>
          <p:nvPr>
            <p:ph idx="1"/>
          </p:nvPr>
        </p:nvSpPr>
        <p:spPr>
          <a:xfrm>
            <a:off x="838200" y="2192784"/>
            <a:ext cx="10515600" cy="3984179"/>
          </a:xfrm>
        </p:spPr>
        <p:txBody>
          <a:bodyPr>
            <a:normAutofit fontScale="92500" lnSpcReduction="20000"/>
          </a:bodyPr>
          <a:lstStyle/>
          <a:p>
            <a:r>
              <a:rPr lang="en-US" dirty="0"/>
              <a:t>DATA COLLECTION</a:t>
            </a:r>
          </a:p>
          <a:p>
            <a:r>
              <a:rPr lang="en-US" dirty="0"/>
              <a:t>Qualitative research employs a variety of methods for data collection, including interviews, focus groups, and observation(</a:t>
            </a:r>
            <a:r>
              <a:rPr lang="en-US" dirty="0" err="1"/>
              <a:t>Tenny</a:t>
            </a:r>
            <a:r>
              <a:rPr lang="en-US" dirty="0"/>
              <a:t>, Brannan,Brannan,2022). </a:t>
            </a:r>
          </a:p>
          <a:p>
            <a:r>
              <a:rPr lang="en-US" dirty="0"/>
              <a:t>a) In-Depth Interviews: Conducting in-depth interviews with dementia carers who have experienced depression will be one of the key data collection approaches. These can be semi-structured so participants can freely discuss their feelings and experiences. To elicit narrative replies, open-ended questions will be employed.</a:t>
            </a:r>
          </a:p>
          <a:p>
            <a:r>
              <a:rPr lang="en-US" dirty="0"/>
              <a:t>b) Participant Observation: The researcher may do participant observation, spending time with carers to get insight into their daily experiences and interactions with dementia patients.</a:t>
            </a:r>
            <a:endParaRPr lang="en-IN" dirty="0"/>
          </a:p>
          <a:p>
            <a:endParaRPr lang="en-IN" dirty="0"/>
          </a:p>
        </p:txBody>
      </p:sp>
    </p:spTree>
    <p:extLst>
      <p:ext uri="{BB962C8B-B14F-4D97-AF65-F5344CB8AC3E}">
        <p14:creationId xmlns:p14="http://schemas.microsoft.com/office/powerpoint/2010/main" val="20308303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6F6415-84C1-0CC6-1CE5-12D6589633CF}"/>
              </a:ext>
            </a:extLst>
          </p:cNvPr>
          <p:cNvSpPr>
            <a:spLocks noGrp="1"/>
          </p:cNvSpPr>
          <p:nvPr>
            <p:ph idx="1"/>
          </p:nvPr>
        </p:nvSpPr>
        <p:spPr>
          <a:xfrm>
            <a:off x="838200" y="2112885"/>
            <a:ext cx="10515600" cy="4064078"/>
          </a:xfrm>
        </p:spPr>
        <p:txBody>
          <a:bodyPr>
            <a:normAutofit fontScale="85000" lnSpcReduction="20000"/>
          </a:bodyPr>
          <a:lstStyle/>
          <a:p>
            <a:r>
              <a:rPr lang="en-IN" dirty="0"/>
              <a:t>SAMPLING</a:t>
            </a:r>
          </a:p>
          <a:p>
            <a:r>
              <a:rPr lang="en-US" dirty="0"/>
              <a:t>Purposive sampling is a method of qualitative study that is often employed to identify and select rich in information scenarios with the goal to make the most effective use of resources that are limited (Palinkas et al,2015). </a:t>
            </a:r>
          </a:p>
          <a:p>
            <a:r>
              <a:rPr lang="en-US" b="0" i="0" dirty="0">
                <a:solidFill>
                  <a:srgbClr val="000000"/>
                </a:solidFill>
                <a:effectLst/>
                <a:latin typeface="Times New Roman" panose="02020603050405020304" pitchFamily="18" charset="0"/>
              </a:rPr>
              <a:t>Individuals who are currently caregivers for people with dementia and have been diagnosed with depression will be considered in the selection process.</a:t>
            </a:r>
          </a:p>
          <a:p>
            <a:r>
              <a:rPr lang="en-US" dirty="0"/>
              <a:t>To capture a range of experiences, the sample will strive for diversity in terms of</a:t>
            </a:r>
          </a:p>
          <a:p>
            <a:r>
              <a:rPr lang="en-US" dirty="0"/>
              <a:t> age</a:t>
            </a:r>
          </a:p>
          <a:p>
            <a:r>
              <a:rPr lang="en-US" dirty="0"/>
              <a:t> gender</a:t>
            </a:r>
          </a:p>
          <a:p>
            <a:r>
              <a:rPr lang="en-US" dirty="0"/>
              <a:t> cultural background</a:t>
            </a:r>
          </a:p>
          <a:p>
            <a:r>
              <a:rPr lang="en-US" dirty="0"/>
              <a:t> and caregiving experience.</a:t>
            </a:r>
            <a:endParaRPr lang="en-IN" dirty="0"/>
          </a:p>
        </p:txBody>
      </p:sp>
    </p:spTree>
    <p:extLst>
      <p:ext uri="{BB962C8B-B14F-4D97-AF65-F5344CB8AC3E}">
        <p14:creationId xmlns:p14="http://schemas.microsoft.com/office/powerpoint/2010/main" val="20817564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3AF8EF-24B7-0676-B7D6-FBE250226A30}"/>
              </a:ext>
            </a:extLst>
          </p:cNvPr>
          <p:cNvSpPr>
            <a:spLocks noGrp="1"/>
          </p:cNvSpPr>
          <p:nvPr>
            <p:ph idx="1"/>
          </p:nvPr>
        </p:nvSpPr>
        <p:spPr>
          <a:xfrm>
            <a:off x="518603" y="1961966"/>
            <a:ext cx="10515600" cy="5679813"/>
          </a:xfrm>
        </p:spPr>
        <p:txBody>
          <a:bodyPr/>
          <a:lstStyle/>
          <a:p>
            <a:r>
              <a:rPr lang="en-US" dirty="0"/>
              <a:t>.Data Analysis:</a:t>
            </a:r>
          </a:p>
          <a:p>
            <a:endParaRPr lang="en-US" dirty="0"/>
          </a:p>
          <a:p>
            <a:pPr marL="0" indent="0">
              <a:buNone/>
            </a:pPr>
            <a:endParaRPr lang="en-US" dirty="0"/>
          </a:p>
          <a:p>
            <a:r>
              <a:rPr lang="en-US" dirty="0"/>
              <a:t> a. .Thematic Analysis: Thematic analysis will be used to </a:t>
            </a:r>
            <a:r>
              <a:rPr lang="en-US" dirty="0" err="1"/>
              <a:t>analyse</a:t>
            </a:r>
            <a:r>
              <a:rPr lang="en-US" dirty="0"/>
              <a:t> the data obtained from interviews and observations. </a:t>
            </a:r>
          </a:p>
          <a:p>
            <a:pPr marL="0" indent="0">
              <a:buNone/>
            </a:pPr>
            <a:r>
              <a:rPr lang="en-US" dirty="0"/>
              <a:t>To put it simply, it entails making sense of huge quantities of data by initially decreasing the amount of raw information, then identifying relevant sequences, extracting implication from data, and finally establishing an orderly arrangement of proof.(Wong,2008). </a:t>
            </a:r>
          </a:p>
          <a:p>
            <a:pPr marL="0" indent="0">
              <a:buNone/>
            </a:pPr>
            <a:endParaRPr lang="en-IN" dirty="0"/>
          </a:p>
        </p:txBody>
      </p:sp>
    </p:spTree>
    <p:extLst>
      <p:ext uri="{BB962C8B-B14F-4D97-AF65-F5344CB8AC3E}">
        <p14:creationId xmlns:p14="http://schemas.microsoft.com/office/powerpoint/2010/main" val="5055239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7F14E-EA25-85E5-16C3-A918280676DF}"/>
              </a:ext>
            </a:extLst>
          </p:cNvPr>
          <p:cNvSpPr>
            <a:spLocks noGrp="1"/>
          </p:cNvSpPr>
          <p:nvPr>
            <p:ph type="title"/>
          </p:nvPr>
        </p:nvSpPr>
        <p:spPr/>
        <p:txBody>
          <a:bodyPr/>
          <a:lstStyle/>
          <a:p>
            <a:r>
              <a:rPr lang="en-IN" dirty="0"/>
              <a:t>STUDY IMPLICATION</a:t>
            </a:r>
          </a:p>
        </p:txBody>
      </p:sp>
      <p:sp>
        <p:nvSpPr>
          <p:cNvPr id="3" name="Content Placeholder 2">
            <a:extLst>
              <a:ext uri="{FF2B5EF4-FFF2-40B4-BE49-F238E27FC236}">
                <a16:creationId xmlns:a16="http://schemas.microsoft.com/office/drawing/2014/main" id="{44CEB942-F5C0-39DC-274B-E987361649F0}"/>
              </a:ext>
            </a:extLst>
          </p:cNvPr>
          <p:cNvSpPr>
            <a:spLocks noGrp="1"/>
          </p:cNvSpPr>
          <p:nvPr>
            <p:ph idx="1"/>
          </p:nvPr>
        </p:nvSpPr>
        <p:spPr/>
        <p:txBody>
          <a:bodyPr>
            <a:normAutofit fontScale="92500" lnSpcReduction="10000"/>
          </a:bodyPr>
          <a:lstStyle/>
          <a:p>
            <a:pPr algn="l">
              <a:buFont typeface="+mj-lt"/>
              <a:buAutoNum type="arabicPeriod"/>
            </a:pPr>
            <a:r>
              <a:rPr lang="en-US" i="0" dirty="0">
                <a:effectLst/>
                <a:latin typeface="Arial" panose="020B0604020202020204" pitchFamily="34" charset="0"/>
                <a:cs typeface="Arial" panose="020B0604020202020204" pitchFamily="34" charset="0"/>
              </a:rPr>
              <a:t>Enhanced Understanding of Caregiver Depression</a:t>
            </a:r>
          </a:p>
          <a:p>
            <a:pPr algn="l">
              <a:buFont typeface="+mj-lt"/>
              <a:buAutoNum type="arabicPeriod"/>
            </a:pPr>
            <a:r>
              <a:rPr lang="en-US" i="0" dirty="0">
                <a:effectLst/>
                <a:latin typeface="Arial" panose="020B0604020202020204" pitchFamily="34" charset="0"/>
                <a:cs typeface="Arial" panose="020B0604020202020204" pitchFamily="34" charset="0"/>
              </a:rPr>
              <a:t>Improved Support Services</a:t>
            </a:r>
          </a:p>
          <a:p>
            <a:pPr algn="l">
              <a:buFont typeface="+mj-lt"/>
              <a:buAutoNum type="arabicPeriod"/>
            </a:pPr>
            <a:r>
              <a:rPr lang="en-US" i="0" dirty="0">
                <a:effectLst/>
                <a:latin typeface="Arial" panose="020B0604020202020204" pitchFamily="34" charset="0"/>
                <a:cs typeface="Arial" panose="020B0604020202020204" pitchFamily="34" charset="0"/>
              </a:rPr>
              <a:t>Targeted Interventions</a:t>
            </a:r>
          </a:p>
          <a:p>
            <a:pPr algn="l">
              <a:buFont typeface="+mj-lt"/>
              <a:buAutoNum type="arabicPeriod"/>
            </a:pPr>
            <a:r>
              <a:rPr lang="en-US" i="0" dirty="0">
                <a:effectLst/>
                <a:latin typeface="Arial" panose="020B0604020202020204" pitchFamily="34" charset="0"/>
                <a:cs typeface="Arial" panose="020B0604020202020204" pitchFamily="34" charset="0"/>
              </a:rPr>
              <a:t>Patient-Centered Care</a:t>
            </a:r>
          </a:p>
          <a:p>
            <a:pPr algn="l">
              <a:buFont typeface="+mj-lt"/>
              <a:buAutoNum type="arabicPeriod"/>
            </a:pPr>
            <a:r>
              <a:rPr lang="en-US" i="0" dirty="0">
                <a:effectLst/>
                <a:latin typeface="Arial" panose="020B0604020202020204" pitchFamily="34" charset="0"/>
                <a:cs typeface="Arial" panose="020B0604020202020204" pitchFamily="34" charset="0"/>
              </a:rPr>
              <a:t>Educational Initiatives</a:t>
            </a:r>
          </a:p>
          <a:p>
            <a:pPr algn="l">
              <a:buFont typeface="+mj-lt"/>
              <a:buAutoNum type="arabicPeriod"/>
            </a:pPr>
            <a:r>
              <a:rPr lang="en-US" i="0" dirty="0">
                <a:effectLst/>
                <a:latin typeface="Arial" panose="020B0604020202020204" pitchFamily="34" charset="0"/>
                <a:cs typeface="Arial" panose="020B0604020202020204" pitchFamily="34" charset="0"/>
              </a:rPr>
              <a:t>Reduced Stigma</a:t>
            </a:r>
          </a:p>
          <a:p>
            <a:pPr algn="l">
              <a:buFont typeface="+mj-lt"/>
              <a:buAutoNum type="arabicPeriod"/>
            </a:pPr>
            <a:r>
              <a:rPr lang="en-US" i="0" dirty="0">
                <a:effectLst/>
                <a:latin typeface="Arial" panose="020B0604020202020204" pitchFamily="34" charset="0"/>
                <a:cs typeface="Arial" panose="020B0604020202020204" pitchFamily="34" charset="0"/>
              </a:rPr>
              <a:t>Caregiver Empowerment</a:t>
            </a:r>
          </a:p>
          <a:p>
            <a:pPr algn="l">
              <a:buFont typeface="+mj-lt"/>
              <a:buAutoNum type="arabicPeriod"/>
            </a:pPr>
            <a:r>
              <a:rPr lang="en-US" i="0" dirty="0">
                <a:effectLst/>
                <a:latin typeface="Arial" panose="020B0604020202020204" pitchFamily="34" charset="0"/>
                <a:cs typeface="Arial" panose="020B0604020202020204" pitchFamily="34" charset="0"/>
              </a:rPr>
              <a:t>Quality of Life Enhancement</a:t>
            </a:r>
          </a:p>
          <a:p>
            <a:pPr marL="0" indent="0" algn="l">
              <a:buNone/>
            </a:pPr>
            <a:r>
              <a:rPr lang="en-US" b="0" i="0" dirty="0">
                <a:effectLst/>
                <a:latin typeface="Söhne"/>
              </a:rPr>
              <a:t>the ultimate goal of improving the well-being of dementia caregivers and the care they provide to individuals with dementia.</a:t>
            </a:r>
          </a:p>
          <a:p>
            <a:endParaRPr lang="en-IN" dirty="0"/>
          </a:p>
        </p:txBody>
      </p:sp>
    </p:spTree>
    <p:extLst>
      <p:ext uri="{BB962C8B-B14F-4D97-AF65-F5344CB8AC3E}">
        <p14:creationId xmlns:p14="http://schemas.microsoft.com/office/powerpoint/2010/main" val="19228417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A4E168AB-F28D-7418-5E8C-ADE184ED1824}"/>
              </a:ext>
            </a:extLst>
          </p:cNvPr>
          <p:cNvGraphicFramePr>
            <a:graphicFrameLocks noGrp="1"/>
          </p:cNvGraphicFramePr>
          <p:nvPr>
            <p:ph idx="1"/>
            <p:extLst>
              <p:ext uri="{D42A27DB-BD31-4B8C-83A1-F6EECF244321}">
                <p14:modId xmlns:p14="http://schemas.microsoft.com/office/powerpoint/2010/main" val="712817066"/>
              </p:ext>
            </p:extLst>
          </p:nvPr>
        </p:nvGraphicFramePr>
        <p:xfrm>
          <a:off x="23149" y="949124"/>
          <a:ext cx="12068237" cy="5784920"/>
        </p:xfrm>
        <a:graphic>
          <a:graphicData uri="http://schemas.openxmlformats.org/drawingml/2006/table">
            <a:tbl>
              <a:tblPr firstRow="1" bandRow="1">
                <a:tableStyleId>{5C22544A-7EE6-4342-B048-85BDC9FD1C3A}</a:tableStyleId>
              </a:tblPr>
              <a:tblGrid>
                <a:gridCol w="1446836">
                  <a:extLst>
                    <a:ext uri="{9D8B030D-6E8A-4147-A177-3AD203B41FA5}">
                      <a16:colId xmlns:a16="http://schemas.microsoft.com/office/drawing/2014/main" val="2838652769"/>
                    </a:ext>
                  </a:extLst>
                </a:gridCol>
                <a:gridCol w="348669">
                  <a:extLst>
                    <a:ext uri="{9D8B030D-6E8A-4147-A177-3AD203B41FA5}">
                      <a16:colId xmlns:a16="http://schemas.microsoft.com/office/drawing/2014/main" val="1882083025"/>
                    </a:ext>
                  </a:extLst>
                </a:gridCol>
                <a:gridCol w="856061">
                  <a:extLst>
                    <a:ext uri="{9D8B030D-6E8A-4147-A177-3AD203B41FA5}">
                      <a16:colId xmlns:a16="http://schemas.microsoft.com/office/drawing/2014/main" val="202693484"/>
                    </a:ext>
                  </a:extLst>
                </a:gridCol>
                <a:gridCol w="856061">
                  <a:extLst>
                    <a:ext uri="{9D8B030D-6E8A-4147-A177-3AD203B41FA5}">
                      <a16:colId xmlns:a16="http://schemas.microsoft.com/office/drawing/2014/main" val="1101956177"/>
                    </a:ext>
                  </a:extLst>
                </a:gridCol>
                <a:gridCol w="856061">
                  <a:extLst>
                    <a:ext uri="{9D8B030D-6E8A-4147-A177-3AD203B41FA5}">
                      <a16:colId xmlns:a16="http://schemas.microsoft.com/office/drawing/2014/main" val="3411993668"/>
                    </a:ext>
                  </a:extLst>
                </a:gridCol>
                <a:gridCol w="856061">
                  <a:extLst>
                    <a:ext uri="{9D8B030D-6E8A-4147-A177-3AD203B41FA5}">
                      <a16:colId xmlns:a16="http://schemas.microsoft.com/office/drawing/2014/main" val="3307253188"/>
                    </a:ext>
                  </a:extLst>
                </a:gridCol>
                <a:gridCol w="856061">
                  <a:extLst>
                    <a:ext uri="{9D8B030D-6E8A-4147-A177-3AD203B41FA5}">
                      <a16:colId xmlns:a16="http://schemas.microsoft.com/office/drawing/2014/main" val="3676411413"/>
                    </a:ext>
                  </a:extLst>
                </a:gridCol>
                <a:gridCol w="856061">
                  <a:extLst>
                    <a:ext uri="{9D8B030D-6E8A-4147-A177-3AD203B41FA5}">
                      <a16:colId xmlns:a16="http://schemas.microsoft.com/office/drawing/2014/main" val="3489360008"/>
                    </a:ext>
                  </a:extLst>
                </a:gridCol>
                <a:gridCol w="856061">
                  <a:extLst>
                    <a:ext uri="{9D8B030D-6E8A-4147-A177-3AD203B41FA5}">
                      <a16:colId xmlns:a16="http://schemas.microsoft.com/office/drawing/2014/main" val="1677181706"/>
                    </a:ext>
                  </a:extLst>
                </a:gridCol>
                <a:gridCol w="856061">
                  <a:extLst>
                    <a:ext uri="{9D8B030D-6E8A-4147-A177-3AD203B41FA5}">
                      <a16:colId xmlns:a16="http://schemas.microsoft.com/office/drawing/2014/main" val="92371281"/>
                    </a:ext>
                  </a:extLst>
                </a:gridCol>
                <a:gridCol w="856061">
                  <a:extLst>
                    <a:ext uri="{9D8B030D-6E8A-4147-A177-3AD203B41FA5}">
                      <a16:colId xmlns:a16="http://schemas.microsoft.com/office/drawing/2014/main" val="2058000636"/>
                    </a:ext>
                  </a:extLst>
                </a:gridCol>
                <a:gridCol w="856061">
                  <a:extLst>
                    <a:ext uri="{9D8B030D-6E8A-4147-A177-3AD203B41FA5}">
                      <a16:colId xmlns:a16="http://schemas.microsoft.com/office/drawing/2014/main" val="3840193579"/>
                    </a:ext>
                  </a:extLst>
                </a:gridCol>
                <a:gridCol w="856061">
                  <a:extLst>
                    <a:ext uri="{9D8B030D-6E8A-4147-A177-3AD203B41FA5}">
                      <a16:colId xmlns:a16="http://schemas.microsoft.com/office/drawing/2014/main" val="409041672"/>
                    </a:ext>
                  </a:extLst>
                </a:gridCol>
                <a:gridCol w="856061">
                  <a:extLst>
                    <a:ext uri="{9D8B030D-6E8A-4147-A177-3AD203B41FA5}">
                      <a16:colId xmlns:a16="http://schemas.microsoft.com/office/drawing/2014/main" val="893088507"/>
                    </a:ext>
                  </a:extLst>
                </a:gridCol>
              </a:tblGrid>
              <a:tr h="766392">
                <a:tc>
                  <a:txBody>
                    <a:bodyPr/>
                    <a:lstStyle/>
                    <a:p>
                      <a:r>
                        <a:rPr lang="en-US" dirty="0"/>
                        <a:t>WORK PLAN</a:t>
                      </a:r>
                    </a:p>
                    <a:p>
                      <a:r>
                        <a:rPr lang="en-IN" dirty="0"/>
                        <a:t>activities</a:t>
                      </a:r>
                    </a:p>
                  </a:txBody>
                  <a:tcPr/>
                </a:tc>
                <a:tc>
                  <a:txBody>
                    <a:bodyPr/>
                    <a:lstStyle/>
                    <a:p>
                      <a:r>
                        <a:rPr lang="en-US" sz="1000" dirty="0"/>
                        <a:t>Week1-2</a:t>
                      </a:r>
                      <a:endParaRPr lang="en-IN" sz="1000" dirty="0"/>
                    </a:p>
                  </a:txBody>
                  <a:tcPr/>
                </a:tc>
                <a:tc>
                  <a:txBody>
                    <a:bodyPr/>
                    <a:lstStyle/>
                    <a:p>
                      <a:r>
                        <a:rPr lang="en-US" sz="1100" dirty="0"/>
                        <a:t>Week3-4</a:t>
                      </a:r>
                      <a:endParaRPr lang="en-IN" sz="1100" dirty="0"/>
                    </a:p>
                  </a:txBody>
                  <a:tcPr/>
                </a:tc>
                <a:tc>
                  <a:txBody>
                    <a:bodyPr/>
                    <a:lstStyle/>
                    <a:p>
                      <a:r>
                        <a:rPr lang="en-US" sz="1100" dirty="0"/>
                        <a:t>Week5-6</a:t>
                      </a:r>
                      <a:endParaRPr lang="en-IN" sz="1100" dirty="0"/>
                    </a:p>
                  </a:txBody>
                  <a:tcPr/>
                </a:tc>
                <a:tc>
                  <a:txBody>
                    <a:bodyPr/>
                    <a:lstStyle/>
                    <a:p>
                      <a:r>
                        <a:rPr lang="en-US" sz="1100" dirty="0"/>
                        <a:t>WEEK 7</a:t>
                      </a:r>
                      <a:endParaRPr lang="en-IN" sz="1100" dirty="0"/>
                    </a:p>
                  </a:txBody>
                  <a:tcPr/>
                </a:tc>
                <a:tc>
                  <a:txBody>
                    <a:bodyPr/>
                    <a:lstStyle/>
                    <a:p>
                      <a:r>
                        <a:rPr lang="en-US" sz="1100" dirty="0"/>
                        <a:t>WEEK 8</a:t>
                      </a:r>
                      <a:endParaRPr lang="en-IN" sz="1100" dirty="0"/>
                    </a:p>
                  </a:txBody>
                  <a:tcPr/>
                </a:tc>
                <a:tc>
                  <a:txBody>
                    <a:bodyPr/>
                    <a:lstStyle/>
                    <a:p>
                      <a:r>
                        <a:rPr lang="en-US" sz="1100" dirty="0"/>
                        <a:t>WEEK</a:t>
                      </a:r>
                    </a:p>
                    <a:p>
                      <a:r>
                        <a:rPr lang="en-US" sz="1100" dirty="0"/>
                        <a:t>9</a:t>
                      </a:r>
                      <a:endParaRPr lang="en-IN" sz="11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WEEK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1O</a:t>
                      </a:r>
                      <a:endParaRPr lang="en-IN" sz="1100" dirty="0"/>
                    </a:p>
                    <a:p>
                      <a:endParaRPr lang="en-IN" sz="11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WEEK</a:t>
                      </a:r>
                      <a:endParaRPr lang="en-IN" sz="1100" dirty="0"/>
                    </a:p>
                    <a:p>
                      <a:r>
                        <a:rPr lang="en-IN" sz="1100" dirty="0"/>
                        <a:t> 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WEEK</a:t>
                      </a:r>
                      <a:endParaRPr lang="en-IN" sz="1100" dirty="0"/>
                    </a:p>
                    <a:p>
                      <a:r>
                        <a:rPr lang="en-IN" sz="1100" dirty="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WEEK</a:t>
                      </a:r>
                      <a:endParaRPr lang="en-IN" sz="1100" dirty="0"/>
                    </a:p>
                    <a:p>
                      <a:r>
                        <a:rPr lang="en-IN" sz="1100" dirty="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WEEK</a:t>
                      </a:r>
                      <a:endParaRPr lang="en-IN" sz="1100" dirty="0"/>
                    </a:p>
                    <a:p>
                      <a:r>
                        <a:rPr lang="en-IN" sz="1100" dirty="0"/>
                        <a:t>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WEEK</a:t>
                      </a:r>
                      <a:endParaRPr lang="en-IN" sz="1100" dirty="0"/>
                    </a:p>
                    <a:p>
                      <a:r>
                        <a:rPr lang="en-IN" sz="1100" dirty="0"/>
                        <a:t>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WEEK</a:t>
                      </a:r>
                      <a:endParaRPr lang="en-IN" sz="1100" dirty="0"/>
                    </a:p>
                    <a:p>
                      <a:r>
                        <a:rPr lang="en-IN" sz="1100" dirty="0"/>
                        <a:t>16</a:t>
                      </a:r>
                    </a:p>
                  </a:txBody>
                  <a:tcPr/>
                </a:tc>
                <a:extLst>
                  <a:ext uri="{0D108BD9-81ED-4DB2-BD59-A6C34878D82A}">
                    <a16:rowId xmlns:a16="http://schemas.microsoft.com/office/drawing/2014/main" val="4193788089"/>
                  </a:ext>
                </a:extLst>
              </a:tr>
              <a:tr h="7875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t>TOPIC SELECTION AND RESEARCH QUESTION</a:t>
                      </a:r>
                      <a:endParaRPr lang="en-IN" sz="1000" dirty="0"/>
                    </a:p>
                    <a:p>
                      <a:endParaRPr lang="en-IN" sz="1000" dirty="0"/>
                    </a:p>
                  </a:txBody>
                  <a:tcPr/>
                </a:tc>
                <a:tc>
                  <a:txBody>
                    <a:bodyPr/>
                    <a:lstStyle/>
                    <a:p>
                      <a:pPr marL="285750" indent="-285750">
                        <a:buFont typeface="Wingdings" panose="05000000000000000000" pitchFamily="2" charset="2"/>
                        <a:buChar char="ü"/>
                      </a:pPr>
                      <a:r>
                        <a:rPr lang="en-US" dirty="0"/>
                        <a:t> </a:t>
                      </a:r>
                      <a:endParaRPr lang="en-IN" dirty="0"/>
                    </a:p>
                  </a:txBody>
                  <a:tcPr/>
                </a:tc>
                <a:tc>
                  <a:txBody>
                    <a:bodyPr/>
                    <a:lstStyle/>
                    <a:p>
                      <a:endParaRPr lang="en-IN"/>
                    </a:p>
                  </a:txBody>
                  <a:tcPr/>
                </a:tc>
                <a:tc>
                  <a:txBody>
                    <a:bodyPr/>
                    <a:lstStyle/>
                    <a:p>
                      <a:endParaRPr lang="en-IN" dirty="0"/>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extLst>
                  <a:ext uri="{0D108BD9-81ED-4DB2-BD59-A6C34878D82A}">
                    <a16:rowId xmlns:a16="http://schemas.microsoft.com/office/drawing/2014/main" val="906889674"/>
                  </a:ext>
                </a:extLst>
              </a:tr>
              <a:tr h="584626">
                <a:tc>
                  <a:txBody>
                    <a:bodyPr/>
                    <a:lstStyle/>
                    <a:p>
                      <a:r>
                        <a:rPr lang="en-US" sz="1100" dirty="0"/>
                        <a:t>LITRATURE REVIEW</a:t>
                      </a:r>
                      <a:endParaRPr lang="en-IN" sz="1100" dirty="0"/>
                    </a:p>
                  </a:txBody>
                  <a:tcPr/>
                </a:tc>
                <a:tc>
                  <a:txBody>
                    <a:bodyPr/>
                    <a:lstStyle/>
                    <a:p>
                      <a:endParaRPr lang="en-IN" dirty="0"/>
                    </a:p>
                  </a:txBody>
                  <a:tcPr/>
                </a:tc>
                <a:tc>
                  <a:txBody>
                    <a:bodyPr/>
                    <a:lstStyle/>
                    <a:p>
                      <a:pPr marL="285750" indent="-285750">
                        <a:buFont typeface="Wingdings" panose="05000000000000000000" pitchFamily="2" charset="2"/>
                        <a:buChar char="ü"/>
                      </a:pPr>
                      <a:r>
                        <a:rPr lang="en-US" dirty="0"/>
                        <a:t> </a:t>
                      </a:r>
                      <a:endParaRPr lang="en-IN" dirty="0"/>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extLst>
                  <a:ext uri="{0D108BD9-81ED-4DB2-BD59-A6C34878D82A}">
                    <a16:rowId xmlns:a16="http://schemas.microsoft.com/office/drawing/2014/main" val="2438529096"/>
                  </a:ext>
                </a:extLst>
              </a:tr>
              <a:tr h="584626">
                <a:tc>
                  <a:txBody>
                    <a:bodyPr/>
                    <a:lstStyle/>
                    <a:p>
                      <a:r>
                        <a:rPr lang="en-US" sz="1050" dirty="0"/>
                        <a:t>RESEARCH METHORDOLOGY</a:t>
                      </a:r>
                      <a:endParaRPr lang="en-IN" sz="1050" dirty="0"/>
                    </a:p>
                  </a:txBody>
                  <a:tcPr/>
                </a:tc>
                <a:tc>
                  <a:txBody>
                    <a:bodyPr/>
                    <a:lstStyle/>
                    <a:p>
                      <a:endParaRPr lang="en-IN"/>
                    </a:p>
                  </a:txBody>
                  <a:tcPr/>
                </a:tc>
                <a:tc>
                  <a:txBody>
                    <a:bodyPr/>
                    <a:lstStyle/>
                    <a:p>
                      <a:endParaRPr lang="en-IN"/>
                    </a:p>
                  </a:txBody>
                  <a:tcPr/>
                </a:tc>
                <a:tc>
                  <a:txBody>
                    <a:bodyPr/>
                    <a:lstStyle/>
                    <a:p>
                      <a:pPr marL="285750" indent="-285750">
                        <a:buFont typeface="Wingdings" panose="05000000000000000000" pitchFamily="2" charset="2"/>
                        <a:buChar char="ü"/>
                      </a:pPr>
                      <a:endParaRPr lang="en-US" dirty="0"/>
                    </a:p>
                    <a:p>
                      <a:pPr marL="285750" indent="-285750">
                        <a:buFont typeface="Wingdings" panose="05000000000000000000" pitchFamily="2" charset="2"/>
                        <a:buChar char="ü"/>
                      </a:pPr>
                      <a:r>
                        <a:rPr lang="en-IN" dirty="0"/>
                        <a:t>  .</a:t>
                      </a:r>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extLst>
                  <a:ext uri="{0D108BD9-81ED-4DB2-BD59-A6C34878D82A}">
                    <a16:rowId xmlns:a16="http://schemas.microsoft.com/office/drawing/2014/main" val="4088969306"/>
                  </a:ext>
                </a:extLst>
              </a:tr>
              <a:tr h="584626">
                <a:tc>
                  <a:txBody>
                    <a:bodyPr/>
                    <a:lstStyle/>
                    <a:p>
                      <a:r>
                        <a:rPr lang="en-US" sz="1050" dirty="0"/>
                        <a:t>RESEARCH PROPOSAL</a:t>
                      </a:r>
                      <a:endParaRPr lang="en-IN" sz="1050" dirty="0"/>
                    </a:p>
                  </a:txBody>
                  <a:tcPr/>
                </a:tc>
                <a:tc>
                  <a:txBody>
                    <a:bodyPr/>
                    <a:lstStyle/>
                    <a:p>
                      <a:endParaRPr lang="en-IN"/>
                    </a:p>
                  </a:txBody>
                  <a:tcPr/>
                </a:tc>
                <a:tc>
                  <a:txBody>
                    <a:bodyPr/>
                    <a:lstStyle/>
                    <a:p>
                      <a:endParaRPr lang="en-IN"/>
                    </a:p>
                  </a:txBody>
                  <a:tcPr/>
                </a:tc>
                <a:tc>
                  <a:txBody>
                    <a:bodyPr/>
                    <a:lstStyle/>
                    <a:p>
                      <a:endParaRPr lang="en-IN" dirty="0"/>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extLst>
                  <a:ext uri="{0D108BD9-81ED-4DB2-BD59-A6C34878D82A}">
                    <a16:rowId xmlns:a16="http://schemas.microsoft.com/office/drawing/2014/main" val="3683562026"/>
                  </a:ext>
                </a:extLst>
              </a:tr>
              <a:tr h="584626">
                <a:tc>
                  <a:txBody>
                    <a:bodyPr/>
                    <a:lstStyle/>
                    <a:p>
                      <a:r>
                        <a:rPr lang="en-US" sz="1100" dirty="0"/>
                        <a:t>ETHICAL APPROVAL</a:t>
                      </a:r>
                      <a:endParaRPr lang="en-IN" sz="1100" dirty="0"/>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dirty="0"/>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extLst>
                  <a:ext uri="{0D108BD9-81ED-4DB2-BD59-A6C34878D82A}">
                    <a16:rowId xmlns:a16="http://schemas.microsoft.com/office/drawing/2014/main" val="3429496452"/>
                  </a:ext>
                </a:extLst>
              </a:tr>
              <a:tr h="584626">
                <a:tc>
                  <a:txBody>
                    <a:bodyPr/>
                    <a:lstStyle/>
                    <a:p>
                      <a:r>
                        <a:rPr lang="en-US" sz="1100" dirty="0"/>
                        <a:t>DATA COLLECTION AND ANALYSIS</a:t>
                      </a:r>
                      <a:endParaRPr lang="en-IN" sz="1100" dirty="0"/>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extLst>
                  <a:ext uri="{0D108BD9-81ED-4DB2-BD59-A6C34878D82A}">
                    <a16:rowId xmlns:a16="http://schemas.microsoft.com/office/drawing/2014/main" val="1804405932"/>
                  </a:ext>
                </a:extLst>
              </a:tr>
              <a:tr h="667734">
                <a:tc>
                  <a:txBody>
                    <a:bodyPr/>
                    <a:lstStyle/>
                    <a:p>
                      <a:r>
                        <a:rPr lang="en-US" sz="1100" dirty="0"/>
                        <a:t>REPORT MAKING AND CONCLUSSION</a:t>
                      </a:r>
                      <a:endParaRPr lang="en-IN" sz="1100" dirty="0"/>
                    </a:p>
                  </a:txBody>
                  <a:tcPr/>
                </a:tc>
                <a:tc>
                  <a:txBody>
                    <a:bodyPr/>
                    <a:lstStyle/>
                    <a:p>
                      <a:endParaRPr lang="en-IN"/>
                    </a:p>
                  </a:txBody>
                  <a:tcPr/>
                </a:tc>
                <a:tc>
                  <a:txBody>
                    <a:bodyPr/>
                    <a:lstStyle/>
                    <a:p>
                      <a:endParaRPr lang="en-IN" dirty="0"/>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extLst>
                  <a:ext uri="{0D108BD9-81ED-4DB2-BD59-A6C34878D82A}">
                    <a16:rowId xmlns:a16="http://schemas.microsoft.com/office/drawing/2014/main" val="2501875247"/>
                  </a:ext>
                </a:extLst>
              </a:tr>
              <a:tr h="584626">
                <a:tc>
                  <a:txBody>
                    <a:bodyPr/>
                    <a:lstStyle/>
                    <a:p>
                      <a:r>
                        <a:rPr lang="en-US" sz="1100" dirty="0"/>
                        <a:t>FINAL SUBMISSION</a:t>
                      </a:r>
                      <a:endParaRPr lang="en-IN" sz="1100" dirty="0"/>
                    </a:p>
                  </a:txBody>
                  <a:tcPr/>
                </a:tc>
                <a:tc>
                  <a:txBody>
                    <a:bodyPr/>
                    <a:lstStyle/>
                    <a:p>
                      <a:endParaRPr lang="en-IN" dirty="0"/>
                    </a:p>
                  </a:txBody>
                  <a:tcPr/>
                </a:tc>
                <a:tc>
                  <a:txBody>
                    <a:bodyPr/>
                    <a:lstStyle/>
                    <a:p>
                      <a:endParaRPr lang="en-IN" dirty="0"/>
                    </a:p>
                  </a:txBody>
                  <a:tcPr/>
                </a:tc>
                <a:tc>
                  <a:txBody>
                    <a:bodyPr/>
                    <a:lstStyle/>
                    <a:p>
                      <a:endParaRPr lang="en-IN"/>
                    </a:p>
                  </a:txBody>
                  <a:tcPr/>
                </a:tc>
                <a:tc>
                  <a:txBody>
                    <a:bodyPr/>
                    <a:lstStyle/>
                    <a:p>
                      <a:endParaRPr lang="en-IN" dirty="0"/>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dirty="0"/>
                    </a:p>
                  </a:txBody>
                  <a:tcPr/>
                </a:tc>
                <a:extLst>
                  <a:ext uri="{0D108BD9-81ED-4DB2-BD59-A6C34878D82A}">
                    <a16:rowId xmlns:a16="http://schemas.microsoft.com/office/drawing/2014/main" val="1227533960"/>
                  </a:ext>
                </a:extLst>
              </a:tr>
            </a:tbl>
          </a:graphicData>
        </a:graphic>
      </p:graphicFrame>
    </p:spTree>
    <p:extLst>
      <p:ext uri="{BB962C8B-B14F-4D97-AF65-F5344CB8AC3E}">
        <p14:creationId xmlns:p14="http://schemas.microsoft.com/office/powerpoint/2010/main" val="3546594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1517-18A6-7AD7-124E-8E1298DEA801}"/>
              </a:ext>
            </a:extLst>
          </p:cNvPr>
          <p:cNvSpPr>
            <a:spLocks noGrp="1"/>
          </p:cNvSpPr>
          <p:nvPr>
            <p:ph type="title"/>
          </p:nvPr>
        </p:nvSpPr>
        <p:spPr/>
        <p:txBody>
          <a:bodyPr/>
          <a:lstStyle/>
          <a:p>
            <a:r>
              <a:rPr lang="en-IN" dirty="0"/>
              <a:t>REFERENCES</a:t>
            </a:r>
          </a:p>
        </p:txBody>
      </p:sp>
      <p:sp>
        <p:nvSpPr>
          <p:cNvPr id="3" name="Content Placeholder 2">
            <a:extLst>
              <a:ext uri="{FF2B5EF4-FFF2-40B4-BE49-F238E27FC236}">
                <a16:creationId xmlns:a16="http://schemas.microsoft.com/office/drawing/2014/main" id="{C5767228-9C02-B76F-FE19-20226FB8099B}"/>
              </a:ext>
            </a:extLst>
          </p:cNvPr>
          <p:cNvSpPr>
            <a:spLocks noGrp="1"/>
          </p:cNvSpPr>
          <p:nvPr>
            <p:ph idx="1"/>
          </p:nvPr>
        </p:nvSpPr>
        <p:spPr/>
        <p:txBody>
          <a:bodyPr>
            <a:noAutofit/>
          </a:bodyPr>
          <a:lstStyle/>
          <a:p>
            <a:r>
              <a:rPr lang="en-IN" sz="1600" b="0" i="0" dirty="0" err="1">
                <a:effectLst/>
                <a:latin typeface="Times New Roman" panose="02020603050405020304" pitchFamily="18" charset="0"/>
                <a:cs typeface="Times New Roman" panose="02020603050405020304" pitchFamily="18" charset="0"/>
              </a:rPr>
              <a:t>Chertkow</a:t>
            </a:r>
            <a:r>
              <a:rPr lang="en-IN" sz="1600" b="0" i="0" dirty="0">
                <a:effectLst/>
                <a:latin typeface="Times New Roman" panose="02020603050405020304" pitchFamily="18" charset="0"/>
                <a:cs typeface="Times New Roman" panose="02020603050405020304" pitchFamily="18" charset="0"/>
              </a:rPr>
              <a:t>, H., Feldman, H.H., </a:t>
            </a:r>
            <a:r>
              <a:rPr lang="en-IN" sz="1600" b="0" i="0" dirty="0" err="1">
                <a:effectLst/>
                <a:latin typeface="Times New Roman" panose="02020603050405020304" pitchFamily="18" charset="0"/>
                <a:cs typeface="Times New Roman" panose="02020603050405020304" pitchFamily="18" charset="0"/>
              </a:rPr>
              <a:t>Jacova</a:t>
            </a:r>
            <a:r>
              <a:rPr lang="en-IN" sz="1600" b="0" i="0" dirty="0">
                <a:effectLst/>
                <a:latin typeface="Times New Roman" panose="02020603050405020304" pitchFamily="18" charset="0"/>
                <a:cs typeface="Times New Roman" panose="02020603050405020304" pitchFamily="18" charset="0"/>
              </a:rPr>
              <a:t>, C. and </a:t>
            </a:r>
            <a:r>
              <a:rPr lang="en-IN" sz="1600" b="0" i="0" dirty="0" err="1">
                <a:effectLst/>
                <a:latin typeface="Times New Roman" panose="02020603050405020304" pitchFamily="18" charset="0"/>
                <a:cs typeface="Times New Roman" panose="02020603050405020304" pitchFamily="18" charset="0"/>
              </a:rPr>
              <a:t>Massoud</a:t>
            </a:r>
            <a:r>
              <a:rPr lang="en-IN" sz="1600" b="0" i="0" dirty="0">
                <a:effectLst/>
                <a:latin typeface="Times New Roman" panose="02020603050405020304" pitchFamily="18" charset="0"/>
                <a:cs typeface="Times New Roman" panose="02020603050405020304" pitchFamily="18" charset="0"/>
              </a:rPr>
              <a:t>, F., 2013. Definitions of dementia and predementia states in Alzheimer's disease and vascular cognitive impairment: consensus from the Canadian conference on diagnosis of dementia. </a:t>
            </a:r>
            <a:r>
              <a:rPr lang="en-IN" sz="1600" b="0" i="1" dirty="0">
                <a:effectLst/>
                <a:latin typeface="Times New Roman" panose="02020603050405020304" pitchFamily="18" charset="0"/>
                <a:cs typeface="Times New Roman" panose="02020603050405020304" pitchFamily="18" charset="0"/>
              </a:rPr>
              <a:t>Alzheimer's research &amp; therapy</a:t>
            </a:r>
            <a:r>
              <a:rPr lang="en-IN" sz="1600" b="0" i="0" dirty="0">
                <a:effectLst/>
                <a:latin typeface="Times New Roman" panose="02020603050405020304" pitchFamily="18" charset="0"/>
                <a:cs typeface="Times New Roman" panose="02020603050405020304" pitchFamily="18" charset="0"/>
              </a:rPr>
              <a:t>, </a:t>
            </a:r>
            <a:r>
              <a:rPr lang="en-IN" sz="1600" b="0" i="1" dirty="0">
                <a:effectLst/>
                <a:latin typeface="Times New Roman" panose="02020603050405020304" pitchFamily="18" charset="0"/>
                <a:cs typeface="Times New Roman" panose="02020603050405020304" pitchFamily="18" charset="0"/>
              </a:rPr>
              <a:t>5</a:t>
            </a:r>
            <a:r>
              <a:rPr lang="en-IN" sz="1600" b="0" i="0" dirty="0">
                <a:effectLst/>
                <a:latin typeface="Times New Roman" panose="02020603050405020304" pitchFamily="18" charset="0"/>
                <a:cs typeface="Times New Roman" panose="02020603050405020304" pitchFamily="18" charset="0"/>
              </a:rPr>
              <a:t>(1), pp.1-8.</a:t>
            </a:r>
            <a:endParaRPr lang="en-IN" sz="1600" dirty="0">
              <a:latin typeface="Times New Roman" panose="02020603050405020304" pitchFamily="18" charset="0"/>
              <a:cs typeface="Times New Roman" panose="02020603050405020304" pitchFamily="18" charset="0"/>
            </a:endParaRPr>
          </a:p>
          <a:p>
            <a:pPr marL="0" indent="0">
              <a:buNone/>
            </a:pPr>
            <a:r>
              <a:rPr lang="en-IN" sz="1600" dirty="0">
                <a:solidFill>
                  <a:srgbClr val="0563C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https://www.ncbi.nlm.nih.gov/pmc/articles/PMC3981054</a:t>
            </a:r>
            <a:r>
              <a:rPr lang="en-IN" sz="16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a:t>
            </a:r>
            <a:endParaRPr lang="en-IN" sz="1600" dirty="0">
              <a:latin typeface="Times New Roman" panose="02020603050405020304" pitchFamily="18" charset="0"/>
              <a:cs typeface="Times New Roman" panose="02020603050405020304" pitchFamily="18" charset="0"/>
            </a:endParaRPr>
          </a:p>
          <a:p>
            <a:r>
              <a:rPr lang="en-IN" sz="1600" b="0" i="0" dirty="0" err="1">
                <a:effectLst/>
                <a:latin typeface="Times New Roman" panose="02020603050405020304" pitchFamily="18" charset="0"/>
                <a:cs typeface="Times New Roman" panose="02020603050405020304" pitchFamily="18" charset="0"/>
              </a:rPr>
              <a:t>Pujades</a:t>
            </a:r>
            <a:r>
              <a:rPr lang="en-IN" sz="1600" b="0" i="0" dirty="0">
                <a:effectLst/>
                <a:latin typeface="Times New Roman" panose="02020603050405020304" pitchFamily="18" charset="0"/>
                <a:cs typeface="Times New Roman" panose="02020603050405020304" pitchFamily="18" charset="0"/>
              </a:rPr>
              <a:t>-Rodriguez, M., </a:t>
            </a:r>
            <a:r>
              <a:rPr lang="en-IN" sz="1600" b="0" i="0" dirty="0" err="1">
                <a:effectLst/>
                <a:latin typeface="Times New Roman" panose="02020603050405020304" pitchFamily="18" charset="0"/>
                <a:cs typeface="Times New Roman" panose="02020603050405020304" pitchFamily="18" charset="0"/>
              </a:rPr>
              <a:t>Assi</a:t>
            </a:r>
            <a:r>
              <a:rPr lang="en-IN" sz="1600" b="0" i="0" dirty="0">
                <a:effectLst/>
                <a:latin typeface="Times New Roman" panose="02020603050405020304" pitchFamily="18" charset="0"/>
                <a:cs typeface="Times New Roman" panose="02020603050405020304" pitchFamily="18" charset="0"/>
              </a:rPr>
              <a:t>, V., Gonzalez-Izquierdo, A., Wilkinson, T., Schnier, C., </a:t>
            </a:r>
            <a:r>
              <a:rPr lang="en-IN" sz="1600" b="0" i="0" dirty="0" err="1">
                <a:effectLst/>
                <a:latin typeface="Times New Roman" panose="02020603050405020304" pitchFamily="18" charset="0"/>
                <a:cs typeface="Times New Roman" panose="02020603050405020304" pitchFamily="18" charset="0"/>
              </a:rPr>
              <a:t>Sudlow</a:t>
            </a:r>
            <a:r>
              <a:rPr lang="en-IN" sz="1600" b="0" i="0" dirty="0">
                <a:effectLst/>
                <a:latin typeface="Times New Roman" panose="02020603050405020304" pitchFamily="18" charset="0"/>
                <a:cs typeface="Times New Roman" panose="02020603050405020304" pitchFamily="18" charset="0"/>
              </a:rPr>
              <a:t>, C., Hemingway, H. and Whiteley, W.N., 2018. The diagnosis, burden and prognosis of dementia: A record-linkage cohort study in England. </a:t>
            </a:r>
            <a:r>
              <a:rPr lang="en-IN" sz="1600" b="0" i="1" dirty="0" err="1">
                <a:effectLst/>
                <a:latin typeface="Times New Roman" panose="02020603050405020304" pitchFamily="18" charset="0"/>
                <a:cs typeface="Times New Roman" panose="02020603050405020304" pitchFamily="18" charset="0"/>
              </a:rPr>
              <a:t>PloS</a:t>
            </a:r>
            <a:r>
              <a:rPr lang="en-IN" sz="1600" b="0" i="1" dirty="0">
                <a:effectLst/>
                <a:latin typeface="Times New Roman" panose="02020603050405020304" pitchFamily="18" charset="0"/>
                <a:cs typeface="Times New Roman" panose="02020603050405020304" pitchFamily="18" charset="0"/>
              </a:rPr>
              <a:t> one</a:t>
            </a:r>
            <a:r>
              <a:rPr lang="en-IN" sz="1600" b="0" i="0" dirty="0">
                <a:effectLst/>
                <a:latin typeface="Times New Roman" panose="02020603050405020304" pitchFamily="18" charset="0"/>
                <a:cs typeface="Times New Roman" panose="02020603050405020304" pitchFamily="18" charset="0"/>
              </a:rPr>
              <a:t>, </a:t>
            </a:r>
            <a:r>
              <a:rPr lang="en-IN" sz="1600" b="0" i="1" dirty="0">
                <a:effectLst/>
                <a:latin typeface="Times New Roman" panose="02020603050405020304" pitchFamily="18" charset="0"/>
                <a:cs typeface="Times New Roman" panose="02020603050405020304" pitchFamily="18" charset="0"/>
              </a:rPr>
              <a:t>13</a:t>
            </a:r>
            <a:r>
              <a:rPr lang="en-IN" sz="1600" b="0" i="0" dirty="0">
                <a:effectLst/>
                <a:latin typeface="Times New Roman" panose="02020603050405020304" pitchFamily="18" charset="0"/>
                <a:cs typeface="Times New Roman" panose="02020603050405020304" pitchFamily="18" charset="0"/>
              </a:rPr>
              <a:t>(6), p.e0199026.</a:t>
            </a:r>
          </a:p>
          <a:p>
            <a:pPr marL="0" indent="0">
              <a:buNone/>
            </a:pPr>
            <a:r>
              <a:rPr lang="en-IN" sz="1600"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https://journals.plos.org/plosone/article?id=10.1371/journal.pone.0199026</a:t>
            </a:r>
            <a:endParaRPr lang="en-IN" sz="1600" dirty="0">
              <a:latin typeface="Times New Roman" panose="02020603050405020304" pitchFamily="18" charset="0"/>
              <a:cs typeface="Times New Roman" panose="02020603050405020304" pitchFamily="18" charset="0"/>
            </a:endParaRPr>
          </a:p>
          <a:p>
            <a:r>
              <a:rPr lang="en-IN" sz="1600" dirty="0">
                <a:latin typeface="Times New Roman" panose="02020603050405020304" pitchFamily="18" charset="0"/>
                <a:cs typeface="Times New Roman" panose="02020603050405020304" pitchFamily="18" charset="0"/>
              </a:rPr>
              <a:t>Who dementia</a:t>
            </a:r>
          </a:p>
          <a:p>
            <a:r>
              <a:rPr lang="en-US" sz="1600" b="0" i="0" dirty="0">
                <a:solidFill>
                  <a:srgbClr val="222222"/>
                </a:solidFill>
                <a:effectLst/>
                <a:latin typeface="Arial" panose="020B0604020202020204" pitchFamily="34" charset="0"/>
              </a:rPr>
              <a:t>Ranganathan, P. and Aggarwal, R., 2018. Study designs: Part 1–An overview and classification. </a:t>
            </a:r>
            <a:r>
              <a:rPr lang="en-US" sz="1600" b="0" i="1" dirty="0">
                <a:solidFill>
                  <a:srgbClr val="222222"/>
                </a:solidFill>
                <a:effectLst/>
                <a:latin typeface="Arial" panose="020B0604020202020204" pitchFamily="34" charset="0"/>
              </a:rPr>
              <a:t>Perspectives in clinical research</a:t>
            </a:r>
            <a:r>
              <a:rPr lang="en-US" sz="1600" b="0" i="0" dirty="0">
                <a:solidFill>
                  <a:srgbClr val="222222"/>
                </a:solidFill>
                <a:effectLst/>
                <a:latin typeface="Arial" panose="020B0604020202020204" pitchFamily="34" charset="0"/>
              </a:rPr>
              <a:t>, </a:t>
            </a:r>
            <a:r>
              <a:rPr lang="en-US" sz="1600" b="0" i="1" dirty="0">
                <a:solidFill>
                  <a:srgbClr val="222222"/>
                </a:solidFill>
                <a:effectLst/>
                <a:latin typeface="Arial" panose="020B0604020202020204" pitchFamily="34" charset="0"/>
              </a:rPr>
              <a:t>9</a:t>
            </a:r>
            <a:r>
              <a:rPr lang="en-US" sz="1600" b="0" i="0" dirty="0">
                <a:solidFill>
                  <a:srgbClr val="222222"/>
                </a:solidFill>
                <a:effectLst/>
                <a:latin typeface="Arial" panose="020B0604020202020204" pitchFamily="34" charset="0"/>
              </a:rPr>
              <a:t>(4), p.184. </a:t>
            </a:r>
            <a:r>
              <a:rPr lang="en-US" sz="1600" b="0" i="0" dirty="0">
                <a:solidFill>
                  <a:srgbClr val="222222"/>
                </a:solidFill>
                <a:effectLst/>
                <a:latin typeface="Arial" panose="020B0604020202020204" pitchFamily="34" charset="0"/>
                <a:hlinkClick r:id="rId4"/>
              </a:rPr>
              <a:t>https://www.ncbi.nlm.nih.gov/pmc/articles/PMC6176693/</a:t>
            </a:r>
            <a:endParaRPr lang="en-US" sz="1600" b="0" i="0" dirty="0">
              <a:solidFill>
                <a:srgbClr val="222222"/>
              </a:solidFill>
              <a:effectLst/>
              <a:latin typeface="Arial" panose="020B0604020202020204" pitchFamily="34" charset="0"/>
            </a:endParaRPr>
          </a:p>
          <a:p>
            <a:r>
              <a:rPr lang="en-US" sz="1600" b="0" i="0" dirty="0">
                <a:solidFill>
                  <a:srgbClr val="222222"/>
                </a:solidFill>
                <a:effectLst/>
                <a:latin typeface="Arial" panose="020B0604020202020204" pitchFamily="34" charset="0"/>
              </a:rPr>
              <a:t>Cleland, J.A., 2017. The qualitative orientation in medical education research. </a:t>
            </a:r>
            <a:r>
              <a:rPr lang="en-US" sz="1600" b="0" i="1" dirty="0">
                <a:solidFill>
                  <a:srgbClr val="222222"/>
                </a:solidFill>
                <a:effectLst/>
                <a:latin typeface="Arial" panose="020B0604020202020204" pitchFamily="34" charset="0"/>
              </a:rPr>
              <a:t>Korean journal of medical education</a:t>
            </a:r>
            <a:r>
              <a:rPr lang="en-US" sz="1600" b="0" i="0" dirty="0">
                <a:solidFill>
                  <a:srgbClr val="222222"/>
                </a:solidFill>
                <a:effectLst/>
                <a:latin typeface="Arial" panose="020B0604020202020204" pitchFamily="34" charset="0"/>
              </a:rPr>
              <a:t>, </a:t>
            </a:r>
            <a:r>
              <a:rPr lang="en-US" sz="1600" b="0" i="1" dirty="0">
                <a:solidFill>
                  <a:srgbClr val="222222"/>
                </a:solidFill>
                <a:effectLst/>
                <a:latin typeface="Arial" panose="020B0604020202020204" pitchFamily="34" charset="0"/>
              </a:rPr>
              <a:t>29</a:t>
            </a:r>
            <a:r>
              <a:rPr lang="en-US" sz="1600" b="0" i="0" dirty="0">
                <a:solidFill>
                  <a:srgbClr val="222222"/>
                </a:solidFill>
                <a:effectLst/>
                <a:latin typeface="Arial" panose="020B0604020202020204" pitchFamily="34" charset="0"/>
              </a:rPr>
              <a:t>(2), p.61.</a:t>
            </a:r>
          </a:p>
          <a:p>
            <a:pPr marL="0" indent="0">
              <a:buNone/>
            </a:pPr>
            <a:r>
              <a:rPr lang="en-IN" sz="1600" dirty="0">
                <a:latin typeface="Times New Roman" panose="02020603050405020304" pitchFamily="18" charset="0"/>
                <a:cs typeface="Times New Roman" panose="02020603050405020304" pitchFamily="18" charset="0"/>
                <a:hlinkClick r:id="rId5"/>
              </a:rPr>
              <a:t>https://www.ncbi.nlm.nih.gov/pmc/articles/PMC5465434/</a:t>
            </a:r>
            <a:endParaRPr lang="en-IN" sz="1600" dirty="0">
              <a:latin typeface="Times New Roman" panose="02020603050405020304" pitchFamily="18" charset="0"/>
              <a:cs typeface="Times New Roman" panose="02020603050405020304" pitchFamily="18" charset="0"/>
            </a:endParaRPr>
          </a:p>
          <a:p>
            <a:endParaRPr lang="en-IN" sz="1600" b="0" i="0" dirty="0">
              <a:solidFill>
                <a:srgbClr val="222222"/>
              </a:solidFill>
              <a:effectLst/>
              <a:latin typeface="Times New Roman" panose="02020603050405020304" pitchFamily="18" charset="0"/>
              <a:cs typeface="Times New Roman" panose="02020603050405020304" pitchFamily="18" charset="0"/>
            </a:endParaRPr>
          </a:p>
          <a:p>
            <a:r>
              <a:rPr lang="en-IN" sz="1600" b="0" i="0" dirty="0" err="1">
                <a:solidFill>
                  <a:srgbClr val="222222"/>
                </a:solidFill>
                <a:effectLst/>
                <a:latin typeface="Arial" panose="020B0604020202020204" pitchFamily="34" charset="0"/>
              </a:rPr>
              <a:t>Tenny</a:t>
            </a:r>
            <a:r>
              <a:rPr lang="en-IN" sz="1600" b="0" i="0" dirty="0">
                <a:solidFill>
                  <a:srgbClr val="222222"/>
                </a:solidFill>
                <a:effectLst/>
                <a:latin typeface="Arial" panose="020B0604020202020204" pitchFamily="34" charset="0"/>
              </a:rPr>
              <a:t>, S., Brannan, J.M. and Brannan, G.D., 2017. Qualitative study.</a:t>
            </a:r>
          </a:p>
          <a:p>
            <a:pPr marL="0" indent="0">
              <a:buNone/>
            </a:pPr>
            <a:r>
              <a:rPr lang="en-IN" sz="1600" dirty="0">
                <a:latin typeface="Times New Roman" panose="02020603050405020304" pitchFamily="18" charset="0"/>
                <a:cs typeface="Times New Roman" panose="02020603050405020304" pitchFamily="18" charset="0"/>
              </a:rPr>
              <a:t>https://www.ncbi.nlm.nih.gov/books/NBK470395/</a:t>
            </a:r>
          </a:p>
        </p:txBody>
      </p:sp>
    </p:spTree>
    <p:extLst>
      <p:ext uri="{BB962C8B-B14F-4D97-AF65-F5344CB8AC3E}">
        <p14:creationId xmlns:p14="http://schemas.microsoft.com/office/powerpoint/2010/main" val="20410398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4AD48B-5467-9B59-69E1-E085C600F5B5}"/>
              </a:ext>
            </a:extLst>
          </p:cNvPr>
          <p:cNvSpPr>
            <a:spLocks noGrp="1"/>
          </p:cNvSpPr>
          <p:nvPr>
            <p:ph idx="1"/>
          </p:nvPr>
        </p:nvSpPr>
        <p:spPr>
          <a:xfrm>
            <a:off x="1154954" y="601885"/>
            <a:ext cx="8825659" cy="5861060"/>
          </a:xfrm>
        </p:spPr>
        <p:txBody>
          <a:bodyPr>
            <a:normAutofit lnSpcReduction="10000"/>
          </a:bodyPr>
          <a:lstStyle/>
          <a:p>
            <a:r>
              <a:rPr lang="en-IN" sz="2100" b="0" i="0" dirty="0">
                <a:solidFill>
                  <a:srgbClr val="222222"/>
                </a:solidFill>
                <a:effectLst/>
                <a:latin typeface="Arial" panose="020B0604020202020204" pitchFamily="34" charset="0"/>
              </a:rPr>
              <a:t>Palinkas, L.A., Horwitz, S.M., Green, C.A., Wisdom, J.P., Duan, N. and </a:t>
            </a:r>
            <a:r>
              <a:rPr lang="en-IN" sz="2100" b="0" i="0" dirty="0" err="1">
                <a:solidFill>
                  <a:srgbClr val="222222"/>
                </a:solidFill>
                <a:effectLst/>
                <a:latin typeface="Arial" panose="020B0604020202020204" pitchFamily="34" charset="0"/>
              </a:rPr>
              <a:t>Hoagwood</a:t>
            </a:r>
            <a:r>
              <a:rPr lang="en-IN" sz="2100" b="0" i="0" dirty="0">
                <a:solidFill>
                  <a:srgbClr val="222222"/>
                </a:solidFill>
                <a:effectLst/>
                <a:latin typeface="Arial" panose="020B0604020202020204" pitchFamily="34" charset="0"/>
              </a:rPr>
              <a:t>, K., 2015. Purposeful sampling for qualitative data collection and analysis in mixed method implementation research. </a:t>
            </a:r>
            <a:r>
              <a:rPr lang="en-IN" sz="2100" b="0" i="1" dirty="0">
                <a:solidFill>
                  <a:srgbClr val="222222"/>
                </a:solidFill>
                <a:effectLst/>
                <a:latin typeface="Arial" panose="020B0604020202020204" pitchFamily="34" charset="0"/>
              </a:rPr>
              <a:t>Administration and policy in mental health and mental health services research</a:t>
            </a:r>
            <a:r>
              <a:rPr lang="en-IN" sz="2100" b="0" i="0" dirty="0">
                <a:solidFill>
                  <a:srgbClr val="222222"/>
                </a:solidFill>
                <a:effectLst/>
                <a:latin typeface="Arial" panose="020B0604020202020204" pitchFamily="34" charset="0"/>
              </a:rPr>
              <a:t>, </a:t>
            </a:r>
            <a:r>
              <a:rPr lang="en-IN" sz="2100" b="0" i="1" dirty="0">
                <a:solidFill>
                  <a:srgbClr val="222222"/>
                </a:solidFill>
                <a:effectLst/>
                <a:latin typeface="Arial" panose="020B0604020202020204" pitchFamily="34" charset="0"/>
              </a:rPr>
              <a:t>42</a:t>
            </a:r>
            <a:r>
              <a:rPr lang="en-IN" sz="2100" b="0" i="0" dirty="0">
                <a:solidFill>
                  <a:srgbClr val="222222"/>
                </a:solidFill>
                <a:effectLst/>
                <a:latin typeface="Arial" panose="020B0604020202020204" pitchFamily="34" charset="0"/>
              </a:rPr>
              <a:t>, pp.533-544.</a:t>
            </a:r>
          </a:p>
          <a:p>
            <a:pPr marL="0" indent="0">
              <a:buNone/>
            </a:pPr>
            <a:r>
              <a:rPr lang="en-IN" sz="2100" dirty="0">
                <a:hlinkClick r:id="rId2"/>
              </a:rPr>
              <a:t>https://www.ncbi.nlm.nih.gov/pmc/articles/PMC4012002/</a:t>
            </a:r>
            <a:endParaRPr lang="en-IN" sz="2100" dirty="0"/>
          </a:p>
          <a:p>
            <a:r>
              <a:rPr lang="en-US" sz="2100" b="0" i="0" dirty="0">
                <a:solidFill>
                  <a:srgbClr val="222222"/>
                </a:solidFill>
                <a:effectLst/>
                <a:latin typeface="Arial" panose="020B0604020202020204" pitchFamily="34" charset="0"/>
              </a:rPr>
              <a:t>Wong, L.P., 2008. Data analysis in qualitative research: A brief guide to using NVivo. </a:t>
            </a:r>
            <a:r>
              <a:rPr lang="en-US" sz="2100" b="0" i="1" dirty="0">
                <a:solidFill>
                  <a:srgbClr val="222222"/>
                </a:solidFill>
                <a:effectLst/>
                <a:latin typeface="Arial" panose="020B0604020202020204" pitchFamily="34" charset="0"/>
              </a:rPr>
              <a:t>Malaysian family physician: the official journal of the Academy of Family Physicians of Malaysia</a:t>
            </a:r>
            <a:r>
              <a:rPr lang="en-US" sz="2100" b="0" i="0" dirty="0">
                <a:solidFill>
                  <a:srgbClr val="222222"/>
                </a:solidFill>
                <a:effectLst/>
                <a:latin typeface="Arial" panose="020B0604020202020204" pitchFamily="34" charset="0"/>
              </a:rPr>
              <a:t>, </a:t>
            </a:r>
            <a:r>
              <a:rPr lang="en-US" sz="2100" b="0" i="1" dirty="0">
                <a:solidFill>
                  <a:srgbClr val="222222"/>
                </a:solidFill>
                <a:effectLst/>
                <a:latin typeface="Arial" panose="020B0604020202020204" pitchFamily="34" charset="0"/>
              </a:rPr>
              <a:t>3</a:t>
            </a:r>
            <a:r>
              <a:rPr lang="en-US" sz="2100" b="0" i="0" dirty="0">
                <a:solidFill>
                  <a:srgbClr val="222222"/>
                </a:solidFill>
                <a:effectLst/>
                <a:latin typeface="Arial" panose="020B0604020202020204" pitchFamily="34" charset="0"/>
              </a:rPr>
              <a:t>(1), p.14.</a:t>
            </a:r>
          </a:p>
          <a:p>
            <a:pPr marL="0" indent="0">
              <a:buNone/>
            </a:pPr>
            <a:r>
              <a:rPr lang="en-US" sz="2100" b="0" i="0" dirty="0">
                <a:solidFill>
                  <a:srgbClr val="222222"/>
                </a:solidFill>
                <a:effectLst/>
                <a:latin typeface="Arial" panose="020B0604020202020204" pitchFamily="34" charset="0"/>
              </a:rPr>
              <a:t> </a:t>
            </a:r>
            <a:r>
              <a:rPr lang="en-US" sz="2100" b="0" i="0" dirty="0">
                <a:solidFill>
                  <a:srgbClr val="222222"/>
                </a:solidFill>
                <a:effectLst/>
                <a:latin typeface="Arial" panose="020B0604020202020204" pitchFamily="34" charset="0"/>
                <a:hlinkClick r:id="rId3"/>
              </a:rPr>
              <a:t>https://www.ncbi.nlm.nih.gov/pmc/articles/PMC4267019/</a:t>
            </a:r>
            <a:endParaRPr lang="en-US" sz="2100" b="0" i="0" dirty="0">
              <a:solidFill>
                <a:srgbClr val="222222"/>
              </a:solidFill>
              <a:effectLst/>
              <a:latin typeface="Arial" panose="020B0604020202020204" pitchFamily="34" charset="0"/>
            </a:endParaRPr>
          </a:p>
          <a:p>
            <a:pPr>
              <a:buFont typeface="Wingdings" panose="05000000000000000000" pitchFamily="2" charset="2"/>
              <a:buChar char="Ø"/>
            </a:pPr>
            <a:r>
              <a:rPr lang="en-IN" sz="2100" b="0" i="0" dirty="0">
                <a:solidFill>
                  <a:srgbClr val="222222"/>
                </a:solidFill>
                <a:effectLst/>
                <a:latin typeface="Arial" panose="020B0604020202020204" pitchFamily="34" charset="0"/>
              </a:rPr>
              <a:t>Wittenberg, R., Knapp, M., Hu, B., Comas‐Herrera, A., King, D., </a:t>
            </a:r>
            <a:r>
              <a:rPr lang="en-IN" sz="2100" b="0" i="0" dirty="0" err="1">
                <a:solidFill>
                  <a:srgbClr val="222222"/>
                </a:solidFill>
                <a:effectLst/>
                <a:latin typeface="Arial" panose="020B0604020202020204" pitchFamily="34" charset="0"/>
              </a:rPr>
              <a:t>Rehill</a:t>
            </a:r>
            <a:r>
              <a:rPr lang="en-IN" sz="2100" b="0" i="0" dirty="0">
                <a:solidFill>
                  <a:srgbClr val="222222"/>
                </a:solidFill>
                <a:effectLst/>
                <a:latin typeface="Arial" panose="020B0604020202020204" pitchFamily="34" charset="0"/>
              </a:rPr>
              <a:t>, A., Shi, C., Banerjee, S., Patel, A., Jagger, C. and Kingston, A., 2019. The costs of dementia in England. </a:t>
            </a:r>
            <a:r>
              <a:rPr lang="en-IN" sz="2100" b="0" i="1" dirty="0">
                <a:solidFill>
                  <a:srgbClr val="222222"/>
                </a:solidFill>
                <a:effectLst/>
                <a:latin typeface="Arial" panose="020B0604020202020204" pitchFamily="34" charset="0"/>
              </a:rPr>
              <a:t>International journal of geriatric psychiatry</a:t>
            </a:r>
            <a:r>
              <a:rPr lang="en-IN" sz="2100" b="0" i="0" dirty="0">
                <a:solidFill>
                  <a:srgbClr val="222222"/>
                </a:solidFill>
                <a:effectLst/>
                <a:latin typeface="Arial" panose="020B0604020202020204" pitchFamily="34" charset="0"/>
              </a:rPr>
              <a:t>, </a:t>
            </a:r>
            <a:r>
              <a:rPr lang="en-IN" sz="2100" b="0" i="1" dirty="0">
                <a:solidFill>
                  <a:srgbClr val="222222"/>
                </a:solidFill>
                <a:effectLst/>
                <a:latin typeface="Arial" panose="020B0604020202020204" pitchFamily="34" charset="0"/>
              </a:rPr>
              <a:t>34</a:t>
            </a:r>
            <a:r>
              <a:rPr lang="en-IN" sz="2100" b="0" i="0" dirty="0">
                <a:solidFill>
                  <a:srgbClr val="222222"/>
                </a:solidFill>
                <a:effectLst/>
                <a:latin typeface="Arial" panose="020B0604020202020204" pitchFamily="34" charset="0"/>
              </a:rPr>
              <a:t>(7), pp.1095-1103.</a:t>
            </a:r>
            <a:endParaRPr lang="en-US" sz="2100" b="0" i="0" dirty="0">
              <a:solidFill>
                <a:srgbClr val="222222"/>
              </a:solidFill>
              <a:effectLst/>
              <a:latin typeface="Arial" panose="020B0604020202020204" pitchFamily="34" charset="0"/>
            </a:endParaRPr>
          </a:p>
          <a:p>
            <a:pPr marL="0" indent="0">
              <a:buNone/>
            </a:pPr>
            <a:r>
              <a:rPr lang="en-US" sz="2100" dirty="0">
                <a:latin typeface="Arial" panose="020B0604020202020204" pitchFamily="34" charset="0"/>
                <a:cs typeface="Arial" panose="020B0604020202020204" pitchFamily="34" charset="0"/>
                <a:hlinkClick r:id="rId4"/>
              </a:rPr>
              <a:t>https://www.ncbi.nlm.nih.gov/pmc/articles/PMC6618309/</a:t>
            </a:r>
            <a:endParaRPr lang="en-US" sz="21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100" b="0" i="0" dirty="0">
                <a:solidFill>
                  <a:srgbClr val="222222"/>
                </a:solidFill>
                <a:effectLst/>
                <a:latin typeface="Arial" panose="020B0604020202020204" pitchFamily="34" charset="0"/>
              </a:rPr>
              <a:t>Huang, S.S., 2022. Depression among caregivers of patients with dementia: Associative factors and management approaches. </a:t>
            </a:r>
            <a:r>
              <a:rPr lang="en-US" sz="2100" b="0" i="1" dirty="0">
                <a:solidFill>
                  <a:srgbClr val="222222"/>
                </a:solidFill>
                <a:effectLst/>
                <a:latin typeface="Arial" panose="020B0604020202020204" pitchFamily="34" charset="0"/>
              </a:rPr>
              <a:t>World Journal of Psychiatry</a:t>
            </a:r>
            <a:r>
              <a:rPr lang="en-US" sz="2100" b="0" i="0" dirty="0">
                <a:solidFill>
                  <a:srgbClr val="222222"/>
                </a:solidFill>
                <a:effectLst/>
                <a:latin typeface="Arial" panose="020B0604020202020204" pitchFamily="34" charset="0"/>
              </a:rPr>
              <a:t>, </a:t>
            </a:r>
            <a:r>
              <a:rPr lang="en-US" sz="2100" b="0" i="1" dirty="0">
                <a:solidFill>
                  <a:srgbClr val="222222"/>
                </a:solidFill>
                <a:effectLst/>
                <a:latin typeface="Arial" panose="020B0604020202020204" pitchFamily="34" charset="0"/>
              </a:rPr>
              <a:t>12</a:t>
            </a:r>
            <a:r>
              <a:rPr lang="en-US" sz="2100" b="0" i="0" dirty="0">
                <a:solidFill>
                  <a:srgbClr val="222222"/>
                </a:solidFill>
                <a:effectLst/>
                <a:latin typeface="Arial" panose="020B0604020202020204" pitchFamily="34" charset="0"/>
              </a:rPr>
              <a:t>(1), p.59.</a:t>
            </a:r>
            <a:endParaRPr lang="en-US" sz="2100" dirty="0">
              <a:latin typeface="Arial" panose="020B0604020202020204" pitchFamily="34" charset="0"/>
              <a:cs typeface="Arial" panose="020B0604020202020204" pitchFamily="34" charset="0"/>
            </a:endParaRPr>
          </a:p>
          <a:p>
            <a:pPr marL="0" indent="0">
              <a:buNone/>
            </a:pPr>
            <a:r>
              <a:rPr lang="en-US" sz="2100" dirty="0">
                <a:latin typeface="Arial" panose="020B0604020202020204" pitchFamily="34" charset="0"/>
                <a:cs typeface="Arial" panose="020B0604020202020204" pitchFamily="34" charset="0"/>
                <a:hlinkClick r:id="rId5"/>
              </a:rPr>
              <a:t>https://www.ncbi.nlm.nih.gov/pmc/articles/PMC8783169/</a:t>
            </a:r>
            <a:endParaRPr lang="en-US" sz="21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marL="0" indent="0">
              <a:buNone/>
            </a:pPr>
            <a:endParaRPr lang="en-IN" dirty="0"/>
          </a:p>
        </p:txBody>
      </p:sp>
    </p:spTree>
    <p:extLst>
      <p:ext uri="{BB962C8B-B14F-4D97-AF65-F5344CB8AC3E}">
        <p14:creationId xmlns:p14="http://schemas.microsoft.com/office/powerpoint/2010/main" val="42908430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41D782-860D-21F3-1892-893BCD49FDD8}"/>
              </a:ext>
            </a:extLst>
          </p:cNvPr>
          <p:cNvSpPr>
            <a:spLocks noGrp="1"/>
          </p:cNvSpPr>
          <p:nvPr>
            <p:ph idx="1"/>
          </p:nvPr>
        </p:nvSpPr>
        <p:spPr/>
        <p:txBody>
          <a:bodyPr>
            <a:normAutofit fontScale="92500" lnSpcReduction="10000"/>
          </a:bodyPr>
          <a:lstStyle/>
          <a:p>
            <a:r>
              <a:rPr lang="en-IN" sz="2100" b="0" i="0" dirty="0" err="1">
                <a:solidFill>
                  <a:srgbClr val="222222"/>
                </a:solidFill>
                <a:effectLst/>
                <a:latin typeface="Arial" panose="020B0604020202020204" pitchFamily="34" charset="0"/>
              </a:rPr>
              <a:t>Fuh</a:t>
            </a:r>
            <a:r>
              <a:rPr lang="en-IN" sz="2100" b="0" i="0" dirty="0">
                <a:solidFill>
                  <a:srgbClr val="222222"/>
                </a:solidFill>
                <a:effectLst/>
                <a:latin typeface="Arial" panose="020B0604020202020204" pitchFamily="34" charset="0"/>
              </a:rPr>
              <a:t>, J.L., Wang, S.J., Liu, H.C. and Wang, H.C., 1999. The caregiving burden scale among Chinese caregivers of Alzheimer patients. </a:t>
            </a:r>
            <a:r>
              <a:rPr lang="en-IN" sz="2100" b="0" i="1" dirty="0">
                <a:solidFill>
                  <a:srgbClr val="222222"/>
                </a:solidFill>
                <a:effectLst/>
                <a:latin typeface="Arial" panose="020B0604020202020204" pitchFamily="34" charset="0"/>
              </a:rPr>
              <a:t>Dementia and Geriatric Cognitive Disorders</a:t>
            </a:r>
            <a:r>
              <a:rPr lang="en-IN" sz="2100" b="0" i="0" dirty="0">
                <a:solidFill>
                  <a:srgbClr val="222222"/>
                </a:solidFill>
                <a:effectLst/>
                <a:latin typeface="Arial" panose="020B0604020202020204" pitchFamily="34" charset="0"/>
              </a:rPr>
              <a:t>, </a:t>
            </a:r>
            <a:r>
              <a:rPr lang="en-IN" sz="2100" b="0" i="1" dirty="0">
                <a:solidFill>
                  <a:srgbClr val="222222"/>
                </a:solidFill>
                <a:effectLst/>
                <a:latin typeface="Arial" panose="020B0604020202020204" pitchFamily="34" charset="0"/>
              </a:rPr>
              <a:t>10</a:t>
            </a:r>
            <a:r>
              <a:rPr lang="en-IN" sz="2100" b="0" i="0" dirty="0">
                <a:solidFill>
                  <a:srgbClr val="222222"/>
                </a:solidFill>
                <a:effectLst/>
                <a:latin typeface="Arial" panose="020B0604020202020204" pitchFamily="34" charset="0"/>
              </a:rPr>
              <a:t>(3), pp.186-191.</a:t>
            </a:r>
          </a:p>
          <a:p>
            <a:pPr marL="0" indent="0">
              <a:buNone/>
            </a:pPr>
            <a:r>
              <a:rPr lang="en-IN" sz="2100" dirty="0">
                <a:hlinkClick r:id="rId2"/>
              </a:rPr>
              <a:t>https://karger.com/dem/article-abstract/10/3/186/96484/The-Caregiving-Burden-Scale-among-Chinese</a:t>
            </a:r>
            <a:endParaRPr lang="en-IN" sz="2100" dirty="0"/>
          </a:p>
          <a:p>
            <a:r>
              <a:rPr lang="en-US" sz="2100" b="0" i="0" dirty="0" err="1">
                <a:solidFill>
                  <a:srgbClr val="222222"/>
                </a:solidFill>
                <a:effectLst/>
                <a:latin typeface="Arial" panose="020B0604020202020204" pitchFamily="34" charset="0"/>
              </a:rPr>
              <a:t>Skaalvik</a:t>
            </a:r>
            <a:r>
              <a:rPr lang="en-US" sz="2100" b="0" i="0" dirty="0">
                <a:solidFill>
                  <a:srgbClr val="222222"/>
                </a:solidFill>
                <a:effectLst/>
                <a:latin typeface="Arial" panose="020B0604020202020204" pitchFamily="34" charset="0"/>
              </a:rPr>
              <a:t>, M.W., Norberg, A., </a:t>
            </a:r>
            <a:r>
              <a:rPr lang="en-US" sz="2100" b="0" i="0" dirty="0" err="1">
                <a:solidFill>
                  <a:srgbClr val="222222"/>
                </a:solidFill>
                <a:effectLst/>
                <a:latin typeface="Arial" panose="020B0604020202020204" pitchFamily="34" charset="0"/>
              </a:rPr>
              <a:t>Normann</a:t>
            </a:r>
            <a:r>
              <a:rPr lang="en-US" sz="2100" b="0" i="0" dirty="0">
                <a:solidFill>
                  <a:srgbClr val="222222"/>
                </a:solidFill>
                <a:effectLst/>
                <a:latin typeface="Arial" panose="020B0604020202020204" pitchFamily="34" charset="0"/>
              </a:rPr>
              <a:t>, K., </a:t>
            </a:r>
            <a:r>
              <a:rPr lang="en-US" sz="2100" b="0" i="0" dirty="0" err="1">
                <a:solidFill>
                  <a:srgbClr val="222222"/>
                </a:solidFill>
                <a:effectLst/>
                <a:latin typeface="Arial" panose="020B0604020202020204" pitchFamily="34" charset="0"/>
              </a:rPr>
              <a:t>Fjelltun</a:t>
            </a:r>
            <a:r>
              <a:rPr lang="en-US" sz="2100" b="0" i="0" dirty="0">
                <a:solidFill>
                  <a:srgbClr val="222222"/>
                </a:solidFill>
                <a:effectLst/>
                <a:latin typeface="Arial" panose="020B0604020202020204" pitchFamily="34" charset="0"/>
              </a:rPr>
              <a:t>, A.M. and </a:t>
            </a:r>
            <a:r>
              <a:rPr lang="en-US" sz="2100" b="0" i="0" dirty="0" err="1">
                <a:solidFill>
                  <a:srgbClr val="222222"/>
                </a:solidFill>
                <a:effectLst/>
                <a:latin typeface="Arial" panose="020B0604020202020204" pitchFamily="34" charset="0"/>
              </a:rPr>
              <a:t>Asplund</a:t>
            </a:r>
            <a:r>
              <a:rPr lang="en-US" sz="2100" b="0" i="0" dirty="0">
                <a:solidFill>
                  <a:srgbClr val="222222"/>
                </a:solidFill>
                <a:effectLst/>
                <a:latin typeface="Arial" panose="020B0604020202020204" pitchFamily="34" charset="0"/>
              </a:rPr>
              <a:t>, K., 2016. The experience of self and threats to sense of self among relatives caring for people with Alzheimer’s disease. </a:t>
            </a:r>
            <a:r>
              <a:rPr lang="en-US" sz="2100" b="0" i="1" dirty="0">
                <a:solidFill>
                  <a:srgbClr val="222222"/>
                </a:solidFill>
                <a:effectLst/>
                <a:latin typeface="Arial" panose="020B0604020202020204" pitchFamily="34" charset="0"/>
              </a:rPr>
              <a:t>Dementia</a:t>
            </a:r>
            <a:r>
              <a:rPr lang="en-US" sz="2100" b="0" i="0" dirty="0">
                <a:solidFill>
                  <a:srgbClr val="222222"/>
                </a:solidFill>
                <a:effectLst/>
                <a:latin typeface="Arial" panose="020B0604020202020204" pitchFamily="34" charset="0"/>
              </a:rPr>
              <a:t>, </a:t>
            </a:r>
            <a:r>
              <a:rPr lang="en-US" sz="2100" b="0" i="1" dirty="0">
                <a:solidFill>
                  <a:srgbClr val="222222"/>
                </a:solidFill>
                <a:effectLst/>
                <a:latin typeface="Arial" panose="020B0604020202020204" pitchFamily="34" charset="0"/>
              </a:rPr>
              <a:t>15</a:t>
            </a:r>
            <a:r>
              <a:rPr lang="en-US" sz="2100" b="0" i="0" dirty="0">
                <a:solidFill>
                  <a:srgbClr val="222222"/>
                </a:solidFill>
                <a:effectLst/>
                <a:latin typeface="Arial" panose="020B0604020202020204" pitchFamily="34" charset="0"/>
              </a:rPr>
              <a:t>(4), pp.467-480.</a:t>
            </a:r>
          </a:p>
          <a:p>
            <a:pPr marL="0" indent="0">
              <a:buNone/>
            </a:pPr>
            <a:r>
              <a:rPr lang="en-IN" sz="2100" dirty="0">
                <a:hlinkClick r:id="rId3"/>
              </a:rPr>
              <a:t>https://journals.sagepub.com/doi/abs/10.1177/1471301214523438</a:t>
            </a:r>
            <a:endParaRPr lang="en-IN" sz="2100" dirty="0"/>
          </a:p>
          <a:p>
            <a:r>
              <a:rPr lang="en-US" sz="2100" b="0" i="0" dirty="0">
                <a:solidFill>
                  <a:srgbClr val="222222"/>
                </a:solidFill>
                <a:effectLst/>
                <a:latin typeface="Arial" panose="020B0604020202020204" pitchFamily="34" charset="0"/>
              </a:rPr>
              <a:t>Aggarwal, H., </a:t>
            </a:r>
            <a:r>
              <a:rPr lang="en-US" sz="2100" b="0" i="0" dirty="0" err="1">
                <a:solidFill>
                  <a:srgbClr val="222222"/>
                </a:solidFill>
                <a:effectLst/>
                <a:latin typeface="Arial" panose="020B0604020202020204" pitchFamily="34" charset="0"/>
              </a:rPr>
              <a:t>Chaware</a:t>
            </a:r>
            <a:r>
              <a:rPr lang="en-US" sz="2100" b="0" i="0" dirty="0">
                <a:solidFill>
                  <a:srgbClr val="222222"/>
                </a:solidFill>
                <a:effectLst/>
                <a:latin typeface="Arial" panose="020B0604020202020204" pitchFamily="34" charset="0"/>
              </a:rPr>
              <a:t>, S. and Aggarwal, H., 2022. A Critical Study on the Impact of Dementia on Older People Undergoing Treatment in Care Homes. </a:t>
            </a:r>
            <a:r>
              <a:rPr lang="en-US" sz="2100" b="0" i="1" dirty="0" err="1">
                <a:solidFill>
                  <a:srgbClr val="222222"/>
                </a:solidFill>
                <a:effectLst/>
                <a:latin typeface="Arial" panose="020B0604020202020204" pitchFamily="34" charset="0"/>
              </a:rPr>
              <a:t>Cureus</a:t>
            </a:r>
            <a:r>
              <a:rPr lang="en-US" sz="2100" b="0" i="0" dirty="0">
                <a:solidFill>
                  <a:srgbClr val="222222"/>
                </a:solidFill>
                <a:effectLst/>
                <a:latin typeface="Arial" panose="020B0604020202020204" pitchFamily="34" charset="0"/>
              </a:rPr>
              <a:t>, </a:t>
            </a:r>
            <a:r>
              <a:rPr lang="en-US" sz="2100" b="0" i="1" dirty="0">
                <a:solidFill>
                  <a:srgbClr val="222222"/>
                </a:solidFill>
                <a:effectLst/>
                <a:latin typeface="Arial" panose="020B0604020202020204" pitchFamily="34" charset="0"/>
              </a:rPr>
              <a:t>14</a:t>
            </a:r>
            <a:r>
              <a:rPr lang="en-US" sz="2100" b="0" i="0" dirty="0">
                <a:solidFill>
                  <a:srgbClr val="222222"/>
                </a:solidFill>
                <a:effectLst/>
                <a:latin typeface="Arial" panose="020B0604020202020204" pitchFamily="34" charset="0"/>
              </a:rPr>
              <a:t>(10).</a:t>
            </a:r>
            <a:endParaRPr lang="en-IN" sz="2100" dirty="0"/>
          </a:p>
          <a:p>
            <a:pPr marL="0" indent="0">
              <a:buNone/>
            </a:pPr>
            <a:r>
              <a:rPr lang="en-US" sz="2100" b="0" i="0" dirty="0">
                <a:solidFill>
                  <a:srgbClr val="212121"/>
                </a:solidFill>
                <a:effectLst/>
                <a:latin typeface="Cambria" panose="02040503050406030204" pitchFamily="18" charset="0"/>
                <a:hlinkClick r:id="rId4"/>
              </a:rPr>
              <a:t>https://www.ncbi.nlm.nih.gov/pmc/articles/PMC9638826/</a:t>
            </a:r>
            <a:endParaRPr lang="en-US" sz="2100" b="0" i="0" dirty="0">
              <a:solidFill>
                <a:srgbClr val="212121"/>
              </a:solidFill>
              <a:effectLst/>
              <a:latin typeface="Cambria" panose="02040503050406030204" pitchFamily="18" charset="0"/>
            </a:endParaRPr>
          </a:p>
          <a:p>
            <a:pPr>
              <a:buFont typeface="Wingdings" panose="05000000000000000000" pitchFamily="2" charset="2"/>
              <a:buChar char="Ø"/>
            </a:pPr>
            <a:r>
              <a:rPr lang="en-US" sz="2100" b="0" i="0" dirty="0">
                <a:solidFill>
                  <a:srgbClr val="222222"/>
                </a:solidFill>
                <a:effectLst/>
                <a:latin typeface="Arial" panose="020B0604020202020204" pitchFamily="34" charset="0"/>
              </a:rPr>
              <a:t>Foley, G. and Timonen, V., 2015. Using grounded theory method to capture and analyze health care experiences. </a:t>
            </a:r>
            <a:r>
              <a:rPr lang="en-US" sz="2100" b="0" i="1" dirty="0">
                <a:solidFill>
                  <a:srgbClr val="222222"/>
                </a:solidFill>
                <a:effectLst/>
                <a:latin typeface="Arial" panose="020B0604020202020204" pitchFamily="34" charset="0"/>
              </a:rPr>
              <a:t>Health services research</a:t>
            </a:r>
            <a:r>
              <a:rPr lang="en-US" sz="2100" b="0" i="0" dirty="0">
                <a:solidFill>
                  <a:srgbClr val="222222"/>
                </a:solidFill>
                <a:effectLst/>
                <a:latin typeface="Arial" panose="020B0604020202020204" pitchFamily="34" charset="0"/>
              </a:rPr>
              <a:t>, </a:t>
            </a:r>
            <a:r>
              <a:rPr lang="en-US" sz="2100" b="0" i="1" dirty="0">
                <a:solidFill>
                  <a:srgbClr val="222222"/>
                </a:solidFill>
                <a:effectLst/>
                <a:latin typeface="Arial" panose="020B0604020202020204" pitchFamily="34" charset="0"/>
              </a:rPr>
              <a:t>50</a:t>
            </a:r>
            <a:r>
              <a:rPr lang="en-US" sz="2100" b="0" i="0" dirty="0">
                <a:solidFill>
                  <a:srgbClr val="222222"/>
                </a:solidFill>
                <a:effectLst/>
                <a:latin typeface="Arial" panose="020B0604020202020204" pitchFamily="34" charset="0"/>
              </a:rPr>
              <a:t>(4), pp.1195-1210.</a:t>
            </a:r>
            <a:endParaRPr lang="en-US" sz="2100" b="0" i="0" dirty="0">
              <a:solidFill>
                <a:srgbClr val="212121"/>
              </a:solidFill>
              <a:effectLst/>
              <a:latin typeface="Cambria" panose="02040503050406030204" pitchFamily="18" charset="0"/>
            </a:endParaRPr>
          </a:p>
          <a:p>
            <a:pPr marL="0" indent="0">
              <a:buNone/>
            </a:pPr>
            <a:r>
              <a:rPr lang="en-US" sz="2100" dirty="0"/>
              <a:t>https://www.ncbi.nlm.nih.gov/pmc/articles/PMC4545354/</a:t>
            </a:r>
          </a:p>
          <a:p>
            <a:pPr marL="0" indent="0">
              <a:buNone/>
            </a:pPr>
            <a:endParaRPr lang="en-US" sz="1800" b="0" i="0" dirty="0">
              <a:solidFill>
                <a:srgbClr val="212121"/>
              </a:solidFill>
              <a:effectLst/>
              <a:latin typeface="Cambria" panose="02040503050406030204" pitchFamily="18" charset="0"/>
            </a:endParaRPr>
          </a:p>
          <a:p>
            <a:endParaRPr lang="en-IN" dirty="0"/>
          </a:p>
        </p:txBody>
      </p:sp>
    </p:spTree>
    <p:extLst>
      <p:ext uri="{BB962C8B-B14F-4D97-AF65-F5344CB8AC3E}">
        <p14:creationId xmlns:p14="http://schemas.microsoft.com/office/powerpoint/2010/main" val="32707756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F8CD22-01D1-E72F-BDCF-B76055752A07}"/>
              </a:ext>
            </a:extLst>
          </p:cNvPr>
          <p:cNvSpPr>
            <a:spLocks noGrp="1"/>
          </p:cNvSpPr>
          <p:nvPr>
            <p:ph idx="1"/>
          </p:nvPr>
        </p:nvSpPr>
        <p:spPr>
          <a:xfrm>
            <a:off x="1154954" y="416689"/>
            <a:ext cx="8825659" cy="6241563"/>
          </a:xfrm>
        </p:spPr>
        <p:txBody>
          <a:bodyPr>
            <a:noAutofit/>
          </a:bodyPr>
          <a:lstStyle/>
          <a:p>
            <a:r>
              <a:rPr lang="en-IN" sz="1600" b="0" i="0" dirty="0">
                <a:solidFill>
                  <a:srgbClr val="222222"/>
                </a:solidFill>
                <a:effectLst/>
                <a:latin typeface="Arial" panose="020B0604020202020204" pitchFamily="34" charset="0"/>
              </a:rPr>
              <a:t>García-</a:t>
            </a:r>
            <a:r>
              <a:rPr lang="en-IN" sz="1600" b="0" i="0" dirty="0" err="1">
                <a:solidFill>
                  <a:srgbClr val="222222"/>
                </a:solidFill>
                <a:effectLst/>
                <a:latin typeface="Arial" panose="020B0604020202020204" pitchFamily="34" charset="0"/>
              </a:rPr>
              <a:t>Alberca</a:t>
            </a:r>
            <a:r>
              <a:rPr lang="en-IN" sz="1600" b="0" i="0" dirty="0">
                <a:solidFill>
                  <a:srgbClr val="222222"/>
                </a:solidFill>
                <a:effectLst/>
                <a:latin typeface="Arial" panose="020B0604020202020204" pitchFamily="34" charset="0"/>
              </a:rPr>
              <a:t>, J.M., Lara, J.P. and Berthier, M.L., 2011. Anxiety and depression in caregivers are associated with patient and caregiver characteristics in Alzheimer's disease. </a:t>
            </a:r>
            <a:r>
              <a:rPr lang="en-IN" sz="1600" b="0" i="1" dirty="0">
                <a:solidFill>
                  <a:srgbClr val="222222"/>
                </a:solidFill>
                <a:effectLst/>
                <a:latin typeface="Arial" panose="020B0604020202020204" pitchFamily="34" charset="0"/>
              </a:rPr>
              <a:t>The International Journal of Psychiatry in Medicine</a:t>
            </a:r>
            <a:r>
              <a:rPr lang="en-IN" sz="1600" b="0" i="0" dirty="0">
                <a:solidFill>
                  <a:srgbClr val="222222"/>
                </a:solidFill>
                <a:effectLst/>
                <a:latin typeface="Arial" panose="020B0604020202020204" pitchFamily="34" charset="0"/>
              </a:rPr>
              <a:t>, </a:t>
            </a:r>
            <a:r>
              <a:rPr lang="en-IN" sz="1600" b="0" i="1" dirty="0">
                <a:solidFill>
                  <a:srgbClr val="222222"/>
                </a:solidFill>
                <a:effectLst/>
                <a:latin typeface="Arial" panose="020B0604020202020204" pitchFamily="34" charset="0"/>
              </a:rPr>
              <a:t>41</a:t>
            </a:r>
            <a:r>
              <a:rPr lang="en-IN" sz="1600" b="0" i="0" dirty="0">
                <a:solidFill>
                  <a:srgbClr val="222222"/>
                </a:solidFill>
                <a:effectLst/>
                <a:latin typeface="Arial" panose="020B0604020202020204" pitchFamily="34" charset="0"/>
              </a:rPr>
              <a:t>(1), pp.57-69.</a:t>
            </a:r>
          </a:p>
          <a:p>
            <a:pPr marL="0" indent="0">
              <a:buNone/>
            </a:pPr>
            <a:r>
              <a:rPr lang="en-IN" sz="1600" dirty="0">
                <a:hlinkClick r:id="rId2"/>
              </a:rPr>
              <a:t>https://journals.sagepub.com/doi/abs/10.2190/pm.41.1.f</a:t>
            </a:r>
            <a:endParaRPr lang="en-IN" sz="1600" dirty="0"/>
          </a:p>
          <a:p>
            <a:r>
              <a:rPr lang="en-IN" sz="1600" b="0" i="0" dirty="0">
                <a:solidFill>
                  <a:srgbClr val="222222"/>
                </a:solidFill>
                <a:effectLst/>
                <a:latin typeface="Arial" panose="020B0604020202020204" pitchFamily="34" charset="0"/>
              </a:rPr>
              <a:t>Liu, S., Li, C., Shi, Z., Wang, X., Zhou, Y., Liu, S., Liu, J., Yu, T. and Ji, Y., 2017. Caregiver burden and prevalence of depression, anxiety and sleep disturbances in A </a:t>
            </a:r>
            <a:r>
              <a:rPr lang="en-IN" sz="1600" b="0" i="0" dirty="0" err="1">
                <a:solidFill>
                  <a:srgbClr val="222222"/>
                </a:solidFill>
                <a:effectLst/>
                <a:latin typeface="Arial" panose="020B0604020202020204" pitchFamily="34" charset="0"/>
              </a:rPr>
              <a:t>lzheimer's</a:t>
            </a:r>
            <a:r>
              <a:rPr lang="en-IN" sz="1600" b="0" i="0" dirty="0">
                <a:solidFill>
                  <a:srgbClr val="222222"/>
                </a:solidFill>
                <a:effectLst/>
                <a:latin typeface="Arial" panose="020B0604020202020204" pitchFamily="34" charset="0"/>
              </a:rPr>
              <a:t> disease caregivers in C </a:t>
            </a:r>
            <a:r>
              <a:rPr lang="en-IN" sz="1600" b="0" i="0" dirty="0" err="1">
                <a:solidFill>
                  <a:srgbClr val="222222"/>
                </a:solidFill>
                <a:effectLst/>
                <a:latin typeface="Arial" panose="020B0604020202020204" pitchFamily="34" charset="0"/>
              </a:rPr>
              <a:t>hina</a:t>
            </a:r>
            <a:r>
              <a:rPr lang="en-IN" sz="1600" b="0" i="0" dirty="0">
                <a:solidFill>
                  <a:srgbClr val="222222"/>
                </a:solidFill>
                <a:effectLst/>
                <a:latin typeface="Arial" panose="020B0604020202020204" pitchFamily="34" charset="0"/>
              </a:rPr>
              <a:t>. </a:t>
            </a:r>
            <a:r>
              <a:rPr lang="en-IN" sz="1600" b="0" i="1" dirty="0">
                <a:solidFill>
                  <a:srgbClr val="222222"/>
                </a:solidFill>
                <a:effectLst/>
                <a:latin typeface="Arial" panose="020B0604020202020204" pitchFamily="34" charset="0"/>
              </a:rPr>
              <a:t>Journal of clinical nursing</a:t>
            </a:r>
            <a:r>
              <a:rPr lang="en-IN" sz="1600" b="0" i="0" dirty="0">
                <a:solidFill>
                  <a:srgbClr val="222222"/>
                </a:solidFill>
                <a:effectLst/>
                <a:latin typeface="Arial" panose="020B0604020202020204" pitchFamily="34" charset="0"/>
              </a:rPr>
              <a:t>, </a:t>
            </a:r>
            <a:r>
              <a:rPr lang="en-IN" sz="1600" b="0" i="1" dirty="0">
                <a:solidFill>
                  <a:srgbClr val="222222"/>
                </a:solidFill>
                <a:effectLst/>
                <a:latin typeface="Arial" panose="020B0604020202020204" pitchFamily="34" charset="0"/>
              </a:rPr>
              <a:t>26</a:t>
            </a:r>
            <a:r>
              <a:rPr lang="en-IN" sz="1600" b="0" i="0" dirty="0">
                <a:solidFill>
                  <a:srgbClr val="222222"/>
                </a:solidFill>
                <a:effectLst/>
                <a:latin typeface="Arial" panose="020B0604020202020204" pitchFamily="34" charset="0"/>
              </a:rPr>
              <a:t>(9-10), pp.1291-1300.</a:t>
            </a:r>
          </a:p>
          <a:p>
            <a:pPr marL="0" indent="0">
              <a:buNone/>
            </a:pPr>
            <a:r>
              <a:rPr lang="en-IN" sz="1600" dirty="0"/>
              <a:t>ttps://pubmed.ncbi.nlm.nih.gov/27681477/</a:t>
            </a:r>
          </a:p>
          <a:p>
            <a:r>
              <a:rPr lang="en-US" sz="1600" b="0" i="0" dirty="0" err="1">
                <a:solidFill>
                  <a:srgbClr val="222222"/>
                </a:solidFill>
                <a:effectLst/>
                <a:latin typeface="Arial" panose="020B0604020202020204" pitchFamily="34" charset="0"/>
              </a:rPr>
              <a:t>Sallim</a:t>
            </a:r>
            <a:r>
              <a:rPr lang="en-US" sz="1600" b="0" i="0" dirty="0">
                <a:solidFill>
                  <a:srgbClr val="222222"/>
                </a:solidFill>
                <a:effectLst/>
                <a:latin typeface="Arial" panose="020B0604020202020204" pitchFamily="34" charset="0"/>
              </a:rPr>
              <a:t>, A.B., </a:t>
            </a:r>
            <a:r>
              <a:rPr lang="en-US" sz="1600" b="0" i="0" dirty="0" err="1">
                <a:solidFill>
                  <a:srgbClr val="222222"/>
                </a:solidFill>
                <a:effectLst/>
                <a:latin typeface="Arial" panose="020B0604020202020204" pitchFamily="34" charset="0"/>
              </a:rPr>
              <a:t>Sayampanathan</a:t>
            </a:r>
            <a:r>
              <a:rPr lang="en-US" sz="1600" b="0" i="0" dirty="0">
                <a:solidFill>
                  <a:srgbClr val="222222"/>
                </a:solidFill>
                <a:effectLst/>
                <a:latin typeface="Arial" panose="020B0604020202020204" pitchFamily="34" charset="0"/>
              </a:rPr>
              <a:t>, A.A., </a:t>
            </a:r>
            <a:r>
              <a:rPr lang="en-US" sz="1600" b="0" i="0" dirty="0" err="1">
                <a:solidFill>
                  <a:srgbClr val="222222"/>
                </a:solidFill>
                <a:effectLst/>
                <a:latin typeface="Arial" panose="020B0604020202020204" pitchFamily="34" charset="0"/>
              </a:rPr>
              <a:t>Cuttilan</a:t>
            </a:r>
            <a:r>
              <a:rPr lang="en-US" sz="1600" b="0" i="0" dirty="0">
                <a:solidFill>
                  <a:srgbClr val="222222"/>
                </a:solidFill>
                <a:effectLst/>
                <a:latin typeface="Arial" panose="020B0604020202020204" pitchFamily="34" charset="0"/>
              </a:rPr>
              <a:t>, A. and Ho, R.C.M., 2015. Prevalence of mental health disorders among caregivers of patients with Alzheimer disease. </a:t>
            </a:r>
            <a:r>
              <a:rPr lang="en-US" sz="1600" b="0" i="1" dirty="0">
                <a:solidFill>
                  <a:srgbClr val="222222"/>
                </a:solidFill>
                <a:effectLst/>
                <a:latin typeface="Arial" panose="020B0604020202020204" pitchFamily="34" charset="0"/>
              </a:rPr>
              <a:t>Journal of the American Medical Directors Association</a:t>
            </a:r>
            <a:r>
              <a:rPr lang="en-US" sz="1600" b="0" i="0" dirty="0">
                <a:solidFill>
                  <a:srgbClr val="222222"/>
                </a:solidFill>
                <a:effectLst/>
                <a:latin typeface="Arial" panose="020B0604020202020204" pitchFamily="34" charset="0"/>
              </a:rPr>
              <a:t>, </a:t>
            </a:r>
            <a:r>
              <a:rPr lang="en-US" sz="1600" b="0" i="1" dirty="0">
                <a:solidFill>
                  <a:srgbClr val="222222"/>
                </a:solidFill>
                <a:effectLst/>
                <a:latin typeface="Arial" panose="020B0604020202020204" pitchFamily="34" charset="0"/>
              </a:rPr>
              <a:t>16</a:t>
            </a:r>
            <a:r>
              <a:rPr lang="en-US" sz="1600" b="0" i="0" dirty="0">
                <a:solidFill>
                  <a:srgbClr val="222222"/>
                </a:solidFill>
                <a:effectLst/>
                <a:latin typeface="Arial" panose="020B0604020202020204" pitchFamily="34" charset="0"/>
              </a:rPr>
              <a:t>(12), pp.1034-1041.</a:t>
            </a:r>
            <a:endParaRPr lang="en-IN" sz="1600" dirty="0"/>
          </a:p>
          <a:p>
            <a:pPr marL="0" indent="0">
              <a:buNone/>
            </a:pPr>
            <a:r>
              <a:rPr lang="en-IN" sz="1600" dirty="0">
                <a:hlinkClick r:id="rId3"/>
              </a:rPr>
              <a:t>https://www.sciencedirect.com/science/article/abs/pii/S1525861015006076</a:t>
            </a:r>
            <a:endParaRPr lang="en-IN" sz="1600" dirty="0"/>
          </a:p>
          <a:p>
            <a:r>
              <a:rPr lang="en-IN" sz="1600" b="0" i="0" dirty="0">
                <a:solidFill>
                  <a:srgbClr val="222222"/>
                </a:solidFill>
                <a:effectLst/>
                <a:latin typeface="Arial" panose="020B0604020202020204" pitchFamily="34" charset="0"/>
              </a:rPr>
              <a:t>Ying, J., Yap, P., Gandhi, M. and Liew, T.M., 2019. Validity and utility of the </a:t>
            </a:r>
            <a:r>
              <a:rPr lang="en-IN" sz="1600" b="0" i="0" dirty="0" err="1">
                <a:solidFill>
                  <a:srgbClr val="222222"/>
                </a:solidFill>
                <a:effectLst/>
                <a:latin typeface="Arial" panose="020B0604020202020204" pitchFamily="34" charset="0"/>
              </a:rPr>
              <a:t>Center</a:t>
            </a:r>
            <a:r>
              <a:rPr lang="en-IN" sz="1600" b="0" i="0" dirty="0">
                <a:solidFill>
                  <a:srgbClr val="222222"/>
                </a:solidFill>
                <a:effectLst/>
                <a:latin typeface="Arial" panose="020B0604020202020204" pitchFamily="34" charset="0"/>
              </a:rPr>
              <a:t> for Epidemiological Studies Depression Scale for detecting depression in family caregivers of persons with dementia. </a:t>
            </a:r>
            <a:r>
              <a:rPr lang="en-IN" sz="1600" b="0" i="1" dirty="0">
                <a:solidFill>
                  <a:srgbClr val="222222"/>
                </a:solidFill>
                <a:effectLst/>
                <a:latin typeface="Arial" panose="020B0604020202020204" pitchFamily="34" charset="0"/>
              </a:rPr>
              <a:t>Dementia and geriatric cognitive disorders</a:t>
            </a:r>
            <a:r>
              <a:rPr lang="en-IN" sz="1600" b="0" i="0" dirty="0">
                <a:solidFill>
                  <a:srgbClr val="222222"/>
                </a:solidFill>
                <a:effectLst/>
                <a:latin typeface="Arial" panose="020B0604020202020204" pitchFamily="34" charset="0"/>
              </a:rPr>
              <a:t>, </a:t>
            </a:r>
            <a:r>
              <a:rPr lang="en-IN" sz="1600" b="0" i="1" dirty="0">
                <a:solidFill>
                  <a:srgbClr val="222222"/>
                </a:solidFill>
                <a:effectLst/>
                <a:latin typeface="Arial" panose="020B0604020202020204" pitchFamily="34" charset="0"/>
              </a:rPr>
              <a:t>47</a:t>
            </a:r>
            <a:r>
              <a:rPr lang="en-IN" sz="1600" b="0" i="0" dirty="0">
                <a:solidFill>
                  <a:srgbClr val="222222"/>
                </a:solidFill>
                <a:effectLst/>
                <a:latin typeface="Arial" panose="020B0604020202020204" pitchFamily="34" charset="0"/>
              </a:rPr>
              <a:t>(4-6), pp.323-334.</a:t>
            </a:r>
          </a:p>
          <a:p>
            <a:pPr marL="0" indent="0">
              <a:buNone/>
            </a:pPr>
            <a:r>
              <a:rPr lang="en-IN" sz="1600" b="0" i="0" dirty="0">
                <a:solidFill>
                  <a:srgbClr val="222222"/>
                </a:solidFill>
                <a:effectLst/>
                <a:latin typeface="Arial" panose="020B0604020202020204" pitchFamily="34" charset="0"/>
                <a:hlinkClick r:id="rId4"/>
              </a:rPr>
              <a:t>https://pubmed.ncbi.nlm.nih.gov/31307034/</a:t>
            </a:r>
            <a:endParaRPr lang="en-IN" sz="1600" b="0" i="0" dirty="0">
              <a:solidFill>
                <a:srgbClr val="222222"/>
              </a:solidFill>
              <a:effectLst/>
              <a:latin typeface="Arial" panose="020B0604020202020204" pitchFamily="34" charset="0"/>
            </a:endParaRPr>
          </a:p>
          <a:p>
            <a:r>
              <a:rPr lang="en-IN" sz="1600" b="0" i="0" dirty="0">
                <a:solidFill>
                  <a:srgbClr val="222222"/>
                </a:solidFill>
                <a:effectLst/>
                <a:latin typeface="Arial" panose="020B0604020202020204" pitchFamily="34" charset="0"/>
              </a:rPr>
              <a:t>Huang, S.S., Lee, M.C., Liao, Y.C., Wang, W.F. and Lai, T.J., 2012. Caregiver burden associated with </a:t>
            </a:r>
            <a:r>
              <a:rPr lang="en-IN" sz="1600" b="0" i="0" dirty="0" err="1">
                <a:solidFill>
                  <a:srgbClr val="222222"/>
                </a:solidFill>
                <a:effectLst/>
                <a:latin typeface="Arial" panose="020B0604020202020204" pitchFamily="34" charset="0"/>
              </a:rPr>
              <a:t>behavioral</a:t>
            </a:r>
            <a:r>
              <a:rPr lang="en-IN" sz="1600" b="0" i="0" dirty="0">
                <a:solidFill>
                  <a:srgbClr val="222222"/>
                </a:solidFill>
                <a:effectLst/>
                <a:latin typeface="Arial" panose="020B0604020202020204" pitchFamily="34" charset="0"/>
              </a:rPr>
              <a:t> and psychological symptoms of dementia (BPSD) in Taiwanese elderly. </a:t>
            </a:r>
            <a:r>
              <a:rPr lang="en-IN" sz="1600" b="0" i="1" dirty="0">
                <a:solidFill>
                  <a:srgbClr val="222222"/>
                </a:solidFill>
                <a:effectLst/>
                <a:latin typeface="Arial" panose="020B0604020202020204" pitchFamily="34" charset="0"/>
              </a:rPr>
              <a:t>Archives of gerontology and geriatrics</a:t>
            </a:r>
            <a:r>
              <a:rPr lang="en-IN" sz="1600" b="0" i="0" dirty="0">
                <a:solidFill>
                  <a:srgbClr val="222222"/>
                </a:solidFill>
                <a:effectLst/>
                <a:latin typeface="Arial" panose="020B0604020202020204" pitchFamily="34" charset="0"/>
              </a:rPr>
              <a:t>, </a:t>
            </a:r>
            <a:r>
              <a:rPr lang="en-IN" sz="1600" b="0" i="1" dirty="0">
                <a:solidFill>
                  <a:srgbClr val="222222"/>
                </a:solidFill>
                <a:effectLst/>
                <a:latin typeface="Arial" panose="020B0604020202020204" pitchFamily="34" charset="0"/>
              </a:rPr>
              <a:t>55</a:t>
            </a:r>
            <a:r>
              <a:rPr lang="en-IN" sz="1600" b="0" i="0" dirty="0">
                <a:solidFill>
                  <a:srgbClr val="222222"/>
                </a:solidFill>
                <a:effectLst/>
                <a:latin typeface="Arial" panose="020B0604020202020204" pitchFamily="34" charset="0"/>
              </a:rPr>
              <a:t>(1), pp.55-59.</a:t>
            </a:r>
          </a:p>
          <a:p>
            <a:pPr marL="0" indent="0">
              <a:buNone/>
            </a:pPr>
            <a:r>
              <a:rPr lang="en-IN" sz="1600" b="0" i="0" dirty="0">
                <a:solidFill>
                  <a:srgbClr val="222222"/>
                </a:solidFill>
                <a:effectLst/>
                <a:latin typeface="Arial" panose="020B0604020202020204" pitchFamily="34" charset="0"/>
              </a:rPr>
              <a:t>https://www.sciencedirect.com/science/article/abs/pii/S0167494311000938</a:t>
            </a:r>
          </a:p>
        </p:txBody>
      </p:sp>
    </p:spTree>
    <p:extLst>
      <p:ext uri="{BB962C8B-B14F-4D97-AF65-F5344CB8AC3E}">
        <p14:creationId xmlns:p14="http://schemas.microsoft.com/office/powerpoint/2010/main" val="22128754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436</TotalTime>
  <Words>2296</Words>
  <Application>Microsoft Office PowerPoint</Application>
  <PresentationFormat>Widescreen</PresentationFormat>
  <Paragraphs>148</Paragraphs>
  <Slides>17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Calibri</vt:lpstr>
      <vt:lpstr>Calibri Light</vt:lpstr>
      <vt:lpstr>Cambria</vt:lpstr>
      <vt:lpstr>Söhne</vt:lpstr>
      <vt:lpstr>Times New Roman</vt:lpstr>
      <vt:lpstr>Wingdings</vt:lpstr>
      <vt:lpstr>Office Theme</vt:lpstr>
      <vt:lpstr>A Qualitative Evaluation of the Lived Experience of Caregiver Depression in Dementia Carers</vt:lpstr>
      <vt:lpstr>OVERVIEW</vt:lpstr>
      <vt:lpstr>Introduction. </vt:lpstr>
      <vt:lpstr>PowerPoint Presentation</vt:lpstr>
      <vt:lpstr>RATIONALE OF THE STUDY</vt:lpstr>
      <vt:lpstr>Aim of the study. </vt:lpstr>
      <vt:lpstr>RESEARCH QUESTION??? </vt:lpstr>
      <vt:lpstr>RESEARCH METHODOLOGY</vt:lpstr>
      <vt:lpstr>PowerPoint Presentation</vt:lpstr>
      <vt:lpstr>PowerPoint Presentation</vt:lpstr>
      <vt:lpstr>PowerPoint Presentation</vt:lpstr>
      <vt:lpstr>STUDY IMPLICATION</vt:lpstr>
      <vt:lpstr>PowerPoint Presentation</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Qualitative Evaluation of the Lived Experience of Caregiver Depression in Dementia Carers"</dc:title>
  <dc:creator>Rahul Sathyapalan</dc:creator>
  <cp:lastModifiedBy>Aiswariya s</cp:lastModifiedBy>
  <cp:revision>9</cp:revision>
  <dcterms:created xsi:type="dcterms:W3CDTF">2023-11-07T21:16:39Z</dcterms:created>
  <dcterms:modified xsi:type="dcterms:W3CDTF">2023-11-15T12:56:56Z</dcterms:modified>
</cp:coreProperties>
</file>