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61" r:id="rId4"/>
    <p:sldId id="259" r:id="rId5"/>
    <p:sldId id="263" r:id="rId6"/>
    <p:sldId id="258" r:id="rId7"/>
    <p:sldId id="262" r:id="rId8"/>
    <p:sldId id="260"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B3BD93-622C-E745-81A2-233031008A4D}">
          <p14:sldIdLst>
            <p14:sldId id="256"/>
            <p14:sldId id="257"/>
            <p14:sldId id="261"/>
            <p14:sldId id="259"/>
            <p14:sldId id="263"/>
            <p14:sldId id="258"/>
            <p14:sldId id="262"/>
            <p14:sldId id="260"/>
            <p14:sldId id="264"/>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13"/>
    <p:restoredTop sz="95833"/>
  </p:normalViewPr>
  <p:slideViewPr>
    <p:cSldViewPr snapToGrid="0" snapToObjects="1">
      <p:cViewPr varScale="1">
        <p:scale>
          <a:sx n="112" d="100"/>
          <a:sy n="112" d="100"/>
        </p:scale>
        <p:origin x="75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file:////Users/kanesimmonds/Downloads/table_c-national_v2%20(2).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kanesimmonds/Downloads/school_sport_survey_2013_-_tables_of_statistics.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Users/kanesimmonds/Downloads/table_a-national__v2%20(1).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t>Popular Sport - Neath Port Talbot 2015</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'Table 3'!$A$21</c:f>
              <c:strCache>
                <c:ptCount val="1"/>
                <c:pt idx="0">
                  <c:v>Neath Port Talbot</c:v>
                </c:pt>
              </c:strCache>
            </c:strRef>
          </c:tx>
          <c:spPr>
            <a:ln>
              <a:solidFill>
                <a:schemeClr val="tx1"/>
              </a:solidFill>
            </a:ln>
          </c:spPr>
          <c:dPt>
            <c:idx val="0"/>
            <c:bubble3D val="0"/>
            <c:spPr>
              <a:solidFill>
                <a:schemeClr val="accent1"/>
              </a:solidFill>
              <a:ln w="19050">
                <a:solidFill>
                  <a:schemeClr val="tx1"/>
                </a:solidFill>
              </a:ln>
              <a:effectLst/>
            </c:spPr>
            <c:extLst>
              <c:ext xmlns:c16="http://schemas.microsoft.com/office/drawing/2014/chart" uri="{C3380CC4-5D6E-409C-BE32-E72D297353CC}">
                <c16:uniqueId val="{00000001-6DA7-114A-84CE-1A4B6B954488}"/>
              </c:ext>
            </c:extLst>
          </c:dPt>
          <c:dPt>
            <c:idx val="1"/>
            <c:bubble3D val="0"/>
            <c:spPr>
              <a:solidFill>
                <a:schemeClr val="accent2"/>
              </a:solidFill>
              <a:ln w="19050">
                <a:solidFill>
                  <a:schemeClr val="tx1"/>
                </a:solidFill>
              </a:ln>
              <a:effectLst/>
            </c:spPr>
            <c:extLst>
              <c:ext xmlns:c16="http://schemas.microsoft.com/office/drawing/2014/chart" uri="{C3380CC4-5D6E-409C-BE32-E72D297353CC}">
                <c16:uniqueId val="{00000003-6DA7-114A-84CE-1A4B6B954488}"/>
              </c:ext>
            </c:extLst>
          </c:dPt>
          <c:dPt>
            <c:idx val="2"/>
            <c:bubble3D val="0"/>
            <c:spPr>
              <a:solidFill>
                <a:schemeClr val="accent3"/>
              </a:solidFill>
              <a:ln w="19050">
                <a:solidFill>
                  <a:schemeClr val="tx1"/>
                </a:solidFill>
              </a:ln>
              <a:effectLst/>
            </c:spPr>
            <c:extLst>
              <c:ext xmlns:c16="http://schemas.microsoft.com/office/drawing/2014/chart" uri="{C3380CC4-5D6E-409C-BE32-E72D297353CC}">
                <c16:uniqueId val="{00000005-6DA7-114A-84CE-1A4B6B954488}"/>
              </c:ext>
            </c:extLst>
          </c:dPt>
          <c:dPt>
            <c:idx val="3"/>
            <c:bubble3D val="0"/>
            <c:spPr>
              <a:solidFill>
                <a:schemeClr val="accent4"/>
              </a:solidFill>
              <a:ln w="19050">
                <a:solidFill>
                  <a:schemeClr val="tx1"/>
                </a:solidFill>
              </a:ln>
              <a:effectLst/>
            </c:spPr>
            <c:extLst>
              <c:ext xmlns:c16="http://schemas.microsoft.com/office/drawing/2014/chart" uri="{C3380CC4-5D6E-409C-BE32-E72D297353CC}">
                <c16:uniqueId val="{00000007-6DA7-114A-84CE-1A4B6B954488}"/>
              </c:ext>
            </c:extLst>
          </c:dPt>
          <c:dPt>
            <c:idx val="4"/>
            <c:bubble3D val="0"/>
            <c:spPr>
              <a:solidFill>
                <a:schemeClr val="accent5"/>
              </a:solidFill>
              <a:ln w="19050">
                <a:solidFill>
                  <a:schemeClr val="tx1"/>
                </a:solidFill>
              </a:ln>
              <a:effectLst/>
            </c:spPr>
            <c:extLst>
              <c:ext xmlns:c16="http://schemas.microsoft.com/office/drawing/2014/chart" uri="{C3380CC4-5D6E-409C-BE32-E72D297353CC}">
                <c16:uniqueId val="{00000009-6DA7-114A-84CE-1A4B6B954488}"/>
              </c:ext>
            </c:extLst>
          </c:dPt>
          <c:dLbls>
            <c:dLbl>
              <c:idx val="1"/>
              <c:tx>
                <c:rich>
                  <a:bodyPr/>
                  <a:lstStyle/>
                  <a:p>
                    <a:r>
                      <a:rPr lang="en-US"/>
                      <a:t>56%</a:t>
                    </a:r>
                    <a:endParaRPr lang="en-US" dirty="0"/>
                  </a:p>
                </c:rich>
              </c:tx>
              <c:dLblPos val="ct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6DA7-114A-84CE-1A4B6B954488}"/>
                </c:ext>
              </c:extLst>
            </c:dLbl>
            <c:dLbl>
              <c:idx val="3"/>
              <c:tx>
                <c:rich>
                  <a:bodyPr/>
                  <a:lstStyle/>
                  <a:p>
                    <a:r>
                      <a:rPr lang="en-US"/>
                      <a:t>54%</a:t>
                    </a:r>
                    <a:endParaRPr lang="en-US" dirty="0"/>
                  </a:p>
                </c:rich>
              </c:tx>
              <c:dLblPos val="ct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6DA7-114A-84CE-1A4B6B954488}"/>
                </c:ext>
              </c:extLst>
            </c:dLbl>
            <c:dLbl>
              <c:idx val="4"/>
              <c:tx>
                <c:rich>
                  <a:bodyPr/>
                  <a:lstStyle/>
                  <a:p>
                    <a:r>
                      <a:rPr lang="en-US"/>
                      <a:t>53%</a:t>
                    </a:r>
                    <a:endParaRPr lang="en-US" dirty="0"/>
                  </a:p>
                </c:rich>
              </c:tx>
              <c:dLblPos val="ct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9-6DA7-114A-84CE-1A4B6B954488}"/>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val>
            <c:numRef>
              <c:f>'Table 3'!$B$21:$F$21</c:f>
              <c:numCache>
                <c:formatCode>0.0</c:formatCode>
                <c:ptCount val="5"/>
                <c:pt idx="1">
                  <c:v>54.726438827988098</c:v>
                </c:pt>
                <c:pt idx="3">
                  <c:v>58.190140421432147</c:v>
                </c:pt>
                <c:pt idx="4">
                  <c:v>51.189954993874302</c:v>
                </c:pt>
              </c:numCache>
            </c:numRef>
          </c:val>
          <c:extLst>
            <c:ext xmlns:c16="http://schemas.microsoft.com/office/drawing/2014/chart" uri="{C3380CC4-5D6E-409C-BE32-E72D297353CC}">
              <c16:uniqueId val="{0000000A-6DA7-114A-84CE-1A4B6B954488}"/>
            </c:ext>
          </c:extLst>
        </c:ser>
        <c:dLbls>
          <c:dLblPos val="ctr"/>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tx1"/>
      </a:solid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Popular Sports - Neath Port Talbot 2013</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'Table 5a'!$A$21</c:f>
              <c:strCache>
                <c:ptCount val="1"/>
                <c:pt idx="0">
                  <c:v>Neath Port Talbot</c:v>
                </c:pt>
              </c:strCache>
            </c:strRef>
          </c:tx>
          <c:spPr>
            <a:ln>
              <a:solidFill>
                <a:schemeClr val="tx1"/>
              </a:solidFill>
            </a:ln>
          </c:spPr>
          <c:dPt>
            <c:idx val="0"/>
            <c:bubble3D val="0"/>
            <c:spPr>
              <a:solidFill>
                <a:schemeClr val="accent1"/>
              </a:solidFill>
              <a:ln w="19050">
                <a:solidFill>
                  <a:schemeClr val="tx1"/>
                </a:solidFill>
              </a:ln>
              <a:effectLst/>
            </c:spPr>
            <c:extLst>
              <c:ext xmlns:c16="http://schemas.microsoft.com/office/drawing/2014/chart" uri="{C3380CC4-5D6E-409C-BE32-E72D297353CC}">
                <c16:uniqueId val="{00000001-F349-464C-BF2B-4196AA2E1B4E}"/>
              </c:ext>
            </c:extLst>
          </c:dPt>
          <c:dPt>
            <c:idx val="1"/>
            <c:bubble3D val="0"/>
            <c:spPr>
              <a:solidFill>
                <a:schemeClr val="accent2"/>
              </a:solidFill>
              <a:ln w="19050">
                <a:solidFill>
                  <a:schemeClr val="tx1"/>
                </a:solidFill>
              </a:ln>
              <a:effectLst/>
            </c:spPr>
            <c:extLst>
              <c:ext xmlns:c16="http://schemas.microsoft.com/office/drawing/2014/chart" uri="{C3380CC4-5D6E-409C-BE32-E72D297353CC}">
                <c16:uniqueId val="{00000003-F349-464C-BF2B-4196AA2E1B4E}"/>
              </c:ext>
            </c:extLst>
          </c:dPt>
          <c:dPt>
            <c:idx val="2"/>
            <c:bubble3D val="0"/>
            <c:spPr>
              <a:solidFill>
                <a:schemeClr val="accent3"/>
              </a:solidFill>
              <a:ln w="19050">
                <a:solidFill>
                  <a:schemeClr val="tx1"/>
                </a:solidFill>
              </a:ln>
              <a:effectLst/>
            </c:spPr>
            <c:extLst>
              <c:ext xmlns:c16="http://schemas.microsoft.com/office/drawing/2014/chart" uri="{C3380CC4-5D6E-409C-BE32-E72D297353CC}">
                <c16:uniqueId val="{00000005-F349-464C-BF2B-4196AA2E1B4E}"/>
              </c:ext>
            </c:extLst>
          </c:dPt>
          <c:dPt>
            <c:idx val="3"/>
            <c:bubble3D val="0"/>
            <c:spPr>
              <a:solidFill>
                <a:schemeClr val="accent4"/>
              </a:solidFill>
              <a:ln w="19050">
                <a:solidFill>
                  <a:schemeClr val="tx1"/>
                </a:solidFill>
              </a:ln>
              <a:effectLst/>
            </c:spPr>
            <c:extLst>
              <c:ext xmlns:c16="http://schemas.microsoft.com/office/drawing/2014/chart" uri="{C3380CC4-5D6E-409C-BE32-E72D297353CC}">
                <c16:uniqueId val="{00000007-F349-464C-BF2B-4196AA2E1B4E}"/>
              </c:ext>
            </c:extLst>
          </c:dPt>
          <c:dPt>
            <c:idx val="4"/>
            <c:bubble3D val="0"/>
            <c:spPr>
              <a:solidFill>
                <a:schemeClr val="accent5"/>
              </a:solidFill>
              <a:ln w="19050">
                <a:solidFill>
                  <a:schemeClr val="tx1"/>
                </a:solidFill>
              </a:ln>
              <a:effectLst/>
            </c:spPr>
            <c:extLst>
              <c:ext xmlns:c16="http://schemas.microsoft.com/office/drawing/2014/chart" uri="{C3380CC4-5D6E-409C-BE32-E72D297353CC}">
                <c16:uniqueId val="{00000009-F349-464C-BF2B-4196AA2E1B4E}"/>
              </c:ext>
            </c:extLst>
          </c:dPt>
          <c:dLbls>
            <c:dLbl>
              <c:idx val="1"/>
              <c:tx>
                <c:rich>
                  <a:bodyPr/>
                  <a:lstStyle/>
                  <a:p>
                    <a:r>
                      <a:rPr lang="en-US" dirty="0"/>
                      <a:t>61%</a:t>
                    </a:r>
                  </a:p>
                </c:rich>
              </c:tx>
              <c:dLblPos val="inEnd"/>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F349-464C-BF2B-4196AA2E1B4E}"/>
                </c:ext>
              </c:extLst>
            </c:dLbl>
            <c:dLbl>
              <c:idx val="3"/>
              <c:tx>
                <c:rich>
                  <a:bodyPr/>
                  <a:lstStyle/>
                  <a:p>
                    <a:r>
                      <a:rPr lang="en-US" dirty="0"/>
                      <a:t>59%</a:t>
                    </a:r>
                  </a:p>
                </c:rich>
              </c:tx>
              <c:dLblPos val="inEnd"/>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F349-464C-BF2B-4196AA2E1B4E}"/>
                </c:ext>
              </c:extLst>
            </c:dLbl>
            <c:dLbl>
              <c:idx val="4"/>
              <c:tx>
                <c:rich>
                  <a:bodyPr/>
                  <a:lstStyle/>
                  <a:p>
                    <a:r>
                      <a:rPr lang="en-US" dirty="0"/>
                      <a:t>60%</a:t>
                    </a:r>
                  </a:p>
                </c:rich>
              </c:tx>
              <c:dLblPos val="inEnd"/>
              <c:showLegendKey val="0"/>
              <c:showVal val="0"/>
              <c:showCatName val="0"/>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9-F349-464C-BF2B-4196AA2E1B4E}"/>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val>
            <c:numRef>
              <c:f>'Table 5a'!$B$21:$F$21</c:f>
              <c:numCache>
                <c:formatCode>0.00</c:formatCode>
                <c:ptCount val="5"/>
                <c:pt idx="1">
                  <c:v>93.762341957281919</c:v>
                </c:pt>
                <c:pt idx="3">
                  <c:v>94.548280990008365</c:v>
                </c:pt>
                <c:pt idx="4">
                  <c:v>92.95909305899815</c:v>
                </c:pt>
              </c:numCache>
            </c:numRef>
          </c:val>
          <c:extLst>
            <c:ext xmlns:c16="http://schemas.microsoft.com/office/drawing/2014/chart" uri="{C3380CC4-5D6E-409C-BE32-E72D297353CC}">
              <c16:uniqueId val="{0000000A-F349-464C-BF2B-4196AA2E1B4E}"/>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tx1"/>
      </a:solid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t>Popular Sports - Neath Port Talbot 2018</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'[table_a-national__v2 (1).xlsx]Table 15a'!$A$16</c:f>
              <c:strCache>
                <c:ptCount val="1"/>
                <c:pt idx="0">
                  <c:v>Neath Port Talbot</c:v>
                </c:pt>
              </c:strCache>
            </c:strRef>
          </c:tx>
          <c:spPr>
            <a:ln>
              <a:solidFill>
                <a:schemeClr val="tx1"/>
              </a:solidFill>
            </a:ln>
          </c:spPr>
          <c:dPt>
            <c:idx val="0"/>
            <c:bubble3D val="0"/>
            <c:spPr>
              <a:solidFill>
                <a:schemeClr val="accent1"/>
              </a:solidFill>
              <a:ln w="19050">
                <a:solidFill>
                  <a:schemeClr val="tx1"/>
                </a:solidFill>
              </a:ln>
              <a:effectLst/>
            </c:spPr>
            <c:extLst>
              <c:ext xmlns:c16="http://schemas.microsoft.com/office/drawing/2014/chart" uri="{C3380CC4-5D6E-409C-BE32-E72D297353CC}">
                <c16:uniqueId val="{00000001-9941-4E45-AF0C-1A3157CE4E11}"/>
              </c:ext>
            </c:extLst>
          </c:dPt>
          <c:dPt>
            <c:idx val="1"/>
            <c:bubble3D val="0"/>
            <c:spPr>
              <a:solidFill>
                <a:schemeClr val="accent2"/>
              </a:solidFill>
              <a:ln w="19050">
                <a:solidFill>
                  <a:schemeClr val="tx1"/>
                </a:solidFill>
              </a:ln>
              <a:effectLst/>
            </c:spPr>
            <c:extLst>
              <c:ext xmlns:c16="http://schemas.microsoft.com/office/drawing/2014/chart" uri="{C3380CC4-5D6E-409C-BE32-E72D297353CC}">
                <c16:uniqueId val="{00000003-9941-4E45-AF0C-1A3157CE4E11}"/>
              </c:ext>
            </c:extLst>
          </c:dPt>
          <c:dPt>
            <c:idx val="2"/>
            <c:bubble3D val="0"/>
            <c:spPr>
              <a:solidFill>
                <a:schemeClr val="accent3"/>
              </a:solidFill>
              <a:ln w="19050">
                <a:solidFill>
                  <a:schemeClr val="tx1"/>
                </a:solidFill>
              </a:ln>
              <a:effectLst/>
            </c:spPr>
            <c:extLst>
              <c:ext xmlns:c16="http://schemas.microsoft.com/office/drawing/2014/chart" uri="{C3380CC4-5D6E-409C-BE32-E72D297353CC}">
                <c16:uniqueId val="{00000005-9941-4E45-AF0C-1A3157CE4E11}"/>
              </c:ext>
            </c:extLst>
          </c:dPt>
          <c:dLbls>
            <c:dLbl>
              <c:idx val="0"/>
              <c:tx>
                <c:rich>
                  <a:bodyPr/>
                  <a:lstStyle/>
                  <a:p>
                    <a:r>
                      <a:rPr lang="en-US"/>
                      <a:t>48%</a:t>
                    </a:r>
                    <a:endParaRPr lang="en-US" dirty="0"/>
                  </a:p>
                </c:rich>
              </c:tx>
              <c:dLblPos val="inEnd"/>
              <c:showLegendKey val="0"/>
              <c:showVal val="0"/>
              <c:showCatName val="0"/>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1-9941-4E45-AF0C-1A3157CE4E11}"/>
                </c:ext>
              </c:extLst>
            </c:dLbl>
            <c:dLbl>
              <c:idx val="1"/>
              <c:tx>
                <c:rich>
                  <a:bodyPr/>
                  <a:lstStyle/>
                  <a:p>
                    <a:r>
                      <a:rPr lang="en-US"/>
                      <a:t>52%</a:t>
                    </a:r>
                    <a:endParaRPr lang="en-US" dirty="0"/>
                  </a:p>
                </c:rich>
              </c:tx>
              <c:dLblPos val="inEnd"/>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9941-4E45-AF0C-1A3157CE4E11}"/>
                </c:ext>
              </c:extLst>
            </c:dLbl>
            <c:dLbl>
              <c:idx val="2"/>
              <c:tx>
                <c:rich>
                  <a:bodyPr/>
                  <a:lstStyle/>
                  <a:p>
                    <a:r>
                      <a:rPr lang="en-US"/>
                      <a:t>50%</a:t>
                    </a:r>
                    <a:endParaRPr lang="en-US" dirty="0"/>
                  </a:p>
                </c:rich>
              </c:tx>
              <c:dLblPos val="inEnd"/>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9941-4E45-AF0C-1A3157CE4E11}"/>
                </c:ext>
              </c:extLst>
            </c:dLbl>
            <c:spPr>
              <a:noFill/>
              <a:ln>
                <a:solidFill>
                  <a:schemeClr val="tx1"/>
                </a:solid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val>
            <c:numRef>
              <c:f>'[table_a-national__v2 (1).xlsx]Table 15a'!$B$16:$D$16</c:f>
              <c:numCache>
                <c:formatCode>0.0</c:formatCode>
                <c:ptCount val="3"/>
                <c:pt idx="0">
                  <c:v>88.904167639708433</c:v>
                </c:pt>
                <c:pt idx="1">
                  <c:v>88.723544555964622</c:v>
                </c:pt>
                <c:pt idx="2">
                  <c:v>89.033402907467746</c:v>
                </c:pt>
              </c:numCache>
            </c:numRef>
          </c:val>
          <c:extLst>
            <c:ext xmlns:c16="http://schemas.microsoft.com/office/drawing/2014/chart" uri="{C3380CC4-5D6E-409C-BE32-E72D297353CC}">
              <c16:uniqueId val="{00000006-9941-4E45-AF0C-1A3157CE4E11}"/>
            </c:ext>
          </c:extLst>
        </c:ser>
        <c:dLbls>
          <c:dLblPos val="in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tx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1/9/20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1/9/20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1/9/20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5000">
              <a:schemeClr val="accent2">
                <a:lumMod val="75000"/>
              </a:schemeClr>
            </a:gs>
            <a:gs pos="66000">
              <a:schemeClr val="accent1">
                <a:lumMod val="45000"/>
                <a:lumOff val="55000"/>
              </a:schemeClr>
            </a:gs>
            <a:gs pos="85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1/9/20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 Id="rId4" Type="http://schemas.openxmlformats.org/officeDocument/2006/relationships/chart" Target="../charts/chart3.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 Id="rId4" Type="http://schemas.openxmlformats.org/officeDocument/2006/relationships/image" Target="../media/image7.tiff"/></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919D-AB9C-4A4B-9432-0017766BD5AB}"/>
              </a:ext>
            </a:extLst>
          </p:cNvPr>
          <p:cNvSpPr>
            <a:spLocks noGrp="1"/>
          </p:cNvSpPr>
          <p:nvPr>
            <p:ph type="ctrTitle"/>
          </p:nvPr>
        </p:nvSpPr>
        <p:spPr>
          <a:xfrm>
            <a:off x="1600200" y="2409604"/>
            <a:ext cx="8991600" cy="1645920"/>
          </a:xfrm>
        </p:spPr>
        <p:txBody>
          <a:bodyPr/>
          <a:lstStyle/>
          <a:p>
            <a:r>
              <a:rPr lang="en-US" dirty="0"/>
              <a:t>A2 Presentation </a:t>
            </a:r>
          </a:p>
        </p:txBody>
      </p:sp>
    </p:spTree>
    <p:extLst>
      <p:ext uri="{BB962C8B-B14F-4D97-AF65-F5344CB8AC3E}">
        <p14:creationId xmlns:p14="http://schemas.microsoft.com/office/powerpoint/2010/main" val="491488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26064-2274-4346-A46A-9B1950D8ACAC}"/>
              </a:ext>
            </a:extLst>
          </p:cNvPr>
          <p:cNvSpPr>
            <a:spLocks noGrp="1"/>
          </p:cNvSpPr>
          <p:nvPr>
            <p:ph type="title"/>
          </p:nvPr>
        </p:nvSpPr>
        <p:spPr>
          <a:xfrm>
            <a:off x="2231136" y="191712"/>
            <a:ext cx="7729728" cy="1188720"/>
          </a:xfrm>
        </p:spPr>
        <p:txBody>
          <a:bodyPr/>
          <a:lstStyle/>
          <a:p>
            <a:r>
              <a:rPr lang="en-US" dirty="0"/>
              <a:t>Popular sports in Neath port-Talbot </a:t>
            </a:r>
          </a:p>
        </p:txBody>
      </p:sp>
      <p:sp>
        <p:nvSpPr>
          <p:cNvPr id="10" name="Content Placeholder 9">
            <a:extLst>
              <a:ext uri="{FF2B5EF4-FFF2-40B4-BE49-F238E27FC236}">
                <a16:creationId xmlns:a16="http://schemas.microsoft.com/office/drawing/2014/main" id="{614DC27F-B27F-3641-B070-D1F4F14D83DD}"/>
              </a:ext>
            </a:extLst>
          </p:cNvPr>
          <p:cNvSpPr>
            <a:spLocks noGrp="1"/>
          </p:cNvSpPr>
          <p:nvPr>
            <p:ph idx="1"/>
          </p:nvPr>
        </p:nvSpPr>
        <p:spPr>
          <a:xfrm>
            <a:off x="186045" y="4819044"/>
            <a:ext cx="4786884" cy="1908810"/>
          </a:xfrm>
          <a:ln>
            <a:solidFill>
              <a:schemeClr val="tx1"/>
            </a:solidFill>
          </a:ln>
        </p:spPr>
        <p:txBody>
          <a:bodyPr/>
          <a:lstStyle/>
          <a:p>
            <a:pPr marL="0" indent="0">
              <a:buNone/>
            </a:pPr>
            <a:r>
              <a:rPr lang="en-US" b="1" dirty="0">
                <a:solidFill>
                  <a:schemeClr val="tx1"/>
                </a:solidFill>
                <a:latin typeface="Calibri" panose="020F0502020204030204" pitchFamily="34" charset="0"/>
                <a:cs typeface="Calibri" panose="020F0502020204030204" pitchFamily="34" charset="0"/>
              </a:rPr>
              <a:t>Popular Sports in 2018:</a:t>
            </a:r>
          </a:p>
          <a:p>
            <a:pPr marL="0" indent="0">
              <a:buNone/>
            </a:pPr>
            <a:r>
              <a:rPr lang="en-US" dirty="0">
                <a:solidFill>
                  <a:schemeClr val="tx1"/>
                </a:solidFill>
                <a:latin typeface="Calibri" panose="020F0502020204030204" pitchFamily="34" charset="0"/>
                <a:cs typeface="Calibri" panose="020F0502020204030204" pitchFamily="34" charset="0"/>
              </a:rPr>
              <a:t>120, 000 voices within Neath Port Talbot took part within a sports survey. </a:t>
            </a:r>
          </a:p>
          <a:p>
            <a:pPr marL="0" indent="0">
              <a:buNone/>
            </a:pPr>
            <a:r>
              <a:rPr lang="en-US" dirty="0">
                <a:solidFill>
                  <a:schemeClr val="tx1"/>
                </a:solidFill>
                <a:latin typeface="Calibri" panose="020F0502020204030204" pitchFamily="34" charset="0"/>
                <a:cs typeface="Calibri" panose="020F0502020204030204" pitchFamily="34" charset="0"/>
              </a:rPr>
              <a:t>1000+ schools took part in complete the survey.</a:t>
            </a:r>
          </a:p>
          <a:p>
            <a:pPr marL="0" indent="0">
              <a:buNone/>
            </a:pPr>
            <a:r>
              <a:rPr lang="en-US" dirty="0">
                <a:solidFill>
                  <a:schemeClr val="tx1"/>
                </a:solidFill>
                <a:latin typeface="Calibri" panose="020F0502020204030204" pitchFamily="34" charset="0"/>
                <a:cs typeface="Calibri" panose="020F0502020204030204" pitchFamily="34" charset="0"/>
              </a:rPr>
              <a:t>4000+ people completed the survey in one day. </a:t>
            </a:r>
          </a:p>
          <a:p>
            <a:pPr marL="0" indent="0">
              <a:buNone/>
            </a:pPr>
            <a:endParaRPr lang="en-US" dirty="0"/>
          </a:p>
          <a:p>
            <a:pPr marL="0" indent="0">
              <a:buNone/>
            </a:pPr>
            <a:endParaRPr lang="en-US" dirty="0"/>
          </a:p>
        </p:txBody>
      </p:sp>
      <p:pic>
        <p:nvPicPr>
          <p:cNvPr id="11" name="Content Placeholder 4" descr="A close up of a logo&#10;&#10;Description automatically generated">
            <a:extLst>
              <a:ext uri="{FF2B5EF4-FFF2-40B4-BE49-F238E27FC236}">
                <a16:creationId xmlns:a16="http://schemas.microsoft.com/office/drawing/2014/main" id="{35AD1F4E-D82A-6E43-A3EF-BC9B28FC97CF}"/>
              </a:ext>
            </a:extLst>
          </p:cNvPr>
          <p:cNvPicPr>
            <a:picLocks noChangeAspect="1"/>
          </p:cNvPicPr>
          <p:nvPr/>
        </p:nvPicPr>
        <p:blipFill>
          <a:blip r:embed="rId2"/>
          <a:stretch>
            <a:fillRect/>
          </a:stretch>
        </p:blipFill>
        <p:spPr>
          <a:xfrm>
            <a:off x="5060383" y="4541667"/>
            <a:ext cx="1808008" cy="2186187"/>
          </a:xfrm>
          <a:prstGeom prst="rect">
            <a:avLst/>
          </a:prstGeom>
        </p:spPr>
        <p:style>
          <a:lnRef idx="2">
            <a:schemeClr val="dk1">
              <a:shade val="50000"/>
            </a:schemeClr>
          </a:lnRef>
          <a:fillRef idx="1">
            <a:schemeClr val="dk1"/>
          </a:fillRef>
          <a:effectRef idx="0">
            <a:schemeClr val="dk1"/>
          </a:effectRef>
          <a:fontRef idx="minor">
            <a:schemeClr val="lt1"/>
          </a:fontRef>
        </p:style>
      </p:pic>
      <p:sp>
        <p:nvSpPr>
          <p:cNvPr id="13" name="Content Placeholder 9">
            <a:extLst>
              <a:ext uri="{FF2B5EF4-FFF2-40B4-BE49-F238E27FC236}">
                <a16:creationId xmlns:a16="http://schemas.microsoft.com/office/drawing/2014/main" id="{1E5C9284-A076-4446-B1A4-CF0E42610642}"/>
              </a:ext>
            </a:extLst>
          </p:cNvPr>
          <p:cNvSpPr txBox="1">
            <a:spLocks/>
          </p:cNvSpPr>
          <p:nvPr/>
        </p:nvSpPr>
        <p:spPr>
          <a:xfrm>
            <a:off x="7313459" y="1590068"/>
            <a:ext cx="4429271" cy="507621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Font typeface="Arial" panose="020B0604020202020204" pitchFamily="34" charset="0"/>
              <a:buNone/>
            </a:pPr>
            <a:r>
              <a:rPr lang="en-US" b="1" dirty="0">
                <a:solidFill>
                  <a:schemeClr val="tx1"/>
                </a:solidFill>
                <a:latin typeface="Calibri" panose="020F0502020204030204" pitchFamily="34" charset="0"/>
                <a:cs typeface="Calibri" panose="020F0502020204030204" pitchFamily="34" charset="0"/>
              </a:rPr>
              <a:t>Popular Sports in 2015: </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116,000 voices within Neath Port Talbot took part within a sports survey</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1000+ school took part in the survey</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Football = 55%</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Swimming = 52% </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Cycling = 38%</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Tennis = 34%</a:t>
            </a:r>
          </a:p>
          <a:p>
            <a:pPr marL="0" indent="0">
              <a:buFont typeface="Arial" panose="020B0604020202020204" pitchFamily="34" charset="0"/>
              <a:buNone/>
            </a:pPr>
            <a:endParaRPr lang="en-US" dirty="0">
              <a:solidFill>
                <a:schemeClr val="tx1"/>
              </a:solidFill>
            </a:endParaRPr>
          </a:p>
          <a:p>
            <a:pPr>
              <a:buFontTx/>
              <a:buChar char="-"/>
            </a:pPr>
            <a:r>
              <a:rPr lang="en-US" dirty="0">
                <a:solidFill>
                  <a:schemeClr val="tx1"/>
                </a:solidFill>
              </a:rPr>
              <a:t>This slide focuses on the 4 most popular sports within the last 3 Sports surveys. </a:t>
            </a:r>
          </a:p>
          <a:p>
            <a:pPr>
              <a:buFontTx/>
              <a:buChar char="-"/>
            </a:pPr>
            <a:r>
              <a:rPr lang="en-US" dirty="0">
                <a:solidFill>
                  <a:schemeClr val="tx1"/>
                </a:solidFill>
              </a:rPr>
              <a:t>How many people took part in the survey.</a:t>
            </a:r>
          </a:p>
        </p:txBody>
      </p:sp>
      <p:sp>
        <p:nvSpPr>
          <p:cNvPr id="16" name="Content Placeholder 9">
            <a:extLst>
              <a:ext uri="{FF2B5EF4-FFF2-40B4-BE49-F238E27FC236}">
                <a16:creationId xmlns:a16="http://schemas.microsoft.com/office/drawing/2014/main" id="{F8D68FF9-04DB-624D-8C3E-B48035996FD6}"/>
              </a:ext>
            </a:extLst>
          </p:cNvPr>
          <p:cNvSpPr txBox="1">
            <a:spLocks/>
          </p:cNvSpPr>
          <p:nvPr/>
        </p:nvSpPr>
        <p:spPr>
          <a:xfrm>
            <a:off x="186045" y="1590069"/>
            <a:ext cx="4429271" cy="306324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Font typeface="Arial" panose="020B0604020202020204" pitchFamily="34" charset="0"/>
              <a:buNone/>
            </a:pPr>
            <a:r>
              <a:rPr lang="en-US" b="1" dirty="0">
                <a:solidFill>
                  <a:schemeClr val="tx1"/>
                </a:solidFill>
                <a:latin typeface="Calibri" panose="020F0502020204030204" pitchFamily="34" charset="0"/>
                <a:cs typeface="Calibri" panose="020F0502020204030204" pitchFamily="34" charset="0"/>
              </a:rPr>
              <a:t>Popular Sports in 2013:</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110, 000 voices within Neath Port Talbot took part within a sports survey</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Almost 1000 schools took part in the survey</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Swimming = 47%</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Football = 45%</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Rugby = 35%</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Tennis = 28%</a:t>
            </a:r>
          </a:p>
        </p:txBody>
      </p:sp>
    </p:spTree>
    <p:extLst>
      <p:ext uri="{BB962C8B-B14F-4D97-AF65-F5344CB8AC3E}">
        <p14:creationId xmlns:p14="http://schemas.microsoft.com/office/powerpoint/2010/main" val="3897664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9A95-940B-DC44-AB76-076963D5654C}"/>
              </a:ext>
            </a:extLst>
          </p:cNvPr>
          <p:cNvSpPr>
            <a:spLocks noGrp="1"/>
          </p:cNvSpPr>
          <p:nvPr>
            <p:ph type="title"/>
          </p:nvPr>
        </p:nvSpPr>
        <p:spPr>
          <a:xfrm>
            <a:off x="2151126" y="141732"/>
            <a:ext cx="7729728" cy="1188720"/>
          </a:xfrm>
        </p:spPr>
        <p:txBody>
          <a:bodyPr/>
          <a:lstStyle/>
          <a:p>
            <a:r>
              <a:rPr lang="en-US" dirty="0"/>
              <a:t>Percentage of females, males &amp; all playing sport </a:t>
            </a:r>
          </a:p>
        </p:txBody>
      </p:sp>
      <p:graphicFrame>
        <p:nvGraphicFramePr>
          <p:cNvPr id="4" name="Chart 3">
            <a:extLst>
              <a:ext uri="{FF2B5EF4-FFF2-40B4-BE49-F238E27FC236}">
                <a16:creationId xmlns:a16="http://schemas.microsoft.com/office/drawing/2014/main" id="{D5A1646E-8949-7140-8280-E20D81154B77}"/>
              </a:ext>
            </a:extLst>
          </p:cNvPr>
          <p:cNvGraphicFramePr>
            <a:graphicFrameLocks/>
          </p:cNvGraphicFramePr>
          <p:nvPr>
            <p:extLst>
              <p:ext uri="{D42A27DB-BD31-4B8C-83A1-F6EECF244321}">
                <p14:modId xmlns:p14="http://schemas.microsoft.com/office/powerpoint/2010/main" val="3051484652"/>
              </p:ext>
            </p:extLst>
          </p:nvPr>
        </p:nvGraphicFramePr>
        <p:xfrm>
          <a:off x="4575810" y="1428750"/>
          <a:ext cx="4122420" cy="246888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a:extLst>
              <a:ext uri="{FF2B5EF4-FFF2-40B4-BE49-F238E27FC236}">
                <a16:creationId xmlns:a16="http://schemas.microsoft.com/office/drawing/2014/main" id="{26F5773E-6B0D-A748-A168-2AD9C1185053}"/>
              </a:ext>
            </a:extLst>
          </p:cNvPr>
          <p:cNvGraphicFramePr>
            <a:graphicFrameLocks/>
          </p:cNvGraphicFramePr>
          <p:nvPr>
            <p:extLst>
              <p:ext uri="{D42A27DB-BD31-4B8C-83A1-F6EECF244321}">
                <p14:modId xmlns:p14="http://schemas.microsoft.com/office/powerpoint/2010/main" val="1167169236"/>
              </p:ext>
            </p:extLst>
          </p:nvPr>
        </p:nvGraphicFramePr>
        <p:xfrm>
          <a:off x="243840" y="1428750"/>
          <a:ext cx="4122420" cy="246888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a:extLst>
              <a:ext uri="{FF2B5EF4-FFF2-40B4-BE49-F238E27FC236}">
                <a16:creationId xmlns:a16="http://schemas.microsoft.com/office/drawing/2014/main" id="{0E62F65F-9D6E-3148-9944-447E77084022}"/>
              </a:ext>
            </a:extLst>
          </p:cNvPr>
          <p:cNvGraphicFramePr>
            <a:graphicFrameLocks/>
          </p:cNvGraphicFramePr>
          <p:nvPr>
            <p:extLst>
              <p:ext uri="{D42A27DB-BD31-4B8C-83A1-F6EECF244321}">
                <p14:modId xmlns:p14="http://schemas.microsoft.com/office/powerpoint/2010/main" val="401696100"/>
              </p:ext>
            </p:extLst>
          </p:nvPr>
        </p:nvGraphicFramePr>
        <p:xfrm>
          <a:off x="243840" y="4091940"/>
          <a:ext cx="4122420" cy="2468880"/>
        </p:xfrm>
        <a:graphic>
          <a:graphicData uri="http://schemas.openxmlformats.org/drawingml/2006/chart">
            <c:chart xmlns:c="http://schemas.openxmlformats.org/drawingml/2006/chart" xmlns:r="http://schemas.openxmlformats.org/officeDocument/2006/relationships" r:id="rId4"/>
          </a:graphicData>
        </a:graphic>
      </p:graphicFrame>
      <p:sp>
        <p:nvSpPr>
          <p:cNvPr id="7" name="Content Placeholder 2">
            <a:extLst>
              <a:ext uri="{FF2B5EF4-FFF2-40B4-BE49-F238E27FC236}">
                <a16:creationId xmlns:a16="http://schemas.microsoft.com/office/drawing/2014/main" id="{D85D16CA-C4C7-9841-AEC9-663CC5CDF44A}"/>
              </a:ext>
            </a:extLst>
          </p:cNvPr>
          <p:cNvSpPr>
            <a:spLocks noGrp="1"/>
          </p:cNvSpPr>
          <p:nvPr>
            <p:ph idx="1"/>
          </p:nvPr>
        </p:nvSpPr>
        <p:spPr>
          <a:xfrm>
            <a:off x="4575810" y="4080511"/>
            <a:ext cx="5015484" cy="2468880"/>
          </a:xfrm>
          <a:ln>
            <a:solidFill>
              <a:schemeClr val="tx1"/>
            </a:solidFill>
          </a:ln>
        </p:spPr>
        <p:txBody>
          <a:bodyPr>
            <a:normAutofit/>
          </a:bodyPr>
          <a:lstStyle/>
          <a:p>
            <a:r>
              <a:rPr lang="en-US" dirty="0">
                <a:solidFill>
                  <a:schemeClr val="tx1"/>
                </a:solidFill>
                <a:latin typeface="Calibri" panose="020F0502020204030204" pitchFamily="34" charset="0"/>
                <a:cs typeface="Calibri" panose="020F0502020204030204" pitchFamily="34" charset="0"/>
              </a:rPr>
              <a:t>The percentages of all genders playing sports frequently within a week.</a:t>
            </a:r>
          </a:p>
          <a:p>
            <a:r>
              <a:rPr lang="en-US" dirty="0">
                <a:solidFill>
                  <a:schemeClr val="tx1"/>
                </a:solidFill>
                <a:latin typeface="Calibri" panose="020F0502020204030204" pitchFamily="34" charset="0"/>
                <a:cs typeface="Calibri" panose="020F0502020204030204" pitchFamily="34" charset="0"/>
              </a:rPr>
              <a:t>The percentages throughout the years taken by the survey are near similar each year showing that sport in the area is a priority to Females/ Males.</a:t>
            </a:r>
          </a:p>
        </p:txBody>
      </p:sp>
    </p:spTree>
    <p:extLst>
      <p:ext uri="{BB962C8B-B14F-4D97-AF65-F5344CB8AC3E}">
        <p14:creationId xmlns:p14="http://schemas.microsoft.com/office/powerpoint/2010/main" val="1079510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1BD1D3D-14D3-7C40-AF22-32E5842229CA}"/>
              </a:ext>
            </a:extLst>
          </p:cNvPr>
          <p:cNvPicPr>
            <a:picLocks noChangeAspect="1"/>
          </p:cNvPicPr>
          <p:nvPr/>
        </p:nvPicPr>
        <p:blipFill>
          <a:blip r:embed="rId2"/>
          <a:stretch>
            <a:fillRect/>
          </a:stretch>
        </p:blipFill>
        <p:spPr>
          <a:xfrm>
            <a:off x="0" y="0"/>
            <a:ext cx="12192000" cy="6865422"/>
          </a:xfrm>
          <a:prstGeom prst="rect">
            <a:avLst/>
          </a:prstGeom>
        </p:spPr>
      </p:pic>
      <p:sp>
        <p:nvSpPr>
          <p:cNvPr id="2" name="Title 1">
            <a:extLst>
              <a:ext uri="{FF2B5EF4-FFF2-40B4-BE49-F238E27FC236}">
                <a16:creationId xmlns:a16="http://schemas.microsoft.com/office/drawing/2014/main" id="{AFE6619F-3A02-2E43-BF3F-EFEA0963A7CF}"/>
              </a:ext>
            </a:extLst>
          </p:cNvPr>
          <p:cNvSpPr>
            <a:spLocks noGrp="1"/>
          </p:cNvSpPr>
          <p:nvPr>
            <p:ph type="title"/>
          </p:nvPr>
        </p:nvSpPr>
        <p:spPr>
          <a:xfrm>
            <a:off x="2231136" y="133449"/>
            <a:ext cx="7729728" cy="1188720"/>
          </a:xfrm>
        </p:spPr>
        <p:txBody>
          <a:bodyPr/>
          <a:lstStyle/>
          <a:p>
            <a:r>
              <a:rPr lang="en-US" dirty="0"/>
              <a:t> Session Options </a:t>
            </a:r>
          </a:p>
        </p:txBody>
      </p:sp>
      <p:sp>
        <p:nvSpPr>
          <p:cNvPr id="3" name="Content Placeholder 2">
            <a:extLst>
              <a:ext uri="{FF2B5EF4-FFF2-40B4-BE49-F238E27FC236}">
                <a16:creationId xmlns:a16="http://schemas.microsoft.com/office/drawing/2014/main" id="{87CC0E37-38E9-394D-A876-8D582687B16D}"/>
              </a:ext>
            </a:extLst>
          </p:cNvPr>
          <p:cNvSpPr>
            <a:spLocks noGrp="1"/>
          </p:cNvSpPr>
          <p:nvPr>
            <p:ph idx="1"/>
          </p:nvPr>
        </p:nvSpPr>
        <p:spPr>
          <a:xfrm>
            <a:off x="105156" y="1512167"/>
            <a:ext cx="5659036" cy="4677156"/>
          </a:xfrm>
          <a:ln>
            <a:solidFill>
              <a:schemeClr val="tx1"/>
            </a:solidFill>
          </a:ln>
        </p:spPr>
        <p:txBody>
          <a:bodyPr/>
          <a:lstStyle/>
          <a:p>
            <a:pPr marL="0" indent="0" algn="r">
              <a:buNone/>
            </a:pPr>
            <a:r>
              <a:rPr lang="en-US" dirty="0">
                <a:solidFill>
                  <a:schemeClr val="tx1"/>
                </a:solidFill>
                <a:latin typeface="Calibri" panose="020F0502020204030204" pitchFamily="34" charset="0"/>
                <a:cs typeface="Calibri" panose="020F0502020204030204" pitchFamily="34" charset="0"/>
              </a:rPr>
              <a:t>Session option 1: BADMINTON.</a:t>
            </a:r>
          </a:p>
          <a:p>
            <a:pPr marL="0" indent="0">
              <a:buNone/>
            </a:pPr>
            <a:r>
              <a:rPr lang="en-US" dirty="0">
                <a:solidFill>
                  <a:schemeClr val="tx1"/>
                </a:solidFill>
                <a:latin typeface="Calibri" panose="020F0502020204030204" pitchFamily="34" charset="0"/>
                <a:cs typeface="Calibri" panose="020F0502020204030204" pitchFamily="34" charset="0"/>
              </a:rPr>
              <a:t>1. Introduce the sport to participants who attend the session and get them comfortable with the sport. Learning how to hold the racket and shuttle, different hits with the rackets and positioning</a:t>
            </a:r>
          </a:p>
          <a:p>
            <a:pPr marL="0" indent="0">
              <a:buNone/>
            </a:pPr>
            <a:r>
              <a:rPr lang="en-US" dirty="0">
                <a:solidFill>
                  <a:schemeClr val="tx1"/>
                </a:solidFill>
                <a:latin typeface="Calibri" panose="020F0502020204030204" pitchFamily="34" charset="0"/>
                <a:cs typeface="Calibri" panose="020F0502020204030204" pitchFamily="34" charset="0"/>
              </a:rPr>
              <a:t>2. The first part will be how to hold the racket and start of hitting a balloon keeping it in the air.</a:t>
            </a:r>
          </a:p>
          <a:p>
            <a:pPr marL="0" indent="0">
              <a:buNone/>
            </a:pPr>
            <a:r>
              <a:rPr lang="en-US" dirty="0">
                <a:solidFill>
                  <a:schemeClr val="tx1"/>
                </a:solidFill>
                <a:latin typeface="Calibri" panose="020F0502020204030204" pitchFamily="34" charset="0"/>
                <a:cs typeface="Calibri" panose="020F0502020204030204" pitchFamily="34" charset="0"/>
              </a:rPr>
              <a:t>3. The second part will be moving on from from the balloon and using a shuttle and aiming for a hoop on the floor and for it to land in. </a:t>
            </a:r>
          </a:p>
          <a:p>
            <a:pPr marL="0" indent="0">
              <a:buNone/>
            </a:pPr>
            <a:r>
              <a:rPr lang="en-US" dirty="0">
                <a:solidFill>
                  <a:schemeClr val="tx1"/>
                </a:solidFill>
                <a:latin typeface="Calibri" panose="020F0502020204030204" pitchFamily="34" charset="0"/>
                <a:cs typeface="Calibri" panose="020F0502020204030204" pitchFamily="34" charset="0"/>
              </a:rPr>
              <a:t>4. The third part will be a small game of badminton, but the goal will be to get the shuttle over the net. Making sure they can use the racket correctly.</a:t>
            </a:r>
          </a:p>
          <a:p>
            <a:pPr marL="0" indent="0">
              <a:buNone/>
            </a:pPr>
            <a:r>
              <a:rPr lang="en-US" dirty="0">
                <a:solidFill>
                  <a:schemeClr val="tx1"/>
                </a:solidFill>
                <a:latin typeface="Calibri" panose="020F0502020204030204" pitchFamily="34" charset="0"/>
                <a:cs typeface="Calibri" panose="020F0502020204030204" pitchFamily="34" charset="0"/>
              </a:rPr>
              <a:t>5. The final part will be 1 v 1 games. </a:t>
            </a:r>
          </a:p>
        </p:txBody>
      </p:sp>
      <p:sp>
        <p:nvSpPr>
          <p:cNvPr id="5" name="Content Placeholder 2">
            <a:extLst>
              <a:ext uri="{FF2B5EF4-FFF2-40B4-BE49-F238E27FC236}">
                <a16:creationId xmlns:a16="http://schemas.microsoft.com/office/drawing/2014/main" id="{A3D2D406-A282-894E-93BB-36DAF1037E65}"/>
              </a:ext>
            </a:extLst>
          </p:cNvPr>
          <p:cNvSpPr txBox="1">
            <a:spLocks/>
          </p:cNvSpPr>
          <p:nvPr/>
        </p:nvSpPr>
        <p:spPr>
          <a:xfrm>
            <a:off x="5764192" y="1512167"/>
            <a:ext cx="5659036" cy="467715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gn="r">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Session option 2: FOOTBALL</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1. Make sure that the participants are aware of the sport and what it involves. Learning how to header, pass, shooting and throwing.</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2. First part will be working on all the key factors of football in order to play. Concentrating on passing. </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 3. The second part will be working on positioning and where to place yourself in order to help the team.</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4. The third part will be a shooting based and making sure they're able to hit the ball correctly and score. </a:t>
            </a:r>
          </a:p>
          <a:p>
            <a:pPr marL="0" indent="0">
              <a:buFont typeface="Arial" panose="020B0604020202020204" pitchFamily="34" charset="0"/>
              <a:buNone/>
            </a:pPr>
            <a:r>
              <a:rPr lang="en-US" dirty="0">
                <a:solidFill>
                  <a:schemeClr val="tx1"/>
                </a:solidFill>
                <a:latin typeface="Calibri" panose="020F0502020204030204" pitchFamily="34" charset="0"/>
                <a:cs typeface="Calibri" panose="020F0502020204030204" pitchFamily="34" charset="0"/>
              </a:rPr>
              <a:t>5. Will be a game situation splitting the participants in half and play a game of football concentrating on passing and shooting.</a:t>
            </a:r>
          </a:p>
        </p:txBody>
      </p:sp>
    </p:spTree>
    <p:extLst>
      <p:ext uri="{BB962C8B-B14F-4D97-AF65-F5344CB8AC3E}">
        <p14:creationId xmlns:p14="http://schemas.microsoft.com/office/powerpoint/2010/main" val="654039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DDF32-4439-1245-91D3-18AB406690D4}"/>
              </a:ext>
            </a:extLst>
          </p:cNvPr>
          <p:cNvSpPr>
            <a:spLocks noGrp="1"/>
          </p:cNvSpPr>
          <p:nvPr>
            <p:ph type="title"/>
          </p:nvPr>
        </p:nvSpPr>
        <p:spPr>
          <a:xfrm>
            <a:off x="2231136" y="113792"/>
            <a:ext cx="7729728" cy="1188720"/>
          </a:xfrm>
        </p:spPr>
        <p:txBody>
          <a:bodyPr/>
          <a:lstStyle/>
          <a:p>
            <a:r>
              <a:rPr lang="en-US" dirty="0">
                <a:latin typeface="Calibri" panose="020F0502020204030204" pitchFamily="34" charset="0"/>
                <a:cs typeface="Calibri" panose="020F0502020204030204" pitchFamily="34" charset="0"/>
              </a:rPr>
              <a:t>Developing the session</a:t>
            </a:r>
          </a:p>
        </p:txBody>
      </p:sp>
      <p:pic>
        <p:nvPicPr>
          <p:cNvPr id="5" name="Picture 4">
            <a:extLst>
              <a:ext uri="{FF2B5EF4-FFF2-40B4-BE49-F238E27FC236}">
                <a16:creationId xmlns:a16="http://schemas.microsoft.com/office/drawing/2014/main" id="{3B84F1CA-0752-5946-99FA-934600563FCD}"/>
              </a:ext>
            </a:extLst>
          </p:cNvPr>
          <p:cNvPicPr>
            <a:picLocks noChangeAspect="1"/>
          </p:cNvPicPr>
          <p:nvPr/>
        </p:nvPicPr>
        <p:blipFill>
          <a:blip r:embed="rId2"/>
          <a:stretch>
            <a:fillRect/>
          </a:stretch>
        </p:blipFill>
        <p:spPr>
          <a:xfrm rot="20739200">
            <a:off x="513759" y="2567685"/>
            <a:ext cx="3797300" cy="2430272"/>
          </a:xfrm>
          <a:prstGeom prst="rect">
            <a:avLst/>
          </a:prstGeom>
          <a:ln>
            <a:solidFill>
              <a:schemeClr val="tx1"/>
            </a:solidFill>
          </a:ln>
        </p:spPr>
      </p:pic>
      <p:sp>
        <p:nvSpPr>
          <p:cNvPr id="3" name="Content Placeholder 2">
            <a:extLst>
              <a:ext uri="{FF2B5EF4-FFF2-40B4-BE49-F238E27FC236}">
                <a16:creationId xmlns:a16="http://schemas.microsoft.com/office/drawing/2014/main" id="{2808DDC7-3189-354C-AD7C-DF1C69F44143}"/>
              </a:ext>
            </a:extLst>
          </p:cNvPr>
          <p:cNvSpPr>
            <a:spLocks noGrp="1"/>
          </p:cNvSpPr>
          <p:nvPr>
            <p:ph idx="1"/>
          </p:nvPr>
        </p:nvSpPr>
        <p:spPr>
          <a:xfrm>
            <a:off x="4829462" y="1562510"/>
            <a:ext cx="7090664" cy="4905756"/>
          </a:xfrm>
          <a:ln>
            <a:solidFill>
              <a:schemeClr val="tx1"/>
            </a:solidFill>
          </a:ln>
        </p:spPr>
        <p:txBody>
          <a:bodyPr/>
          <a:lstStyle/>
          <a:p>
            <a:r>
              <a:rPr lang="en-US" dirty="0">
                <a:solidFill>
                  <a:schemeClr val="tx1"/>
                </a:solidFill>
                <a:latin typeface="Calibri" panose="020F0502020204030204" pitchFamily="34" charset="0"/>
                <a:cs typeface="Calibri" panose="020F0502020204030204" pitchFamily="34" charset="0"/>
              </a:rPr>
              <a:t>1. Skill development – Walk throw the concepts of badminton such as grip of the racket, shoots that can be performed (forehand shot) and how to take down the net.</a:t>
            </a:r>
          </a:p>
          <a:p>
            <a:r>
              <a:rPr lang="en-US" dirty="0">
                <a:solidFill>
                  <a:schemeClr val="tx1"/>
                </a:solidFill>
                <a:latin typeface="Calibri" panose="020F0502020204030204" pitchFamily="34" charset="0"/>
                <a:cs typeface="Calibri" panose="020F0502020204030204" pitchFamily="34" charset="0"/>
              </a:rPr>
              <a:t>2. Different shot rally warm up activity – grab a partner and allow them tot think of different ways to hit the shuttle.</a:t>
            </a:r>
          </a:p>
          <a:p>
            <a:r>
              <a:rPr lang="en-US" dirty="0">
                <a:solidFill>
                  <a:schemeClr val="tx1"/>
                </a:solidFill>
                <a:latin typeface="Calibri" panose="020F0502020204030204" pitchFamily="34" charset="0"/>
                <a:cs typeface="Calibri" panose="020F0502020204030204" pitchFamily="34" charset="0"/>
              </a:rPr>
              <a:t>3.  Mini game to work on the concepts of badminton – Ping Pong badminton = The normal rules apply but the players must alternate hitting the shuttle. It’s works on coordination, communication and endurance. Its strategic because they don’t know where the players will aim the shuttle or what shot they’ve played </a:t>
            </a:r>
          </a:p>
          <a:p>
            <a:r>
              <a:rPr lang="en-US" dirty="0">
                <a:solidFill>
                  <a:schemeClr val="tx1"/>
                </a:solidFill>
                <a:latin typeface="Calibri" panose="020F0502020204030204" pitchFamily="34" charset="0"/>
                <a:cs typeface="Calibri" panose="020F0502020204030204" pitchFamily="34" charset="0"/>
              </a:rPr>
              <a:t>4. To develop the ending of the session the participants can play King of the court. Champion will be on one side of the court and the challenges on the opposite. They must achieve two points against the champion to take their place. Fail to achieve this they will go to the end of the line of challengers. </a:t>
            </a:r>
          </a:p>
        </p:txBody>
      </p:sp>
    </p:spTree>
    <p:extLst>
      <p:ext uri="{BB962C8B-B14F-4D97-AF65-F5344CB8AC3E}">
        <p14:creationId xmlns:p14="http://schemas.microsoft.com/office/powerpoint/2010/main" val="1774301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FB28E-7CE7-EF4A-AC2A-9BA5D28A286E}"/>
              </a:ext>
            </a:extLst>
          </p:cNvPr>
          <p:cNvSpPr>
            <a:spLocks noGrp="1"/>
          </p:cNvSpPr>
          <p:nvPr>
            <p:ph type="title"/>
          </p:nvPr>
        </p:nvSpPr>
        <p:spPr>
          <a:xfrm>
            <a:off x="2231136" y="324612"/>
            <a:ext cx="7729728" cy="1188720"/>
          </a:xfrm>
        </p:spPr>
        <p:txBody>
          <a:bodyPr/>
          <a:lstStyle/>
          <a:p>
            <a:r>
              <a:rPr lang="en-US" dirty="0"/>
              <a:t>Location to host the session </a:t>
            </a:r>
          </a:p>
        </p:txBody>
      </p:sp>
      <p:pic>
        <p:nvPicPr>
          <p:cNvPr id="4" name="Picture 3">
            <a:extLst>
              <a:ext uri="{FF2B5EF4-FFF2-40B4-BE49-F238E27FC236}">
                <a16:creationId xmlns:a16="http://schemas.microsoft.com/office/drawing/2014/main" id="{57D996C0-8532-9146-9D19-F2315A4B026F}"/>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Lst>
          </a:blip>
          <a:stretch>
            <a:fillRect/>
          </a:stretch>
        </p:blipFill>
        <p:spPr>
          <a:xfrm rot="1075768">
            <a:off x="8323223" y="3654542"/>
            <a:ext cx="3634531" cy="2095200"/>
          </a:xfrm>
          <a:prstGeom prst="rect">
            <a:avLst/>
          </a:prstGeom>
          <a:ln>
            <a:solidFill>
              <a:schemeClr val="tx1"/>
            </a:solidFill>
          </a:ln>
        </p:spPr>
      </p:pic>
      <p:sp>
        <p:nvSpPr>
          <p:cNvPr id="3" name="Content Placeholder 2">
            <a:extLst>
              <a:ext uri="{FF2B5EF4-FFF2-40B4-BE49-F238E27FC236}">
                <a16:creationId xmlns:a16="http://schemas.microsoft.com/office/drawing/2014/main" id="{13753EDE-BA09-534D-912F-B18D00AD9292}"/>
              </a:ext>
            </a:extLst>
          </p:cNvPr>
          <p:cNvSpPr>
            <a:spLocks noGrp="1"/>
          </p:cNvSpPr>
          <p:nvPr>
            <p:ph idx="1"/>
          </p:nvPr>
        </p:nvSpPr>
        <p:spPr>
          <a:xfrm>
            <a:off x="243988" y="1685172"/>
            <a:ext cx="7729728" cy="5020428"/>
          </a:xfrm>
          <a:ln>
            <a:solidFill>
              <a:schemeClr val="tx1"/>
            </a:solidFill>
          </a:ln>
        </p:spPr>
        <p:txBody>
          <a:bodyPr/>
          <a:lstStyle/>
          <a:p>
            <a:r>
              <a:rPr lang="en-US" b="1" dirty="0">
                <a:solidFill>
                  <a:schemeClr val="tx1"/>
                </a:solidFill>
                <a:latin typeface="Calibri" panose="020F0502020204030204" pitchFamily="34" charset="0"/>
                <a:cs typeface="Calibri" panose="020F0502020204030204" pitchFamily="34" charset="0"/>
              </a:rPr>
              <a:t>Llangatwg Community School</a:t>
            </a:r>
          </a:p>
          <a:p>
            <a:pPr marL="0" indent="0">
              <a:buNone/>
            </a:pPr>
            <a:r>
              <a:rPr lang="en-US" b="1" dirty="0">
                <a:solidFill>
                  <a:schemeClr val="tx1"/>
                </a:solidFill>
                <a:latin typeface="Calibri" panose="020F0502020204030204" pitchFamily="34" charset="0"/>
                <a:cs typeface="Calibri" panose="020F0502020204030204" pitchFamily="34" charset="0"/>
              </a:rPr>
              <a:t>Why – </a:t>
            </a:r>
            <a:r>
              <a:rPr lang="en-US" dirty="0">
                <a:solidFill>
                  <a:schemeClr val="tx1"/>
                </a:solidFill>
                <a:latin typeface="Calibri" panose="020F0502020204030204" pitchFamily="34" charset="0"/>
                <a:cs typeface="Calibri" panose="020F0502020204030204" pitchFamily="34" charset="0"/>
              </a:rPr>
              <a:t>This location for the session Is suitable because its located within the Neath Port Talbot area in which everyone can attend.</a:t>
            </a:r>
          </a:p>
          <a:p>
            <a:pPr marL="0" indent="0">
              <a:buNone/>
            </a:pPr>
            <a:r>
              <a:rPr lang="en-US" dirty="0">
                <a:solidFill>
                  <a:schemeClr val="tx1"/>
                </a:solidFill>
                <a:latin typeface="Calibri" panose="020F0502020204030204" pitchFamily="34" charset="0"/>
                <a:cs typeface="Calibri" panose="020F0502020204030204" pitchFamily="34" charset="0"/>
              </a:rPr>
              <a:t>The pupils from the school could promote the session during hours in order to bring up the numbers. Introduce the sport more to people.</a:t>
            </a:r>
          </a:p>
          <a:p>
            <a:pPr marL="0" indent="0">
              <a:buNone/>
            </a:pPr>
            <a:endParaRPr lang="en-US" dirty="0">
              <a:solidFill>
                <a:schemeClr val="tx1"/>
              </a:solidFill>
              <a:latin typeface="Calibri" panose="020F0502020204030204" pitchFamily="34" charset="0"/>
              <a:cs typeface="Calibri" panose="020F0502020204030204" pitchFamily="34" charset="0"/>
            </a:endParaRPr>
          </a:p>
          <a:p>
            <a:pPr marL="0" indent="0">
              <a:buNone/>
            </a:pPr>
            <a:r>
              <a:rPr lang="en-US" b="1" dirty="0">
                <a:solidFill>
                  <a:schemeClr val="tx1"/>
                </a:solidFill>
                <a:latin typeface="Calibri" panose="020F0502020204030204" pitchFamily="34" charset="0"/>
                <a:cs typeface="Calibri" panose="020F0502020204030204" pitchFamily="34" charset="0"/>
              </a:rPr>
              <a:t>Offer-</a:t>
            </a:r>
            <a:r>
              <a:rPr lang="en-US" dirty="0">
                <a:solidFill>
                  <a:schemeClr val="tx1"/>
                </a:solidFill>
                <a:latin typeface="Calibri" panose="020F0502020204030204" pitchFamily="34" charset="0"/>
                <a:cs typeface="Calibri" panose="020F0502020204030204" pitchFamily="34" charset="0"/>
              </a:rPr>
              <a:t> The locations offers a sports hall which multiple games of badminton can be played in. They also have the equipment which is needed for the session to go forward.</a:t>
            </a:r>
          </a:p>
          <a:p>
            <a:pPr marL="0" indent="0">
              <a:buNone/>
            </a:pPr>
            <a:endParaRPr lang="en-US"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06289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CC354-52FC-7849-A576-8CB47C8A9CE7}"/>
              </a:ext>
            </a:extLst>
          </p:cNvPr>
          <p:cNvSpPr>
            <a:spLocks noGrp="1"/>
          </p:cNvSpPr>
          <p:nvPr>
            <p:ph type="title"/>
          </p:nvPr>
        </p:nvSpPr>
        <p:spPr>
          <a:xfrm>
            <a:off x="2231136" y="202692"/>
            <a:ext cx="7729728" cy="1188720"/>
          </a:xfrm>
        </p:spPr>
        <p:txBody>
          <a:bodyPr/>
          <a:lstStyle/>
          <a:p>
            <a:r>
              <a:rPr lang="en-US" dirty="0">
                <a:latin typeface="Calibri" panose="020F0502020204030204" pitchFamily="34" charset="0"/>
                <a:cs typeface="Calibri" panose="020F0502020204030204" pitchFamily="34" charset="0"/>
              </a:rPr>
              <a:t>Different ways to engage people to be involved in sport</a:t>
            </a:r>
          </a:p>
        </p:txBody>
      </p:sp>
      <p:sp>
        <p:nvSpPr>
          <p:cNvPr id="3" name="Content Placeholder 2">
            <a:extLst>
              <a:ext uri="{FF2B5EF4-FFF2-40B4-BE49-F238E27FC236}">
                <a16:creationId xmlns:a16="http://schemas.microsoft.com/office/drawing/2014/main" id="{E9ECE053-BB81-D141-905B-9FDBE082F796}"/>
              </a:ext>
            </a:extLst>
          </p:cNvPr>
          <p:cNvSpPr>
            <a:spLocks noGrp="1"/>
          </p:cNvSpPr>
          <p:nvPr>
            <p:ph idx="1"/>
          </p:nvPr>
        </p:nvSpPr>
        <p:spPr>
          <a:xfrm>
            <a:off x="262636" y="1878008"/>
            <a:ext cx="6557264" cy="4777300"/>
          </a:xfrm>
          <a:noFill/>
          <a:ln>
            <a:solidFill>
              <a:schemeClr val="tx1"/>
            </a:solidFill>
          </a:ln>
        </p:spPr>
        <p:txBody>
          <a:bodyPr/>
          <a:lstStyle/>
          <a:p>
            <a:pPr marL="0" indent="0">
              <a:buNone/>
            </a:pPr>
            <a:r>
              <a:rPr lang="en-US" dirty="0">
                <a:solidFill>
                  <a:schemeClr val="tx1"/>
                </a:solidFill>
                <a:latin typeface="Calibri" panose="020F0502020204030204" pitchFamily="34" charset="0"/>
                <a:cs typeface="Calibri" panose="020F0502020204030204" pitchFamily="34" charset="0"/>
              </a:rPr>
              <a:t>There ware many ways in which you can engage people into sport:</a:t>
            </a:r>
          </a:p>
          <a:p>
            <a:r>
              <a:rPr lang="en-US" dirty="0">
                <a:solidFill>
                  <a:schemeClr val="tx1"/>
                </a:solidFill>
                <a:latin typeface="Calibri" panose="020F0502020204030204" pitchFamily="34" charset="0"/>
                <a:cs typeface="Calibri" panose="020F0502020204030204" pitchFamily="34" charset="0"/>
              </a:rPr>
              <a:t>Trials: Offering a week or a day trial of the session which will allow them to get the full experience. </a:t>
            </a:r>
          </a:p>
          <a:p>
            <a:r>
              <a:rPr lang="en-US" dirty="0">
                <a:solidFill>
                  <a:schemeClr val="tx1"/>
                </a:solidFill>
                <a:latin typeface="Calibri" panose="020F0502020204030204" pitchFamily="34" charset="0"/>
                <a:cs typeface="Calibri" panose="020F0502020204030204" pitchFamily="34" charset="0"/>
              </a:rPr>
              <a:t>Social Media: Advertise your session of the most popular social media platforms. You could advise your trails on the social media. It can showcase where the session will be located. </a:t>
            </a:r>
          </a:p>
          <a:p>
            <a:r>
              <a:rPr lang="en-US" dirty="0">
                <a:solidFill>
                  <a:schemeClr val="tx1"/>
                </a:solidFill>
                <a:latin typeface="Calibri" panose="020F0502020204030204" pitchFamily="34" charset="0"/>
                <a:cs typeface="Calibri" panose="020F0502020204030204" pitchFamily="34" charset="0"/>
              </a:rPr>
              <a:t>Offers: Having offers on your session could attract more people because it will be at a lower price. There could be offers of sports halls for sessions. Can increase competition and popularity. </a:t>
            </a:r>
          </a:p>
          <a:p>
            <a:r>
              <a:rPr lang="en-US" dirty="0">
                <a:solidFill>
                  <a:schemeClr val="tx1"/>
                </a:solidFill>
                <a:latin typeface="Calibri" panose="020F0502020204030204" pitchFamily="34" charset="0"/>
                <a:cs typeface="Calibri" panose="020F0502020204030204" pitchFamily="34" charset="0"/>
              </a:rPr>
              <a:t>Coaching: Offering coaching sessions will allow people to learn from professionals and gain more knowledge. People will listen to their advice on why sport is important.  </a:t>
            </a:r>
          </a:p>
          <a:p>
            <a:endParaRPr lang="en-US" dirty="0">
              <a:solidFill>
                <a:schemeClr val="tx1"/>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20E1923A-E4D5-E44F-A610-4FF7D3577ABB}"/>
              </a:ext>
            </a:extLst>
          </p:cNvPr>
          <p:cNvPicPr>
            <a:picLocks noChangeAspect="1"/>
          </p:cNvPicPr>
          <p:nvPr/>
        </p:nvPicPr>
        <p:blipFill>
          <a:blip r:embed="rId2"/>
          <a:stretch>
            <a:fillRect/>
          </a:stretch>
        </p:blipFill>
        <p:spPr>
          <a:xfrm rot="20200141">
            <a:off x="7307565" y="2352345"/>
            <a:ext cx="2778210" cy="1854200"/>
          </a:xfrm>
          <a:prstGeom prst="rect">
            <a:avLst/>
          </a:prstGeom>
          <a:ln>
            <a:solidFill>
              <a:schemeClr val="tx1"/>
            </a:solidFill>
          </a:ln>
        </p:spPr>
      </p:pic>
      <p:pic>
        <p:nvPicPr>
          <p:cNvPr id="6" name="Picture 5">
            <a:extLst>
              <a:ext uri="{FF2B5EF4-FFF2-40B4-BE49-F238E27FC236}">
                <a16:creationId xmlns:a16="http://schemas.microsoft.com/office/drawing/2014/main" id="{1B125EA1-0ACA-F946-A841-D9930B7FDD39}"/>
              </a:ext>
            </a:extLst>
          </p:cNvPr>
          <p:cNvPicPr>
            <a:picLocks noChangeAspect="1"/>
          </p:cNvPicPr>
          <p:nvPr/>
        </p:nvPicPr>
        <p:blipFill>
          <a:blip r:embed="rId3"/>
          <a:stretch>
            <a:fillRect/>
          </a:stretch>
        </p:blipFill>
        <p:spPr>
          <a:xfrm>
            <a:off x="7747000" y="4131948"/>
            <a:ext cx="2971800" cy="2228850"/>
          </a:xfrm>
          <a:prstGeom prst="rect">
            <a:avLst/>
          </a:prstGeom>
          <a:ln>
            <a:solidFill>
              <a:schemeClr val="tx1"/>
            </a:solidFill>
          </a:ln>
        </p:spPr>
      </p:pic>
      <p:pic>
        <p:nvPicPr>
          <p:cNvPr id="7" name="Picture 6">
            <a:extLst>
              <a:ext uri="{FF2B5EF4-FFF2-40B4-BE49-F238E27FC236}">
                <a16:creationId xmlns:a16="http://schemas.microsoft.com/office/drawing/2014/main" id="{70233710-99CB-B44C-B37E-653B87115DD1}"/>
              </a:ext>
            </a:extLst>
          </p:cNvPr>
          <p:cNvPicPr>
            <a:picLocks noChangeAspect="1"/>
          </p:cNvPicPr>
          <p:nvPr/>
        </p:nvPicPr>
        <p:blipFill>
          <a:blip r:embed="rId4"/>
          <a:stretch>
            <a:fillRect/>
          </a:stretch>
        </p:blipFill>
        <p:spPr>
          <a:xfrm rot="1552340">
            <a:off x="9209481" y="3441247"/>
            <a:ext cx="2727918" cy="1818612"/>
          </a:xfrm>
          <a:prstGeom prst="rect">
            <a:avLst/>
          </a:prstGeom>
          <a:ln>
            <a:solidFill>
              <a:schemeClr val="tx1"/>
            </a:solidFill>
          </a:ln>
        </p:spPr>
      </p:pic>
    </p:spTree>
    <p:extLst>
      <p:ext uri="{BB962C8B-B14F-4D97-AF65-F5344CB8AC3E}">
        <p14:creationId xmlns:p14="http://schemas.microsoft.com/office/powerpoint/2010/main" val="1385960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6FCBD49-D918-4040-8066-E0D1DDF46101}"/>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rot="716585">
            <a:off x="8749091" y="1709919"/>
            <a:ext cx="3030916" cy="2879904"/>
          </a:xfrm>
          <a:prstGeom prst="rect">
            <a:avLst/>
          </a:prstGeom>
          <a:ln>
            <a:solidFill>
              <a:schemeClr val="tx1"/>
            </a:solidFill>
          </a:ln>
        </p:spPr>
      </p:pic>
      <p:sp>
        <p:nvSpPr>
          <p:cNvPr id="2" name="Title 1">
            <a:extLst>
              <a:ext uri="{FF2B5EF4-FFF2-40B4-BE49-F238E27FC236}">
                <a16:creationId xmlns:a16="http://schemas.microsoft.com/office/drawing/2014/main" id="{54B53E08-D03C-2949-A990-95C0CB143BFF}"/>
              </a:ext>
            </a:extLst>
          </p:cNvPr>
          <p:cNvSpPr>
            <a:spLocks noGrp="1"/>
          </p:cNvSpPr>
          <p:nvPr>
            <p:ph type="title"/>
          </p:nvPr>
        </p:nvSpPr>
        <p:spPr>
          <a:xfrm>
            <a:off x="2231136" y="137160"/>
            <a:ext cx="7729728" cy="1188720"/>
          </a:xfrm>
        </p:spPr>
        <p:txBody>
          <a:bodyPr/>
          <a:lstStyle/>
          <a:p>
            <a:r>
              <a:rPr lang="en-US" dirty="0">
                <a:latin typeface="Calibri" panose="020F0502020204030204" pitchFamily="34" charset="0"/>
                <a:cs typeface="Calibri" panose="020F0502020204030204" pitchFamily="34" charset="0"/>
              </a:rPr>
              <a:t>Promotio</a:t>
            </a:r>
            <a:r>
              <a:rPr lang="en-US" dirty="0"/>
              <a:t>n</a:t>
            </a:r>
          </a:p>
        </p:txBody>
      </p:sp>
      <p:sp>
        <p:nvSpPr>
          <p:cNvPr id="9" name="TextBox 8">
            <a:extLst>
              <a:ext uri="{FF2B5EF4-FFF2-40B4-BE49-F238E27FC236}">
                <a16:creationId xmlns:a16="http://schemas.microsoft.com/office/drawing/2014/main" id="{8A1B734A-DD28-C84C-A429-5599DE1553EB}"/>
              </a:ext>
            </a:extLst>
          </p:cNvPr>
          <p:cNvSpPr txBox="1"/>
          <p:nvPr/>
        </p:nvSpPr>
        <p:spPr>
          <a:xfrm>
            <a:off x="248414" y="1552957"/>
            <a:ext cx="7507681" cy="5078313"/>
          </a:xfrm>
          <a:custGeom>
            <a:avLst/>
            <a:gdLst>
              <a:gd name="connsiteX0" fmla="*/ 0 w 7729728"/>
              <a:gd name="connsiteY0" fmla="*/ 0 h 5632311"/>
              <a:gd name="connsiteX1" fmla="*/ 7729728 w 7729728"/>
              <a:gd name="connsiteY1" fmla="*/ 0 h 5632311"/>
              <a:gd name="connsiteX2" fmla="*/ 7729728 w 7729728"/>
              <a:gd name="connsiteY2" fmla="*/ 5632311 h 5632311"/>
              <a:gd name="connsiteX3" fmla="*/ 0 w 7729728"/>
              <a:gd name="connsiteY3" fmla="*/ 5632311 h 5632311"/>
              <a:gd name="connsiteX4" fmla="*/ 0 w 7729728"/>
              <a:gd name="connsiteY4" fmla="*/ 0 h 5632311"/>
              <a:gd name="connsiteX0" fmla="*/ 0 w 7729728"/>
              <a:gd name="connsiteY0" fmla="*/ 0 h 5632311"/>
              <a:gd name="connsiteX1" fmla="*/ 7729728 w 7729728"/>
              <a:gd name="connsiteY1" fmla="*/ 0 h 5632311"/>
              <a:gd name="connsiteX2" fmla="*/ 6561328 w 7729728"/>
              <a:gd name="connsiteY2" fmla="*/ 3905111 h 5632311"/>
              <a:gd name="connsiteX3" fmla="*/ 0 w 7729728"/>
              <a:gd name="connsiteY3" fmla="*/ 5632311 h 5632311"/>
              <a:gd name="connsiteX4" fmla="*/ 0 w 7729728"/>
              <a:gd name="connsiteY4" fmla="*/ 0 h 5632311"/>
              <a:gd name="connsiteX0" fmla="*/ 0 w 7886563"/>
              <a:gd name="connsiteY0" fmla="*/ 0 h 5632311"/>
              <a:gd name="connsiteX1" fmla="*/ 7729728 w 7886563"/>
              <a:gd name="connsiteY1" fmla="*/ 0 h 5632311"/>
              <a:gd name="connsiteX2" fmla="*/ 7886563 w 7886563"/>
              <a:gd name="connsiteY2" fmla="*/ 4907664 h 5632311"/>
              <a:gd name="connsiteX3" fmla="*/ 0 w 7886563"/>
              <a:gd name="connsiteY3" fmla="*/ 5632311 h 5632311"/>
              <a:gd name="connsiteX4" fmla="*/ 0 w 7886563"/>
              <a:gd name="connsiteY4" fmla="*/ 0 h 5632311"/>
              <a:gd name="connsiteX0" fmla="*/ 0 w 7913335"/>
              <a:gd name="connsiteY0" fmla="*/ 0 h 5632311"/>
              <a:gd name="connsiteX1" fmla="*/ 7729728 w 7913335"/>
              <a:gd name="connsiteY1" fmla="*/ 0 h 5632311"/>
              <a:gd name="connsiteX2" fmla="*/ 7913335 w 7913335"/>
              <a:gd name="connsiteY2" fmla="*/ 5618565 h 5632311"/>
              <a:gd name="connsiteX3" fmla="*/ 0 w 7913335"/>
              <a:gd name="connsiteY3" fmla="*/ 5632311 h 5632311"/>
              <a:gd name="connsiteX4" fmla="*/ 0 w 7913335"/>
              <a:gd name="connsiteY4" fmla="*/ 0 h 5632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13335" h="5632311">
                <a:moveTo>
                  <a:pt x="0" y="0"/>
                </a:moveTo>
                <a:lnTo>
                  <a:pt x="7729728" y="0"/>
                </a:lnTo>
                <a:lnTo>
                  <a:pt x="7913335" y="5618565"/>
                </a:lnTo>
                <a:lnTo>
                  <a:pt x="0" y="5632311"/>
                </a:lnTo>
                <a:lnTo>
                  <a:pt x="0" y="0"/>
                </a:lnTo>
                <a:close/>
              </a:path>
            </a:pathLst>
          </a:custGeom>
          <a:noFill/>
          <a:ln>
            <a:solidFill>
              <a:schemeClr val="tx1"/>
            </a:solidFill>
          </a:ln>
        </p:spPr>
        <p:txBody>
          <a:bodyPr wrap="square" rtlCol="0">
            <a:spAutoFit/>
          </a:bodyPr>
          <a:lstStyle/>
          <a:p>
            <a:pPr marL="285750" indent="-285750">
              <a:buFont typeface="Wingdings" pitchFamily="2" charset="2"/>
              <a:buChar char="v"/>
            </a:pPr>
            <a:r>
              <a:rPr lang="en-US" dirty="0">
                <a:latin typeface="Calibri" panose="020F0502020204030204" pitchFamily="34" charset="0"/>
                <a:cs typeface="Calibri" panose="020F0502020204030204" pitchFamily="34" charset="0"/>
              </a:rPr>
              <a:t> A taster session will be held for the participants to get an idea of what the session will entail. </a:t>
            </a:r>
          </a:p>
          <a:p>
            <a:pPr marL="285750" indent="-285750">
              <a:buFont typeface="Wingdings" pitchFamily="2" charset="2"/>
              <a:buChar char="v"/>
            </a:pPr>
            <a:r>
              <a:rPr lang="en-US" dirty="0">
                <a:latin typeface="Calibri" panose="020F0502020204030204" pitchFamily="34" charset="0"/>
                <a:cs typeface="Calibri" panose="020F0502020204030204" pitchFamily="34" charset="0"/>
              </a:rPr>
              <a:t> Flyers will be handed out to the public and left in leisure centres, Newspapers, magazines, Social media – Facebook, Twitter, Instagram. </a:t>
            </a:r>
          </a:p>
          <a:p>
            <a:endParaRPr lang="en-US" dirty="0">
              <a:latin typeface="Calibri" panose="020F0502020204030204" pitchFamily="34" charset="0"/>
              <a:cs typeface="Calibri" panose="020F0502020204030204" pitchFamily="34" charset="0"/>
            </a:endParaRPr>
          </a:p>
          <a:p>
            <a:pPr marL="285750" indent="-285750">
              <a:buFont typeface="Wingdings" pitchFamily="2" charset="2"/>
              <a:buChar char="v"/>
            </a:pPr>
            <a:r>
              <a:rPr lang="en-US" dirty="0">
                <a:latin typeface="Calibri" panose="020F0502020204030204" pitchFamily="34" charset="0"/>
                <a:cs typeface="Calibri" panose="020F0502020204030204" pitchFamily="34" charset="0"/>
              </a:rPr>
              <a:t>Make sure the session catches the eye of the audience – Flyers musts stand out.</a:t>
            </a:r>
          </a:p>
          <a:p>
            <a:pPr marL="285750" indent="-285750">
              <a:buFont typeface="Wingdings" pitchFamily="2" charset="2"/>
              <a:buChar char="v"/>
            </a:pPr>
            <a:r>
              <a:rPr lang="en-US" dirty="0">
                <a:latin typeface="Calibri" panose="020F0502020204030204" pitchFamily="34" charset="0"/>
                <a:cs typeface="Calibri" panose="020F0502020204030204" pitchFamily="34" charset="0"/>
              </a:rPr>
              <a:t>Get influencers to help with the promotion – If you know people who run session ask for guidance.</a:t>
            </a:r>
          </a:p>
          <a:p>
            <a:pPr marL="285750" indent="-285750">
              <a:buFont typeface="Wingdings" pitchFamily="2" charset="2"/>
              <a:buChar char="v"/>
            </a:pPr>
            <a:r>
              <a:rPr lang="en-US" dirty="0">
                <a:latin typeface="Calibri" panose="020F0502020204030204" pitchFamily="34" charset="0"/>
                <a:cs typeface="Calibri" panose="020F0502020204030204" pitchFamily="34" charset="0"/>
              </a:rPr>
              <a:t>Management – How well and quick you can get your audience informed about the session. </a:t>
            </a: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 </a:t>
            </a:r>
          </a:p>
        </p:txBody>
      </p:sp>
      <p:pic>
        <p:nvPicPr>
          <p:cNvPr id="4" name="Picture 3">
            <a:extLst>
              <a:ext uri="{FF2B5EF4-FFF2-40B4-BE49-F238E27FC236}">
                <a16:creationId xmlns:a16="http://schemas.microsoft.com/office/drawing/2014/main" id="{7CDE979C-A41B-D647-95D6-734BFFC18221}"/>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Lst>
          </a:blip>
          <a:stretch>
            <a:fillRect/>
          </a:stretch>
        </p:blipFill>
        <p:spPr>
          <a:xfrm>
            <a:off x="3126103" y="4443880"/>
            <a:ext cx="3329267" cy="1997560"/>
          </a:xfrm>
          <a:prstGeom prst="rect">
            <a:avLst/>
          </a:prstGeom>
          <a:ln>
            <a:solidFill>
              <a:schemeClr val="tx1"/>
            </a:solidFill>
          </a:ln>
        </p:spPr>
      </p:pic>
    </p:spTree>
    <p:extLst>
      <p:ext uri="{BB962C8B-B14F-4D97-AF65-F5344CB8AC3E}">
        <p14:creationId xmlns:p14="http://schemas.microsoft.com/office/powerpoint/2010/main" val="1133566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D3CB1-061B-D842-A51B-DAF0C6B6CDAE}"/>
              </a:ext>
            </a:extLst>
          </p:cNvPr>
          <p:cNvSpPr>
            <a:spLocks noGrp="1"/>
          </p:cNvSpPr>
          <p:nvPr>
            <p:ph type="title"/>
          </p:nvPr>
        </p:nvSpPr>
        <p:spPr>
          <a:xfrm>
            <a:off x="2231136" y="126492"/>
            <a:ext cx="7729728" cy="1188720"/>
          </a:xfrm>
        </p:spPr>
        <p:txBody>
          <a:bodyPr/>
          <a:lstStyle/>
          <a:p>
            <a:r>
              <a:rPr lang="en-US" dirty="0">
                <a:latin typeface="Calibri" panose="020F0502020204030204" pitchFamily="34" charset="0"/>
                <a:cs typeface="Calibri" panose="020F0502020204030204" pitchFamily="34" charset="0"/>
              </a:rPr>
              <a:t>Funding </a:t>
            </a:r>
          </a:p>
        </p:txBody>
      </p:sp>
      <p:sp>
        <p:nvSpPr>
          <p:cNvPr id="3" name="Content Placeholder 2">
            <a:extLst>
              <a:ext uri="{FF2B5EF4-FFF2-40B4-BE49-F238E27FC236}">
                <a16:creationId xmlns:a16="http://schemas.microsoft.com/office/drawing/2014/main" id="{06F83CE5-24BE-4A48-A61D-AAB66FBE8B55}"/>
              </a:ext>
            </a:extLst>
          </p:cNvPr>
          <p:cNvSpPr>
            <a:spLocks noGrp="1"/>
          </p:cNvSpPr>
          <p:nvPr>
            <p:ph idx="1"/>
          </p:nvPr>
        </p:nvSpPr>
        <p:spPr>
          <a:xfrm>
            <a:off x="135636" y="1583944"/>
            <a:ext cx="7014464" cy="5147564"/>
          </a:xfrm>
          <a:ln>
            <a:solidFill>
              <a:schemeClr val="tx1"/>
            </a:solidFill>
          </a:ln>
        </p:spPr>
        <p:txBody>
          <a:bodyPr/>
          <a:lstStyle/>
          <a:p>
            <a:pPr marL="0" indent="0">
              <a:buNone/>
            </a:pPr>
            <a:r>
              <a:rPr lang="en-US" dirty="0">
                <a:solidFill>
                  <a:schemeClr val="tx1"/>
                </a:solidFill>
                <a:latin typeface="Calibri" panose="020F0502020204030204" pitchFamily="34" charset="0"/>
                <a:cs typeface="Calibri" panose="020F0502020204030204" pitchFamily="34" charset="0"/>
              </a:rPr>
              <a:t>On the Sports Wales Funding website there were options for funding, but the Community Chest Grant was the more  suitable.</a:t>
            </a:r>
          </a:p>
          <a:p>
            <a:pPr>
              <a:buFont typeface="Wingdings" pitchFamily="2" charset="2"/>
              <a:buChar char="v"/>
            </a:pPr>
            <a:r>
              <a:rPr lang="en-US" dirty="0">
                <a:solidFill>
                  <a:schemeClr val="tx1"/>
                </a:solidFill>
                <a:latin typeface="Calibri" panose="020F0502020204030204" pitchFamily="34" charset="0"/>
                <a:cs typeface="Calibri" panose="020F0502020204030204" pitchFamily="34" charset="0"/>
              </a:rPr>
              <a:t>Community Chest Grant: This grant allows you to have up £1500 towards your community project.</a:t>
            </a:r>
          </a:p>
          <a:p>
            <a:pPr marL="0" indent="0">
              <a:buNone/>
            </a:pPr>
            <a:r>
              <a:rPr lang="en-US" dirty="0">
                <a:solidFill>
                  <a:schemeClr val="tx1"/>
                </a:solidFill>
                <a:latin typeface="Calibri" panose="020F0502020204030204" pitchFamily="34" charset="0"/>
                <a:cs typeface="Calibri" panose="020F0502020204030204" pitchFamily="34" charset="0"/>
              </a:rPr>
              <a:t>This will help with showing improvements in the participation – increasing numbers &amp; Improve the standards </a:t>
            </a:r>
          </a:p>
          <a:p>
            <a:pPr marL="0" indent="0">
              <a:buNone/>
            </a:pPr>
            <a:r>
              <a:rPr lang="en-US" dirty="0">
                <a:solidFill>
                  <a:schemeClr val="tx1"/>
                </a:solidFill>
                <a:latin typeface="Calibri" panose="020F0502020204030204" pitchFamily="34" charset="0"/>
                <a:cs typeface="Calibri" panose="020F0502020204030204" pitchFamily="34" charset="0"/>
              </a:rPr>
              <a:t>Sports Clubs &amp; Assassinations</a:t>
            </a:r>
          </a:p>
          <a:p>
            <a:pPr marL="0" indent="0">
              <a:buNone/>
            </a:pPr>
            <a:r>
              <a:rPr lang="en-US" dirty="0">
                <a:solidFill>
                  <a:schemeClr val="tx1"/>
                </a:solidFill>
                <a:latin typeface="Calibri" panose="020F0502020204030204" pitchFamily="34" charset="0"/>
                <a:cs typeface="Calibri" panose="020F0502020204030204" pitchFamily="34" charset="0"/>
              </a:rPr>
              <a:t>Youth Clubs </a:t>
            </a:r>
          </a:p>
          <a:p>
            <a:pPr marL="0" indent="0">
              <a:buNone/>
            </a:pPr>
            <a:r>
              <a:rPr lang="en-US" dirty="0">
                <a:solidFill>
                  <a:schemeClr val="tx1"/>
                </a:solidFill>
                <a:latin typeface="Calibri" panose="020F0502020204030204" pitchFamily="34" charset="0"/>
                <a:cs typeface="Calibri" panose="020F0502020204030204" pitchFamily="34" charset="0"/>
              </a:rPr>
              <a:t>Community Groups </a:t>
            </a:r>
          </a:p>
          <a:p>
            <a:pPr marL="0" indent="0">
              <a:buNone/>
            </a:pPr>
            <a:endParaRPr lang="en-US" dirty="0">
              <a:solidFill>
                <a:schemeClr val="tx1"/>
              </a:solidFill>
              <a:latin typeface="Calibri" panose="020F0502020204030204" pitchFamily="34" charset="0"/>
              <a:cs typeface="Calibri" panose="020F0502020204030204" pitchFamily="34" charset="0"/>
            </a:endParaRPr>
          </a:p>
          <a:p>
            <a:pPr>
              <a:buFont typeface="Wingdings" pitchFamily="2" charset="2"/>
              <a:buChar char="v"/>
            </a:pPr>
            <a:endParaRPr lang="en-US" dirty="0">
              <a:solidFill>
                <a:schemeClr val="tx1"/>
              </a:solidFill>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382E53A2-AC46-8449-91C9-34ABF902A02E}"/>
              </a:ext>
            </a:extLst>
          </p:cNvPr>
          <p:cNvPicPr>
            <a:picLocks noChangeAspect="1"/>
          </p:cNvPicPr>
          <p:nvPr/>
        </p:nvPicPr>
        <p:blipFill>
          <a:blip r:embed="rId2"/>
          <a:stretch>
            <a:fillRect/>
          </a:stretch>
        </p:blipFill>
        <p:spPr>
          <a:xfrm>
            <a:off x="7916879" y="2209800"/>
            <a:ext cx="4087969" cy="2872800"/>
          </a:xfrm>
          <a:prstGeom prst="rect">
            <a:avLst/>
          </a:prstGeom>
          <a:ln>
            <a:solidFill>
              <a:schemeClr val="tx1"/>
            </a:solidFill>
          </a:ln>
        </p:spPr>
      </p:pic>
    </p:spTree>
    <p:extLst>
      <p:ext uri="{BB962C8B-B14F-4D97-AF65-F5344CB8AC3E}">
        <p14:creationId xmlns:p14="http://schemas.microsoft.com/office/powerpoint/2010/main" val="679591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33D46-1598-A845-B9DC-5532F2D7AF31}"/>
              </a:ext>
            </a:extLst>
          </p:cNvPr>
          <p:cNvSpPr>
            <a:spLocks noGrp="1"/>
          </p:cNvSpPr>
          <p:nvPr>
            <p:ph type="title"/>
          </p:nvPr>
        </p:nvSpPr>
        <p:spPr>
          <a:xfrm>
            <a:off x="2231136" y="154464"/>
            <a:ext cx="7729728" cy="1188720"/>
          </a:xfrm>
        </p:spPr>
        <p:txBody>
          <a:bodyPr/>
          <a:lstStyle/>
          <a:p>
            <a:r>
              <a:rPr lang="en-US" dirty="0"/>
              <a:t>End project</a:t>
            </a:r>
          </a:p>
        </p:txBody>
      </p:sp>
      <p:sp>
        <p:nvSpPr>
          <p:cNvPr id="3" name="Content Placeholder 2">
            <a:extLst>
              <a:ext uri="{FF2B5EF4-FFF2-40B4-BE49-F238E27FC236}">
                <a16:creationId xmlns:a16="http://schemas.microsoft.com/office/drawing/2014/main" id="{511943AB-805D-944A-874B-02C57DF7D216}"/>
              </a:ext>
            </a:extLst>
          </p:cNvPr>
          <p:cNvSpPr>
            <a:spLocks noGrp="1"/>
          </p:cNvSpPr>
          <p:nvPr>
            <p:ph idx="1"/>
          </p:nvPr>
        </p:nvSpPr>
        <p:spPr>
          <a:xfrm>
            <a:off x="415036" y="1710944"/>
            <a:ext cx="6277864" cy="4486656"/>
          </a:xfrm>
          <a:ln>
            <a:solidFill>
              <a:schemeClr val="tx1"/>
            </a:solidFill>
          </a:ln>
        </p:spPr>
        <p:txBody>
          <a:bodyPr/>
          <a:lstStyle/>
          <a:p>
            <a:pPr marL="0" indent="0">
              <a:buNone/>
            </a:pPr>
            <a:r>
              <a:rPr lang="en-US" dirty="0">
                <a:solidFill>
                  <a:schemeClr val="tx1"/>
                </a:solidFill>
              </a:rPr>
              <a:t>To finish off the PowerPoint I will explain the outcome of the presentation on my session.</a:t>
            </a:r>
          </a:p>
          <a:p>
            <a:pPr marL="0" indent="0">
              <a:buNone/>
            </a:pPr>
            <a:r>
              <a:rPr lang="en-US" dirty="0">
                <a:solidFill>
                  <a:schemeClr val="tx1"/>
                </a:solidFill>
              </a:rPr>
              <a:t>The session will be focused on Badminton &amp; How I work on developing it, ways in which I can promote and use funding to help. </a:t>
            </a:r>
          </a:p>
          <a:p>
            <a:r>
              <a:rPr lang="en-US" dirty="0">
                <a:solidFill>
                  <a:schemeClr val="tx1"/>
                </a:solidFill>
              </a:rPr>
              <a:t>Location: Llangatwg Community School Facilities – Sports Hall (Badminton Court)</a:t>
            </a:r>
          </a:p>
          <a:p>
            <a:r>
              <a:rPr lang="en-US" dirty="0">
                <a:solidFill>
                  <a:schemeClr val="tx1"/>
                </a:solidFill>
              </a:rPr>
              <a:t>Funding – Sports wales community chest grant to extra support </a:t>
            </a:r>
          </a:p>
          <a:p>
            <a:r>
              <a:rPr lang="en-US" dirty="0">
                <a:solidFill>
                  <a:schemeClr val="tx1"/>
                </a:solidFill>
              </a:rPr>
              <a:t>Promotion – From the community school, Flyers, Social Media</a:t>
            </a:r>
          </a:p>
          <a:p>
            <a:endParaRPr lang="en-US" dirty="0">
              <a:solidFill>
                <a:schemeClr val="tx1"/>
              </a:solidFill>
            </a:endParaRPr>
          </a:p>
          <a:p>
            <a:r>
              <a:rPr lang="en-US" dirty="0">
                <a:solidFill>
                  <a:schemeClr val="tx1"/>
                </a:solidFill>
              </a:rPr>
              <a:t>ANY QUESTIONS?</a:t>
            </a:r>
          </a:p>
        </p:txBody>
      </p:sp>
      <p:pic>
        <p:nvPicPr>
          <p:cNvPr id="5" name="Picture 4">
            <a:extLst>
              <a:ext uri="{FF2B5EF4-FFF2-40B4-BE49-F238E27FC236}">
                <a16:creationId xmlns:a16="http://schemas.microsoft.com/office/drawing/2014/main" id="{12FF5A25-1581-FD42-920A-8F263984A7E6}"/>
              </a:ext>
            </a:extLst>
          </p:cNvPr>
          <p:cNvPicPr>
            <a:picLocks noChangeAspect="1"/>
          </p:cNvPicPr>
          <p:nvPr/>
        </p:nvPicPr>
        <p:blipFill>
          <a:blip r:embed="rId2"/>
          <a:stretch>
            <a:fillRect/>
          </a:stretch>
        </p:blipFill>
        <p:spPr>
          <a:xfrm rot="1150454">
            <a:off x="7691284" y="2266423"/>
            <a:ext cx="3891977" cy="3016282"/>
          </a:xfrm>
          <a:prstGeom prst="rect">
            <a:avLst/>
          </a:prstGeom>
          <a:ln>
            <a:solidFill>
              <a:schemeClr val="tx1"/>
            </a:solidFill>
          </a:ln>
        </p:spPr>
      </p:pic>
    </p:spTree>
    <p:extLst>
      <p:ext uri="{BB962C8B-B14F-4D97-AF65-F5344CB8AC3E}">
        <p14:creationId xmlns:p14="http://schemas.microsoft.com/office/powerpoint/2010/main" val="13966800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43660</TotalTime>
  <Words>1183</Words>
  <Application>Microsoft Macintosh PowerPoint</Application>
  <PresentationFormat>Widescreen</PresentationFormat>
  <Paragraphs>97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Wingdings</vt:lpstr>
      <vt:lpstr>Parcel</vt:lpstr>
      <vt:lpstr>A2 Presentation </vt:lpstr>
      <vt:lpstr>Popular sports in Neath port-Talbot </vt:lpstr>
      <vt:lpstr>Percentage of females, males &amp; all playing sport </vt:lpstr>
      <vt:lpstr> Session Options </vt:lpstr>
      <vt:lpstr>Developing the session</vt:lpstr>
      <vt:lpstr>Location to host the session </vt:lpstr>
      <vt:lpstr>Different ways to engage people to be involved in sport</vt:lpstr>
      <vt:lpstr>Promotion</vt:lpstr>
      <vt:lpstr>Funding </vt:lpstr>
      <vt:lpstr>End project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A2 Presentation </dc:title>
  <dc:creator>Kane Simmonds (1801139)</dc:creator>
  <cp:lastModifiedBy>Kane Simmonds (1801139)</cp:lastModifiedBy>
  <cp:revision>61</cp:revision>
  <dcterms:created xsi:type="dcterms:W3CDTF">2019-12-03T19:11:01Z</dcterms:created>
  <dcterms:modified xsi:type="dcterms:W3CDTF">2020-01-09T17:28:35Z</dcterms:modified>
</cp:coreProperties>
</file>