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57" r:id="rId3"/>
    <p:sldId id="258" r:id="rId4"/>
    <p:sldId id="259" r:id="rId5"/>
    <p:sldId id="264" r:id="rId6"/>
    <p:sldId id="268" r:id="rId7"/>
    <p:sldId id="261" r:id="rId8"/>
    <p:sldId id="262" r:id="rId9"/>
    <p:sldId id="265" r:id="rId10"/>
    <p:sldId id="266" r:id="rId11"/>
    <p:sldId id="267" r:id="rId12"/>
    <p:sldId id="269" r:id="rId1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C8327AF-D00F-4B55-88E8-7D7D89E786DE}">
          <p14:sldIdLst>
            <p14:sldId id="256"/>
            <p14:sldId id="257"/>
            <p14:sldId id="258"/>
            <p14:sldId id="259"/>
            <p14:sldId id="264"/>
            <p14:sldId id="268"/>
            <p14:sldId id="261"/>
            <p14:sldId id="262"/>
            <p14:sldId id="265"/>
            <p14:sldId id="266"/>
            <p14:sldId id="267"/>
            <p14:sldId id="26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63636" autoAdjust="0"/>
  </p:normalViewPr>
  <p:slideViewPr>
    <p:cSldViewPr snapToGrid="0">
      <p:cViewPr varScale="1">
        <p:scale>
          <a:sx n="46" d="100"/>
          <a:sy n="46" d="100"/>
        </p:scale>
        <p:origin x="1686" y="36"/>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52" d="100"/>
          <a:sy n="52" d="100"/>
        </p:scale>
        <p:origin x="2976"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9B3328-9539-4911-B6D9-D69712FD67AE}" type="doc">
      <dgm:prSet loTypeId="urn:microsoft.com/office/officeart/2005/8/layout/hProcess7" loCatId="list" qsTypeId="urn:microsoft.com/office/officeart/2005/8/quickstyle/3d1" qsCatId="3D" csTypeId="urn:microsoft.com/office/officeart/2005/8/colors/accent1_2" csCatId="accent1" phldr="1"/>
      <dgm:spPr/>
      <dgm:t>
        <a:bodyPr/>
        <a:lstStyle/>
        <a:p>
          <a:endParaRPr lang="en-GB"/>
        </a:p>
      </dgm:t>
    </dgm:pt>
    <dgm:pt modelId="{3AA4AB9F-05CE-46E6-9EC4-9ABE93281BF4}">
      <dgm:prSet phldrT="[Text]" custT="1"/>
      <dgm:spPr/>
      <dgm:t>
        <a:bodyPr/>
        <a:lstStyle/>
        <a:p>
          <a:r>
            <a:rPr lang="en-GB" sz="3200" dirty="0"/>
            <a:t>  Resources / Accessibility</a:t>
          </a:r>
        </a:p>
      </dgm:t>
    </dgm:pt>
    <dgm:pt modelId="{D6DE198E-6A7D-4160-9E3C-BB2643CDF911}" type="parTrans" cxnId="{139D989E-BCAD-4F47-BC3D-D3DC321ADB7C}">
      <dgm:prSet/>
      <dgm:spPr/>
      <dgm:t>
        <a:bodyPr/>
        <a:lstStyle/>
        <a:p>
          <a:endParaRPr lang="en-GB"/>
        </a:p>
      </dgm:t>
    </dgm:pt>
    <dgm:pt modelId="{541A80AA-30AB-4CE0-9834-68BE78EF035F}" type="sibTrans" cxnId="{139D989E-BCAD-4F47-BC3D-D3DC321ADB7C}">
      <dgm:prSet/>
      <dgm:spPr/>
      <dgm:t>
        <a:bodyPr/>
        <a:lstStyle/>
        <a:p>
          <a:endParaRPr lang="en-GB"/>
        </a:p>
      </dgm:t>
    </dgm:pt>
    <dgm:pt modelId="{81F67E38-3F98-4F97-B212-1F60D50D3E10}">
      <dgm:prSet phldrT="[Text]"/>
      <dgm:spPr/>
      <dgm:t>
        <a:bodyPr/>
        <a:lstStyle/>
        <a:p>
          <a:pPr algn="ctr"/>
          <a:r>
            <a:rPr lang="en-GB" dirty="0"/>
            <a:t>   </a:t>
          </a:r>
        </a:p>
      </dgm:t>
    </dgm:pt>
    <dgm:pt modelId="{921186E9-6D54-46B7-B89C-771BF95E41F5}" type="parTrans" cxnId="{DCD2C98E-E56C-4DC8-9598-A408DE94E3E0}">
      <dgm:prSet/>
      <dgm:spPr/>
      <dgm:t>
        <a:bodyPr/>
        <a:lstStyle/>
        <a:p>
          <a:endParaRPr lang="en-GB"/>
        </a:p>
      </dgm:t>
    </dgm:pt>
    <dgm:pt modelId="{D0F38851-4273-4348-A418-FC1598CB3E68}" type="sibTrans" cxnId="{DCD2C98E-E56C-4DC8-9598-A408DE94E3E0}">
      <dgm:prSet/>
      <dgm:spPr/>
      <dgm:t>
        <a:bodyPr/>
        <a:lstStyle/>
        <a:p>
          <a:endParaRPr lang="en-GB"/>
        </a:p>
      </dgm:t>
    </dgm:pt>
    <dgm:pt modelId="{11946935-4092-40CA-AA80-FA5DF9281543}">
      <dgm:prSet phldrT="[Text]" custT="1"/>
      <dgm:spPr/>
      <dgm:t>
        <a:bodyPr/>
        <a:lstStyle/>
        <a:p>
          <a:r>
            <a:rPr lang="en-GB" sz="3200" dirty="0"/>
            <a:t>  Integration</a:t>
          </a:r>
        </a:p>
      </dgm:t>
    </dgm:pt>
    <dgm:pt modelId="{836C6A4D-3B92-427A-8FB4-4BB89C284E82}" type="parTrans" cxnId="{77F2C421-C9CA-4DAB-B695-C4E2A32C36D9}">
      <dgm:prSet/>
      <dgm:spPr/>
      <dgm:t>
        <a:bodyPr/>
        <a:lstStyle/>
        <a:p>
          <a:endParaRPr lang="en-GB"/>
        </a:p>
      </dgm:t>
    </dgm:pt>
    <dgm:pt modelId="{F17CE934-EF35-4625-943E-42265879362D}" type="sibTrans" cxnId="{77F2C421-C9CA-4DAB-B695-C4E2A32C36D9}">
      <dgm:prSet/>
      <dgm:spPr/>
      <dgm:t>
        <a:bodyPr/>
        <a:lstStyle/>
        <a:p>
          <a:endParaRPr lang="en-GB"/>
        </a:p>
      </dgm:t>
    </dgm:pt>
    <dgm:pt modelId="{B3AC3446-B9B2-414E-8F45-D64478C883DB}">
      <dgm:prSet phldrT="[Text]"/>
      <dgm:spPr/>
      <dgm:t>
        <a:bodyPr/>
        <a:lstStyle/>
        <a:p>
          <a:pPr algn="l"/>
          <a:r>
            <a:rPr lang="en-GB" dirty="0"/>
            <a:t>  </a:t>
          </a:r>
        </a:p>
      </dgm:t>
    </dgm:pt>
    <dgm:pt modelId="{D7DE6A23-ECF6-40AC-92CB-0DE6074C7F53}" type="parTrans" cxnId="{77F61C6A-E277-4AF2-BC0B-48AA0883E503}">
      <dgm:prSet/>
      <dgm:spPr/>
      <dgm:t>
        <a:bodyPr/>
        <a:lstStyle/>
        <a:p>
          <a:endParaRPr lang="en-GB"/>
        </a:p>
      </dgm:t>
    </dgm:pt>
    <dgm:pt modelId="{3C2A0E15-5631-4215-B083-E9C9CAD2E007}" type="sibTrans" cxnId="{77F61C6A-E277-4AF2-BC0B-48AA0883E503}">
      <dgm:prSet/>
      <dgm:spPr/>
      <dgm:t>
        <a:bodyPr/>
        <a:lstStyle/>
        <a:p>
          <a:endParaRPr lang="en-GB"/>
        </a:p>
      </dgm:t>
    </dgm:pt>
    <dgm:pt modelId="{E4510921-13FA-4B8B-B889-38CDD27A30BB}">
      <dgm:prSet phldrT="[Text]" custT="1"/>
      <dgm:spPr/>
      <dgm:t>
        <a:bodyPr/>
        <a:lstStyle/>
        <a:p>
          <a:r>
            <a:rPr lang="en-GB" sz="3200" dirty="0"/>
            <a:t>  Measurement</a:t>
          </a:r>
        </a:p>
      </dgm:t>
    </dgm:pt>
    <dgm:pt modelId="{927D391C-9ECF-4A9C-B6F6-4B7D06C92B04}" type="parTrans" cxnId="{ABB3CE89-9B1B-44BE-8CE7-9E17696EA376}">
      <dgm:prSet/>
      <dgm:spPr/>
      <dgm:t>
        <a:bodyPr/>
        <a:lstStyle/>
        <a:p>
          <a:endParaRPr lang="en-GB"/>
        </a:p>
      </dgm:t>
    </dgm:pt>
    <dgm:pt modelId="{08C80A17-2F11-4886-92DE-3DA18CE20D62}" type="sibTrans" cxnId="{ABB3CE89-9B1B-44BE-8CE7-9E17696EA376}">
      <dgm:prSet/>
      <dgm:spPr/>
      <dgm:t>
        <a:bodyPr/>
        <a:lstStyle/>
        <a:p>
          <a:endParaRPr lang="en-GB"/>
        </a:p>
      </dgm:t>
    </dgm:pt>
    <dgm:pt modelId="{17B1918D-B575-40FB-B3EC-B1EC0BA1DFDF}">
      <dgm:prSet phldrT="[Text]"/>
      <dgm:spPr/>
      <dgm:t>
        <a:bodyPr/>
        <a:lstStyle/>
        <a:p>
          <a:pPr algn="ctr"/>
          <a:endParaRPr lang="en-GB" dirty="0"/>
        </a:p>
      </dgm:t>
    </dgm:pt>
    <dgm:pt modelId="{CB59379C-B0FA-4B38-A4DF-88530F2E4A71}" type="parTrans" cxnId="{220F25F5-149F-4ED6-9F4C-4CB34E2F856E}">
      <dgm:prSet/>
      <dgm:spPr/>
      <dgm:t>
        <a:bodyPr/>
        <a:lstStyle/>
        <a:p>
          <a:endParaRPr lang="en-GB"/>
        </a:p>
      </dgm:t>
    </dgm:pt>
    <dgm:pt modelId="{9D1C08B6-6573-4798-A868-AF0D05E101B1}" type="sibTrans" cxnId="{220F25F5-149F-4ED6-9F4C-4CB34E2F856E}">
      <dgm:prSet/>
      <dgm:spPr/>
      <dgm:t>
        <a:bodyPr/>
        <a:lstStyle/>
        <a:p>
          <a:endParaRPr lang="en-GB"/>
        </a:p>
      </dgm:t>
    </dgm:pt>
    <dgm:pt modelId="{FC6D79DB-53D8-448E-8F54-0D9FD95A93C0}" type="pres">
      <dgm:prSet presAssocID="{E39B3328-9539-4911-B6D9-D69712FD67AE}" presName="Name0" presStyleCnt="0">
        <dgm:presLayoutVars>
          <dgm:dir/>
          <dgm:animLvl val="lvl"/>
          <dgm:resizeHandles val="exact"/>
        </dgm:presLayoutVars>
      </dgm:prSet>
      <dgm:spPr/>
    </dgm:pt>
    <dgm:pt modelId="{1E5A39C2-7B43-4178-BDAA-418495D80DEE}" type="pres">
      <dgm:prSet presAssocID="{3AA4AB9F-05CE-46E6-9EC4-9ABE93281BF4}" presName="compositeNode" presStyleCnt="0">
        <dgm:presLayoutVars>
          <dgm:bulletEnabled val="1"/>
        </dgm:presLayoutVars>
      </dgm:prSet>
      <dgm:spPr/>
    </dgm:pt>
    <dgm:pt modelId="{BC17AD0C-74F5-45EF-828C-FB1E18DD6A2E}" type="pres">
      <dgm:prSet presAssocID="{3AA4AB9F-05CE-46E6-9EC4-9ABE93281BF4}" presName="bgRect" presStyleLbl="node1" presStyleIdx="0" presStyleCnt="3" custLinFactNeighborX="-1756" custLinFactNeighborY="0"/>
      <dgm:spPr/>
    </dgm:pt>
    <dgm:pt modelId="{FF48F4C2-1AD5-4117-8F31-8C9639BD12F7}" type="pres">
      <dgm:prSet presAssocID="{3AA4AB9F-05CE-46E6-9EC4-9ABE93281BF4}" presName="parentNode" presStyleLbl="node1" presStyleIdx="0" presStyleCnt="3">
        <dgm:presLayoutVars>
          <dgm:chMax val="0"/>
          <dgm:bulletEnabled val="1"/>
        </dgm:presLayoutVars>
      </dgm:prSet>
      <dgm:spPr/>
    </dgm:pt>
    <dgm:pt modelId="{946A774B-E841-4904-8683-FFD254A7C496}" type="pres">
      <dgm:prSet presAssocID="{3AA4AB9F-05CE-46E6-9EC4-9ABE93281BF4}" presName="childNode" presStyleLbl="node1" presStyleIdx="0" presStyleCnt="3">
        <dgm:presLayoutVars>
          <dgm:bulletEnabled val="1"/>
        </dgm:presLayoutVars>
      </dgm:prSet>
      <dgm:spPr/>
    </dgm:pt>
    <dgm:pt modelId="{ED45FAE4-2EB9-4A1E-B886-8C0B1238D21C}" type="pres">
      <dgm:prSet presAssocID="{541A80AA-30AB-4CE0-9834-68BE78EF035F}" presName="hSp" presStyleCnt="0"/>
      <dgm:spPr/>
    </dgm:pt>
    <dgm:pt modelId="{FCF2C5B0-1B07-46FD-9502-C5421C369685}" type="pres">
      <dgm:prSet presAssocID="{541A80AA-30AB-4CE0-9834-68BE78EF035F}" presName="vProcSp" presStyleCnt="0"/>
      <dgm:spPr/>
    </dgm:pt>
    <dgm:pt modelId="{FA3B5F17-4993-4C59-9501-324006BC817A}" type="pres">
      <dgm:prSet presAssocID="{541A80AA-30AB-4CE0-9834-68BE78EF035F}" presName="vSp1" presStyleCnt="0"/>
      <dgm:spPr/>
    </dgm:pt>
    <dgm:pt modelId="{4119E376-C083-4844-AE96-46E09E0039E0}" type="pres">
      <dgm:prSet presAssocID="{541A80AA-30AB-4CE0-9834-68BE78EF035F}" presName="simulatedConn" presStyleLbl="solidFgAcc1" presStyleIdx="0" presStyleCnt="2"/>
      <dgm:spPr/>
    </dgm:pt>
    <dgm:pt modelId="{62A713A8-A3C2-449D-88EF-025FE5E46AD0}" type="pres">
      <dgm:prSet presAssocID="{541A80AA-30AB-4CE0-9834-68BE78EF035F}" presName="vSp2" presStyleCnt="0"/>
      <dgm:spPr/>
    </dgm:pt>
    <dgm:pt modelId="{ACEF3F8A-3A94-4DBF-985A-0983F6CBB653}" type="pres">
      <dgm:prSet presAssocID="{541A80AA-30AB-4CE0-9834-68BE78EF035F}" presName="sibTrans" presStyleCnt="0"/>
      <dgm:spPr/>
    </dgm:pt>
    <dgm:pt modelId="{4841C3C1-825D-4B1A-8F6B-54F1D7448B84}" type="pres">
      <dgm:prSet presAssocID="{11946935-4092-40CA-AA80-FA5DF9281543}" presName="compositeNode" presStyleCnt="0">
        <dgm:presLayoutVars>
          <dgm:bulletEnabled val="1"/>
        </dgm:presLayoutVars>
      </dgm:prSet>
      <dgm:spPr/>
    </dgm:pt>
    <dgm:pt modelId="{6C86752E-082B-4555-98DC-C2C2EC296903}" type="pres">
      <dgm:prSet presAssocID="{11946935-4092-40CA-AA80-FA5DF9281543}" presName="bgRect" presStyleLbl="node1" presStyleIdx="1" presStyleCnt="3" custScaleX="104948" custLinFactNeighborY="-488"/>
      <dgm:spPr/>
    </dgm:pt>
    <dgm:pt modelId="{0C74F74D-93DA-444F-8ED6-942F4E8314F7}" type="pres">
      <dgm:prSet presAssocID="{11946935-4092-40CA-AA80-FA5DF9281543}" presName="parentNode" presStyleLbl="node1" presStyleIdx="1" presStyleCnt="3">
        <dgm:presLayoutVars>
          <dgm:chMax val="0"/>
          <dgm:bulletEnabled val="1"/>
        </dgm:presLayoutVars>
      </dgm:prSet>
      <dgm:spPr/>
    </dgm:pt>
    <dgm:pt modelId="{9C49CDA6-113C-4A97-800B-C9847415FE74}" type="pres">
      <dgm:prSet presAssocID="{11946935-4092-40CA-AA80-FA5DF9281543}" presName="childNode" presStyleLbl="node1" presStyleIdx="1" presStyleCnt="3">
        <dgm:presLayoutVars>
          <dgm:bulletEnabled val="1"/>
        </dgm:presLayoutVars>
      </dgm:prSet>
      <dgm:spPr/>
    </dgm:pt>
    <dgm:pt modelId="{A820E730-2654-4BE5-BEAC-02E825F8A669}" type="pres">
      <dgm:prSet presAssocID="{F17CE934-EF35-4625-943E-42265879362D}" presName="hSp" presStyleCnt="0"/>
      <dgm:spPr/>
    </dgm:pt>
    <dgm:pt modelId="{24CCFC96-4A39-45E1-936C-F8286D49E44A}" type="pres">
      <dgm:prSet presAssocID="{F17CE934-EF35-4625-943E-42265879362D}" presName="vProcSp" presStyleCnt="0"/>
      <dgm:spPr/>
    </dgm:pt>
    <dgm:pt modelId="{8DF0834A-0354-47AF-B1C9-07A474BB53BD}" type="pres">
      <dgm:prSet presAssocID="{F17CE934-EF35-4625-943E-42265879362D}" presName="vSp1" presStyleCnt="0"/>
      <dgm:spPr/>
    </dgm:pt>
    <dgm:pt modelId="{DA15B08D-0018-4D80-9754-B2B55BCB446A}" type="pres">
      <dgm:prSet presAssocID="{F17CE934-EF35-4625-943E-42265879362D}" presName="simulatedConn" presStyleLbl="solidFgAcc1" presStyleIdx="1" presStyleCnt="2"/>
      <dgm:spPr/>
    </dgm:pt>
    <dgm:pt modelId="{855E50A8-AE9E-4748-AA2B-F97E414F3998}" type="pres">
      <dgm:prSet presAssocID="{F17CE934-EF35-4625-943E-42265879362D}" presName="vSp2" presStyleCnt="0"/>
      <dgm:spPr/>
    </dgm:pt>
    <dgm:pt modelId="{177FCD80-DE6B-47C1-A833-9621D14FFF93}" type="pres">
      <dgm:prSet presAssocID="{F17CE934-EF35-4625-943E-42265879362D}" presName="sibTrans" presStyleCnt="0"/>
      <dgm:spPr/>
    </dgm:pt>
    <dgm:pt modelId="{FB6E0CE8-45B6-4E5B-9965-C539D68D607C}" type="pres">
      <dgm:prSet presAssocID="{E4510921-13FA-4B8B-B889-38CDD27A30BB}" presName="compositeNode" presStyleCnt="0">
        <dgm:presLayoutVars>
          <dgm:bulletEnabled val="1"/>
        </dgm:presLayoutVars>
      </dgm:prSet>
      <dgm:spPr/>
    </dgm:pt>
    <dgm:pt modelId="{410F92A7-3A52-4EDE-8133-6972278E802F}" type="pres">
      <dgm:prSet presAssocID="{E4510921-13FA-4B8B-B889-38CDD27A30BB}" presName="bgRect" presStyleLbl="node1" presStyleIdx="2" presStyleCnt="3"/>
      <dgm:spPr/>
    </dgm:pt>
    <dgm:pt modelId="{D7BAB1E4-267F-49D2-9156-45278BD13DCF}" type="pres">
      <dgm:prSet presAssocID="{E4510921-13FA-4B8B-B889-38CDD27A30BB}" presName="parentNode" presStyleLbl="node1" presStyleIdx="2" presStyleCnt="3">
        <dgm:presLayoutVars>
          <dgm:chMax val="0"/>
          <dgm:bulletEnabled val="1"/>
        </dgm:presLayoutVars>
      </dgm:prSet>
      <dgm:spPr/>
    </dgm:pt>
    <dgm:pt modelId="{531B6C97-0EF2-4393-862A-54881506198D}" type="pres">
      <dgm:prSet presAssocID="{E4510921-13FA-4B8B-B889-38CDD27A30BB}" presName="childNode" presStyleLbl="node1" presStyleIdx="2" presStyleCnt="3">
        <dgm:presLayoutVars>
          <dgm:bulletEnabled val="1"/>
        </dgm:presLayoutVars>
      </dgm:prSet>
      <dgm:spPr/>
    </dgm:pt>
  </dgm:ptLst>
  <dgm:cxnLst>
    <dgm:cxn modelId="{872C3204-7467-4658-A6D9-760CAAC8BBD0}" type="presOf" srcId="{3AA4AB9F-05CE-46E6-9EC4-9ABE93281BF4}" destId="{FF48F4C2-1AD5-4117-8F31-8C9639BD12F7}" srcOrd="1" destOrd="0" presId="urn:microsoft.com/office/officeart/2005/8/layout/hProcess7"/>
    <dgm:cxn modelId="{096D1F15-4C6E-4CDB-B060-AEF5525AC564}" type="presOf" srcId="{E4510921-13FA-4B8B-B889-38CDD27A30BB}" destId="{410F92A7-3A52-4EDE-8133-6972278E802F}" srcOrd="0" destOrd="0" presId="urn:microsoft.com/office/officeart/2005/8/layout/hProcess7"/>
    <dgm:cxn modelId="{77F2C421-C9CA-4DAB-B695-C4E2A32C36D9}" srcId="{E39B3328-9539-4911-B6D9-D69712FD67AE}" destId="{11946935-4092-40CA-AA80-FA5DF9281543}" srcOrd="1" destOrd="0" parTransId="{836C6A4D-3B92-427A-8FB4-4BB89C284E82}" sibTransId="{F17CE934-EF35-4625-943E-42265879362D}"/>
    <dgm:cxn modelId="{4CD92841-12A4-4760-8155-0D6CFD95C57F}" type="presOf" srcId="{11946935-4092-40CA-AA80-FA5DF9281543}" destId="{6C86752E-082B-4555-98DC-C2C2EC296903}" srcOrd="0" destOrd="0" presId="urn:microsoft.com/office/officeart/2005/8/layout/hProcess7"/>
    <dgm:cxn modelId="{EB17A762-6CDE-4321-B4C0-F96A04CF4F32}" type="presOf" srcId="{11946935-4092-40CA-AA80-FA5DF9281543}" destId="{0C74F74D-93DA-444F-8ED6-942F4E8314F7}" srcOrd="1" destOrd="0" presId="urn:microsoft.com/office/officeart/2005/8/layout/hProcess7"/>
    <dgm:cxn modelId="{115A0148-A181-496E-8180-B9E3FF3BF97C}" type="presOf" srcId="{E4510921-13FA-4B8B-B889-38CDD27A30BB}" destId="{D7BAB1E4-267F-49D2-9156-45278BD13DCF}" srcOrd="1" destOrd="0" presId="urn:microsoft.com/office/officeart/2005/8/layout/hProcess7"/>
    <dgm:cxn modelId="{77F61C6A-E277-4AF2-BC0B-48AA0883E503}" srcId="{11946935-4092-40CA-AA80-FA5DF9281543}" destId="{B3AC3446-B9B2-414E-8F45-D64478C883DB}" srcOrd="0" destOrd="0" parTransId="{D7DE6A23-ECF6-40AC-92CB-0DE6074C7F53}" sibTransId="{3C2A0E15-5631-4215-B083-E9C9CAD2E007}"/>
    <dgm:cxn modelId="{2972D04B-8E53-442A-AA46-3924BB26A2EE}" type="presOf" srcId="{81F67E38-3F98-4F97-B212-1F60D50D3E10}" destId="{946A774B-E841-4904-8683-FFD254A7C496}" srcOrd="0" destOrd="0" presId="urn:microsoft.com/office/officeart/2005/8/layout/hProcess7"/>
    <dgm:cxn modelId="{4FB72A77-0F23-47A0-85D4-2A12B1A06005}" type="presOf" srcId="{E39B3328-9539-4911-B6D9-D69712FD67AE}" destId="{FC6D79DB-53D8-448E-8F54-0D9FD95A93C0}" srcOrd="0" destOrd="0" presId="urn:microsoft.com/office/officeart/2005/8/layout/hProcess7"/>
    <dgm:cxn modelId="{ABB3CE89-9B1B-44BE-8CE7-9E17696EA376}" srcId="{E39B3328-9539-4911-B6D9-D69712FD67AE}" destId="{E4510921-13FA-4B8B-B889-38CDD27A30BB}" srcOrd="2" destOrd="0" parTransId="{927D391C-9ECF-4A9C-B6F6-4B7D06C92B04}" sibTransId="{08C80A17-2F11-4886-92DE-3DA18CE20D62}"/>
    <dgm:cxn modelId="{DCD2C98E-E56C-4DC8-9598-A408DE94E3E0}" srcId="{3AA4AB9F-05CE-46E6-9EC4-9ABE93281BF4}" destId="{81F67E38-3F98-4F97-B212-1F60D50D3E10}" srcOrd="0" destOrd="0" parTransId="{921186E9-6D54-46B7-B89C-771BF95E41F5}" sibTransId="{D0F38851-4273-4348-A418-FC1598CB3E68}"/>
    <dgm:cxn modelId="{139D989E-BCAD-4F47-BC3D-D3DC321ADB7C}" srcId="{E39B3328-9539-4911-B6D9-D69712FD67AE}" destId="{3AA4AB9F-05CE-46E6-9EC4-9ABE93281BF4}" srcOrd="0" destOrd="0" parTransId="{D6DE198E-6A7D-4160-9E3C-BB2643CDF911}" sibTransId="{541A80AA-30AB-4CE0-9834-68BE78EF035F}"/>
    <dgm:cxn modelId="{578BD4C9-8017-4CE7-B23A-1F424FE7689B}" type="presOf" srcId="{B3AC3446-B9B2-414E-8F45-D64478C883DB}" destId="{9C49CDA6-113C-4A97-800B-C9847415FE74}" srcOrd="0" destOrd="0" presId="urn:microsoft.com/office/officeart/2005/8/layout/hProcess7"/>
    <dgm:cxn modelId="{347F5BD5-4012-44AD-9739-1DC311D09A47}" type="presOf" srcId="{3AA4AB9F-05CE-46E6-9EC4-9ABE93281BF4}" destId="{BC17AD0C-74F5-45EF-828C-FB1E18DD6A2E}" srcOrd="0" destOrd="0" presId="urn:microsoft.com/office/officeart/2005/8/layout/hProcess7"/>
    <dgm:cxn modelId="{220F25F5-149F-4ED6-9F4C-4CB34E2F856E}" srcId="{E4510921-13FA-4B8B-B889-38CDD27A30BB}" destId="{17B1918D-B575-40FB-B3EC-B1EC0BA1DFDF}" srcOrd="0" destOrd="0" parTransId="{CB59379C-B0FA-4B38-A4DF-88530F2E4A71}" sibTransId="{9D1C08B6-6573-4798-A868-AF0D05E101B1}"/>
    <dgm:cxn modelId="{3A3E83FF-2E02-40A9-966A-3F59FECC0667}" type="presOf" srcId="{17B1918D-B575-40FB-B3EC-B1EC0BA1DFDF}" destId="{531B6C97-0EF2-4393-862A-54881506198D}" srcOrd="0" destOrd="0" presId="urn:microsoft.com/office/officeart/2005/8/layout/hProcess7"/>
    <dgm:cxn modelId="{7535047E-67AE-45F3-83BB-71A2E6EDF3BD}" type="presParOf" srcId="{FC6D79DB-53D8-448E-8F54-0D9FD95A93C0}" destId="{1E5A39C2-7B43-4178-BDAA-418495D80DEE}" srcOrd="0" destOrd="0" presId="urn:microsoft.com/office/officeart/2005/8/layout/hProcess7"/>
    <dgm:cxn modelId="{ED9D1636-F5CF-448E-877E-398EA5B32666}" type="presParOf" srcId="{1E5A39C2-7B43-4178-BDAA-418495D80DEE}" destId="{BC17AD0C-74F5-45EF-828C-FB1E18DD6A2E}" srcOrd="0" destOrd="0" presId="urn:microsoft.com/office/officeart/2005/8/layout/hProcess7"/>
    <dgm:cxn modelId="{33BB053B-4BC7-4656-8891-AF83CE963A22}" type="presParOf" srcId="{1E5A39C2-7B43-4178-BDAA-418495D80DEE}" destId="{FF48F4C2-1AD5-4117-8F31-8C9639BD12F7}" srcOrd="1" destOrd="0" presId="urn:microsoft.com/office/officeart/2005/8/layout/hProcess7"/>
    <dgm:cxn modelId="{D369A44A-7596-4BE7-B9F1-0F43D5DA04D3}" type="presParOf" srcId="{1E5A39C2-7B43-4178-BDAA-418495D80DEE}" destId="{946A774B-E841-4904-8683-FFD254A7C496}" srcOrd="2" destOrd="0" presId="urn:microsoft.com/office/officeart/2005/8/layout/hProcess7"/>
    <dgm:cxn modelId="{3190DA98-81AC-43E3-957B-EC25B4859ADE}" type="presParOf" srcId="{FC6D79DB-53D8-448E-8F54-0D9FD95A93C0}" destId="{ED45FAE4-2EB9-4A1E-B886-8C0B1238D21C}" srcOrd="1" destOrd="0" presId="urn:microsoft.com/office/officeart/2005/8/layout/hProcess7"/>
    <dgm:cxn modelId="{B272F0AF-B564-4791-A078-EB0042FC1755}" type="presParOf" srcId="{FC6D79DB-53D8-448E-8F54-0D9FD95A93C0}" destId="{FCF2C5B0-1B07-46FD-9502-C5421C369685}" srcOrd="2" destOrd="0" presId="urn:microsoft.com/office/officeart/2005/8/layout/hProcess7"/>
    <dgm:cxn modelId="{A9B84DF5-5280-4E90-A363-F1778F57971C}" type="presParOf" srcId="{FCF2C5B0-1B07-46FD-9502-C5421C369685}" destId="{FA3B5F17-4993-4C59-9501-324006BC817A}" srcOrd="0" destOrd="0" presId="urn:microsoft.com/office/officeart/2005/8/layout/hProcess7"/>
    <dgm:cxn modelId="{525DD1B6-EB61-4626-9AA4-AA52051AFB99}" type="presParOf" srcId="{FCF2C5B0-1B07-46FD-9502-C5421C369685}" destId="{4119E376-C083-4844-AE96-46E09E0039E0}" srcOrd="1" destOrd="0" presId="urn:microsoft.com/office/officeart/2005/8/layout/hProcess7"/>
    <dgm:cxn modelId="{210E36D0-455A-407B-8949-B15828391925}" type="presParOf" srcId="{FCF2C5B0-1B07-46FD-9502-C5421C369685}" destId="{62A713A8-A3C2-449D-88EF-025FE5E46AD0}" srcOrd="2" destOrd="0" presId="urn:microsoft.com/office/officeart/2005/8/layout/hProcess7"/>
    <dgm:cxn modelId="{B9B806C0-2EB9-4965-9D1B-1B97AC71C8BD}" type="presParOf" srcId="{FC6D79DB-53D8-448E-8F54-0D9FD95A93C0}" destId="{ACEF3F8A-3A94-4DBF-985A-0983F6CBB653}" srcOrd="3" destOrd="0" presId="urn:microsoft.com/office/officeart/2005/8/layout/hProcess7"/>
    <dgm:cxn modelId="{11519C9A-36BF-4CB4-88BD-B17ECE95E7AF}" type="presParOf" srcId="{FC6D79DB-53D8-448E-8F54-0D9FD95A93C0}" destId="{4841C3C1-825D-4B1A-8F6B-54F1D7448B84}" srcOrd="4" destOrd="0" presId="urn:microsoft.com/office/officeart/2005/8/layout/hProcess7"/>
    <dgm:cxn modelId="{A5D40629-83DC-4CEC-826E-0D21CE45BB7D}" type="presParOf" srcId="{4841C3C1-825D-4B1A-8F6B-54F1D7448B84}" destId="{6C86752E-082B-4555-98DC-C2C2EC296903}" srcOrd="0" destOrd="0" presId="urn:microsoft.com/office/officeart/2005/8/layout/hProcess7"/>
    <dgm:cxn modelId="{4477F1D6-FBA8-45BA-9776-7C390F99935C}" type="presParOf" srcId="{4841C3C1-825D-4B1A-8F6B-54F1D7448B84}" destId="{0C74F74D-93DA-444F-8ED6-942F4E8314F7}" srcOrd="1" destOrd="0" presId="urn:microsoft.com/office/officeart/2005/8/layout/hProcess7"/>
    <dgm:cxn modelId="{EF517301-2778-40FE-9FE5-B2D71408C755}" type="presParOf" srcId="{4841C3C1-825D-4B1A-8F6B-54F1D7448B84}" destId="{9C49CDA6-113C-4A97-800B-C9847415FE74}" srcOrd="2" destOrd="0" presId="urn:microsoft.com/office/officeart/2005/8/layout/hProcess7"/>
    <dgm:cxn modelId="{534E16F3-0C47-4A98-9C57-A1524FE3DFCE}" type="presParOf" srcId="{FC6D79DB-53D8-448E-8F54-0D9FD95A93C0}" destId="{A820E730-2654-4BE5-BEAC-02E825F8A669}" srcOrd="5" destOrd="0" presId="urn:microsoft.com/office/officeart/2005/8/layout/hProcess7"/>
    <dgm:cxn modelId="{7A57E733-9D53-4165-8A30-E94ADBF40180}" type="presParOf" srcId="{FC6D79DB-53D8-448E-8F54-0D9FD95A93C0}" destId="{24CCFC96-4A39-45E1-936C-F8286D49E44A}" srcOrd="6" destOrd="0" presId="urn:microsoft.com/office/officeart/2005/8/layout/hProcess7"/>
    <dgm:cxn modelId="{F43D1051-C42F-4C98-8DB5-B1A3B5F7F523}" type="presParOf" srcId="{24CCFC96-4A39-45E1-936C-F8286D49E44A}" destId="{8DF0834A-0354-47AF-B1C9-07A474BB53BD}" srcOrd="0" destOrd="0" presId="urn:microsoft.com/office/officeart/2005/8/layout/hProcess7"/>
    <dgm:cxn modelId="{56511ADF-2109-4059-99E6-E68572C880BF}" type="presParOf" srcId="{24CCFC96-4A39-45E1-936C-F8286D49E44A}" destId="{DA15B08D-0018-4D80-9754-B2B55BCB446A}" srcOrd="1" destOrd="0" presId="urn:microsoft.com/office/officeart/2005/8/layout/hProcess7"/>
    <dgm:cxn modelId="{A98C2C81-3E8D-4A1D-99D6-F245AED4822F}" type="presParOf" srcId="{24CCFC96-4A39-45E1-936C-F8286D49E44A}" destId="{855E50A8-AE9E-4748-AA2B-F97E414F3998}" srcOrd="2" destOrd="0" presId="urn:microsoft.com/office/officeart/2005/8/layout/hProcess7"/>
    <dgm:cxn modelId="{AFBB508B-3339-4090-B774-299F957D6E8D}" type="presParOf" srcId="{FC6D79DB-53D8-448E-8F54-0D9FD95A93C0}" destId="{177FCD80-DE6B-47C1-A833-9621D14FFF93}" srcOrd="7" destOrd="0" presId="urn:microsoft.com/office/officeart/2005/8/layout/hProcess7"/>
    <dgm:cxn modelId="{E10AA2F2-C523-465B-A0E6-158C436A74FA}" type="presParOf" srcId="{FC6D79DB-53D8-448E-8F54-0D9FD95A93C0}" destId="{FB6E0CE8-45B6-4E5B-9965-C539D68D607C}" srcOrd="8" destOrd="0" presId="urn:microsoft.com/office/officeart/2005/8/layout/hProcess7"/>
    <dgm:cxn modelId="{A542940D-79AB-48A6-989A-69BB6E0C376A}" type="presParOf" srcId="{FB6E0CE8-45B6-4E5B-9965-C539D68D607C}" destId="{410F92A7-3A52-4EDE-8133-6972278E802F}" srcOrd="0" destOrd="0" presId="urn:microsoft.com/office/officeart/2005/8/layout/hProcess7"/>
    <dgm:cxn modelId="{4904DCC8-AD32-472A-9BC7-E9290D9C18C6}" type="presParOf" srcId="{FB6E0CE8-45B6-4E5B-9965-C539D68D607C}" destId="{D7BAB1E4-267F-49D2-9156-45278BD13DCF}" srcOrd="1" destOrd="0" presId="urn:microsoft.com/office/officeart/2005/8/layout/hProcess7"/>
    <dgm:cxn modelId="{3F1531B4-3AD3-4CFF-81D9-302ACEC2F9EA}" type="presParOf" srcId="{FB6E0CE8-45B6-4E5B-9965-C539D68D607C}" destId="{531B6C97-0EF2-4393-862A-54881506198D}" srcOrd="2" destOrd="0" presId="urn:microsoft.com/office/officeart/2005/8/layout/hProcess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7AD0C-74F5-45EF-828C-FB1E18DD6A2E}">
      <dsp:nvSpPr>
        <dsp:cNvPr id="0" name=""/>
        <dsp:cNvSpPr/>
      </dsp:nvSpPr>
      <dsp:spPr>
        <a:xfrm>
          <a:off x="0" y="1147233"/>
          <a:ext cx="2603499" cy="3124199"/>
        </a:xfrm>
        <a:prstGeom prst="roundRect">
          <a:avLst>
            <a:gd name="adj" fmla="val 5000"/>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t>  Resources / Accessibility</a:t>
          </a:r>
        </a:p>
      </dsp:txBody>
      <dsp:txXfrm rot="16200000">
        <a:off x="-1020571" y="2167805"/>
        <a:ext cx="2561843" cy="520699"/>
      </dsp:txXfrm>
    </dsp:sp>
    <dsp:sp modelId="{946A774B-E841-4904-8683-FFD254A7C496}">
      <dsp:nvSpPr>
        <dsp:cNvPr id="0" name=""/>
        <dsp:cNvSpPr/>
      </dsp:nvSpPr>
      <dsp:spPr>
        <a:xfrm>
          <a:off x="520700" y="1147233"/>
          <a:ext cx="1939607" cy="3124199"/>
        </a:xfrm>
        <a:prstGeom prst="rect">
          <a:avLst/>
        </a:prstGeom>
        <a:noFill/>
        <a:ln>
          <a:noFill/>
        </a:ln>
        <a:effectLst>
          <a:reflection blurRad="12700" stA="26000" endPos="32000" dist="12700" dir="5400000" sy="-100000" rotWithShape="0"/>
        </a:effectLst>
        <a:scene3d>
          <a:camera prst="orthographicFront"/>
          <a:lightRig rig="flat" dir="t"/>
        </a:scene3d>
        <a:sp3d/>
      </dsp:spPr>
      <dsp:style>
        <a:lnRef idx="0">
          <a:scrgbClr r="0" g="0" b="0"/>
        </a:lnRef>
        <a:fillRef idx="3">
          <a:scrgbClr r="0" g="0" b="0"/>
        </a:fillRef>
        <a:effectRef idx="2">
          <a:scrgbClr r="0" g="0" b="0"/>
        </a:effectRef>
        <a:fontRef idx="minor">
          <a:schemeClr val="lt1"/>
        </a:fontRef>
      </dsp:style>
      <dsp:txBody>
        <a:bodyPr spcFirstLastPara="0" vert="horz" wrap="square" lIns="0" tIns="222885" rIns="0" bIns="0" numCol="1" spcCol="1270" anchor="t" anchorCtr="0">
          <a:noAutofit/>
        </a:bodyPr>
        <a:lstStyle/>
        <a:p>
          <a:pPr marL="0" lvl="0" indent="0" algn="ctr" defTabSz="2889250">
            <a:lnSpc>
              <a:spcPct val="90000"/>
            </a:lnSpc>
            <a:spcBef>
              <a:spcPct val="0"/>
            </a:spcBef>
            <a:spcAft>
              <a:spcPct val="35000"/>
            </a:spcAft>
            <a:buNone/>
          </a:pPr>
          <a:r>
            <a:rPr lang="en-GB" sz="6500" kern="1200" dirty="0"/>
            <a:t>   </a:t>
          </a:r>
        </a:p>
      </dsp:txBody>
      <dsp:txXfrm>
        <a:off x="520700" y="1147233"/>
        <a:ext cx="1939607" cy="3124199"/>
      </dsp:txXfrm>
    </dsp:sp>
    <dsp:sp modelId="{6C86752E-082B-4555-98DC-C2C2EC296903}">
      <dsp:nvSpPr>
        <dsp:cNvPr id="0" name=""/>
        <dsp:cNvSpPr/>
      </dsp:nvSpPr>
      <dsp:spPr>
        <a:xfrm>
          <a:off x="2697839" y="1131987"/>
          <a:ext cx="2732321" cy="3124199"/>
        </a:xfrm>
        <a:prstGeom prst="roundRect">
          <a:avLst>
            <a:gd name="adj" fmla="val 5000"/>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t>  Integration</a:t>
          </a:r>
        </a:p>
      </dsp:txBody>
      <dsp:txXfrm rot="16200000">
        <a:off x="1690149" y="2139677"/>
        <a:ext cx="2561843" cy="546464"/>
      </dsp:txXfrm>
    </dsp:sp>
    <dsp:sp modelId="{4119E376-C083-4844-AE96-46E09E0039E0}">
      <dsp:nvSpPr>
        <dsp:cNvPr id="0" name=""/>
        <dsp:cNvSpPr/>
      </dsp:nvSpPr>
      <dsp:spPr>
        <a:xfrm rot="5400000">
          <a:off x="2481388" y="3629104"/>
          <a:ext cx="458937" cy="390525"/>
        </a:xfrm>
        <a:prstGeom prst="flowChartExtract">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9C49CDA6-113C-4A97-800B-C9847415FE74}">
      <dsp:nvSpPr>
        <dsp:cNvPr id="0" name=""/>
        <dsp:cNvSpPr/>
      </dsp:nvSpPr>
      <dsp:spPr>
        <a:xfrm>
          <a:off x="3234964" y="1131987"/>
          <a:ext cx="2035579" cy="3124199"/>
        </a:xfrm>
        <a:prstGeom prst="rect">
          <a:avLst/>
        </a:prstGeom>
        <a:noFill/>
        <a:ln>
          <a:noFill/>
        </a:ln>
        <a:effectLst>
          <a:reflection blurRad="12700" stA="26000" endPos="32000" dist="12700" dir="5400000" sy="-100000" rotWithShape="0"/>
        </a:effectLst>
        <a:scene3d>
          <a:camera prst="orthographicFront"/>
          <a:lightRig rig="flat" dir="t"/>
        </a:scene3d>
        <a:sp3d/>
      </dsp:spPr>
      <dsp:style>
        <a:lnRef idx="0">
          <a:scrgbClr r="0" g="0" b="0"/>
        </a:lnRef>
        <a:fillRef idx="3">
          <a:scrgbClr r="0" g="0" b="0"/>
        </a:fillRef>
        <a:effectRef idx="2">
          <a:scrgbClr r="0" g="0" b="0"/>
        </a:effectRef>
        <a:fontRef idx="minor">
          <a:schemeClr val="lt1"/>
        </a:fontRef>
      </dsp:style>
      <dsp:txBody>
        <a:bodyPr spcFirstLastPara="0" vert="horz" wrap="square" lIns="0" tIns="222885" rIns="0" bIns="0" numCol="1" spcCol="1270" anchor="t" anchorCtr="0">
          <a:noAutofit/>
        </a:bodyPr>
        <a:lstStyle/>
        <a:p>
          <a:pPr marL="0" lvl="0" indent="0" algn="l" defTabSz="2889250">
            <a:lnSpc>
              <a:spcPct val="90000"/>
            </a:lnSpc>
            <a:spcBef>
              <a:spcPct val="0"/>
            </a:spcBef>
            <a:spcAft>
              <a:spcPct val="35000"/>
            </a:spcAft>
            <a:buNone/>
          </a:pPr>
          <a:r>
            <a:rPr lang="en-GB" sz="6500" kern="1200" dirty="0"/>
            <a:t>  </a:t>
          </a:r>
        </a:p>
      </dsp:txBody>
      <dsp:txXfrm>
        <a:off x="3234964" y="1131987"/>
        <a:ext cx="2035579" cy="3124199"/>
      </dsp:txXfrm>
    </dsp:sp>
    <dsp:sp modelId="{410F92A7-3A52-4EDE-8133-6972278E802F}">
      <dsp:nvSpPr>
        <dsp:cNvPr id="0" name=""/>
        <dsp:cNvSpPr/>
      </dsp:nvSpPr>
      <dsp:spPr>
        <a:xfrm>
          <a:off x="5521283" y="1147233"/>
          <a:ext cx="2603499" cy="3124199"/>
        </a:xfrm>
        <a:prstGeom prst="roundRect">
          <a:avLst>
            <a:gd name="adj" fmla="val 5000"/>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t>  Measurement</a:t>
          </a:r>
        </a:p>
      </dsp:txBody>
      <dsp:txXfrm rot="16200000">
        <a:off x="4500711" y="2167805"/>
        <a:ext cx="2561843" cy="520699"/>
      </dsp:txXfrm>
    </dsp:sp>
    <dsp:sp modelId="{DA15B08D-0018-4D80-9754-B2B55BCB446A}">
      <dsp:nvSpPr>
        <dsp:cNvPr id="0" name=""/>
        <dsp:cNvSpPr/>
      </dsp:nvSpPr>
      <dsp:spPr>
        <a:xfrm rot="5400000">
          <a:off x="5304832" y="3629104"/>
          <a:ext cx="458937" cy="390525"/>
        </a:xfrm>
        <a:prstGeom prst="flowChartExtract">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31B6C97-0EF2-4393-862A-54881506198D}">
      <dsp:nvSpPr>
        <dsp:cNvPr id="0" name=""/>
        <dsp:cNvSpPr/>
      </dsp:nvSpPr>
      <dsp:spPr>
        <a:xfrm>
          <a:off x="6041983" y="1147233"/>
          <a:ext cx="1939607" cy="3124199"/>
        </a:xfrm>
        <a:prstGeom prst="rect">
          <a:avLst/>
        </a:prstGeom>
        <a:noFill/>
        <a:ln>
          <a:noFill/>
        </a:ln>
        <a:effectLst>
          <a:reflection blurRad="12700" stA="26000" endPos="32000" dist="12700" dir="5400000" sy="-100000" rotWithShape="0"/>
        </a:effectLst>
        <a:scene3d>
          <a:camera prst="orthographicFront"/>
          <a:lightRig rig="flat" dir="t"/>
        </a:scene3d>
        <a:sp3d/>
      </dsp:spPr>
      <dsp:style>
        <a:lnRef idx="0">
          <a:scrgbClr r="0" g="0" b="0"/>
        </a:lnRef>
        <a:fillRef idx="3">
          <a:scrgbClr r="0" g="0" b="0"/>
        </a:fillRef>
        <a:effectRef idx="2">
          <a:scrgbClr r="0" g="0" b="0"/>
        </a:effectRef>
        <a:fontRef idx="minor">
          <a:schemeClr val="lt1"/>
        </a:fontRef>
      </dsp:style>
      <dsp:txBody>
        <a:bodyPr spcFirstLastPara="0" vert="horz" wrap="square" lIns="0" tIns="222885" rIns="0" bIns="0" numCol="1" spcCol="1270" anchor="t" anchorCtr="0">
          <a:noAutofit/>
        </a:bodyPr>
        <a:lstStyle/>
        <a:p>
          <a:pPr marL="0" lvl="0" indent="0" algn="ctr" defTabSz="2889250">
            <a:lnSpc>
              <a:spcPct val="90000"/>
            </a:lnSpc>
            <a:spcBef>
              <a:spcPct val="0"/>
            </a:spcBef>
            <a:spcAft>
              <a:spcPct val="35000"/>
            </a:spcAft>
            <a:buNone/>
          </a:pPr>
          <a:endParaRPr lang="en-GB" sz="6500" kern="1200" dirty="0"/>
        </a:p>
      </dsp:txBody>
      <dsp:txXfrm>
        <a:off x="6041983" y="1147233"/>
        <a:ext cx="1939607" cy="312419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42706E1-2DBD-4C50-90BA-B0B59DA61D49}" type="datetimeFigureOut">
              <a:rPr lang="en-GB" smtClean="0"/>
              <a:t>08/05/2019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A02A555-2B21-4905-B54F-426985B8DA1E}" type="slidenum">
              <a:rPr lang="en-GB" smtClean="0"/>
              <a:t>‹#›</a:t>
            </a:fld>
            <a:endParaRPr lang="en-GB"/>
          </a:p>
        </p:txBody>
      </p:sp>
    </p:spTree>
    <p:extLst>
      <p:ext uri="{BB962C8B-B14F-4D97-AF65-F5344CB8AC3E}">
        <p14:creationId xmlns:p14="http://schemas.microsoft.com/office/powerpoint/2010/main" val="6948509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122B60F-8359-43C7-8DC1-9EEBCCD42235}" type="datetimeFigureOut">
              <a:rPr lang="en-GB" smtClean="0"/>
              <a:t>08/05/2019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923F4D9-0DCA-4D2A-87F2-5F14D76236B2}" type="slidenum">
              <a:rPr lang="en-GB" smtClean="0"/>
              <a:t>‹#›</a:t>
            </a:fld>
            <a:endParaRPr lang="en-GB"/>
          </a:p>
        </p:txBody>
      </p:sp>
    </p:spTree>
    <p:extLst>
      <p:ext uri="{BB962C8B-B14F-4D97-AF65-F5344CB8AC3E}">
        <p14:creationId xmlns:p14="http://schemas.microsoft.com/office/powerpoint/2010/main" val="183564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will be exploring Coaching and Mentoring in more detail and how AZ Media Ltd could benefit from investing in either programmes. </a:t>
            </a:r>
            <a:r>
              <a:rPr lang="en-GB" sz="1200" kern="1200" dirty="0">
                <a:solidFill>
                  <a:schemeClr val="tx1"/>
                </a:solidFill>
                <a:effectLst/>
                <a:latin typeface="+mn-lt"/>
                <a:ea typeface="+mn-ea"/>
                <a:cs typeface="+mn-cs"/>
              </a:rPr>
              <a:t>The Senior Management Team has agreed to fund a Coaching Strategy to help support planned changes in the organisation over the next two years. As a Company we have little knowledge and understanding in the benefits of Coaching and Mentoring strategies as we have primarily focused L&amp;D activities around external training course providers. We need to ‘break away’ from the idea of only sending staff on training courses to develop their skills and improve performance and utilise our internal talent.</a:t>
            </a:r>
            <a:endParaRPr lang="en-GB" dirty="0"/>
          </a:p>
        </p:txBody>
      </p:sp>
      <p:sp>
        <p:nvSpPr>
          <p:cNvPr id="4" name="Slide Number Placeholder 3"/>
          <p:cNvSpPr>
            <a:spLocks noGrp="1"/>
          </p:cNvSpPr>
          <p:nvPr>
            <p:ph type="sldNum" sz="quarter" idx="5"/>
          </p:nvPr>
        </p:nvSpPr>
        <p:spPr/>
        <p:txBody>
          <a:bodyPr/>
          <a:lstStyle/>
          <a:p>
            <a:fld id="{8923F4D9-0DCA-4D2A-87F2-5F14D76236B2}" type="slidenum">
              <a:rPr lang="en-GB" smtClean="0"/>
              <a:t>1</a:t>
            </a:fld>
            <a:endParaRPr lang="en-GB"/>
          </a:p>
        </p:txBody>
      </p:sp>
    </p:spTree>
    <p:extLst>
      <p:ext uri="{BB962C8B-B14F-4D97-AF65-F5344CB8AC3E}">
        <p14:creationId xmlns:p14="http://schemas.microsoft.com/office/powerpoint/2010/main" val="1770434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So what is Coaching?</a:t>
            </a:r>
          </a:p>
          <a:p>
            <a:endParaRPr lang="en-GB" dirty="0"/>
          </a:p>
          <a:p>
            <a:r>
              <a:rPr lang="en-GB" dirty="0"/>
              <a:t>There are many definitions of Coaching, however all take the view in one way or another that coaching is the facilitation of enhanced performance, learning and development of others through an on the job, task orientated approach.</a:t>
            </a:r>
          </a:p>
          <a:p>
            <a:endParaRPr lang="en-GB" dirty="0"/>
          </a:p>
          <a:p>
            <a:r>
              <a:rPr lang="en-GB" dirty="0"/>
              <a:t>A common framework used for structuring Coaching sessions is called the ‘GROW’ model.</a:t>
            </a:r>
          </a:p>
          <a:p>
            <a:endParaRPr lang="en-GB" dirty="0"/>
          </a:p>
          <a:p>
            <a:r>
              <a:rPr lang="en-GB" dirty="0"/>
              <a:t>G = goal</a:t>
            </a:r>
          </a:p>
          <a:p>
            <a:r>
              <a:rPr lang="en-GB" dirty="0"/>
              <a:t>R = reality (current)</a:t>
            </a:r>
          </a:p>
          <a:p>
            <a:r>
              <a:rPr lang="en-GB" dirty="0"/>
              <a:t>O = options</a:t>
            </a:r>
          </a:p>
          <a:p>
            <a:r>
              <a:rPr lang="en-GB" dirty="0"/>
              <a:t>W = wrapping up</a:t>
            </a:r>
          </a:p>
          <a:p>
            <a:endParaRPr lang="en-GB" dirty="0"/>
          </a:p>
          <a:p>
            <a:r>
              <a:rPr lang="en-GB" dirty="0"/>
              <a:t>The 4 stages to the framework include the following considerations: </a:t>
            </a:r>
            <a:r>
              <a:rPr lang="en-US" sz="1200" kern="1200" dirty="0">
                <a:solidFill>
                  <a:schemeClr val="tx1"/>
                </a:solidFill>
                <a:effectLst/>
                <a:latin typeface="+mn-lt"/>
                <a:ea typeface="+mn-ea"/>
                <a:cs typeface="+mn-cs"/>
              </a:rPr>
              <a:t>What is your goal?</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Where are you now in relation to your goal?</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What options do you have to help you reach your goal?</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How will you stay on track/maintain motivation? Coaching is not about checking how they are doing or telling staff where they are going wrong from time to time. Coaching has to be pre-planned and have specific measurable goals with regular feedback given to staff.</a:t>
            </a:r>
            <a:endParaRPr lang="en-GB" sz="1200" kern="1200" dirty="0">
              <a:solidFill>
                <a:schemeClr val="tx1"/>
              </a:solidFill>
              <a:effectLst/>
              <a:latin typeface="+mn-lt"/>
              <a:ea typeface="+mn-ea"/>
              <a:cs typeface="+mn-cs"/>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traditional application of the GROW Model the coach must act as a facilitator, helping the client select the best options, and not offering advice or direction. The coach is the facilitator of decision making, the client is the decision maker through the coaches guidance.</a:t>
            </a:r>
          </a:p>
          <a:p>
            <a:endParaRPr lang="en-GB" dirty="0"/>
          </a:p>
          <a:p>
            <a:r>
              <a:rPr lang="en-GB" dirty="0"/>
              <a:t>Another framework that can be adopted is called the ‘Inner Game’ model. The Inner game model has been a popular concept used in sports coaching whereas the Inner game refers to improved attitudes, thinking and feelings and then the ‘Outer game’ refers to improved performance. The theory behind this is that the outer game changes are directly impacted by the changes made in the Inner game.</a:t>
            </a:r>
          </a:p>
          <a:p>
            <a:endParaRPr lang="en-GB" baseline="0" dirty="0"/>
          </a:p>
          <a:p>
            <a:r>
              <a:rPr lang="en-GB" dirty="0"/>
              <a:t>So what is mentoring?</a:t>
            </a:r>
          </a:p>
          <a:p>
            <a:endParaRPr lang="en-GB" dirty="0"/>
          </a:p>
          <a:p>
            <a:r>
              <a:rPr lang="en-GB" dirty="0"/>
              <a:t>As above, Mentoring can also be defined I many ways however the general principles are the same. Mentoring is a one to one relationship where a highly knowledgeable individual will provide guidance, pragmatic advice and continuing support to their personal development and career advancement. In Mentoring schemes at the workplace it is rare that a direct line manager will be the staff members mentor.</a:t>
            </a:r>
          </a:p>
          <a:p>
            <a:endParaRPr lang="en-GB" dirty="0"/>
          </a:p>
          <a:p>
            <a:r>
              <a:rPr lang="en-GB" dirty="0"/>
              <a:t>They key stages in a mentoring process are:</a:t>
            </a:r>
          </a:p>
          <a:p>
            <a:endParaRPr lang="en-GB" dirty="0"/>
          </a:p>
          <a:p>
            <a:pPr marL="228600" indent="-228600">
              <a:buAutoNum type="arabicPeriod"/>
            </a:pPr>
            <a:r>
              <a:rPr lang="en-GB" dirty="0"/>
              <a:t>Confirm the Personal Development Plan (PDP) agenda</a:t>
            </a:r>
          </a:p>
          <a:p>
            <a:pPr marL="228600" indent="-228600">
              <a:buAutoNum type="arabicPeriod"/>
            </a:pPr>
            <a:r>
              <a:rPr lang="en-GB" dirty="0"/>
              <a:t>Encourage self-management of the plan</a:t>
            </a:r>
          </a:p>
          <a:p>
            <a:pPr marL="228600" indent="-228600">
              <a:buAutoNum type="arabicPeriod"/>
            </a:pPr>
            <a:r>
              <a:rPr lang="en-GB" dirty="0"/>
              <a:t>Mentor to provide support throughout PDP process</a:t>
            </a:r>
          </a:p>
          <a:p>
            <a:pPr marL="228600" indent="-228600">
              <a:buAutoNum type="arabicPeriod"/>
            </a:pPr>
            <a:r>
              <a:rPr lang="en-GB" dirty="0"/>
              <a:t>Mentor to assist in the feedback and evaluation of success.</a:t>
            </a:r>
          </a:p>
          <a:p>
            <a:endParaRPr lang="en-GB" baseline="0" dirty="0"/>
          </a:p>
          <a:p>
            <a:r>
              <a:rPr lang="en-GB" b="1" dirty="0"/>
              <a:t>CIPD (2019)</a:t>
            </a:r>
            <a:r>
              <a:rPr lang="en-GB" b="1" baseline="0" dirty="0"/>
              <a:t> </a:t>
            </a:r>
            <a:r>
              <a:rPr lang="en-GB" b="1" dirty="0"/>
              <a:t>Armstrong (2006) Connor &amp; Pakora (2007) </a:t>
            </a:r>
            <a:r>
              <a:rPr lang="en-GB" b="1" dirty="0" err="1"/>
              <a:t>Parsloe</a:t>
            </a:r>
            <a:r>
              <a:rPr lang="en-GB" b="1" dirty="0"/>
              <a:t> (1999)</a:t>
            </a:r>
          </a:p>
        </p:txBody>
      </p:sp>
      <p:sp>
        <p:nvSpPr>
          <p:cNvPr id="4" name="Slide Number Placeholder 3"/>
          <p:cNvSpPr>
            <a:spLocks noGrp="1"/>
          </p:cNvSpPr>
          <p:nvPr>
            <p:ph type="sldNum" sz="quarter" idx="5"/>
          </p:nvPr>
        </p:nvSpPr>
        <p:spPr/>
        <p:txBody>
          <a:bodyPr/>
          <a:lstStyle/>
          <a:p>
            <a:fld id="{8923F4D9-0DCA-4D2A-87F2-5F14D76236B2}" type="slidenum">
              <a:rPr lang="en-GB" smtClean="0"/>
              <a:t>2</a:t>
            </a:fld>
            <a:endParaRPr lang="en-GB"/>
          </a:p>
        </p:txBody>
      </p:sp>
    </p:spTree>
    <p:extLst>
      <p:ext uri="{BB962C8B-B14F-4D97-AF65-F5344CB8AC3E}">
        <p14:creationId xmlns:p14="http://schemas.microsoft.com/office/powerpoint/2010/main" val="66140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Coaching presents benefits to all stakeholders. The above shows the pros and cons to coaching from a company perspective. From the table above we can identify that coaching not only has direct benefits of ‘training’ but it also has other benefits such as increase in employment engagement scores and aids motivation in staff therefore contributing to overall company performance.</a:t>
            </a:r>
          </a:p>
          <a:p>
            <a:endParaRPr lang="en-GB" b="1" dirty="0"/>
          </a:p>
          <a:p>
            <a:r>
              <a:rPr lang="en-GB" b="1" dirty="0"/>
              <a:t>(</a:t>
            </a:r>
            <a:r>
              <a:rPr lang="en-GB" b="1" dirty="0" err="1"/>
              <a:t>Instituteofcoaching</a:t>
            </a:r>
            <a:r>
              <a:rPr lang="en-GB" b="1" dirty="0"/>
              <a:t>)</a:t>
            </a:r>
          </a:p>
          <a:p>
            <a:r>
              <a:rPr lang="en-GB" b="1" dirty="0"/>
              <a:t>(Management e-book)</a:t>
            </a:r>
          </a:p>
        </p:txBody>
      </p:sp>
      <p:sp>
        <p:nvSpPr>
          <p:cNvPr id="4" name="Slide Number Placeholder 3"/>
          <p:cNvSpPr>
            <a:spLocks noGrp="1"/>
          </p:cNvSpPr>
          <p:nvPr>
            <p:ph type="sldNum" sz="quarter" idx="5"/>
          </p:nvPr>
        </p:nvSpPr>
        <p:spPr/>
        <p:txBody>
          <a:bodyPr/>
          <a:lstStyle/>
          <a:p>
            <a:fld id="{8923F4D9-0DCA-4D2A-87F2-5F14D76236B2}" type="slidenum">
              <a:rPr lang="en-GB" smtClean="0"/>
              <a:t>3</a:t>
            </a:fld>
            <a:endParaRPr lang="en-GB"/>
          </a:p>
        </p:txBody>
      </p:sp>
    </p:spTree>
    <p:extLst>
      <p:ext uri="{BB962C8B-B14F-4D97-AF65-F5344CB8AC3E}">
        <p14:creationId xmlns:p14="http://schemas.microsoft.com/office/powerpoint/2010/main" val="218128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1.1 The same principle applies to Mentoring. The above shows the pros and cons of implementing Mentoring from a Company perspective. Not only will mentoring help develop our workforce professionally by creating a talent pool for succession planning, it will also help staff to forge meaningful relationships for the long-term thus increasing morale.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err="1"/>
              <a:t>Gaille</a:t>
            </a:r>
            <a:r>
              <a:rPr lang="en-GB" b="1" dirty="0"/>
              <a:t> (2016)</a:t>
            </a:r>
          </a:p>
        </p:txBody>
      </p:sp>
      <p:sp>
        <p:nvSpPr>
          <p:cNvPr id="4" name="Slide Number Placeholder 3"/>
          <p:cNvSpPr>
            <a:spLocks noGrp="1"/>
          </p:cNvSpPr>
          <p:nvPr>
            <p:ph type="sldNum" sz="quarter" idx="5"/>
          </p:nvPr>
        </p:nvSpPr>
        <p:spPr/>
        <p:txBody>
          <a:bodyPr/>
          <a:lstStyle/>
          <a:p>
            <a:fld id="{8923F4D9-0DCA-4D2A-87F2-5F14D76236B2}" type="slidenum">
              <a:rPr lang="en-GB" smtClean="0"/>
              <a:t>4</a:t>
            </a:fld>
            <a:endParaRPr lang="en-GB"/>
          </a:p>
        </p:txBody>
      </p:sp>
    </p:spTree>
    <p:extLst>
      <p:ext uri="{BB962C8B-B14F-4D97-AF65-F5344CB8AC3E}">
        <p14:creationId xmlns:p14="http://schemas.microsoft.com/office/powerpoint/2010/main" val="2592253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a:t>
            </a:r>
            <a:r>
              <a:rPr lang="en-US" sz="1200" b="0" i="0" u="none" strike="noStrike" kern="1200" dirty="0">
                <a:solidFill>
                  <a:schemeClr val="tx1"/>
                </a:solidFill>
                <a:effectLst/>
                <a:latin typeface="+mn-lt"/>
                <a:ea typeface="+mn-ea"/>
                <a:cs typeface="+mn-cs"/>
              </a:rPr>
              <a:t> So why should I become a Coach or Mentor?</a:t>
            </a:r>
          </a:p>
          <a:p>
            <a:endParaRPr lang="en-US" sz="1200" b="1"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There are many benefits to becoming a Coach or Mentor such as –</a:t>
            </a:r>
          </a:p>
          <a:p>
            <a:pPr rtl="0" eaLnBrk="1" fontAlgn="t" latinLnBrk="0" hangingPunct="1"/>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Develop soft skills such as communicating, listening, problem solving etc.</a:t>
            </a:r>
          </a:p>
          <a:p>
            <a:pPr rtl="0" eaLnBrk="1" fontAlgn="t" latinLnBrk="0" hangingPunct="1"/>
            <a:r>
              <a:rPr lang="en-GB" sz="1200" b="0" i="0" u="none" strike="noStrike" kern="1200" dirty="0">
                <a:solidFill>
                  <a:schemeClr val="tx1"/>
                </a:solidFill>
                <a:effectLst/>
                <a:latin typeface="+mn-lt"/>
                <a:ea typeface="+mn-ea"/>
                <a:cs typeface="+mn-cs"/>
              </a:rPr>
              <a:t>Improve the performance of your team, thus increasing your department output / hitting overall targets etc.</a:t>
            </a:r>
          </a:p>
          <a:p>
            <a:pPr rtl="0" eaLnBrk="1" fontAlgn="t" latinLnBrk="0" hangingPunct="1"/>
            <a:r>
              <a:rPr lang="en-GB" sz="1200" b="0" i="0" u="none" strike="noStrike" kern="1200" dirty="0">
                <a:solidFill>
                  <a:schemeClr val="tx1"/>
                </a:solidFill>
                <a:effectLst/>
                <a:latin typeface="+mn-lt"/>
                <a:ea typeface="+mn-ea"/>
                <a:cs typeface="+mn-cs"/>
              </a:rPr>
              <a:t>To be able to identify yourself as a certified Coach/Mentor.</a:t>
            </a:r>
          </a:p>
          <a:p>
            <a:pPr rtl="0" eaLnBrk="1" fontAlgn="t" latinLnBrk="0" hangingPunct="1"/>
            <a:r>
              <a:rPr lang="en-GB" sz="1200" b="0" i="0" u="none" strike="noStrike" kern="1200" dirty="0">
                <a:solidFill>
                  <a:schemeClr val="tx1"/>
                </a:solidFill>
                <a:effectLst/>
                <a:latin typeface="+mn-lt"/>
                <a:ea typeface="+mn-ea"/>
                <a:cs typeface="+mn-cs"/>
              </a:rPr>
              <a:t>Increase your confidence for other scenarios alike in the future.</a:t>
            </a:r>
          </a:p>
          <a:p>
            <a:endParaRPr lang="en-US" sz="1200" b="0" i="0" u="none" strike="noStrike" kern="1200" dirty="0">
              <a:solidFill>
                <a:schemeClr val="tx1"/>
              </a:solidFill>
              <a:effectLst/>
              <a:latin typeface="+mn-lt"/>
              <a:ea typeface="+mn-ea"/>
              <a:cs typeface="+mn-cs"/>
            </a:endParaRPr>
          </a:p>
          <a:p>
            <a:r>
              <a:rPr lang="en-US" sz="1200" b="1" i="0" u="none" strike="noStrike" kern="1200" dirty="0">
                <a:solidFill>
                  <a:schemeClr val="tx1"/>
                </a:solidFill>
                <a:effectLst/>
                <a:latin typeface="+mn-lt"/>
                <a:ea typeface="+mn-ea"/>
                <a:cs typeface="+mn-cs"/>
              </a:rPr>
              <a:t>Starr (2008)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Connor &amp; </a:t>
            </a:r>
            <a:r>
              <a:rPr lang="en-GB" b="1" dirty="0" err="1"/>
              <a:t>Pokora</a:t>
            </a:r>
            <a:r>
              <a:rPr lang="en-GB" b="1" dirty="0"/>
              <a:t> (2012) – </a:t>
            </a:r>
            <a:r>
              <a:rPr lang="en-GB" b="1" dirty="0" err="1"/>
              <a:t>survery</a:t>
            </a:r>
            <a:r>
              <a:rPr lang="en-GB" b="1" dirty="0"/>
              <a:t> findings</a:t>
            </a:r>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923F4D9-0DCA-4D2A-87F2-5F14D76236B2}" type="slidenum">
              <a:rPr lang="en-GB" smtClean="0"/>
              <a:t>5</a:t>
            </a:fld>
            <a:endParaRPr lang="en-GB"/>
          </a:p>
        </p:txBody>
      </p:sp>
    </p:spTree>
    <p:extLst>
      <p:ext uri="{BB962C8B-B14F-4D97-AF65-F5344CB8AC3E}">
        <p14:creationId xmlns:p14="http://schemas.microsoft.com/office/powerpoint/2010/main" val="774874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a:t>
            </a:r>
          </a:p>
          <a:p>
            <a:endParaRPr lang="en-GB" dirty="0"/>
          </a:p>
          <a:p>
            <a:r>
              <a:rPr lang="en-US" sz="1200" b="0" i="0" u="none" strike="noStrike" kern="1200" dirty="0">
                <a:solidFill>
                  <a:schemeClr val="tx1"/>
                </a:solidFill>
                <a:effectLst/>
                <a:latin typeface="+mn-lt"/>
                <a:ea typeface="+mn-ea"/>
                <a:cs typeface="+mn-cs"/>
              </a:rPr>
              <a:t>The Coaching Relationship generally has a set duration and is a direct approach to development. The Mentoring relationship however is an ongoing relationship that can last for a long period of time and had a non-directive approach. Generally, coaching meetings are more structured in nature and are scheduled on a regular basis. Mentoring tends to be more informal. Mentoring meetings can take place as and when the Mentee needs some advice, guidance and support.  Coaching can be constrained for time and tends to be a short-term approach to focus on speciﬁc development areas/issues specific to the job needs, whereas, mentoring schemes are long term and takes a broader view of the individuals personal and professional development. A typical Mentor is usually more experienced and qualiﬁed than the Mentee and can often be person with a senior role in the Company who can pass on a vast amount of valuable knowledge and experience. They can also potentially open doors to opportunities. A Coach will focus generally on development/ issues at work. The agenda is focused on achieving speciﬁc, immediate goals set by the </a:t>
            </a:r>
            <a:r>
              <a:rPr lang="en-US" sz="1200" b="0" i="0" u="none" strike="noStrike" kern="1200" dirty="0" err="1">
                <a:solidFill>
                  <a:schemeClr val="tx1"/>
                </a:solidFill>
                <a:effectLst/>
                <a:latin typeface="+mn-lt"/>
                <a:ea typeface="+mn-ea"/>
                <a:cs typeface="+mn-cs"/>
              </a:rPr>
              <a:t>Coachee</a:t>
            </a:r>
            <a:r>
              <a:rPr lang="en-US" sz="1200" b="0" i="0" u="none" strike="noStrike" kern="1200" dirty="0">
                <a:solidFill>
                  <a:schemeClr val="tx1"/>
                </a:solidFill>
                <a:effectLst/>
                <a:latin typeface="+mn-lt"/>
                <a:ea typeface="+mn-ea"/>
                <a:cs typeface="+mn-cs"/>
              </a:rPr>
              <a:t>. The Mentor agenda is set by the Mentor with the mentor providing support and guidance to prepare them for future roles.</a:t>
            </a:r>
          </a:p>
          <a:p>
            <a:endParaRPr lang="en-US" sz="1200" b="0" i="0" u="none" strike="noStrike" kern="1200" dirty="0">
              <a:solidFill>
                <a:srgbClr val="FF0000"/>
              </a:solidFill>
              <a:effectLst/>
              <a:latin typeface="+mn-lt"/>
              <a:ea typeface="+mn-ea"/>
              <a:cs typeface="+mn-cs"/>
            </a:endParaRPr>
          </a:p>
          <a:p>
            <a:r>
              <a:rPr lang="en-GB" b="1" dirty="0"/>
              <a:t>Clutterbuck (2004)</a:t>
            </a:r>
          </a:p>
          <a:p>
            <a:r>
              <a:rPr lang="en-GB" b="1" dirty="0"/>
              <a:t>Connor &amp; </a:t>
            </a:r>
            <a:r>
              <a:rPr lang="en-GB" b="1" dirty="0" err="1"/>
              <a:t>Pokora</a:t>
            </a:r>
            <a:r>
              <a:rPr lang="en-GB" b="1" dirty="0"/>
              <a:t> (2012)</a:t>
            </a:r>
          </a:p>
          <a:p>
            <a:endParaRPr lang="en-GB" dirty="0"/>
          </a:p>
        </p:txBody>
      </p:sp>
      <p:sp>
        <p:nvSpPr>
          <p:cNvPr id="4" name="Slide Number Placeholder 3"/>
          <p:cNvSpPr>
            <a:spLocks noGrp="1"/>
          </p:cNvSpPr>
          <p:nvPr>
            <p:ph type="sldNum" sz="quarter" idx="5"/>
          </p:nvPr>
        </p:nvSpPr>
        <p:spPr/>
        <p:txBody>
          <a:bodyPr/>
          <a:lstStyle/>
          <a:p>
            <a:fld id="{8923F4D9-0DCA-4D2A-87F2-5F14D76236B2}" type="slidenum">
              <a:rPr lang="en-GB" smtClean="0"/>
              <a:t>6</a:t>
            </a:fld>
            <a:endParaRPr lang="en-GB"/>
          </a:p>
        </p:txBody>
      </p:sp>
    </p:spTree>
    <p:extLst>
      <p:ext uri="{BB962C8B-B14F-4D97-AF65-F5344CB8AC3E}">
        <p14:creationId xmlns:p14="http://schemas.microsoft.com/office/powerpoint/2010/main" val="4021496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2.1</a:t>
            </a:r>
          </a:p>
          <a:p>
            <a:endParaRPr lang="en-GB" dirty="0"/>
          </a:p>
          <a:p>
            <a:r>
              <a:rPr lang="en-GB" dirty="0"/>
              <a:t>Skills Coaching</a:t>
            </a:r>
          </a:p>
          <a:p>
            <a:endParaRPr lang="en-GB" dirty="0"/>
          </a:p>
          <a:p>
            <a:r>
              <a:rPr lang="en-GB" dirty="0"/>
              <a:t>Focuses on a current task/activity that the learner is involved in and presents opportunities to enhance skills being used or teach a new one that is needed. These skills can be identified either by the learner or the learner’s line manager from a formal appraisal/feedback process.</a:t>
            </a:r>
          </a:p>
          <a:p>
            <a:endParaRPr lang="en-GB" dirty="0"/>
          </a:p>
          <a:p>
            <a:r>
              <a:rPr lang="en-GB" dirty="0"/>
              <a:t>Performance Coaching</a:t>
            </a:r>
          </a:p>
          <a:p>
            <a:endParaRPr lang="en-GB" dirty="0"/>
          </a:p>
          <a:p>
            <a:r>
              <a:rPr lang="en-GB" dirty="0"/>
              <a:t>Helps to prepare the learner for a new career or for future job assignments / additional responsibilities. This approach aims to specifically improve on anticipated competencies needed for future performance in a larger role. They will also identify the strengths and weaknesses with the learner and help to bridge any gaps.</a:t>
            </a:r>
          </a:p>
          <a:p>
            <a:endParaRPr lang="en-GB" dirty="0"/>
          </a:p>
          <a:p>
            <a:r>
              <a:rPr lang="en-GB" dirty="0"/>
              <a:t>Executive Coaching</a:t>
            </a:r>
          </a:p>
          <a:p>
            <a:r>
              <a:rPr lang="en-GB" dirty="0"/>
              <a:t> </a:t>
            </a:r>
          </a:p>
          <a:p>
            <a:r>
              <a:rPr lang="en-GB" dirty="0"/>
              <a:t>Is concerned with bringing out the best in the learner, who may be in a prime position for promotion. Executive coaching can help uncover blind spots in the learners experience and to expose the Exec learner to a wider knowledge base and larger job assignments within the Company.</a:t>
            </a:r>
          </a:p>
          <a:p>
            <a:endParaRPr lang="en-GB" dirty="0"/>
          </a:p>
          <a:p>
            <a:r>
              <a:rPr lang="en-GB" b="1" dirty="0"/>
              <a:t>(Caplan 2003)</a:t>
            </a:r>
          </a:p>
        </p:txBody>
      </p:sp>
      <p:sp>
        <p:nvSpPr>
          <p:cNvPr id="4" name="Slide Number Placeholder 3"/>
          <p:cNvSpPr>
            <a:spLocks noGrp="1"/>
          </p:cNvSpPr>
          <p:nvPr>
            <p:ph type="sldNum" sz="quarter" idx="10"/>
          </p:nvPr>
        </p:nvSpPr>
        <p:spPr/>
        <p:txBody>
          <a:bodyPr/>
          <a:lstStyle/>
          <a:p>
            <a:fld id="{8923F4D9-0DCA-4D2A-87F2-5F14D76236B2}" type="slidenum">
              <a:rPr lang="en-GB" smtClean="0"/>
              <a:t>7</a:t>
            </a:fld>
            <a:endParaRPr lang="en-GB"/>
          </a:p>
        </p:txBody>
      </p:sp>
    </p:spTree>
    <p:extLst>
      <p:ext uri="{BB962C8B-B14F-4D97-AF65-F5344CB8AC3E}">
        <p14:creationId xmlns:p14="http://schemas.microsoft.com/office/powerpoint/2010/main" val="79286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2.1</a:t>
            </a:r>
          </a:p>
          <a:p>
            <a:endParaRPr lang="en-GB" dirty="0"/>
          </a:p>
          <a:p>
            <a:r>
              <a:rPr lang="en-US" sz="1200" b="0" i="0" u="none" strike="noStrike" kern="1200" dirty="0">
                <a:solidFill>
                  <a:schemeClr val="tx1"/>
                </a:solidFill>
                <a:effectLst/>
                <a:latin typeface="+mn-lt"/>
                <a:ea typeface="+mn-ea"/>
                <a:cs typeface="+mn-cs"/>
              </a:rPr>
              <a:t>One-On-One Mentoring</a:t>
            </a:r>
          </a:p>
          <a:p>
            <a:r>
              <a:rPr lang="en-US" sz="1200" b="0" i="0" u="none" strike="noStrike" kern="1200" dirty="0">
                <a:solidFill>
                  <a:schemeClr val="tx1"/>
                </a:solidFill>
                <a:effectLst/>
                <a:latin typeface="+mn-lt"/>
                <a:ea typeface="+mn-ea"/>
                <a:cs typeface="+mn-cs"/>
              </a:rPr>
              <a:t>This tends to be the most common mentoring model. IT matches one mentor with one </a:t>
            </a:r>
            <a:r>
              <a:rPr lang="en-US" sz="1200" b="0" i="0" u="none" strike="noStrike" kern="1200" dirty="0" err="1">
                <a:solidFill>
                  <a:schemeClr val="tx1"/>
                </a:solidFill>
                <a:effectLst/>
                <a:latin typeface="+mn-lt"/>
                <a:ea typeface="+mn-ea"/>
                <a:cs typeface="+mn-cs"/>
              </a:rPr>
              <a:t>mentoree</a:t>
            </a:r>
            <a:r>
              <a:rPr lang="en-US" sz="1200" b="0" i="0" u="none" strike="noStrike" kern="1200" dirty="0">
                <a:solidFill>
                  <a:schemeClr val="tx1"/>
                </a:solidFill>
                <a:effectLst/>
                <a:latin typeface="+mn-lt"/>
                <a:ea typeface="+mn-ea"/>
                <a:cs typeface="+mn-cs"/>
              </a:rPr>
              <a:t>. An advantage of using this model allows both mentor and </a:t>
            </a:r>
            <a:r>
              <a:rPr lang="en-US" sz="1200" b="0" i="0" u="none" strike="noStrike" kern="1200" dirty="0" err="1">
                <a:solidFill>
                  <a:schemeClr val="tx1"/>
                </a:solidFill>
                <a:effectLst/>
                <a:latin typeface="+mn-lt"/>
                <a:ea typeface="+mn-ea"/>
                <a:cs typeface="+mn-cs"/>
              </a:rPr>
              <a:t>mentoree</a:t>
            </a:r>
            <a:r>
              <a:rPr lang="en-US" sz="1200" b="0" i="0" u="none" strike="noStrike" kern="1200" dirty="0">
                <a:solidFill>
                  <a:schemeClr val="tx1"/>
                </a:solidFill>
                <a:effectLst/>
                <a:latin typeface="+mn-lt"/>
                <a:ea typeface="+mn-ea"/>
                <a:cs typeface="+mn-cs"/>
              </a:rPr>
              <a:t> to develop a personal relationship and has an individual focus on supporting the </a:t>
            </a:r>
            <a:r>
              <a:rPr lang="en-US" sz="1200" b="0" i="0" u="none" strike="noStrike" kern="1200" dirty="0" err="1">
                <a:solidFill>
                  <a:schemeClr val="tx1"/>
                </a:solidFill>
                <a:effectLst/>
                <a:latin typeface="+mn-lt"/>
                <a:ea typeface="+mn-ea"/>
                <a:cs typeface="+mn-cs"/>
              </a:rPr>
              <a:t>mentoree</a:t>
            </a:r>
            <a:r>
              <a:rPr lang="en-US" sz="1200" b="0" i="0" u="none" strike="noStrike" kern="1200" dirty="0">
                <a:solidFill>
                  <a:schemeClr val="tx1"/>
                </a:solidFill>
                <a:effectLst/>
                <a:latin typeface="+mn-lt"/>
                <a:ea typeface="+mn-ea"/>
                <a:cs typeface="+mn-cs"/>
              </a:rPr>
              <a:t>. A limitation of this model would be the availability of mentors vs how many mentee’s you have on a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a:t>
            </a:r>
          </a:p>
          <a:p>
            <a:endParaRPr lang="en-GB" dirty="0"/>
          </a:p>
          <a:p>
            <a:r>
              <a:rPr lang="en-US" sz="1200" b="0" i="0" u="none" strike="noStrike" kern="1200" dirty="0">
                <a:solidFill>
                  <a:schemeClr val="tx1"/>
                </a:solidFill>
                <a:effectLst/>
                <a:latin typeface="+mn-lt"/>
                <a:ea typeface="+mn-ea"/>
                <a:cs typeface="+mn-cs"/>
              </a:rPr>
              <a:t>2. Resource-Based Mentoring</a:t>
            </a:r>
          </a:p>
          <a:p>
            <a:r>
              <a:rPr lang="en-US" sz="1200" b="0" i="0" u="none" strike="noStrike" kern="1200" dirty="0">
                <a:solidFill>
                  <a:schemeClr val="tx1"/>
                </a:solidFill>
                <a:effectLst/>
                <a:latin typeface="+mn-lt"/>
                <a:ea typeface="+mn-ea"/>
                <a:cs typeface="+mn-cs"/>
              </a:rPr>
              <a:t>This approach has similarities to the one-on-one mentoring, however, the mentors and </a:t>
            </a:r>
            <a:r>
              <a:rPr lang="en-US" sz="1200" b="0" i="0" u="none" strike="noStrike" kern="1200" dirty="0" err="1">
                <a:solidFill>
                  <a:schemeClr val="tx1"/>
                </a:solidFill>
                <a:effectLst/>
                <a:latin typeface="+mn-lt"/>
                <a:ea typeface="+mn-ea"/>
                <a:cs typeface="+mn-cs"/>
              </a:rPr>
              <a:t>mentorees</a:t>
            </a:r>
            <a:r>
              <a:rPr lang="en-US" sz="1200" b="0" i="0" u="none" strike="noStrike" kern="1200" dirty="0">
                <a:solidFill>
                  <a:schemeClr val="tx1"/>
                </a:solidFill>
                <a:effectLst/>
                <a:latin typeface="+mn-lt"/>
                <a:ea typeface="+mn-ea"/>
                <a:cs typeface="+mn-cs"/>
              </a:rPr>
              <a:t> are not interviewed and matched by a Mentoring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Official. Mentors will add their names to a list of available mentors in which a </a:t>
            </a:r>
            <a:r>
              <a:rPr lang="en-US" sz="1200" b="0" i="0" u="none" strike="noStrike" kern="1200" dirty="0" err="1">
                <a:solidFill>
                  <a:schemeClr val="tx1"/>
                </a:solidFill>
                <a:effectLst/>
                <a:latin typeface="+mn-lt"/>
                <a:ea typeface="+mn-ea"/>
                <a:cs typeface="+mn-cs"/>
              </a:rPr>
              <a:t>mentoree</a:t>
            </a:r>
            <a:r>
              <a:rPr lang="en-US" sz="1200" b="0" i="0" u="none" strike="noStrike" kern="1200" dirty="0">
                <a:solidFill>
                  <a:schemeClr val="tx1"/>
                </a:solidFill>
                <a:effectLst/>
                <a:latin typeface="+mn-lt"/>
                <a:ea typeface="+mn-ea"/>
                <a:cs typeface="+mn-cs"/>
              </a:rPr>
              <a:t> will choose from. A limitation of this model would be the potential mismatch between mentor and </a:t>
            </a:r>
            <a:r>
              <a:rPr lang="en-US" sz="1200" b="0" i="0" u="none" strike="noStrike" kern="1200" dirty="0" err="1">
                <a:solidFill>
                  <a:schemeClr val="tx1"/>
                </a:solidFill>
                <a:effectLst/>
                <a:latin typeface="+mn-lt"/>
                <a:ea typeface="+mn-ea"/>
                <a:cs typeface="+mn-cs"/>
              </a:rPr>
              <a:t>mentoree</a:t>
            </a:r>
            <a:r>
              <a:rPr lang="en-US" sz="1200" b="0" i="0" u="none" strike="noStrike" kern="1200" dirty="0">
                <a:solidFill>
                  <a:schemeClr val="tx1"/>
                </a:solidFill>
                <a:effectLst/>
                <a:latin typeface="+mn-lt"/>
                <a:ea typeface="+mn-ea"/>
                <a:cs typeface="+mn-cs"/>
              </a:rPr>
              <a:t>.</a:t>
            </a:r>
          </a:p>
          <a:p>
            <a:endParaRPr lang="en-US" sz="1200" b="0" i="0" u="none" strike="noStrike" kern="1200" dirty="0">
              <a:solidFill>
                <a:schemeClr val="tx1"/>
              </a:solidFill>
              <a:effectLst/>
              <a:latin typeface="+mn-lt"/>
              <a:ea typeface="+mn-ea"/>
              <a:cs typeface="+mn-cs"/>
            </a:endParaRPr>
          </a:p>
          <a:p>
            <a:r>
              <a:rPr lang="en-US" sz="1200" b="0" i="0" u="none" strike="noStrike" kern="1200" dirty="0">
                <a:solidFill>
                  <a:schemeClr val="tx1"/>
                </a:solidFill>
                <a:effectLst/>
                <a:latin typeface="+mn-lt"/>
                <a:ea typeface="+mn-ea"/>
                <a:cs typeface="+mn-cs"/>
              </a:rPr>
              <a:t>5. Executive Mentoring                           </a:t>
            </a:r>
          </a:p>
          <a:p>
            <a:r>
              <a:rPr lang="en-US" sz="1200" b="0" i="0" u="none" strike="noStrike" kern="1200" dirty="0">
                <a:solidFill>
                  <a:schemeClr val="tx1"/>
                </a:solidFill>
                <a:effectLst/>
                <a:latin typeface="+mn-lt"/>
                <a:ea typeface="+mn-ea"/>
                <a:cs typeface="+mn-cs"/>
              </a:rPr>
              <a:t>This model is a top-down model. It is suggested that this approach may be the most effective way to create a mentoring culture and cultivate skills and knowledge throughout. It is also an effective succession-planning tool that works from passing on the knowledge from senior management before they retire.</a:t>
            </a:r>
          </a:p>
          <a:p>
            <a:endParaRPr lang="en-US" sz="1200" b="1" i="0" u="none" strike="noStrike" kern="1200" dirty="0">
              <a:solidFill>
                <a:schemeClr val="tx1"/>
              </a:solidFill>
              <a:effectLst/>
              <a:latin typeface="+mn-lt"/>
              <a:ea typeface="+mn-ea"/>
              <a:cs typeface="+mn-cs"/>
            </a:endParaRPr>
          </a:p>
          <a:p>
            <a:r>
              <a:rPr lang="en-US" sz="1200" b="1" i="0" u="none" strike="noStrike" kern="1200" dirty="0">
                <a:solidFill>
                  <a:schemeClr val="tx1"/>
                </a:solidFill>
                <a:effectLst/>
                <a:latin typeface="+mn-lt"/>
                <a:ea typeface="+mn-ea"/>
                <a:cs typeface="+mn-cs"/>
              </a:rPr>
              <a:t>(Management Mentors)</a:t>
            </a:r>
          </a:p>
          <a:p>
            <a:endParaRPr lang="en-US" sz="1200" b="0" i="0" u="none" strike="noStrike" kern="1200" dirty="0">
              <a:solidFill>
                <a:schemeClr val="tx1"/>
              </a:solidFill>
              <a:effectLst/>
              <a:latin typeface="+mn-lt"/>
              <a:ea typeface="+mn-ea"/>
              <a:cs typeface="+mn-cs"/>
            </a:endParaRPr>
          </a:p>
          <a:p>
            <a:endParaRPr lang="en-US" sz="1200" b="0" i="0" u="none" strike="noStrike" kern="1200" dirty="0">
              <a:solidFill>
                <a:schemeClr val="tx1"/>
              </a:solidFill>
              <a:effectLst/>
              <a:latin typeface="+mn-lt"/>
              <a:ea typeface="+mn-ea"/>
              <a:cs typeface="+mn-cs"/>
            </a:endParaRPr>
          </a:p>
          <a:p>
            <a:endParaRPr lang="en-US" sz="1200" b="0" i="0" u="none" strike="noStrike"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8923F4D9-0DCA-4D2A-87F2-5F14D76236B2}" type="slidenum">
              <a:rPr lang="en-GB" smtClean="0"/>
              <a:t>8</a:t>
            </a:fld>
            <a:endParaRPr lang="en-GB"/>
          </a:p>
        </p:txBody>
      </p:sp>
    </p:spTree>
    <p:extLst>
      <p:ext uri="{BB962C8B-B14F-4D97-AF65-F5344CB8AC3E}">
        <p14:creationId xmlns:p14="http://schemas.microsoft.com/office/powerpoint/2010/main" val="693431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66909" y="4693919"/>
            <a:ext cx="5335270" cy="4860627"/>
          </a:xfrm>
        </p:spPr>
        <p:txBody>
          <a:bodyPr/>
          <a:lstStyle/>
          <a:p>
            <a:r>
              <a:rPr lang="en-GB" dirty="0"/>
              <a:t>2.2 What is a Line Managers role in coaching and Mentoring development schemes?</a:t>
            </a:r>
          </a:p>
          <a:p>
            <a:endParaRPr lang="en-GB" dirty="0"/>
          </a:p>
          <a:p>
            <a:r>
              <a:rPr lang="en-GB" dirty="0"/>
              <a:t>Facilitator –</a:t>
            </a:r>
          </a:p>
          <a:p>
            <a:endParaRPr lang="en-US" dirty="0"/>
          </a:p>
          <a:p>
            <a:pPr fontAlgn="base"/>
            <a:r>
              <a:rPr lang="en-US" sz="1200" b="0" i="0" u="none" strike="noStrike" kern="1200" dirty="0">
                <a:solidFill>
                  <a:schemeClr val="tx1"/>
                </a:solidFill>
                <a:effectLst/>
                <a:latin typeface="+mn-lt"/>
                <a:ea typeface="+mn-ea"/>
                <a:cs typeface="+mn-cs"/>
              </a:rPr>
              <a:t>This stems from the assumption that the Line Manager is not the Coach and that the learner knows what they have to do and how through the Coaches guidance. </a:t>
            </a:r>
            <a:r>
              <a:rPr lang="en-US" dirty="0"/>
              <a:t>The manager often provides the coach with areas  during the coaching sessions. The coach uses this information to determine an approach and competency areas to focus on. They are essentially partners in the process.</a:t>
            </a:r>
          </a:p>
          <a:p>
            <a:pPr fontAlgn="base"/>
            <a:endParaRPr lang="en-US" sz="1200" b="0" i="0" u="none" strike="noStrike" kern="1200" dirty="0">
              <a:solidFill>
                <a:schemeClr val="tx1"/>
              </a:solidFill>
              <a:effectLst/>
              <a:latin typeface="+mn-lt"/>
              <a:ea typeface="+mn-ea"/>
              <a:cs typeface="+mn-cs"/>
            </a:endParaRPr>
          </a:p>
          <a:p>
            <a:pPr fontAlgn="base"/>
            <a:r>
              <a:rPr lang="en-US" sz="1200" b="0" i="0" u="none" strike="noStrike" kern="1200" dirty="0">
                <a:solidFill>
                  <a:schemeClr val="tx1"/>
                </a:solidFill>
                <a:effectLst/>
                <a:latin typeface="+mn-lt"/>
                <a:ea typeface="+mn-ea"/>
                <a:cs typeface="+mn-cs"/>
              </a:rPr>
              <a:t>The Line Manager will also Intervene when they are stuck or frustrated, giving them the emotional support to work through their emotional blockers and finding a solution together. They will also help the direct report build their confidence, self-esteem and sense of contribution to the team’s work.</a:t>
            </a:r>
          </a:p>
          <a:p>
            <a:r>
              <a:rPr lang="en-US" dirty="0"/>
              <a:t> </a:t>
            </a:r>
          </a:p>
          <a:p>
            <a:r>
              <a:rPr lang="en-US" dirty="0"/>
              <a:t>Line Manager Coaching –</a:t>
            </a:r>
          </a:p>
          <a:p>
            <a:endParaRPr lang="en-US" dirty="0"/>
          </a:p>
          <a:p>
            <a:r>
              <a:rPr lang="en-US" dirty="0"/>
              <a:t>The main roles in Line Manager coaching is for the Manager to – ask powerful questions, listen and give feedback.</a:t>
            </a:r>
          </a:p>
          <a:p>
            <a:endParaRPr lang="en-US" dirty="0"/>
          </a:p>
          <a:p>
            <a:r>
              <a:rPr lang="en-US" dirty="0"/>
              <a:t>According to David Clutterbuck a powerful acronym that can be used to facilitate asking powerful questions is called PRAIRIE.</a:t>
            </a:r>
          </a:p>
          <a:p>
            <a:endParaRPr lang="en-US" dirty="0"/>
          </a:p>
          <a:p>
            <a:r>
              <a:rPr lang="en-US" dirty="0"/>
              <a:t>P</a:t>
            </a:r>
          </a:p>
          <a:p>
            <a:r>
              <a:rPr lang="en-US" dirty="0"/>
              <a:t>R</a:t>
            </a:r>
          </a:p>
          <a:p>
            <a:r>
              <a:rPr lang="en-US" dirty="0"/>
              <a:t>A</a:t>
            </a:r>
          </a:p>
          <a:p>
            <a:r>
              <a:rPr lang="en-US" dirty="0"/>
              <a:t>I</a:t>
            </a:r>
          </a:p>
          <a:p>
            <a:r>
              <a:rPr lang="en-US" dirty="0"/>
              <a:t>R</a:t>
            </a:r>
          </a:p>
          <a:p>
            <a:r>
              <a:rPr lang="en-US" dirty="0"/>
              <a:t>I</a:t>
            </a:r>
          </a:p>
          <a:p>
            <a:r>
              <a:rPr lang="en-US" dirty="0"/>
              <a:t>E</a:t>
            </a:r>
          </a:p>
          <a:p>
            <a:endParaRPr lang="en-US" dirty="0"/>
          </a:p>
          <a:p>
            <a:r>
              <a:rPr lang="en-US" b="1" dirty="0"/>
              <a:t>(</a:t>
            </a:r>
            <a:r>
              <a:rPr lang="en-US" b="1" dirty="0" err="1"/>
              <a:t>youtube</a:t>
            </a:r>
            <a:r>
              <a:rPr lang="en-US" b="1" dirty="0"/>
              <a:t> clip)</a:t>
            </a:r>
          </a:p>
          <a:p>
            <a:endParaRPr lang="en-US" dirty="0"/>
          </a:p>
          <a:p>
            <a:r>
              <a:rPr lang="en-US" dirty="0"/>
              <a:t>Listening</a:t>
            </a:r>
          </a:p>
          <a:p>
            <a:endParaRPr lang="en-US" dirty="0"/>
          </a:p>
          <a:p>
            <a:r>
              <a:rPr lang="en-US" dirty="0"/>
              <a:t>5 levels of listening</a:t>
            </a:r>
          </a:p>
          <a:p>
            <a:endParaRPr lang="en-US" dirty="0"/>
          </a:p>
          <a:p>
            <a:pPr marL="228600" indent="-228600">
              <a:buAutoNum type="arabicPeriod"/>
            </a:pPr>
            <a:r>
              <a:rPr lang="en-US" dirty="0"/>
              <a:t>Listening while waiting to speak</a:t>
            </a:r>
          </a:p>
          <a:p>
            <a:pPr marL="228600" indent="-228600">
              <a:buAutoNum type="arabicPeriod"/>
            </a:pPr>
            <a:r>
              <a:rPr lang="en-US" dirty="0"/>
              <a:t>Listening to disagree</a:t>
            </a:r>
          </a:p>
          <a:p>
            <a:pPr marL="228600" indent="-228600">
              <a:buAutoNum type="arabicPeriod"/>
            </a:pPr>
            <a:r>
              <a:rPr lang="en-US" dirty="0"/>
              <a:t>Listening to understand</a:t>
            </a:r>
          </a:p>
          <a:p>
            <a:pPr marL="228600" indent="-228600">
              <a:buAutoNum type="arabicPeriod"/>
            </a:pPr>
            <a:r>
              <a:rPr lang="en-US" dirty="0"/>
              <a:t>Listening to help the Mentee</a:t>
            </a:r>
          </a:p>
          <a:p>
            <a:pPr marL="228600" indent="-228600">
              <a:buAutoNum type="arabicPeriod"/>
            </a:pPr>
            <a:r>
              <a:rPr lang="en-US" dirty="0"/>
              <a:t>Listening without intent</a:t>
            </a:r>
          </a:p>
          <a:p>
            <a:pPr marL="228600" indent="-228600">
              <a:buAutoNum type="arabicPeriod"/>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 </a:t>
            </a:r>
            <a:r>
              <a:rPr lang="en-GB" dirty="0">
                <a:solidFill>
                  <a:srgbClr val="FF0000"/>
                </a:solidFill>
                <a:highlight>
                  <a:srgbClr val="FFFF00"/>
                </a:highlight>
                <a:cs typeface="Calibri"/>
              </a:rPr>
              <a:t>Action, Implication, Desired Outcome - similar to feedback </a:t>
            </a:r>
            <a:r>
              <a:rPr lang="en-GB" dirty="0" err="1">
                <a:solidFill>
                  <a:srgbClr val="FF0000"/>
                </a:solidFill>
                <a:highlight>
                  <a:srgbClr val="FFFF00"/>
                </a:highlight>
                <a:cs typeface="Calibri"/>
              </a:rPr>
              <a:t>sandwhich</a:t>
            </a:r>
            <a:r>
              <a:rPr lang="en-GB" dirty="0">
                <a:solidFill>
                  <a:srgbClr val="FF0000"/>
                </a:solidFill>
                <a:highlight>
                  <a:srgbClr val="FFFF00"/>
                </a:highlight>
                <a:cs typeface="Calibri"/>
              </a:rPr>
              <a:t>.***</a:t>
            </a:r>
          </a:p>
          <a:p>
            <a:pPr marL="0" indent="0">
              <a:buNone/>
            </a:pPr>
            <a:endParaRPr lang="en-US" dirty="0"/>
          </a:p>
          <a:p>
            <a:endParaRPr lang="en-GB" dirty="0"/>
          </a:p>
          <a:p>
            <a:r>
              <a:rPr lang="en-GB" dirty="0"/>
              <a:t>Mentoring –</a:t>
            </a:r>
          </a:p>
          <a:p>
            <a:endParaRPr lang="en-GB" dirty="0"/>
          </a:p>
          <a:p>
            <a:r>
              <a:rPr lang="en-US" dirty="0"/>
              <a:t>In mentoring, the immediate manager is indirectly involved. While the manager may offer suggestions to the employee on how to best use the mentoring experience or provide recommendations to the matching committee, the manager has no link to the mentor and they do not communicate at all during the mentoring relationship. This is for the purpose of maintaining the integrity of the mentoring relationship.</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Mentor Management Blog (2019) Clutterbuck Partnership (2019) Starr (2008)</a:t>
            </a:r>
          </a:p>
          <a:p>
            <a:endParaRPr lang="en-GB" dirty="0"/>
          </a:p>
        </p:txBody>
      </p:sp>
      <p:sp>
        <p:nvSpPr>
          <p:cNvPr id="4" name="Slide Number Placeholder 3"/>
          <p:cNvSpPr>
            <a:spLocks noGrp="1"/>
          </p:cNvSpPr>
          <p:nvPr>
            <p:ph type="sldNum" sz="quarter" idx="5"/>
          </p:nvPr>
        </p:nvSpPr>
        <p:spPr/>
        <p:txBody>
          <a:bodyPr/>
          <a:lstStyle/>
          <a:p>
            <a:fld id="{8923F4D9-0DCA-4D2A-87F2-5F14D76236B2}" type="slidenum">
              <a:rPr lang="en-GB" smtClean="0"/>
              <a:t>9</a:t>
            </a:fld>
            <a:endParaRPr lang="en-GB"/>
          </a:p>
        </p:txBody>
      </p:sp>
    </p:spTree>
    <p:extLst>
      <p:ext uri="{BB962C8B-B14F-4D97-AF65-F5344CB8AC3E}">
        <p14:creationId xmlns:p14="http://schemas.microsoft.com/office/powerpoint/2010/main" val="2774160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3.1 </a:t>
            </a:r>
          </a:p>
          <a:p>
            <a:endParaRPr lang="en-GB" dirty="0"/>
          </a:p>
          <a:p>
            <a:r>
              <a:rPr lang="en-GB" b="1" dirty="0"/>
              <a:t>Chapter 9 – Everyone needs a mentor</a:t>
            </a:r>
          </a:p>
          <a:p>
            <a:endParaRPr lang="en-GB" dirty="0"/>
          </a:p>
          <a:p>
            <a:pPr marL="285750" indent="-285750">
              <a:buFont typeface="Arial" panose="020B0604020202020204" pitchFamily="34" charset="0"/>
              <a:buChar char="•"/>
            </a:pPr>
            <a:r>
              <a:rPr lang="en-GB" dirty="0"/>
              <a:t>Accessibility - Making coaching and mentoring available to more people</a:t>
            </a:r>
          </a:p>
          <a:p>
            <a:pPr marL="285750" indent="-285750">
              <a:buFont typeface="Arial" panose="020B0604020202020204" pitchFamily="34" charset="0"/>
              <a:buChar char="•"/>
            </a:pPr>
            <a:r>
              <a:rPr lang="en-GB" dirty="0"/>
              <a:t>broad portfolio of coaching and mentoring modalities</a:t>
            </a:r>
          </a:p>
          <a:p>
            <a:pPr marL="285750" indent="-285750">
              <a:buFont typeface="Arial" panose="020B0604020202020204" pitchFamily="34" charset="0"/>
              <a:buChar char="•"/>
            </a:pPr>
            <a:endParaRPr lang="en-GB" dirty="0"/>
          </a:p>
          <a:p>
            <a:r>
              <a:rPr lang="en-GB" dirty="0"/>
              <a:t>Making coaching part of the way we do business around here</a:t>
            </a:r>
          </a:p>
          <a:p>
            <a:pPr marL="285750" indent="-285750">
              <a:buFont typeface="Arial" panose="020B0604020202020204" pitchFamily="34" charset="0"/>
              <a:buChar char="•"/>
            </a:pPr>
            <a:r>
              <a:rPr lang="en-GB" dirty="0"/>
              <a:t>Integrating coaching with current HR systems</a:t>
            </a:r>
          </a:p>
          <a:p>
            <a:pPr marL="285750" indent="-285750">
              <a:buFont typeface="Arial" panose="020B0604020202020204" pitchFamily="34" charset="0"/>
              <a:buChar char="•"/>
            </a:pPr>
            <a:r>
              <a:rPr lang="en-GB" dirty="0"/>
              <a:t>Putting the work team at the heart of the coaching culture</a:t>
            </a:r>
          </a:p>
          <a:p>
            <a:pPr marL="285750" indent="-285750">
              <a:buFont typeface="Arial" panose="020B0604020202020204" pitchFamily="34" charset="0"/>
              <a:buChar char="•"/>
            </a:pPr>
            <a:r>
              <a:rPr lang="en-GB" dirty="0"/>
              <a:t>Integrating coaching into the various stages of the value chain</a:t>
            </a:r>
            <a:endParaRPr lang="en-GB" b="1" u="sng" dirty="0"/>
          </a:p>
          <a:p>
            <a:pPr marL="285750" indent="-285750">
              <a:buFont typeface="Arial" panose="020B0604020202020204" pitchFamily="34" charset="0"/>
              <a:buChar char="•"/>
            </a:pPr>
            <a:endParaRPr lang="en-GB"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tools might you use to measure the success of coaching and mentoring in an organisation?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ROI ? </a:t>
            </a:r>
          </a:p>
          <a:p>
            <a:endParaRPr lang="en-GB" dirty="0"/>
          </a:p>
          <a:p>
            <a:endParaRPr lang="en-GB" dirty="0"/>
          </a:p>
        </p:txBody>
      </p:sp>
      <p:sp>
        <p:nvSpPr>
          <p:cNvPr id="4" name="Slide Number Placeholder 3"/>
          <p:cNvSpPr>
            <a:spLocks noGrp="1"/>
          </p:cNvSpPr>
          <p:nvPr>
            <p:ph type="sldNum" sz="quarter" idx="10"/>
          </p:nvPr>
        </p:nvSpPr>
        <p:spPr/>
        <p:txBody>
          <a:bodyPr/>
          <a:lstStyle/>
          <a:p>
            <a:fld id="{8923F4D9-0DCA-4D2A-87F2-5F14D76236B2}" type="slidenum">
              <a:rPr lang="en-GB" smtClean="0"/>
              <a:t>10</a:t>
            </a:fld>
            <a:endParaRPr lang="en-GB"/>
          </a:p>
        </p:txBody>
      </p:sp>
    </p:spTree>
    <p:extLst>
      <p:ext uri="{BB962C8B-B14F-4D97-AF65-F5344CB8AC3E}">
        <p14:creationId xmlns:p14="http://schemas.microsoft.com/office/powerpoint/2010/main" val="3049242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anyone have any questions?</a:t>
            </a:r>
          </a:p>
        </p:txBody>
      </p:sp>
      <p:sp>
        <p:nvSpPr>
          <p:cNvPr id="4" name="Slide Number Placeholder 3"/>
          <p:cNvSpPr>
            <a:spLocks noGrp="1"/>
          </p:cNvSpPr>
          <p:nvPr>
            <p:ph type="sldNum" sz="quarter" idx="5"/>
          </p:nvPr>
        </p:nvSpPr>
        <p:spPr/>
        <p:txBody>
          <a:bodyPr/>
          <a:lstStyle/>
          <a:p>
            <a:fld id="{8923F4D9-0DCA-4D2A-87F2-5F14D76236B2}" type="slidenum">
              <a:rPr lang="en-GB" smtClean="0"/>
              <a:t>11</a:t>
            </a:fld>
            <a:endParaRPr lang="en-GB"/>
          </a:p>
        </p:txBody>
      </p:sp>
    </p:spTree>
    <p:extLst>
      <p:ext uri="{BB962C8B-B14F-4D97-AF65-F5344CB8AC3E}">
        <p14:creationId xmlns:p14="http://schemas.microsoft.com/office/powerpoint/2010/main" val="2236395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23F4D9-0DCA-4D2A-87F2-5F14D76236B2}" type="slidenum">
              <a:rPr lang="en-GB" smtClean="0"/>
              <a:t>12</a:t>
            </a:fld>
            <a:endParaRPr lang="en-GB"/>
          </a:p>
        </p:txBody>
      </p:sp>
    </p:spTree>
    <p:extLst>
      <p:ext uri="{BB962C8B-B14F-4D97-AF65-F5344CB8AC3E}">
        <p14:creationId xmlns:p14="http://schemas.microsoft.com/office/powerpoint/2010/main" val="3778572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2111441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3016155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2189171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D089B4-780E-4D91-BE60-8C8764926402}"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472136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D089B4-780E-4D91-BE60-8C8764926402}" type="datetimeFigureOut">
              <a:rPr lang="en-GB" smtClean="0"/>
              <a:t>08/05/2019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2384572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D089B4-780E-4D91-BE60-8C8764926402}" type="datetimeFigureOut">
              <a:rPr lang="en-GB" smtClean="0"/>
              <a:t>08/05/2019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3750017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089B4-780E-4D91-BE60-8C8764926402}" type="datetimeFigureOut">
              <a:rPr lang="en-GB" smtClean="0"/>
              <a:t>08/05/2019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166054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D089B4-780E-4D91-BE60-8C8764926402}"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959441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D089B4-780E-4D91-BE60-8C8764926402}"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4208595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D089B4-780E-4D91-BE60-8C8764926402}" type="datetimeFigureOut">
              <a:rPr lang="en-GB" smtClean="0"/>
              <a:t>08/05/2019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3723739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3702443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1000463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3948893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32328312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4365787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19832337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D089B4-780E-4D91-BE60-8C8764926402}" type="datetimeFigureOut">
              <a:rPr lang="en-GB" smtClean="0"/>
              <a:t>08/05/2019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D5DE98-485D-4170-A3F5-10998C5A5497}" type="slidenum">
              <a:rPr lang="en-GB" smtClean="0"/>
              <a:t>‹#›</a:t>
            </a:fld>
            <a:endParaRPr lang="en-GB"/>
          </a:p>
        </p:txBody>
      </p:sp>
    </p:spTree>
    <p:extLst>
      <p:ext uri="{BB962C8B-B14F-4D97-AF65-F5344CB8AC3E}">
        <p14:creationId xmlns:p14="http://schemas.microsoft.com/office/powerpoint/2010/main" val="2688567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DD089B4-780E-4D91-BE60-8C8764926402}" type="datetimeFigureOut">
              <a:rPr lang="en-GB" smtClean="0"/>
              <a:t>08/05/2019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3D5DE98-485D-4170-A3F5-10998C5A5497}" type="slidenum">
              <a:rPr lang="en-GB" smtClean="0"/>
              <a:t>‹#›</a:t>
            </a:fld>
            <a:endParaRPr lang="en-GB"/>
          </a:p>
        </p:txBody>
      </p:sp>
    </p:spTree>
    <p:extLst>
      <p:ext uri="{BB962C8B-B14F-4D97-AF65-F5344CB8AC3E}">
        <p14:creationId xmlns:p14="http://schemas.microsoft.com/office/powerpoint/2010/main" val="12639127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svg"/><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8" Type="http://schemas.openxmlformats.org/officeDocument/2006/relationships/hyperlink" Target="https://www.instituteofcoaching.org/coaching-overview/coaching-benefits" TargetMode="External"/><Relationship Id="rId13" Type="http://schemas.openxmlformats.org/officeDocument/2006/relationships/hyperlink" Target="https://slideplayer.com/slide/7450994/" TargetMode="External"/><Relationship Id="rId3" Type="http://schemas.openxmlformats.org/officeDocument/2006/relationships/image" Target="../media/image2.png"/><Relationship Id="rId7" Type="http://schemas.openxmlformats.org/officeDocument/2006/relationships/hyperlink" Target="https://jzeroblog.com/2016/12/06/the-difference-between-coaching-and-mentoring/" TargetMode="External"/><Relationship Id="rId12" Type="http://schemas.openxmlformats.org/officeDocument/2006/relationships/hyperlink" Target="https://www2.deloitte.com/insights/us/en/focus/human-capital-trends/2014/hc-trends-2014-performance-management.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davidclutterbuckpartnership.com/helping-a-manager-understand-his-or-her-leadership-style-options-2/" TargetMode="External"/><Relationship Id="rId11" Type="http://schemas.openxmlformats.org/officeDocument/2006/relationships/hyperlink" Target="https://cdn2.hubspot.net/hub/41809/file-25897295-pdf/docs/coaching_vs_mentoring_-_25_ways_theyre_different_-_2nd_edition.pdf" TargetMode="External"/><Relationship Id="rId5" Type="http://schemas.openxmlformats.org/officeDocument/2006/relationships/hyperlink" Target="https://www.cipd.co.uk/knowledge/fundamentals/people/development/coaching-mentoring-factsheet%20Accessed%20on%2008/05/2019" TargetMode="External"/><Relationship Id="rId10" Type="http://schemas.openxmlformats.org/officeDocument/2006/relationships/hyperlink" Target="https://brandongaille.com/8-pros-and-cons-of-mentoring-in-the-workplace/" TargetMode="External"/><Relationship Id="rId4" Type="http://schemas.openxmlformats.org/officeDocument/2006/relationships/image" Target="../media/image3.svg"/><Relationship Id="rId9" Type="http://schemas.openxmlformats.org/officeDocument/2006/relationships/hyperlink" Target="http://www.free-management-ebooks.com/faqch/principles-05.htm" TargetMode="External"/><Relationship Id="rId14" Type="http://schemas.openxmlformats.org/officeDocument/2006/relationships/hyperlink" Target="https://www.management-mentors.com/about/corporate-mentoring-matters-blog/bid/30129/Different-Types-Of-Business-Mentoring-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8791AF-AB4F-4CF4-A418-E490AF6858F1}"/>
              </a:ext>
            </a:extLst>
          </p:cNvPr>
          <p:cNvSpPr>
            <a:spLocks noGrp="1"/>
          </p:cNvSpPr>
          <p:nvPr>
            <p:ph type="ctrTitle"/>
          </p:nvPr>
        </p:nvSpPr>
        <p:spPr>
          <a:xfrm>
            <a:off x="4041913" y="1468369"/>
            <a:ext cx="7991196" cy="2616199"/>
          </a:xfrm>
        </p:spPr>
        <p:txBody>
          <a:bodyPr/>
          <a:lstStyle/>
          <a:p>
            <a:r>
              <a:rPr lang="en-GB" b="1" spc="50" dirty="0">
                <a:ln w="9525" cmpd="sng">
                  <a:solidFill>
                    <a:schemeClr val="accent1"/>
                  </a:solidFill>
                  <a:prstDash val="solid"/>
                </a:ln>
                <a:effectLst>
                  <a:glow rad="38100">
                    <a:schemeClr val="accent1">
                      <a:alpha val="40000"/>
                    </a:schemeClr>
                  </a:glow>
                </a:effectLst>
              </a:rPr>
              <a:t>COACHING AND MENTORING</a:t>
            </a:r>
          </a:p>
        </p:txBody>
      </p:sp>
      <p:sp>
        <p:nvSpPr>
          <p:cNvPr id="5" name="Subtitle 4">
            <a:extLst>
              <a:ext uri="{FF2B5EF4-FFF2-40B4-BE49-F238E27FC236}">
                <a16:creationId xmlns:a16="http://schemas.microsoft.com/office/drawing/2014/main" id="{EDD9B269-B80D-48B0-8CBE-67461D5AC7B9}"/>
              </a:ext>
            </a:extLst>
          </p:cNvPr>
          <p:cNvSpPr>
            <a:spLocks noGrp="1"/>
          </p:cNvSpPr>
          <p:nvPr>
            <p:ph type="subTitle" idx="1"/>
          </p:nvPr>
        </p:nvSpPr>
        <p:spPr>
          <a:xfrm>
            <a:off x="7845287" y="4831297"/>
            <a:ext cx="3942834" cy="835030"/>
          </a:xfrm>
        </p:spPr>
        <p:txBody>
          <a:bodyPr>
            <a:normAutofit lnSpcReduction="10000"/>
          </a:bodyPr>
          <a:lstStyle/>
          <a:p>
            <a:pPr algn="ctr"/>
            <a:r>
              <a:rPr lang="en-GB" sz="2200" i="1" dirty="0"/>
              <a:t>Kirsty Baker</a:t>
            </a:r>
          </a:p>
          <a:p>
            <a:pPr algn="ctr"/>
            <a:r>
              <a:rPr lang="en-GB" i="1" dirty="0"/>
              <a:t>Head of L&amp;D</a:t>
            </a:r>
          </a:p>
        </p:txBody>
      </p:sp>
      <p:grpSp>
        <p:nvGrpSpPr>
          <p:cNvPr id="10" name="Group 9">
            <a:extLst>
              <a:ext uri="{FF2B5EF4-FFF2-40B4-BE49-F238E27FC236}">
                <a16:creationId xmlns:a16="http://schemas.microsoft.com/office/drawing/2014/main" id="{562D93C9-9AD2-4DC6-BFE2-A827F0E763AA}"/>
              </a:ext>
            </a:extLst>
          </p:cNvPr>
          <p:cNvGrpSpPr/>
          <p:nvPr/>
        </p:nvGrpSpPr>
        <p:grpSpPr>
          <a:xfrm>
            <a:off x="10382540" y="264007"/>
            <a:ext cx="1717964" cy="1204362"/>
            <a:chOff x="2181679" y="411302"/>
            <a:chExt cx="1717964" cy="1204362"/>
          </a:xfrm>
        </p:grpSpPr>
        <p:pic>
          <p:nvPicPr>
            <p:cNvPr id="7" name="Graphic 6" descr="Internet">
              <a:extLst>
                <a:ext uri="{FF2B5EF4-FFF2-40B4-BE49-F238E27FC236}">
                  <a16:creationId xmlns:a16="http://schemas.microsoft.com/office/drawing/2014/main" id="{C8AC1F54-E5FC-418F-9BA7-6C5A9B7720F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8" name="TextBox 7">
              <a:extLst>
                <a:ext uri="{FF2B5EF4-FFF2-40B4-BE49-F238E27FC236}">
                  <a16:creationId xmlns:a16="http://schemas.microsoft.com/office/drawing/2014/main" id="{BAE582D3-26FD-4167-A045-9AFCDBB33C8C}"/>
                </a:ext>
              </a:extLst>
            </p:cNvPr>
            <p:cNvSpPr txBox="1"/>
            <p:nvPr/>
          </p:nvSpPr>
          <p:spPr>
            <a:xfrm>
              <a:off x="2181679" y="1246332"/>
              <a:ext cx="1717964"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Tree>
    <p:extLst>
      <p:ext uri="{BB962C8B-B14F-4D97-AF65-F5344CB8AC3E}">
        <p14:creationId xmlns:p14="http://schemas.microsoft.com/office/powerpoint/2010/main" val="1920692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5970D3-C858-4D48-A130-DE138E84613F}"/>
              </a:ext>
            </a:extLst>
          </p:cNvPr>
          <p:cNvSpPr>
            <a:spLocks noGrp="1"/>
          </p:cNvSpPr>
          <p:nvPr>
            <p:ph idx="1"/>
          </p:nvPr>
        </p:nvSpPr>
        <p:spPr>
          <a:xfrm>
            <a:off x="1980273" y="191831"/>
            <a:ext cx="5549536" cy="762001"/>
          </a:xfrm>
        </p:spPr>
        <p:txBody>
          <a:bodyPr>
            <a:normAutofit/>
          </a:bodyPr>
          <a:lstStyle/>
          <a:p>
            <a:pPr marL="0" indent="0">
              <a:buNone/>
            </a:pPr>
            <a:r>
              <a:rPr lang="en-GB" b="1" dirty="0"/>
              <a:t>Coaching and Mentoring defined</a:t>
            </a:r>
          </a:p>
        </p:txBody>
      </p:sp>
      <p:grpSp>
        <p:nvGrpSpPr>
          <p:cNvPr id="4" name="Group 3">
            <a:extLst>
              <a:ext uri="{FF2B5EF4-FFF2-40B4-BE49-F238E27FC236}">
                <a16:creationId xmlns:a16="http://schemas.microsoft.com/office/drawing/2014/main" id="{DB137F28-990A-4B70-BA37-E62F2D5088C8}"/>
              </a:ext>
            </a:extLst>
          </p:cNvPr>
          <p:cNvGrpSpPr/>
          <p:nvPr/>
        </p:nvGrpSpPr>
        <p:grpSpPr>
          <a:xfrm>
            <a:off x="10427071" y="264007"/>
            <a:ext cx="1764929" cy="1226063"/>
            <a:chOff x="2226210" y="411302"/>
            <a:chExt cx="1764929" cy="1226063"/>
          </a:xfrm>
        </p:grpSpPr>
        <p:pic>
          <p:nvPicPr>
            <p:cNvPr id="5" name="Graphic 4" descr="Internet">
              <a:extLst>
                <a:ext uri="{FF2B5EF4-FFF2-40B4-BE49-F238E27FC236}">
                  <a16:creationId xmlns:a16="http://schemas.microsoft.com/office/drawing/2014/main" id="{9A89EE6D-762A-425A-ADC4-EE0C3E7511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FBDC24D8-1E9B-43A5-A00D-D39102ED82FC}"/>
                </a:ext>
              </a:extLst>
            </p:cNvPr>
            <p:cNvSpPr txBox="1"/>
            <p:nvPr/>
          </p:nvSpPr>
          <p:spPr>
            <a:xfrm>
              <a:off x="2226210" y="1268033"/>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
        <p:nvSpPr>
          <p:cNvPr id="7" name="TextBox 6">
            <a:extLst>
              <a:ext uri="{FF2B5EF4-FFF2-40B4-BE49-F238E27FC236}">
                <a16:creationId xmlns:a16="http://schemas.microsoft.com/office/drawing/2014/main" id="{AA86D5B8-65DA-47FE-A100-C499C520A654}"/>
              </a:ext>
            </a:extLst>
          </p:cNvPr>
          <p:cNvSpPr txBox="1"/>
          <p:nvPr/>
        </p:nvSpPr>
        <p:spPr>
          <a:xfrm>
            <a:off x="1820115" y="1353117"/>
            <a:ext cx="4227176" cy="2031325"/>
          </a:xfrm>
          <a:prstGeom prst="rect">
            <a:avLst/>
          </a:prstGeom>
          <a:noFill/>
        </p:spPr>
        <p:txBody>
          <a:bodyPr wrap="square" rtlCol="0">
            <a:spAutoFit/>
          </a:bodyPr>
          <a:lstStyle/>
          <a:p>
            <a:r>
              <a:rPr lang="en-GB" b="1" dirty="0"/>
              <a:t>Coaching </a:t>
            </a:r>
          </a:p>
          <a:p>
            <a:endParaRPr lang="en-GB" dirty="0"/>
          </a:p>
          <a:p>
            <a:r>
              <a:rPr lang="en-GB" dirty="0"/>
              <a:t>Coaching is a non-direct approach to development. Focusing on specific skills and goals, it aims to enhance performance and development at work for a specific time period.</a:t>
            </a:r>
          </a:p>
        </p:txBody>
      </p:sp>
      <p:sp>
        <p:nvSpPr>
          <p:cNvPr id="8" name="TextBox 7">
            <a:extLst>
              <a:ext uri="{FF2B5EF4-FFF2-40B4-BE49-F238E27FC236}">
                <a16:creationId xmlns:a16="http://schemas.microsoft.com/office/drawing/2014/main" id="{0BFB896C-7324-4A0D-B6FC-CEA60EA10348}"/>
              </a:ext>
            </a:extLst>
          </p:cNvPr>
          <p:cNvSpPr txBox="1"/>
          <p:nvPr/>
        </p:nvSpPr>
        <p:spPr>
          <a:xfrm>
            <a:off x="1823511" y="3429000"/>
            <a:ext cx="4777425" cy="2585323"/>
          </a:xfrm>
          <a:prstGeom prst="rect">
            <a:avLst/>
          </a:prstGeom>
          <a:noFill/>
        </p:spPr>
        <p:txBody>
          <a:bodyPr wrap="square" rtlCol="0">
            <a:spAutoFit/>
          </a:bodyPr>
          <a:lstStyle/>
          <a:p>
            <a:endParaRPr lang="en-GB" b="1" dirty="0"/>
          </a:p>
          <a:p>
            <a:r>
              <a:rPr lang="en-GB" b="1" dirty="0"/>
              <a:t>Mentoring</a:t>
            </a:r>
          </a:p>
          <a:p>
            <a:endParaRPr lang="en-GB" b="1" dirty="0"/>
          </a:p>
          <a:p>
            <a:r>
              <a:rPr lang="en-GB" dirty="0"/>
              <a:t>Mentoring is a relationship based approach to development. It includes an experience staff member sharing greater knowledge and experiences with a new, inexperienced member of staff in order to develop them.</a:t>
            </a:r>
          </a:p>
          <a:p>
            <a:endParaRPr lang="en-GB" dirty="0"/>
          </a:p>
        </p:txBody>
      </p:sp>
      <p:pic>
        <p:nvPicPr>
          <p:cNvPr id="9" name="Picture 8">
            <a:extLst>
              <a:ext uri="{FF2B5EF4-FFF2-40B4-BE49-F238E27FC236}">
                <a16:creationId xmlns:a16="http://schemas.microsoft.com/office/drawing/2014/main" id="{6FA26515-1F77-49E1-B258-F3DF53AE2EDC}"/>
              </a:ext>
            </a:extLst>
          </p:cNvPr>
          <p:cNvPicPr>
            <a:picLocks noChangeAspect="1"/>
          </p:cNvPicPr>
          <p:nvPr/>
        </p:nvPicPr>
        <p:blipFill>
          <a:blip r:embed="rId5"/>
          <a:stretch>
            <a:fillRect/>
          </a:stretch>
        </p:blipFill>
        <p:spPr>
          <a:xfrm>
            <a:off x="7001066" y="2093948"/>
            <a:ext cx="4787055" cy="3643313"/>
          </a:xfrm>
          <a:prstGeom prst="rect">
            <a:avLst/>
          </a:prstGeom>
          <a:ln>
            <a:noFill/>
          </a:ln>
          <a:effectLst>
            <a:softEdge rad="112500"/>
          </a:effectLst>
        </p:spPr>
      </p:pic>
      <p:sp>
        <p:nvSpPr>
          <p:cNvPr id="10" name="TextBox 9">
            <a:extLst>
              <a:ext uri="{FF2B5EF4-FFF2-40B4-BE49-F238E27FC236}">
                <a16:creationId xmlns:a16="http://schemas.microsoft.com/office/drawing/2014/main" id="{6A35E984-79BA-4467-B345-C176B0690667}"/>
              </a:ext>
            </a:extLst>
          </p:cNvPr>
          <p:cNvSpPr txBox="1"/>
          <p:nvPr/>
        </p:nvSpPr>
        <p:spPr>
          <a:xfrm>
            <a:off x="8674339" y="5894546"/>
            <a:ext cx="3995441" cy="369332"/>
          </a:xfrm>
          <a:prstGeom prst="rect">
            <a:avLst/>
          </a:prstGeom>
          <a:noFill/>
        </p:spPr>
        <p:txBody>
          <a:bodyPr wrap="square" rtlCol="0">
            <a:spAutoFit/>
          </a:bodyPr>
          <a:lstStyle/>
          <a:p>
            <a:r>
              <a:rPr lang="en-GB" dirty="0" err="1"/>
              <a:t>JZERblog</a:t>
            </a:r>
            <a:r>
              <a:rPr lang="en-GB" dirty="0"/>
              <a:t> (2019)</a:t>
            </a:r>
          </a:p>
        </p:txBody>
      </p:sp>
    </p:spTree>
    <p:extLst>
      <p:ext uri="{BB962C8B-B14F-4D97-AF65-F5344CB8AC3E}">
        <p14:creationId xmlns:p14="http://schemas.microsoft.com/office/powerpoint/2010/main" val="2690291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C26451-3061-445A-808C-DAE8EAA96EBF}"/>
              </a:ext>
            </a:extLst>
          </p:cNvPr>
          <p:cNvSpPr>
            <a:spLocks noGrp="1"/>
          </p:cNvSpPr>
          <p:nvPr>
            <p:ph idx="1"/>
          </p:nvPr>
        </p:nvSpPr>
        <p:spPr>
          <a:xfrm>
            <a:off x="1864139" y="545038"/>
            <a:ext cx="5625232" cy="1116062"/>
          </a:xfrm>
        </p:spPr>
        <p:txBody>
          <a:bodyPr/>
          <a:lstStyle/>
          <a:p>
            <a:pPr marL="0" indent="0">
              <a:buNone/>
            </a:pPr>
            <a:r>
              <a:rPr lang="en-GB" b="1" dirty="0"/>
              <a:t>Why should we consider Coaching?</a:t>
            </a:r>
          </a:p>
        </p:txBody>
      </p:sp>
      <p:grpSp>
        <p:nvGrpSpPr>
          <p:cNvPr id="4" name="Group 3">
            <a:extLst>
              <a:ext uri="{FF2B5EF4-FFF2-40B4-BE49-F238E27FC236}">
                <a16:creationId xmlns:a16="http://schemas.microsoft.com/office/drawing/2014/main" id="{4CF20340-1D20-4C6D-B610-DC028EE20E36}"/>
              </a:ext>
            </a:extLst>
          </p:cNvPr>
          <p:cNvGrpSpPr/>
          <p:nvPr/>
        </p:nvGrpSpPr>
        <p:grpSpPr>
          <a:xfrm>
            <a:off x="10427071" y="264007"/>
            <a:ext cx="1764929" cy="1183416"/>
            <a:chOff x="2226210" y="411302"/>
            <a:chExt cx="1764929" cy="1183416"/>
          </a:xfrm>
        </p:grpSpPr>
        <p:pic>
          <p:nvPicPr>
            <p:cNvPr id="5" name="Graphic 4" descr="Internet">
              <a:extLst>
                <a:ext uri="{FF2B5EF4-FFF2-40B4-BE49-F238E27FC236}">
                  <a16:creationId xmlns:a16="http://schemas.microsoft.com/office/drawing/2014/main" id="{863340E3-7325-40C2-8A8D-AE6A7CA8B7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32327DA3-879A-4BF5-9144-E8C14A599408}"/>
                </a:ext>
              </a:extLst>
            </p:cNvPr>
            <p:cNvSpPr txBox="1"/>
            <p:nvPr/>
          </p:nvSpPr>
          <p:spPr>
            <a:xfrm>
              <a:off x="2226210" y="1225386"/>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graphicFrame>
        <p:nvGraphicFramePr>
          <p:cNvPr id="9" name="Table 8">
            <a:extLst>
              <a:ext uri="{FF2B5EF4-FFF2-40B4-BE49-F238E27FC236}">
                <a16:creationId xmlns:a16="http://schemas.microsoft.com/office/drawing/2014/main" id="{6CFA76FA-0F66-4352-AC47-61B358DFB8FA}"/>
              </a:ext>
            </a:extLst>
          </p:cNvPr>
          <p:cNvGraphicFramePr>
            <a:graphicFrameLocks noGrp="1"/>
          </p:cNvGraphicFramePr>
          <p:nvPr>
            <p:extLst>
              <p:ext uri="{D42A27DB-BD31-4B8C-83A1-F6EECF244321}">
                <p14:modId xmlns:p14="http://schemas.microsoft.com/office/powerpoint/2010/main" val="4190611579"/>
              </p:ext>
            </p:extLst>
          </p:nvPr>
        </p:nvGraphicFramePr>
        <p:xfrm>
          <a:off x="2032000" y="1831013"/>
          <a:ext cx="9011138" cy="3979494"/>
        </p:xfrm>
        <a:graphic>
          <a:graphicData uri="http://schemas.openxmlformats.org/drawingml/2006/table">
            <a:tbl>
              <a:tblPr firstRow="1" bandRow="1">
                <a:tableStyleId>{073A0DAA-6AF3-43AB-8588-CEC1D06C72B9}</a:tableStyleId>
              </a:tblPr>
              <a:tblGrid>
                <a:gridCol w="4505569">
                  <a:extLst>
                    <a:ext uri="{9D8B030D-6E8A-4147-A177-3AD203B41FA5}">
                      <a16:colId xmlns:a16="http://schemas.microsoft.com/office/drawing/2014/main" val="3909699207"/>
                    </a:ext>
                  </a:extLst>
                </a:gridCol>
                <a:gridCol w="4505569">
                  <a:extLst>
                    <a:ext uri="{9D8B030D-6E8A-4147-A177-3AD203B41FA5}">
                      <a16:colId xmlns:a16="http://schemas.microsoft.com/office/drawing/2014/main" val="1969933194"/>
                    </a:ext>
                  </a:extLst>
                </a:gridCol>
              </a:tblGrid>
              <a:tr h="449889">
                <a:tc>
                  <a:txBody>
                    <a:bodyPr/>
                    <a:lstStyle/>
                    <a:p>
                      <a:r>
                        <a:rPr lang="en-GB" dirty="0"/>
                        <a:t>PROS</a:t>
                      </a:r>
                    </a:p>
                  </a:txBody>
                  <a:tcPr>
                    <a:solidFill>
                      <a:schemeClr val="accent1"/>
                    </a:solidFill>
                  </a:tcPr>
                </a:tc>
                <a:tc>
                  <a:txBody>
                    <a:bodyPr/>
                    <a:lstStyle/>
                    <a:p>
                      <a:r>
                        <a:rPr lang="en-GB" dirty="0"/>
                        <a:t>CONS</a:t>
                      </a:r>
                    </a:p>
                  </a:txBody>
                  <a:tcPr>
                    <a:solidFill>
                      <a:schemeClr val="accent1"/>
                    </a:solidFill>
                  </a:tcPr>
                </a:tc>
                <a:extLst>
                  <a:ext uri="{0D108BD9-81ED-4DB2-BD59-A6C34878D82A}">
                    <a16:rowId xmlns:a16="http://schemas.microsoft.com/office/drawing/2014/main" val="645269533"/>
                  </a:ext>
                </a:extLst>
              </a:tr>
              <a:tr h="449889">
                <a:tc>
                  <a:txBody>
                    <a:bodyPr/>
                    <a:lstStyle/>
                    <a:p>
                      <a:r>
                        <a:rPr lang="en-GB" dirty="0"/>
                        <a:t>Empowers staff</a:t>
                      </a:r>
                    </a:p>
                  </a:txBody>
                  <a:tcPr/>
                </a:tc>
                <a:tc>
                  <a:txBody>
                    <a:bodyPr/>
                    <a:lstStyle/>
                    <a:p>
                      <a:r>
                        <a:rPr lang="en-GB" dirty="0"/>
                        <a:t>Time constraints – diverting coaches from other job duties</a:t>
                      </a:r>
                    </a:p>
                  </a:txBody>
                  <a:tcPr/>
                </a:tc>
                <a:extLst>
                  <a:ext uri="{0D108BD9-81ED-4DB2-BD59-A6C34878D82A}">
                    <a16:rowId xmlns:a16="http://schemas.microsoft.com/office/drawing/2014/main" val="3356589012"/>
                  </a:ext>
                </a:extLst>
              </a:tr>
              <a:tr h="449889">
                <a:tc>
                  <a:txBody>
                    <a:bodyPr/>
                    <a:lstStyle/>
                    <a:p>
                      <a:r>
                        <a:rPr lang="en-GB" dirty="0"/>
                        <a:t>Increases employee performance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Communication issues /  Personality clashes</a:t>
                      </a:r>
                    </a:p>
                  </a:txBody>
                  <a:tcPr/>
                </a:tc>
                <a:extLst>
                  <a:ext uri="{0D108BD9-81ED-4DB2-BD59-A6C34878D82A}">
                    <a16:rowId xmlns:a16="http://schemas.microsoft.com/office/drawing/2014/main" val="3932017975"/>
                  </a:ext>
                </a:extLst>
              </a:tr>
              <a:tr h="449889">
                <a:tc>
                  <a:txBody>
                    <a:bodyPr/>
                    <a:lstStyle/>
                    <a:p>
                      <a:r>
                        <a:rPr lang="en-GB" dirty="0"/>
                        <a:t>Increases employee engagement</a:t>
                      </a:r>
                    </a:p>
                  </a:txBody>
                  <a:tcPr/>
                </a:tc>
                <a:tc>
                  <a:txBody>
                    <a:bodyPr/>
                    <a:lstStyle/>
                    <a:p>
                      <a:endParaRPr lang="en-GB" dirty="0"/>
                    </a:p>
                  </a:txBody>
                  <a:tcPr/>
                </a:tc>
                <a:extLst>
                  <a:ext uri="{0D108BD9-81ED-4DB2-BD59-A6C34878D82A}">
                    <a16:rowId xmlns:a16="http://schemas.microsoft.com/office/drawing/2014/main" val="1767024296"/>
                  </a:ext>
                </a:extLst>
              </a:tr>
              <a:tr h="449889">
                <a:tc>
                  <a:txBody>
                    <a:bodyPr/>
                    <a:lstStyle/>
                    <a:p>
                      <a:r>
                        <a:rPr lang="en-GB" dirty="0"/>
                        <a:t>Coaching culture = commitment to developing staff</a:t>
                      </a:r>
                    </a:p>
                  </a:txBody>
                  <a:tcPr/>
                </a:tc>
                <a:tc>
                  <a:txBody>
                    <a:bodyPr/>
                    <a:lstStyle/>
                    <a:p>
                      <a:endParaRPr lang="en-GB" dirty="0"/>
                    </a:p>
                  </a:txBody>
                  <a:tcPr/>
                </a:tc>
                <a:extLst>
                  <a:ext uri="{0D108BD9-81ED-4DB2-BD59-A6C34878D82A}">
                    <a16:rowId xmlns:a16="http://schemas.microsoft.com/office/drawing/2014/main" val="2089919166"/>
                  </a:ext>
                </a:extLst>
              </a:tr>
              <a:tr h="449889">
                <a:tc>
                  <a:txBody>
                    <a:bodyPr/>
                    <a:lstStyle/>
                    <a:p>
                      <a:r>
                        <a:rPr lang="en-GB" dirty="0"/>
                        <a:t>Aids motivation</a:t>
                      </a:r>
                    </a:p>
                  </a:txBody>
                  <a:tcPr/>
                </a:tc>
                <a:tc>
                  <a:txBody>
                    <a:bodyPr/>
                    <a:lstStyle/>
                    <a:p>
                      <a:endParaRPr lang="en-GB" dirty="0"/>
                    </a:p>
                  </a:txBody>
                  <a:tcPr/>
                </a:tc>
                <a:extLst>
                  <a:ext uri="{0D108BD9-81ED-4DB2-BD59-A6C34878D82A}">
                    <a16:rowId xmlns:a16="http://schemas.microsoft.com/office/drawing/2014/main" val="565974477"/>
                  </a:ext>
                </a:extLst>
              </a:tr>
              <a:tr h="449889">
                <a:tc>
                  <a:txBody>
                    <a:bodyPr/>
                    <a:lstStyle/>
                    <a:p>
                      <a:r>
                        <a:rPr lang="en-GB" dirty="0"/>
                        <a:t>Low cost</a:t>
                      </a:r>
                    </a:p>
                  </a:txBody>
                  <a:tcPr/>
                </a:tc>
                <a:tc>
                  <a:txBody>
                    <a:bodyPr/>
                    <a:lstStyle/>
                    <a:p>
                      <a:endParaRPr lang="en-GB" dirty="0"/>
                    </a:p>
                  </a:txBody>
                  <a:tcPr/>
                </a:tc>
                <a:extLst>
                  <a:ext uri="{0D108BD9-81ED-4DB2-BD59-A6C34878D82A}">
                    <a16:rowId xmlns:a16="http://schemas.microsoft.com/office/drawing/2014/main" val="2636830082"/>
                  </a:ext>
                </a:extLst>
              </a:tr>
              <a:tr h="449889">
                <a:tc>
                  <a:txBody>
                    <a:bodyPr/>
                    <a:lstStyle/>
                    <a:p>
                      <a:endParaRPr lang="en-GB"/>
                    </a:p>
                  </a:txBody>
                  <a:tcPr/>
                </a:tc>
                <a:tc>
                  <a:txBody>
                    <a:bodyPr/>
                    <a:lstStyle/>
                    <a:p>
                      <a:endParaRPr lang="en-GB" dirty="0"/>
                    </a:p>
                  </a:txBody>
                  <a:tcPr/>
                </a:tc>
                <a:extLst>
                  <a:ext uri="{0D108BD9-81ED-4DB2-BD59-A6C34878D82A}">
                    <a16:rowId xmlns:a16="http://schemas.microsoft.com/office/drawing/2014/main" val="1892892116"/>
                  </a:ext>
                </a:extLst>
              </a:tr>
            </a:tbl>
          </a:graphicData>
        </a:graphic>
      </p:graphicFrame>
    </p:spTree>
    <p:extLst>
      <p:ext uri="{BB962C8B-B14F-4D97-AF65-F5344CB8AC3E}">
        <p14:creationId xmlns:p14="http://schemas.microsoft.com/office/powerpoint/2010/main" val="3833641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70BC6D-3B8E-454D-9344-FED4F73AF466}"/>
              </a:ext>
            </a:extLst>
          </p:cNvPr>
          <p:cNvSpPr>
            <a:spLocks noGrp="1"/>
          </p:cNvSpPr>
          <p:nvPr>
            <p:ph idx="1"/>
          </p:nvPr>
        </p:nvSpPr>
        <p:spPr>
          <a:xfrm>
            <a:off x="1807867" y="914400"/>
            <a:ext cx="5071235" cy="721817"/>
          </a:xfrm>
        </p:spPr>
        <p:txBody>
          <a:bodyPr>
            <a:normAutofit/>
          </a:bodyPr>
          <a:lstStyle/>
          <a:p>
            <a:pPr marL="0" indent="0">
              <a:buNone/>
            </a:pPr>
            <a:r>
              <a:rPr lang="en-GB" b="1" dirty="0"/>
              <a:t>Why should we consider Mentoring?</a:t>
            </a:r>
          </a:p>
          <a:p>
            <a:endParaRPr lang="en-GB" dirty="0"/>
          </a:p>
        </p:txBody>
      </p:sp>
      <p:grpSp>
        <p:nvGrpSpPr>
          <p:cNvPr id="4" name="Group 3">
            <a:extLst>
              <a:ext uri="{FF2B5EF4-FFF2-40B4-BE49-F238E27FC236}">
                <a16:creationId xmlns:a16="http://schemas.microsoft.com/office/drawing/2014/main" id="{389F7E13-E26B-4345-A6C7-302D08A525EA}"/>
              </a:ext>
            </a:extLst>
          </p:cNvPr>
          <p:cNvGrpSpPr/>
          <p:nvPr/>
        </p:nvGrpSpPr>
        <p:grpSpPr>
          <a:xfrm>
            <a:off x="10427070" y="264007"/>
            <a:ext cx="1994519" cy="1195967"/>
            <a:chOff x="2226209" y="411302"/>
            <a:chExt cx="1994519" cy="1195967"/>
          </a:xfrm>
        </p:grpSpPr>
        <p:pic>
          <p:nvPicPr>
            <p:cNvPr id="5" name="Graphic 4" descr="Internet">
              <a:extLst>
                <a:ext uri="{FF2B5EF4-FFF2-40B4-BE49-F238E27FC236}">
                  <a16:creationId xmlns:a16="http://schemas.microsoft.com/office/drawing/2014/main" id="{E8073667-3708-4F5C-B2C6-D489279C2E6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A58C256B-EE6E-409B-B47E-C4929B422566}"/>
                </a:ext>
              </a:extLst>
            </p:cNvPr>
            <p:cNvSpPr txBox="1"/>
            <p:nvPr/>
          </p:nvSpPr>
          <p:spPr>
            <a:xfrm>
              <a:off x="2226209" y="1237937"/>
              <a:ext cx="199451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graphicFrame>
        <p:nvGraphicFramePr>
          <p:cNvPr id="7" name="Table 6">
            <a:extLst>
              <a:ext uri="{FF2B5EF4-FFF2-40B4-BE49-F238E27FC236}">
                <a16:creationId xmlns:a16="http://schemas.microsoft.com/office/drawing/2014/main" id="{C7BD5B9B-18CC-4A0E-930A-D793772508C3}"/>
              </a:ext>
            </a:extLst>
          </p:cNvPr>
          <p:cNvGraphicFramePr>
            <a:graphicFrameLocks noGrp="1"/>
          </p:cNvGraphicFramePr>
          <p:nvPr>
            <p:extLst>
              <p:ext uri="{D42A27DB-BD31-4B8C-83A1-F6EECF244321}">
                <p14:modId xmlns:p14="http://schemas.microsoft.com/office/powerpoint/2010/main" val="1004349670"/>
              </p:ext>
            </p:extLst>
          </p:nvPr>
        </p:nvGraphicFramePr>
        <p:xfrm>
          <a:off x="2032000" y="1831013"/>
          <a:ext cx="9011138" cy="3789303"/>
        </p:xfrm>
        <a:graphic>
          <a:graphicData uri="http://schemas.openxmlformats.org/drawingml/2006/table">
            <a:tbl>
              <a:tblPr firstRow="1" bandRow="1">
                <a:tableStyleId>{073A0DAA-6AF3-43AB-8588-CEC1D06C72B9}</a:tableStyleId>
              </a:tblPr>
              <a:tblGrid>
                <a:gridCol w="4505569">
                  <a:extLst>
                    <a:ext uri="{9D8B030D-6E8A-4147-A177-3AD203B41FA5}">
                      <a16:colId xmlns:a16="http://schemas.microsoft.com/office/drawing/2014/main" val="3909699207"/>
                    </a:ext>
                  </a:extLst>
                </a:gridCol>
                <a:gridCol w="4505569">
                  <a:extLst>
                    <a:ext uri="{9D8B030D-6E8A-4147-A177-3AD203B41FA5}">
                      <a16:colId xmlns:a16="http://schemas.microsoft.com/office/drawing/2014/main" val="1969933194"/>
                    </a:ext>
                  </a:extLst>
                </a:gridCol>
              </a:tblGrid>
              <a:tr h="449889">
                <a:tc>
                  <a:txBody>
                    <a:bodyPr/>
                    <a:lstStyle/>
                    <a:p>
                      <a:r>
                        <a:rPr lang="en-GB" dirty="0"/>
                        <a:t>PROS</a:t>
                      </a:r>
                    </a:p>
                  </a:txBody>
                  <a:tcPr>
                    <a:solidFill>
                      <a:schemeClr val="accent1"/>
                    </a:solidFill>
                  </a:tcPr>
                </a:tc>
                <a:tc>
                  <a:txBody>
                    <a:bodyPr/>
                    <a:lstStyle/>
                    <a:p>
                      <a:r>
                        <a:rPr lang="en-GB" dirty="0"/>
                        <a:t>CONS</a:t>
                      </a:r>
                    </a:p>
                  </a:txBody>
                  <a:tcPr>
                    <a:solidFill>
                      <a:schemeClr val="accent1"/>
                    </a:solidFill>
                  </a:tcPr>
                </a:tc>
                <a:extLst>
                  <a:ext uri="{0D108BD9-81ED-4DB2-BD59-A6C34878D82A}">
                    <a16:rowId xmlns:a16="http://schemas.microsoft.com/office/drawing/2014/main" val="645269533"/>
                  </a:ext>
                </a:extLst>
              </a:tr>
              <a:tr h="449889">
                <a:tc>
                  <a:txBody>
                    <a:bodyPr/>
                    <a:lstStyle/>
                    <a:p>
                      <a:r>
                        <a:rPr lang="en-GB" dirty="0"/>
                        <a:t>Personal  development opportunity</a:t>
                      </a:r>
                    </a:p>
                  </a:txBody>
                  <a:tcPr/>
                </a:tc>
                <a:tc>
                  <a:txBody>
                    <a:bodyPr/>
                    <a:lstStyle/>
                    <a:p>
                      <a:r>
                        <a:rPr lang="en-GB" dirty="0"/>
                        <a:t>Increased workload for mentor could result in resentment</a:t>
                      </a:r>
                    </a:p>
                  </a:txBody>
                  <a:tcPr/>
                </a:tc>
                <a:extLst>
                  <a:ext uri="{0D108BD9-81ED-4DB2-BD59-A6C34878D82A}">
                    <a16:rowId xmlns:a16="http://schemas.microsoft.com/office/drawing/2014/main" val="3356589012"/>
                  </a:ext>
                </a:extLst>
              </a:tr>
              <a:tr h="449889">
                <a:tc>
                  <a:txBody>
                    <a:bodyPr/>
                    <a:lstStyle/>
                    <a:p>
                      <a:r>
                        <a:rPr lang="en-GB" dirty="0"/>
                        <a:t>Forges meaningful relationships</a:t>
                      </a:r>
                    </a:p>
                  </a:txBody>
                  <a:tcPr/>
                </a:tc>
                <a:tc>
                  <a:txBody>
                    <a:bodyPr/>
                    <a:lstStyle/>
                    <a:p>
                      <a:r>
                        <a:rPr lang="en-GB" dirty="0"/>
                        <a:t>May result in increased dependence</a:t>
                      </a:r>
                    </a:p>
                  </a:txBody>
                  <a:tcPr/>
                </a:tc>
                <a:extLst>
                  <a:ext uri="{0D108BD9-81ED-4DB2-BD59-A6C34878D82A}">
                    <a16:rowId xmlns:a16="http://schemas.microsoft.com/office/drawing/2014/main" val="3932017975"/>
                  </a:ext>
                </a:extLst>
              </a:tr>
              <a:tr h="449889">
                <a:tc>
                  <a:txBody>
                    <a:bodyPr/>
                    <a:lstStyle/>
                    <a:p>
                      <a:r>
                        <a:rPr lang="en-GB" dirty="0"/>
                        <a:t>Consistent productivity levels</a:t>
                      </a:r>
                    </a:p>
                  </a:txBody>
                  <a:tcPr/>
                </a:tc>
                <a:tc>
                  <a:txBody>
                    <a:bodyPr/>
                    <a:lstStyle/>
                    <a:p>
                      <a:r>
                        <a:rPr lang="en-GB" dirty="0"/>
                        <a:t>Quality mentors hard to attain</a:t>
                      </a:r>
                    </a:p>
                  </a:txBody>
                  <a:tcPr/>
                </a:tc>
                <a:extLst>
                  <a:ext uri="{0D108BD9-81ED-4DB2-BD59-A6C34878D82A}">
                    <a16:rowId xmlns:a16="http://schemas.microsoft.com/office/drawing/2014/main" val="1767024296"/>
                  </a:ext>
                </a:extLst>
              </a:tr>
              <a:tr h="44988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089919166"/>
                  </a:ext>
                </a:extLst>
              </a:tr>
              <a:tr h="44988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565974477"/>
                  </a:ext>
                </a:extLst>
              </a:tr>
              <a:tr h="449889">
                <a:tc>
                  <a:txBody>
                    <a:bodyPr/>
                    <a:lstStyle/>
                    <a:p>
                      <a:endParaRPr lang="en-GB"/>
                    </a:p>
                  </a:txBody>
                  <a:tcPr/>
                </a:tc>
                <a:tc>
                  <a:txBody>
                    <a:bodyPr/>
                    <a:lstStyle/>
                    <a:p>
                      <a:endParaRPr lang="en-GB" dirty="0"/>
                    </a:p>
                  </a:txBody>
                  <a:tcPr/>
                </a:tc>
                <a:extLst>
                  <a:ext uri="{0D108BD9-81ED-4DB2-BD59-A6C34878D82A}">
                    <a16:rowId xmlns:a16="http://schemas.microsoft.com/office/drawing/2014/main" val="2636830082"/>
                  </a:ext>
                </a:extLst>
              </a:tr>
              <a:tr h="449889">
                <a:tc>
                  <a:txBody>
                    <a:bodyPr/>
                    <a:lstStyle/>
                    <a:p>
                      <a:endParaRPr lang="en-GB"/>
                    </a:p>
                  </a:txBody>
                  <a:tcPr/>
                </a:tc>
                <a:tc>
                  <a:txBody>
                    <a:bodyPr/>
                    <a:lstStyle/>
                    <a:p>
                      <a:endParaRPr lang="en-GB" dirty="0"/>
                    </a:p>
                  </a:txBody>
                  <a:tcPr/>
                </a:tc>
                <a:extLst>
                  <a:ext uri="{0D108BD9-81ED-4DB2-BD59-A6C34878D82A}">
                    <a16:rowId xmlns:a16="http://schemas.microsoft.com/office/drawing/2014/main" val="1892892116"/>
                  </a:ext>
                </a:extLst>
              </a:tr>
            </a:tbl>
          </a:graphicData>
        </a:graphic>
      </p:graphicFrame>
    </p:spTree>
    <p:extLst>
      <p:ext uri="{BB962C8B-B14F-4D97-AF65-F5344CB8AC3E}">
        <p14:creationId xmlns:p14="http://schemas.microsoft.com/office/powerpoint/2010/main" val="134313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33C6B-FB6E-4B0F-9C8A-EACF7CFEA58D}"/>
              </a:ext>
            </a:extLst>
          </p:cNvPr>
          <p:cNvSpPr>
            <a:spLocks noGrp="1"/>
          </p:cNvSpPr>
          <p:nvPr>
            <p:ph idx="1"/>
          </p:nvPr>
        </p:nvSpPr>
        <p:spPr>
          <a:xfrm>
            <a:off x="1779731" y="999067"/>
            <a:ext cx="6126311" cy="762001"/>
          </a:xfrm>
        </p:spPr>
        <p:txBody>
          <a:bodyPr>
            <a:normAutofit/>
          </a:bodyPr>
          <a:lstStyle/>
          <a:p>
            <a:pPr marL="0" indent="0">
              <a:buNone/>
            </a:pPr>
            <a:r>
              <a:rPr lang="en-GB" b="1" dirty="0"/>
              <a:t>Why should I become a  Coach/Mentor?</a:t>
            </a:r>
          </a:p>
        </p:txBody>
      </p:sp>
      <p:grpSp>
        <p:nvGrpSpPr>
          <p:cNvPr id="4" name="Group 3">
            <a:extLst>
              <a:ext uri="{FF2B5EF4-FFF2-40B4-BE49-F238E27FC236}">
                <a16:creationId xmlns:a16="http://schemas.microsoft.com/office/drawing/2014/main" id="{9197EA28-AD8B-406F-9573-6D310EF5B9CC}"/>
              </a:ext>
            </a:extLst>
          </p:cNvPr>
          <p:cNvGrpSpPr/>
          <p:nvPr/>
        </p:nvGrpSpPr>
        <p:grpSpPr>
          <a:xfrm>
            <a:off x="10427071" y="264007"/>
            <a:ext cx="1764929" cy="1186006"/>
            <a:chOff x="2226210" y="411302"/>
            <a:chExt cx="1764929" cy="1186006"/>
          </a:xfrm>
        </p:grpSpPr>
        <p:pic>
          <p:nvPicPr>
            <p:cNvPr id="5" name="Graphic 4" descr="Internet">
              <a:extLst>
                <a:ext uri="{FF2B5EF4-FFF2-40B4-BE49-F238E27FC236}">
                  <a16:creationId xmlns:a16="http://schemas.microsoft.com/office/drawing/2014/main" id="{161A3D3D-1BAD-419E-8DB0-03C4297703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0F96B1B2-A87A-4BB4-BBDD-BFAD12D6304D}"/>
                </a:ext>
              </a:extLst>
            </p:cNvPr>
            <p:cNvSpPr txBox="1"/>
            <p:nvPr/>
          </p:nvSpPr>
          <p:spPr>
            <a:xfrm>
              <a:off x="2226210" y="1227976"/>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
        <p:nvSpPr>
          <p:cNvPr id="2" name="TextBox 1">
            <a:extLst>
              <a:ext uri="{FF2B5EF4-FFF2-40B4-BE49-F238E27FC236}">
                <a16:creationId xmlns:a16="http://schemas.microsoft.com/office/drawing/2014/main" id="{EA0AC902-8064-4A6B-B5A9-B2D3DDE7CAF7}"/>
              </a:ext>
            </a:extLst>
          </p:cNvPr>
          <p:cNvSpPr txBox="1"/>
          <p:nvPr/>
        </p:nvSpPr>
        <p:spPr>
          <a:xfrm>
            <a:off x="2114550" y="2381250"/>
            <a:ext cx="9010650" cy="2246769"/>
          </a:xfrm>
          <a:prstGeom prst="rect">
            <a:avLst/>
          </a:prstGeom>
          <a:noFill/>
        </p:spPr>
        <p:txBody>
          <a:bodyPr wrap="square" rtlCol="0">
            <a:spAutoFit/>
          </a:bodyPr>
          <a:lstStyle/>
          <a:p>
            <a:pPr marL="285750" indent="-285750" fontAlgn="t">
              <a:buFont typeface="Wingdings" panose="05000000000000000000" pitchFamily="2" charset="2"/>
              <a:buChar char="v"/>
            </a:pPr>
            <a:r>
              <a:rPr lang="en-GB" sz="2000" b="1" dirty="0"/>
              <a:t>Develop soft skills</a:t>
            </a:r>
          </a:p>
          <a:p>
            <a:pPr fontAlgn="t"/>
            <a:endParaRPr lang="en-GB" sz="2000" b="1" dirty="0"/>
          </a:p>
          <a:p>
            <a:pPr marL="285750" indent="-285750" fontAlgn="t">
              <a:buFont typeface="Wingdings" panose="05000000000000000000" pitchFamily="2" charset="2"/>
              <a:buChar char="v"/>
            </a:pPr>
            <a:r>
              <a:rPr lang="en-GB" sz="2000" b="1" dirty="0"/>
              <a:t>Improve team performance</a:t>
            </a:r>
          </a:p>
          <a:p>
            <a:pPr fontAlgn="t"/>
            <a:endParaRPr lang="en-GB" sz="2000" b="1" dirty="0"/>
          </a:p>
          <a:p>
            <a:pPr marL="285750" indent="-285750" fontAlgn="t">
              <a:buFont typeface="Wingdings" panose="05000000000000000000" pitchFamily="2" charset="2"/>
              <a:buChar char="v"/>
            </a:pPr>
            <a:r>
              <a:rPr lang="en-GB" sz="2000" b="1" dirty="0"/>
              <a:t>“Coach/Mentor identity”</a:t>
            </a:r>
          </a:p>
          <a:p>
            <a:pPr fontAlgn="t"/>
            <a:endParaRPr lang="en-GB" sz="2000" b="1" dirty="0"/>
          </a:p>
          <a:p>
            <a:pPr marL="285750" indent="-285750" fontAlgn="t">
              <a:buFont typeface="Wingdings" panose="05000000000000000000" pitchFamily="2" charset="2"/>
              <a:buChar char="v"/>
            </a:pPr>
            <a:r>
              <a:rPr lang="en-GB" sz="2000" b="1" dirty="0"/>
              <a:t>Increase confidence</a:t>
            </a:r>
          </a:p>
        </p:txBody>
      </p:sp>
    </p:spTree>
    <p:extLst>
      <p:ext uri="{BB962C8B-B14F-4D97-AF65-F5344CB8AC3E}">
        <p14:creationId xmlns:p14="http://schemas.microsoft.com/office/powerpoint/2010/main" val="2295507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5970D3-C858-4D48-A130-DE138E84613F}"/>
              </a:ext>
            </a:extLst>
          </p:cNvPr>
          <p:cNvSpPr>
            <a:spLocks noGrp="1"/>
          </p:cNvSpPr>
          <p:nvPr>
            <p:ph idx="1"/>
          </p:nvPr>
        </p:nvSpPr>
        <p:spPr>
          <a:xfrm>
            <a:off x="3194830" y="234613"/>
            <a:ext cx="6667248" cy="762001"/>
          </a:xfrm>
        </p:spPr>
        <p:txBody>
          <a:bodyPr>
            <a:normAutofit/>
          </a:bodyPr>
          <a:lstStyle/>
          <a:p>
            <a:pPr marL="0" indent="0">
              <a:buNone/>
            </a:pPr>
            <a:r>
              <a:rPr lang="en-GB" b="1" dirty="0"/>
              <a:t>Key differences between Coaching / Mentoring</a:t>
            </a:r>
          </a:p>
        </p:txBody>
      </p:sp>
      <p:grpSp>
        <p:nvGrpSpPr>
          <p:cNvPr id="4" name="Group 3">
            <a:extLst>
              <a:ext uri="{FF2B5EF4-FFF2-40B4-BE49-F238E27FC236}">
                <a16:creationId xmlns:a16="http://schemas.microsoft.com/office/drawing/2014/main" id="{DB137F28-990A-4B70-BA37-E62F2D5088C8}"/>
              </a:ext>
            </a:extLst>
          </p:cNvPr>
          <p:cNvGrpSpPr/>
          <p:nvPr/>
        </p:nvGrpSpPr>
        <p:grpSpPr>
          <a:xfrm>
            <a:off x="10427071" y="264007"/>
            <a:ext cx="1764929" cy="1163790"/>
            <a:chOff x="2226210" y="411302"/>
            <a:chExt cx="1764929" cy="1163790"/>
          </a:xfrm>
        </p:grpSpPr>
        <p:pic>
          <p:nvPicPr>
            <p:cNvPr id="5" name="Graphic 4" descr="Internet">
              <a:extLst>
                <a:ext uri="{FF2B5EF4-FFF2-40B4-BE49-F238E27FC236}">
                  <a16:creationId xmlns:a16="http://schemas.microsoft.com/office/drawing/2014/main" id="{9A89EE6D-762A-425A-ADC4-EE0C3E7511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FBDC24D8-1E9B-43A5-A00D-D39102ED82FC}"/>
                </a:ext>
              </a:extLst>
            </p:cNvPr>
            <p:cNvSpPr txBox="1"/>
            <p:nvPr/>
          </p:nvSpPr>
          <p:spPr>
            <a:xfrm>
              <a:off x="2226210" y="1205760"/>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
        <p:nvSpPr>
          <p:cNvPr id="11" name="TextBox 10">
            <a:extLst>
              <a:ext uri="{FF2B5EF4-FFF2-40B4-BE49-F238E27FC236}">
                <a16:creationId xmlns:a16="http://schemas.microsoft.com/office/drawing/2014/main" id="{15A74A58-0CA1-4D61-BDAD-F75FE411F114}"/>
              </a:ext>
            </a:extLst>
          </p:cNvPr>
          <p:cNvSpPr txBox="1"/>
          <p:nvPr/>
        </p:nvSpPr>
        <p:spPr>
          <a:xfrm>
            <a:off x="8882743" y="1893579"/>
            <a:ext cx="1544328" cy="400110"/>
          </a:xfrm>
          <a:prstGeom prst="rect">
            <a:avLst/>
          </a:prstGeom>
          <a:noFill/>
        </p:spPr>
        <p:txBody>
          <a:bodyPr wrap="square" rtlCol="0">
            <a:spAutoFit/>
          </a:bodyPr>
          <a:lstStyle/>
          <a:p>
            <a:r>
              <a:rPr lang="en-GB" sz="2000" dirty="0"/>
              <a:t>Mentoring</a:t>
            </a:r>
            <a:endParaRPr lang="en-GB" dirty="0"/>
          </a:p>
        </p:txBody>
      </p:sp>
      <p:sp>
        <p:nvSpPr>
          <p:cNvPr id="12" name="TextBox 11">
            <a:extLst>
              <a:ext uri="{FF2B5EF4-FFF2-40B4-BE49-F238E27FC236}">
                <a16:creationId xmlns:a16="http://schemas.microsoft.com/office/drawing/2014/main" id="{75F13D5B-C2D4-40D8-A08D-D31ADD70594F}"/>
              </a:ext>
            </a:extLst>
          </p:cNvPr>
          <p:cNvSpPr txBox="1"/>
          <p:nvPr/>
        </p:nvSpPr>
        <p:spPr>
          <a:xfrm>
            <a:off x="2418330" y="1803375"/>
            <a:ext cx="1393372" cy="400110"/>
          </a:xfrm>
          <a:prstGeom prst="rect">
            <a:avLst/>
          </a:prstGeom>
          <a:noFill/>
        </p:spPr>
        <p:txBody>
          <a:bodyPr wrap="square" rtlCol="0">
            <a:spAutoFit/>
          </a:bodyPr>
          <a:lstStyle/>
          <a:p>
            <a:r>
              <a:rPr lang="en-GB" sz="2000" dirty="0"/>
              <a:t>Coaching</a:t>
            </a:r>
            <a:endParaRPr lang="en-GB" dirty="0"/>
          </a:p>
        </p:txBody>
      </p:sp>
      <p:grpSp>
        <p:nvGrpSpPr>
          <p:cNvPr id="14" name="Group 13">
            <a:extLst>
              <a:ext uri="{FF2B5EF4-FFF2-40B4-BE49-F238E27FC236}">
                <a16:creationId xmlns:a16="http://schemas.microsoft.com/office/drawing/2014/main" id="{83EECDF6-3FF2-46C7-931B-6F7C27208D4D}"/>
              </a:ext>
            </a:extLst>
          </p:cNvPr>
          <p:cNvGrpSpPr/>
          <p:nvPr/>
        </p:nvGrpSpPr>
        <p:grpSpPr>
          <a:xfrm>
            <a:off x="1457696" y="866175"/>
            <a:ext cx="10575413" cy="5896181"/>
            <a:chOff x="2545467" y="1582146"/>
            <a:chExt cx="9689735" cy="5011846"/>
          </a:xfrm>
        </p:grpSpPr>
        <p:sp>
          <p:nvSpPr>
            <p:cNvPr id="15" name="Freeform: Shape 14">
              <a:extLst>
                <a:ext uri="{FF2B5EF4-FFF2-40B4-BE49-F238E27FC236}">
                  <a16:creationId xmlns:a16="http://schemas.microsoft.com/office/drawing/2014/main" id="{B371B513-A1CF-488C-B60C-70954EAA58A4}"/>
                </a:ext>
              </a:extLst>
            </p:cNvPr>
            <p:cNvSpPr/>
            <p:nvPr/>
          </p:nvSpPr>
          <p:spPr>
            <a:xfrm rot="21600000">
              <a:off x="2545467" y="1582146"/>
              <a:ext cx="5244402" cy="5011846"/>
            </a:xfrm>
            <a:custGeom>
              <a:avLst/>
              <a:gdLst>
                <a:gd name="connsiteX0" fmla="*/ 0 w 5011846"/>
                <a:gd name="connsiteY0" fmla="*/ 3490256 h 5244402"/>
                <a:gd name="connsiteX1" fmla="*/ 1252962 w 5011846"/>
                <a:gd name="connsiteY1" fmla="*/ 3490256 h 5244402"/>
                <a:gd name="connsiteX2" fmla="*/ 1252962 w 5011846"/>
                <a:gd name="connsiteY2" fmla="*/ 0 h 5244402"/>
                <a:gd name="connsiteX3" fmla="*/ 3758885 w 5011846"/>
                <a:gd name="connsiteY3" fmla="*/ 0 h 5244402"/>
                <a:gd name="connsiteX4" fmla="*/ 3758885 w 5011846"/>
                <a:gd name="connsiteY4" fmla="*/ 3490256 h 5244402"/>
                <a:gd name="connsiteX5" fmla="*/ 5011846 w 5011846"/>
                <a:gd name="connsiteY5" fmla="*/ 3490256 h 5244402"/>
                <a:gd name="connsiteX6" fmla="*/ 2505923 w 5011846"/>
                <a:gd name="connsiteY6" fmla="*/ 5244402 h 5244402"/>
                <a:gd name="connsiteX7" fmla="*/ 0 w 5011846"/>
                <a:gd name="connsiteY7" fmla="*/ 3490256 h 5244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11846" h="5244402">
                  <a:moveTo>
                    <a:pt x="3335485" y="5244402"/>
                  </a:moveTo>
                  <a:lnTo>
                    <a:pt x="3335485" y="3933301"/>
                  </a:lnTo>
                  <a:lnTo>
                    <a:pt x="0" y="3933301"/>
                  </a:lnTo>
                  <a:lnTo>
                    <a:pt x="0" y="1311100"/>
                  </a:lnTo>
                  <a:lnTo>
                    <a:pt x="3335485" y="1311100"/>
                  </a:lnTo>
                  <a:lnTo>
                    <a:pt x="3335485" y="0"/>
                  </a:lnTo>
                  <a:lnTo>
                    <a:pt x="5011846" y="2622201"/>
                  </a:lnTo>
                  <a:lnTo>
                    <a:pt x="3335485" y="5244402"/>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462280" tIns="1715241" rIns="1339352" bIns="1715242" numCol="1" spcCol="1270" anchor="ctr" anchorCtr="0">
              <a:noAutofit/>
            </a:bodyPr>
            <a:lstStyle/>
            <a:p>
              <a:pPr marL="0" lvl="0" indent="0" algn="ctr" defTabSz="2889250">
                <a:lnSpc>
                  <a:spcPct val="90000"/>
                </a:lnSpc>
                <a:spcBef>
                  <a:spcPct val="0"/>
                </a:spcBef>
                <a:spcAft>
                  <a:spcPct val="35000"/>
                </a:spcAft>
                <a:buNone/>
              </a:pPr>
              <a:r>
                <a:rPr lang="en-GB" sz="6500" kern="1200" dirty="0"/>
                <a:t> </a:t>
              </a:r>
            </a:p>
          </p:txBody>
        </p:sp>
        <p:sp>
          <p:nvSpPr>
            <p:cNvPr id="16" name="Freeform: Shape 15">
              <a:extLst>
                <a:ext uri="{FF2B5EF4-FFF2-40B4-BE49-F238E27FC236}">
                  <a16:creationId xmlns:a16="http://schemas.microsoft.com/office/drawing/2014/main" id="{7984DF91-4F91-4AD4-8E06-51753C7276C8}"/>
                </a:ext>
              </a:extLst>
            </p:cNvPr>
            <p:cNvSpPr/>
            <p:nvPr/>
          </p:nvSpPr>
          <p:spPr>
            <a:xfrm>
              <a:off x="7191555" y="1813716"/>
              <a:ext cx="5043647" cy="4344413"/>
            </a:xfrm>
            <a:custGeom>
              <a:avLst/>
              <a:gdLst>
                <a:gd name="connsiteX0" fmla="*/ 0 w 4344413"/>
                <a:gd name="connsiteY0" fmla="*/ 3523102 h 5043647"/>
                <a:gd name="connsiteX1" fmla="*/ 1086103 w 4344413"/>
                <a:gd name="connsiteY1" fmla="*/ 3523102 h 5043647"/>
                <a:gd name="connsiteX2" fmla="*/ 1086103 w 4344413"/>
                <a:gd name="connsiteY2" fmla="*/ 0 h 5043647"/>
                <a:gd name="connsiteX3" fmla="*/ 3258310 w 4344413"/>
                <a:gd name="connsiteY3" fmla="*/ 0 h 5043647"/>
                <a:gd name="connsiteX4" fmla="*/ 3258310 w 4344413"/>
                <a:gd name="connsiteY4" fmla="*/ 3523102 h 5043647"/>
                <a:gd name="connsiteX5" fmla="*/ 4344413 w 4344413"/>
                <a:gd name="connsiteY5" fmla="*/ 3523102 h 5043647"/>
                <a:gd name="connsiteX6" fmla="*/ 2172207 w 4344413"/>
                <a:gd name="connsiteY6" fmla="*/ 5043647 h 5043647"/>
                <a:gd name="connsiteX7" fmla="*/ 0 w 4344413"/>
                <a:gd name="connsiteY7" fmla="*/ 3523102 h 5043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44413" h="5043647">
                  <a:moveTo>
                    <a:pt x="1309742" y="0"/>
                  </a:moveTo>
                  <a:lnTo>
                    <a:pt x="1309742" y="1260911"/>
                  </a:lnTo>
                  <a:lnTo>
                    <a:pt x="4344413" y="1260911"/>
                  </a:lnTo>
                  <a:lnTo>
                    <a:pt x="4344413" y="3782736"/>
                  </a:lnTo>
                  <a:lnTo>
                    <a:pt x="1309742" y="3782736"/>
                  </a:lnTo>
                  <a:lnTo>
                    <a:pt x="1309742" y="5043647"/>
                  </a:lnTo>
                  <a:lnTo>
                    <a:pt x="0" y="2521824"/>
                  </a:lnTo>
                  <a:lnTo>
                    <a:pt x="1309742" y="0"/>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1222552" tIns="1548383" rIns="462280" bIns="1548383" numCol="1" spcCol="1270" anchor="ctr" anchorCtr="0">
              <a:noAutofit/>
            </a:bodyPr>
            <a:lstStyle/>
            <a:p>
              <a:pPr marL="0" lvl="0" indent="0" algn="ctr" defTabSz="2889250">
                <a:lnSpc>
                  <a:spcPct val="90000"/>
                </a:lnSpc>
                <a:spcBef>
                  <a:spcPct val="0"/>
                </a:spcBef>
                <a:spcAft>
                  <a:spcPct val="35000"/>
                </a:spcAft>
                <a:buNone/>
              </a:pPr>
              <a:r>
                <a:rPr lang="en-GB" sz="6500" kern="1200" dirty="0"/>
                <a:t> </a:t>
              </a:r>
            </a:p>
          </p:txBody>
        </p:sp>
      </p:grpSp>
      <p:sp>
        <p:nvSpPr>
          <p:cNvPr id="13" name="TextBox 12">
            <a:extLst>
              <a:ext uri="{FF2B5EF4-FFF2-40B4-BE49-F238E27FC236}">
                <a16:creationId xmlns:a16="http://schemas.microsoft.com/office/drawing/2014/main" id="{83DBED1D-FEA2-4418-A657-1DAEB4F0D229}"/>
              </a:ext>
            </a:extLst>
          </p:cNvPr>
          <p:cNvSpPr txBox="1"/>
          <p:nvPr/>
        </p:nvSpPr>
        <p:spPr>
          <a:xfrm>
            <a:off x="1856722" y="2293689"/>
            <a:ext cx="4925708" cy="3008772"/>
          </a:xfrm>
          <a:prstGeom prst="rect">
            <a:avLst/>
          </a:prstGeom>
          <a:noFill/>
        </p:spPr>
        <p:txBody>
          <a:bodyPr wrap="square" rtlCol="0">
            <a:spAutoFit/>
          </a:bodyPr>
          <a:lstStyle/>
          <a:p>
            <a:pPr>
              <a:lnSpc>
                <a:spcPct val="150000"/>
              </a:lnSpc>
            </a:pPr>
            <a:r>
              <a:rPr lang="en-US" sz="1600" dirty="0">
                <a:solidFill>
                  <a:schemeClr val="bg1"/>
                </a:solidFill>
              </a:rPr>
              <a:t>Task orientated</a:t>
            </a:r>
          </a:p>
          <a:p>
            <a:pPr>
              <a:lnSpc>
                <a:spcPct val="150000"/>
              </a:lnSpc>
            </a:pPr>
            <a:r>
              <a:rPr lang="en-US" sz="1600" dirty="0">
                <a:solidFill>
                  <a:schemeClr val="bg1"/>
                </a:solidFill>
              </a:rPr>
              <a:t>Asking nature</a:t>
            </a:r>
          </a:p>
          <a:p>
            <a:pPr>
              <a:lnSpc>
                <a:spcPct val="150000"/>
              </a:lnSpc>
            </a:pPr>
            <a:r>
              <a:rPr lang="en-US" sz="1600" dirty="0">
                <a:solidFill>
                  <a:schemeClr val="bg1"/>
                </a:solidFill>
              </a:rPr>
              <a:t>Focuses on specific skills and performance tasks </a:t>
            </a:r>
          </a:p>
          <a:p>
            <a:pPr>
              <a:lnSpc>
                <a:spcPct val="150000"/>
              </a:lnSpc>
            </a:pPr>
            <a:r>
              <a:rPr lang="en-US" sz="1600" dirty="0">
                <a:solidFill>
                  <a:schemeClr val="bg1"/>
                </a:solidFill>
              </a:rPr>
              <a:t>Primarily a line managers role </a:t>
            </a:r>
          </a:p>
          <a:p>
            <a:pPr>
              <a:lnSpc>
                <a:spcPct val="150000"/>
              </a:lnSpc>
            </a:pPr>
            <a:r>
              <a:rPr lang="en-US" sz="1600" dirty="0">
                <a:solidFill>
                  <a:schemeClr val="bg1"/>
                </a:solidFill>
              </a:rPr>
              <a:t>Emphasis on feedback to succeed</a:t>
            </a:r>
          </a:p>
          <a:p>
            <a:pPr>
              <a:lnSpc>
                <a:spcPct val="150000"/>
              </a:lnSpc>
            </a:pPr>
            <a:r>
              <a:rPr lang="en-US" sz="1600" dirty="0">
                <a:solidFill>
                  <a:schemeClr val="bg1"/>
                </a:solidFill>
              </a:rPr>
              <a:t>Addresses a short – term need</a:t>
            </a:r>
          </a:p>
          <a:p>
            <a:pPr>
              <a:lnSpc>
                <a:spcPct val="150000"/>
              </a:lnSpc>
            </a:pPr>
            <a:r>
              <a:rPr lang="en-US" sz="1600" dirty="0">
                <a:solidFill>
                  <a:schemeClr val="bg1"/>
                </a:solidFill>
              </a:rPr>
              <a:t>Coach to be within the industry </a:t>
            </a:r>
          </a:p>
          <a:p>
            <a:pPr>
              <a:lnSpc>
                <a:spcPct val="150000"/>
              </a:lnSpc>
            </a:pPr>
            <a:r>
              <a:rPr lang="en-US" sz="1600" dirty="0">
                <a:solidFill>
                  <a:schemeClr val="bg1"/>
                </a:solidFill>
              </a:rPr>
              <a:t>Agenda set by the coach</a:t>
            </a:r>
          </a:p>
        </p:txBody>
      </p:sp>
      <p:sp>
        <p:nvSpPr>
          <p:cNvPr id="17" name="TextBox 16">
            <a:extLst>
              <a:ext uri="{FF2B5EF4-FFF2-40B4-BE49-F238E27FC236}">
                <a16:creationId xmlns:a16="http://schemas.microsoft.com/office/drawing/2014/main" id="{435F4AC2-61FA-4E90-A47F-626245FEACA2}"/>
              </a:ext>
            </a:extLst>
          </p:cNvPr>
          <p:cNvSpPr txBox="1"/>
          <p:nvPr/>
        </p:nvSpPr>
        <p:spPr>
          <a:xfrm>
            <a:off x="7490499" y="2311633"/>
            <a:ext cx="4328815" cy="2639441"/>
          </a:xfrm>
          <a:prstGeom prst="rect">
            <a:avLst/>
          </a:prstGeom>
          <a:noFill/>
        </p:spPr>
        <p:txBody>
          <a:bodyPr wrap="square" rtlCol="0">
            <a:spAutoFit/>
          </a:bodyPr>
          <a:lstStyle/>
          <a:p>
            <a:pPr>
              <a:lnSpc>
                <a:spcPct val="150000"/>
              </a:lnSpc>
            </a:pPr>
            <a:r>
              <a:rPr lang="en-US" sz="1600" dirty="0">
                <a:solidFill>
                  <a:schemeClr val="bg1"/>
                </a:solidFill>
              </a:rPr>
              <a:t>Orientation beyond specific tasks</a:t>
            </a:r>
          </a:p>
          <a:p>
            <a:pPr>
              <a:lnSpc>
                <a:spcPct val="150000"/>
              </a:lnSpc>
            </a:pPr>
            <a:r>
              <a:rPr lang="en-US" sz="1600" dirty="0">
                <a:solidFill>
                  <a:schemeClr val="bg1"/>
                </a:solidFill>
              </a:rPr>
              <a:t>Advising nature</a:t>
            </a:r>
          </a:p>
          <a:p>
            <a:pPr>
              <a:lnSpc>
                <a:spcPct val="150000"/>
              </a:lnSpc>
            </a:pPr>
            <a:r>
              <a:rPr lang="en-US" sz="1600" dirty="0">
                <a:solidFill>
                  <a:schemeClr val="bg1"/>
                </a:solidFill>
              </a:rPr>
              <a:t>Focuses on overall capability and potential </a:t>
            </a:r>
          </a:p>
          <a:p>
            <a:pPr>
              <a:lnSpc>
                <a:spcPct val="150000"/>
              </a:lnSpc>
            </a:pPr>
            <a:r>
              <a:rPr lang="en-US" sz="1600" dirty="0">
                <a:solidFill>
                  <a:schemeClr val="bg1"/>
                </a:solidFill>
              </a:rPr>
              <a:t>Agenda set by the learner</a:t>
            </a:r>
          </a:p>
          <a:p>
            <a:pPr>
              <a:lnSpc>
                <a:spcPct val="150000"/>
              </a:lnSpc>
            </a:pPr>
            <a:r>
              <a:rPr lang="en-US" sz="1600" dirty="0">
                <a:solidFill>
                  <a:schemeClr val="bg1"/>
                </a:solidFill>
              </a:rPr>
              <a:t>Long-term relationships, no specific time scale.</a:t>
            </a:r>
          </a:p>
          <a:p>
            <a:pPr>
              <a:lnSpc>
                <a:spcPct val="150000"/>
              </a:lnSpc>
            </a:pPr>
            <a:r>
              <a:rPr lang="en-US" sz="1600" dirty="0">
                <a:solidFill>
                  <a:schemeClr val="bg1"/>
                </a:solidFill>
              </a:rPr>
              <a:t>Mentor doesn’t necessarily have to be from the same industry and/or an expert in the subject.</a:t>
            </a:r>
          </a:p>
        </p:txBody>
      </p:sp>
    </p:spTree>
    <p:extLst>
      <p:ext uri="{BB962C8B-B14F-4D97-AF65-F5344CB8AC3E}">
        <p14:creationId xmlns:p14="http://schemas.microsoft.com/office/powerpoint/2010/main" val="2340556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33C6B-FB6E-4B0F-9C8A-EACF7CFEA58D}"/>
              </a:ext>
            </a:extLst>
          </p:cNvPr>
          <p:cNvSpPr>
            <a:spLocks noGrp="1"/>
          </p:cNvSpPr>
          <p:nvPr>
            <p:ph idx="1"/>
          </p:nvPr>
        </p:nvSpPr>
        <p:spPr>
          <a:xfrm>
            <a:off x="1779731" y="999067"/>
            <a:ext cx="7277183" cy="762001"/>
          </a:xfrm>
        </p:spPr>
        <p:txBody>
          <a:bodyPr>
            <a:normAutofit/>
          </a:bodyPr>
          <a:lstStyle/>
          <a:p>
            <a:pPr marL="0" indent="0">
              <a:buNone/>
            </a:pPr>
            <a:r>
              <a:rPr lang="en-GB" b="1" dirty="0"/>
              <a:t>Different approaches to Coaching</a:t>
            </a:r>
          </a:p>
        </p:txBody>
      </p:sp>
      <p:grpSp>
        <p:nvGrpSpPr>
          <p:cNvPr id="4" name="Group 3">
            <a:extLst>
              <a:ext uri="{FF2B5EF4-FFF2-40B4-BE49-F238E27FC236}">
                <a16:creationId xmlns:a16="http://schemas.microsoft.com/office/drawing/2014/main" id="{9197EA28-AD8B-406F-9573-6D310EF5B9CC}"/>
              </a:ext>
            </a:extLst>
          </p:cNvPr>
          <p:cNvGrpSpPr/>
          <p:nvPr/>
        </p:nvGrpSpPr>
        <p:grpSpPr>
          <a:xfrm>
            <a:off x="10427071" y="264007"/>
            <a:ext cx="1764929" cy="1207306"/>
            <a:chOff x="2226210" y="411302"/>
            <a:chExt cx="1764929" cy="1207306"/>
          </a:xfrm>
        </p:grpSpPr>
        <p:pic>
          <p:nvPicPr>
            <p:cNvPr id="5" name="Graphic 4" descr="Internet">
              <a:extLst>
                <a:ext uri="{FF2B5EF4-FFF2-40B4-BE49-F238E27FC236}">
                  <a16:creationId xmlns:a16="http://schemas.microsoft.com/office/drawing/2014/main" id="{161A3D3D-1BAD-419E-8DB0-03C4297703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0F96B1B2-A87A-4BB4-BBDD-BFAD12D6304D}"/>
                </a:ext>
              </a:extLst>
            </p:cNvPr>
            <p:cNvSpPr txBox="1"/>
            <p:nvPr/>
          </p:nvSpPr>
          <p:spPr>
            <a:xfrm>
              <a:off x="2226210" y="1249276"/>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
        <p:nvSpPr>
          <p:cNvPr id="2" name="TextBox 1">
            <a:extLst>
              <a:ext uri="{FF2B5EF4-FFF2-40B4-BE49-F238E27FC236}">
                <a16:creationId xmlns:a16="http://schemas.microsoft.com/office/drawing/2014/main" id="{29588A4E-66AB-4003-A28F-F0F27038910E}"/>
              </a:ext>
            </a:extLst>
          </p:cNvPr>
          <p:cNvSpPr txBox="1"/>
          <p:nvPr/>
        </p:nvSpPr>
        <p:spPr>
          <a:xfrm>
            <a:off x="2279374" y="2186610"/>
            <a:ext cx="2559325" cy="369332"/>
          </a:xfrm>
          <a:prstGeom prst="rect">
            <a:avLst/>
          </a:prstGeom>
          <a:noFill/>
        </p:spPr>
        <p:txBody>
          <a:bodyPr wrap="square" rtlCol="0">
            <a:spAutoFit/>
          </a:bodyPr>
          <a:lstStyle/>
          <a:p>
            <a:r>
              <a:rPr lang="en-GB" dirty="0"/>
              <a:t>1. Skills Coaching</a:t>
            </a:r>
          </a:p>
        </p:txBody>
      </p:sp>
      <p:sp>
        <p:nvSpPr>
          <p:cNvPr id="7" name="TextBox 6">
            <a:extLst>
              <a:ext uri="{FF2B5EF4-FFF2-40B4-BE49-F238E27FC236}">
                <a16:creationId xmlns:a16="http://schemas.microsoft.com/office/drawing/2014/main" id="{107BA7F8-7743-4D27-A9AE-11806A74F8DE}"/>
              </a:ext>
            </a:extLst>
          </p:cNvPr>
          <p:cNvSpPr txBox="1"/>
          <p:nvPr/>
        </p:nvSpPr>
        <p:spPr>
          <a:xfrm>
            <a:off x="7921562" y="5096933"/>
            <a:ext cx="2750498" cy="369332"/>
          </a:xfrm>
          <a:prstGeom prst="rect">
            <a:avLst/>
          </a:prstGeom>
          <a:noFill/>
        </p:spPr>
        <p:txBody>
          <a:bodyPr wrap="square" rtlCol="0">
            <a:spAutoFit/>
          </a:bodyPr>
          <a:lstStyle/>
          <a:p>
            <a:r>
              <a:rPr lang="en-GB" dirty="0"/>
              <a:t>3. Executive Coaching</a:t>
            </a:r>
          </a:p>
        </p:txBody>
      </p:sp>
      <p:sp>
        <p:nvSpPr>
          <p:cNvPr id="8" name="TextBox 7">
            <a:extLst>
              <a:ext uri="{FF2B5EF4-FFF2-40B4-BE49-F238E27FC236}">
                <a16:creationId xmlns:a16="http://schemas.microsoft.com/office/drawing/2014/main" id="{11D08DA8-D703-4EEC-80BB-62609F546552}"/>
              </a:ext>
            </a:extLst>
          </p:cNvPr>
          <p:cNvSpPr txBox="1"/>
          <p:nvPr/>
        </p:nvSpPr>
        <p:spPr>
          <a:xfrm>
            <a:off x="4838699" y="3475640"/>
            <a:ext cx="3082863" cy="369332"/>
          </a:xfrm>
          <a:prstGeom prst="rect">
            <a:avLst/>
          </a:prstGeom>
          <a:noFill/>
        </p:spPr>
        <p:txBody>
          <a:bodyPr wrap="square" rtlCol="0">
            <a:spAutoFit/>
          </a:bodyPr>
          <a:lstStyle/>
          <a:p>
            <a:r>
              <a:rPr lang="en-GB" dirty="0"/>
              <a:t>2. Performance Coaching</a:t>
            </a:r>
          </a:p>
        </p:txBody>
      </p:sp>
    </p:spTree>
    <p:extLst>
      <p:ext uri="{BB962C8B-B14F-4D97-AF65-F5344CB8AC3E}">
        <p14:creationId xmlns:p14="http://schemas.microsoft.com/office/powerpoint/2010/main" val="3521783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33C6B-FB6E-4B0F-9C8A-EACF7CFEA58D}"/>
              </a:ext>
            </a:extLst>
          </p:cNvPr>
          <p:cNvSpPr>
            <a:spLocks noGrp="1"/>
          </p:cNvSpPr>
          <p:nvPr>
            <p:ph idx="1"/>
          </p:nvPr>
        </p:nvSpPr>
        <p:spPr>
          <a:xfrm>
            <a:off x="1779731" y="999067"/>
            <a:ext cx="6126311" cy="762001"/>
          </a:xfrm>
        </p:spPr>
        <p:txBody>
          <a:bodyPr>
            <a:normAutofit/>
          </a:bodyPr>
          <a:lstStyle/>
          <a:p>
            <a:pPr marL="0" indent="0">
              <a:buNone/>
            </a:pPr>
            <a:r>
              <a:rPr lang="en-GB" b="1" dirty="0"/>
              <a:t>Different approaches to Mentoring</a:t>
            </a:r>
          </a:p>
        </p:txBody>
      </p:sp>
      <p:grpSp>
        <p:nvGrpSpPr>
          <p:cNvPr id="4" name="Group 3">
            <a:extLst>
              <a:ext uri="{FF2B5EF4-FFF2-40B4-BE49-F238E27FC236}">
                <a16:creationId xmlns:a16="http://schemas.microsoft.com/office/drawing/2014/main" id="{9197EA28-AD8B-406F-9573-6D310EF5B9CC}"/>
              </a:ext>
            </a:extLst>
          </p:cNvPr>
          <p:cNvGrpSpPr/>
          <p:nvPr/>
        </p:nvGrpSpPr>
        <p:grpSpPr>
          <a:xfrm>
            <a:off x="10422995" y="264007"/>
            <a:ext cx="1764929" cy="1166091"/>
            <a:chOff x="2222134" y="411302"/>
            <a:chExt cx="1764929" cy="1166091"/>
          </a:xfrm>
        </p:grpSpPr>
        <p:pic>
          <p:nvPicPr>
            <p:cNvPr id="5" name="Graphic 4" descr="Internet">
              <a:extLst>
                <a:ext uri="{FF2B5EF4-FFF2-40B4-BE49-F238E27FC236}">
                  <a16:creationId xmlns:a16="http://schemas.microsoft.com/office/drawing/2014/main" id="{161A3D3D-1BAD-419E-8DB0-03C4297703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0F96B1B2-A87A-4BB4-BBDD-BFAD12D6304D}"/>
                </a:ext>
              </a:extLst>
            </p:cNvPr>
            <p:cNvSpPr txBox="1"/>
            <p:nvPr/>
          </p:nvSpPr>
          <p:spPr>
            <a:xfrm>
              <a:off x="2222134" y="1208061"/>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
        <p:nvSpPr>
          <p:cNvPr id="7" name="TextBox 6">
            <a:extLst>
              <a:ext uri="{FF2B5EF4-FFF2-40B4-BE49-F238E27FC236}">
                <a16:creationId xmlns:a16="http://schemas.microsoft.com/office/drawing/2014/main" id="{17946931-E4DB-4E2B-AC2F-12656DF7DEC8}"/>
              </a:ext>
            </a:extLst>
          </p:cNvPr>
          <p:cNvSpPr txBox="1"/>
          <p:nvPr/>
        </p:nvSpPr>
        <p:spPr>
          <a:xfrm>
            <a:off x="8870375" y="2092187"/>
            <a:ext cx="2359715" cy="369332"/>
          </a:xfrm>
          <a:prstGeom prst="rect">
            <a:avLst/>
          </a:prstGeom>
          <a:noFill/>
        </p:spPr>
        <p:txBody>
          <a:bodyPr wrap="square" rtlCol="0">
            <a:spAutoFit/>
          </a:bodyPr>
          <a:lstStyle/>
          <a:p>
            <a:r>
              <a:rPr lang="en-GB" dirty="0"/>
              <a:t>3. Executive Mentoring</a:t>
            </a:r>
          </a:p>
        </p:txBody>
      </p:sp>
      <p:sp>
        <p:nvSpPr>
          <p:cNvPr id="8" name="TextBox 7">
            <a:extLst>
              <a:ext uri="{FF2B5EF4-FFF2-40B4-BE49-F238E27FC236}">
                <a16:creationId xmlns:a16="http://schemas.microsoft.com/office/drawing/2014/main" id="{380721CE-0BFE-4D15-BD3D-717F2383FB23}"/>
              </a:ext>
            </a:extLst>
          </p:cNvPr>
          <p:cNvSpPr txBox="1"/>
          <p:nvPr/>
        </p:nvSpPr>
        <p:spPr>
          <a:xfrm>
            <a:off x="2332383" y="4386470"/>
            <a:ext cx="5573659" cy="369332"/>
          </a:xfrm>
          <a:prstGeom prst="rect">
            <a:avLst/>
          </a:prstGeom>
          <a:noFill/>
        </p:spPr>
        <p:txBody>
          <a:bodyPr wrap="square" rtlCol="0">
            <a:spAutoFit/>
          </a:bodyPr>
          <a:lstStyle/>
          <a:p>
            <a:r>
              <a:rPr lang="en-GB" dirty="0"/>
              <a:t>1. One to one mentoring</a:t>
            </a:r>
          </a:p>
        </p:txBody>
      </p:sp>
      <p:sp>
        <p:nvSpPr>
          <p:cNvPr id="9" name="Rectangle 8">
            <a:extLst>
              <a:ext uri="{FF2B5EF4-FFF2-40B4-BE49-F238E27FC236}">
                <a16:creationId xmlns:a16="http://schemas.microsoft.com/office/drawing/2014/main" id="{15169DEF-3D56-43EB-B066-C75676C623D5}"/>
              </a:ext>
            </a:extLst>
          </p:cNvPr>
          <p:cNvSpPr/>
          <p:nvPr/>
        </p:nvSpPr>
        <p:spPr>
          <a:xfrm>
            <a:off x="4823857" y="3244334"/>
            <a:ext cx="2983830" cy="369332"/>
          </a:xfrm>
          <a:prstGeom prst="rect">
            <a:avLst/>
          </a:prstGeom>
        </p:spPr>
        <p:txBody>
          <a:bodyPr wrap="none">
            <a:spAutoFit/>
          </a:bodyPr>
          <a:lstStyle/>
          <a:p>
            <a:r>
              <a:rPr lang="en-GB" dirty="0"/>
              <a:t>2. Resource-based Mentoring</a:t>
            </a:r>
          </a:p>
        </p:txBody>
      </p:sp>
    </p:spTree>
    <p:extLst>
      <p:ext uri="{BB962C8B-B14F-4D97-AF65-F5344CB8AC3E}">
        <p14:creationId xmlns:p14="http://schemas.microsoft.com/office/powerpoint/2010/main" val="1147473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33C6B-FB6E-4B0F-9C8A-EACF7CFEA58D}"/>
              </a:ext>
            </a:extLst>
          </p:cNvPr>
          <p:cNvSpPr>
            <a:spLocks noGrp="1"/>
          </p:cNvSpPr>
          <p:nvPr>
            <p:ph idx="1"/>
          </p:nvPr>
        </p:nvSpPr>
        <p:spPr>
          <a:xfrm>
            <a:off x="1638448" y="60036"/>
            <a:ext cx="6126311" cy="762001"/>
          </a:xfrm>
        </p:spPr>
        <p:txBody>
          <a:bodyPr>
            <a:normAutofit/>
          </a:bodyPr>
          <a:lstStyle/>
          <a:p>
            <a:pPr marL="0" indent="0">
              <a:buNone/>
            </a:pPr>
            <a:r>
              <a:rPr lang="en-GB" b="1" dirty="0"/>
              <a:t>What is my role in Coaching and Mentoring?</a:t>
            </a:r>
          </a:p>
        </p:txBody>
      </p:sp>
      <p:grpSp>
        <p:nvGrpSpPr>
          <p:cNvPr id="4" name="Group 3">
            <a:extLst>
              <a:ext uri="{FF2B5EF4-FFF2-40B4-BE49-F238E27FC236}">
                <a16:creationId xmlns:a16="http://schemas.microsoft.com/office/drawing/2014/main" id="{9197EA28-AD8B-406F-9573-6D310EF5B9CC}"/>
              </a:ext>
            </a:extLst>
          </p:cNvPr>
          <p:cNvGrpSpPr/>
          <p:nvPr/>
        </p:nvGrpSpPr>
        <p:grpSpPr>
          <a:xfrm>
            <a:off x="10462696" y="264007"/>
            <a:ext cx="1852015" cy="1226884"/>
            <a:chOff x="2261835" y="411302"/>
            <a:chExt cx="1852015" cy="1226884"/>
          </a:xfrm>
        </p:grpSpPr>
        <p:pic>
          <p:nvPicPr>
            <p:cNvPr id="5" name="Graphic 4" descr="Internet">
              <a:extLst>
                <a:ext uri="{FF2B5EF4-FFF2-40B4-BE49-F238E27FC236}">
                  <a16:creationId xmlns:a16="http://schemas.microsoft.com/office/drawing/2014/main" id="{161A3D3D-1BAD-419E-8DB0-03C4297703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0F96B1B2-A87A-4BB4-BBDD-BFAD12D6304D}"/>
                </a:ext>
              </a:extLst>
            </p:cNvPr>
            <p:cNvSpPr txBox="1"/>
            <p:nvPr/>
          </p:nvSpPr>
          <p:spPr>
            <a:xfrm>
              <a:off x="2261835" y="1268854"/>
              <a:ext cx="1852015"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pic>
        <p:nvPicPr>
          <p:cNvPr id="7" name="Graphic 6" descr="Group of people">
            <a:extLst>
              <a:ext uri="{FF2B5EF4-FFF2-40B4-BE49-F238E27FC236}">
                <a16:creationId xmlns:a16="http://schemas.microsoft.com/office/drawing/2014/main" id="{B985083A-12E5-42DB-8EA3-6D1CB04D9CC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39626" y="1885466"/>
            <a:ext cx="2125133" cy="2125133"/>
          </a:xfrm>
          <a:prstGeom prst="rect">
            <a:avLst/>
          </a:prstGeom>
        </p:spPr>
      </p:pic>
      <p:sp>
        <p:nvSpPr>
          <p:cNvPr id="8" name="TextBox 7">
            <a:extLst>
              <a:ext uri="{FF2B5EF4-FFF2-40B4-BE49-F238E27FC236}">
                <a16:creationId xmlns:a16="http://schemas.microsoft.com/office/drawing/2014/main" id="{7C3283C6-880F-4568-90B4-3F354DD66C89}"/>
              </a:ext>
            </a:extLst>
          </p:cNvPr>
          <p:cNvSpPr txBox="1"/>
          <p:nvPr/>
        </p:nvSpPr>
        <p:spPr>
          <a:xfrm>
            <a:off x="5889868" y="1293920"/>
            <a:ext cx="1624651" cy="369332"/>
          </a:xfrm>
          <a:prstGeom prst="rect">
            <a:avLst/>
          </a:prstGeom>
          <a:noFill/>
        </p:spPr>
        <p:txBody>
          <a:bodyPr wrap="square" rtlCol="0">
            <a:spAutoFit/>
          </a:bodyPr>
          <a:lstStyle/>
          <a:p>
            <a:r>
              <a:rPr lang="en-GB" b="1" dirty="0"/>
              <a:t>Line Managers</a:t>
            </a:r>
          </a:p>
        </p:txBody>
      </p:sp>
      <p:sp>
        <p:nvSpPr>
          <p:cNvPr id="2" name="Rectangle 1">
            <a:extLst>
              <a:ext uri="{FF2B5EF4-FFF2-40B4-BE49-F238E27FC236}">
                <a16:creationId xmlns:a16="http://schemas.microsoft.com/office/drawing/2014/main" id="{8349210D-349B-42B9-8A28-25E7CE042808}"/>
              </a:ext>
            </a:extLst>
          </p:cNvPr>
          <p:cNvSpPr/>
          <p:nvPr/>
        </p:nvSpPr>
        <p:spPr>
          <a:xfrm>
            <a:off x="1981200" y="4232813"/>
            <a:ext cx="9662988" cy="2031325"/>
          </a:xfrm>
          <a:prstGeom prst="rect">
            <a:avLst/>
          </a:prstGeom>
        </p:spPr>
        <p:txBody>
          <a:bodyPr wrap="square">
            <a:spAutoFit/>
          </a:bodyPr>
          <a:lstStyle/>
          <a:p>
            <a:r>
              <a:rPr lang="en-US" b="1" dirty="0"/>
              <a:t>A new role for managers</a:t>
            </a:r>
          </a:p>
          <a:p>
            <a:endParaRPr lang="en-US" b="1" dirty="0"/>
          </a:p>
          <a:p>
            <a:r>
              <a:rPr lang="en-US" dirty="0"/>
              <a:t>Surveys show that Companies are shifting away from traditional performance management schemes and steering toward a process of continuous coaching and improvement requires a new role for managers. Employees must take ownership of their performance and act on their own to improve their capabilities. Managers as the facilitators now become coaches, rather than  performance evaluators. (Deloitte,2015)</a:t>
            </a:r>
            <a:endParaRPr lang="en-GB" dirty="0"/>
          </a:p>
        </p:txBody>
      </p:sp>
      <p:sp>
        <p:nvSpPr>
          <p:cNvPr id="9" name="TextBox 8">
            <a:extLst>
              <a:ext uri="{FF2B5EF4-FFF2-40B4-BE49-F238E27FC236}">
                <a16:creationId xmlns:a16="http://schemas.microsoft.com/office/drawing/2014/main" id="{225CE8C3-6E49-4250-8696-E6FAFE78A254}"/>
              </a:ext>
            </a:extLst>
          </p:cNvPr>
          <p:cNvSpPr txBox="1"/>
          <p:nvPr/>
        </p:nvSpPr>
        <p:spPr>
          <a:xfrm>
            <a:off x="1981199" y="1380067"/>
            <a:ext cx="2902527" cy="523220"/>
          </a:xfrm>
          <a:prstGeom prst="rect">
            <a:avLst/>
          </a:prstGeom>
          <a:noFill/>
        </p:spPr>
        <p:txBody>
          <a:bodyPr wrap="square" rtlCol="0">
            <a:spAutoFit/>
          </a:bodyPr>
          <a:lstStyle/>
          <a:p>
            <a:r>
              <a:rPr lang="en-GB" sz="2800" dirty="0">
                <a:ln w="0"/>
                <a:solidFill>
                  <a:schemeClr val="accent1"/>
                </a:solidFill>
                <a:effectLst>
                  <a:outerShdw blurRad="38100" dist="25400" dir="5400000" algn="ctr" rotWithShape="0">
                    <a:srgbClr val="6E747A">
                      <a:alpha val="43000"/>
                    </a:srgbClr>
                  </a:outerShdw>
                </a:effectLst>
              </a:rPr>
              <a:t>Question</a:t>
            </a:r>
          </a:p>
        </p:txBody>
      </p:sp>
      <p:sp>
        <p:nvSpPr>
          <p:cNvPr id="10" name="TextBox 9">
            <a:extLst>
              <a:ext uri="{FF2B5EF4-FFF2-40B4-BE49-F238E27FC236}">
                <a16:creationId xmlns:a16="http://schemas.microsoft.com/office/drawing/2014/main" id="{4E1107D6-8D15-43A8-ADAD-85A474A5AA3F}"/>
              </a:ext>
            </a:extLst>
          </p:cNvPr>
          <p:cNvSpPr txBox="1"/>
          <p:nvPr/>
        </p:nvSpPr>
        <p:spPr>
          <a:xfrm>
            <a:off x="3078248" y="2891568"/>
            <a:ext cx="2125133" cy="523220"/>
          </a:xfrm>
          <a:prstGeom prst="rect">
            <a:avLst/>
          </a:prstGeom>
          <a:noFill/>
        </p:spPr>
        <p:txBody>
          <a:bodyPr wrap="square" rtlCol="0">
            <a:spAutoFit/>
          </a:bodyPr>
          <a:lstStyle/>
          <a:p>
            <a:r>
              <a:rPr lang="en-GB" sz="2800" dirty="0">
                <a:ln w="0"/>
                <a:solidFill>
                  <a:schemeClr val="accent1"/>
                </a:solidFill>
                <a:effectLst>
                  <a:outerShdw blurRad="38100" dist="25400" dir="5400000" algn="ctr" rotWithShape="0">
                    <a:srgbClr val="6E747A">
                      <a:alpha val="43000"/>
                    </a:srgbClr>
                  </a:outerShdw>
                </a:effectLst>
              </a:rPr>
              <a:t>Listen</a:t>
            </a:r>
          </a:p>
        </p:txBody>
      </p:sp>
      <p:sp>
        <p:nvSpPr>
          <p:cNvPr id="11" name="TextBox 10">
            <a:extLst>
              <a:ext uri="{FF2B5EF4-FFF2-40B4-BE49-F238E27FC236}">
                <a16:creationId xmlns:a16="http://schemas.microsoft.com/office/drawing/2014/main" id="{9B140BB6-F8E5-4726-AD7B-E17BC6C758CD}"/>
              </a:ext>
            </a:extLst>
          </p:cNvPr>
          <p:cNvSpPr txBox="1"/>
          <p:nvPr/>
        </p:nvSpPr>
        <p:spPr>
          <a:xfrm>
            <a:off x="9263570" y="2907578"/>
            <a:ext cx="2125133" cy="523220"/>
          </a:xfrm>
          <a:prstGeom prst="rect">
            <a:avLst/>
          </a:prstGeom>
          <a:noFill/>
        </p:spPr>
        <p:txBody>
          <a:bodyPr wrap="square" rtlCol="0">
            <a:spAutoFit/>
          </a:bodyPr>
          <a:lstStyle/>
          <a:p>
            <a:r>
              <a:rPr lang="en-GB" sz="2800" dirty="0">
                <a:ln w="0"/>
                <a:solidFill>
                  <a:schemeClr val="accent1"/>
                </a:solidFill>
                <a:effectLst>
                  <a:outerShdw blurRad="38100" dist="25400" dir="5400000" algn="ctr" rotWithShape="0">
                    <a:srgbClr val="6E747A">
                      <a:alpha val="43000"/>
                    </a:srgbClr>
                  </a:outerShdw>
                </a:effectLst>
              </a:rPr>
              <a:t>Feedback</a:t>
            </a:r>
          </a:p>
        </p:txBody>
      </p:sp>
    </p:spTree>
    <p:extLst>
      <p:ext uri="{BB962C8B-B14F-4D97-AF65-F5344CB8AC3E}">
        <p14:creationId xmlns:p14="http://schemas.microsoft.com/office/powerpoint/2010/main" val="3240093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70BC6D-3B8E-454D-9344-FED4F73AF466}"/>
              </a:ext>
            </a:extLst>
          </p:cNvPr>
          <p:cNvSpPr>
            <a:spLocks noGrp="1"/>
          </p:cNvSpPr>
          <p:nvPr>
            <p:ph idx="1"/>
          </p:nvPr>
        </p:nvSpPr>
        <p:spPr>
          <a:xfrm>
            <a:off x="1462343" y="719666"/>
            <a:ext cx="9767747" cy="785189"/>
          </a:xfrm>
        </p:spPr>
        <p:txBody>
          <a:bodyPr>
            <a:normAutofit fontScale="92500"/>
          </a:bodyPr>
          <a:lstStyle/>
          <a:p>
            <a:pPr marL="0" indent="0">
              <a:buNone/>
            </a:pPr>
            <a:r>
              <a:rPr lang="en-GB" b="1" dirty="0"/>
              <a:t>Factors to be considered when implementing a Coaching/Mentoring strategy</a:t>
            </a:r>
          </a:p>
          <a:p>
            <a:endParaRPr lang="en-GB" dirty="0"/>
          </a:p>
        </p:txBody>
      </p:sp>
      <p:grpSp>
        <p:nvGrpSpPr>
          <p:cNvPr id="4" name="Group 3">
            <a:extLst>
              <a:ext uri="{FF2B5EF4-FFF2-40B4-BE49-F238E27FC236}">
                <a16:creationId xmlns:a16="http://schemas.microsoft.com/office/drawing/2014/main" id="{389F7E13-E26B-4345-A6C7-302D08A525EA}"/>
              </a:ext>
            </a:extLst>
          </p:cNvPr>
          <p:cNvGrpSpPr/>
          <p:nvPr/>
        </p:nvGrpSpPr>
        <p:grpSpPr>
          <a:xfrm>
            <a:off x="10533949" y="326400"/>
            <a:ext cx="1764929" cy="1178455"/>
            <a:chOff x="2226210" y="411302"/>
            <a:chExt cx="1764929" cy="1178455"/>
          </a:xfrm>
        </p:grpSpPr>
        <p:pic>
          <p:nvPicPr>
            <p:cNvPr id="5" name="Graphic 4" descr="Internet">
              <a:extLst>
                <a:ext uri="{FF2B5EF4-FFF2-40B4-BE49-F238E27FC236}">
                  <a16:creationId xmlns:a16="http://schemas.microsoft.com/office/drawing/2014/main" id="{E8073667-3708-4F5C-B2C6-D489279C2E6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A58C256B-EE6E-409B-B47E-C4929B422566}"/>
                </a:ext>
              </a:extLst>
            </p:cNvPr>
            <p:cNvSpPr txBox="1"/>
            <p:nvPr/>
          </p:nvSpPr>
          <p:spPr>
            <a:xfrm>
              <a:off x="2226210" y="1220425"/>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graphicFrame>
        <p:nvGraphicFramePr>
          <p:cNvPr id="2" name="Diagram 1">
            <a:extLst>
              <a:ext uri="{FF2B5EF4-FFF2-40B4-BE49-F238E27FC236}">
                <a16:creationId xmlns:a16="http://schemas.microsoft.com/office/drawing/2014/main" id="{0490A561-5CEC-4560-839C-AEC94F9E34AB}"/>
              </a:ext>
            </a:extLst>
          </p:cNvPr>
          <p:cNvGraphicFramePr/>
          <p:nvPr>
            <p:extLst>
              <p:ext uri="{D42A27DB-BD31-4B8C-83A1-F6EECF244321}">
                <p14:modId xmlns:p14="http://schemas.microsoft.com/office/powerpoint/2010/main" val="345141071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98554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33C6B-FB6E-4B0F-9C8A-EACF7CFEA58D}"/>
              </a:ext>
            </a:extLst>
          </p:cNvPr>
          <p:cNvSpPr>
            <a:spLocks noGrp="1"/>
          </p:cNvSpPr>
          <p:nvPr>
            <p:ph idx="1"/>
          </p:nvPr>
        </p:nvSpPr>
        <p:spPr>
          <a:xfrm>
            <a:off x="1779731" y="999067"/>
            <a:ext cx="6126311" cy="762001"/>
          </a:xfrm>
        </p:spPr>
        <p:txBody>
          <a:bodyPr>
            <a:normAutofit/>
          </a:bodyPr>
          <a:lstStyle/>
          <a:p>
            <a:pPr marL="0" indent="0">
              <a:buNone/>
            </a:pPr>
            <a:r>
              <a:rPr lang="en-GB" b="1" dirty="0"/>
              <a:t>Any Questions?</a:t>
            </a:r>
          </a:p>
        </p:txBody>
      </p:sp>
      <p:grpSp>
        <p:nvGrpSpPr>
          <p:cNvPr id="4" name="Group 3">
            <a:extLst>
              <a:ext uri="{FF2B5EF4-FFF2-40B4-BE49-F238E27FC236}">
                <a16:creationId xmlns:a16="http://schemas.microsoft.com/office/drawing/2014/main" id="{9197EA28-AD8B-406F-9573-6D310EF5B9CC}"/>
              </a:ext>
            </a:extLst>
          </p:cNvPr>
          <p:cNvGrpSpPr/>
          <p:nvPr/>
        </p:nvGrpSpPr>
        <p:grpSpPr>
          <a:xfrm>
            <a:off x="10399085" y="264007"/>
            <a:ext cx="1662010" cy="1207306"/>
            <a:chOff x="2198224" y="411302"/>
            <a:chExt cx="1662010" cy="1207306"/>
          </a:xfrm>
        </p:grpSpPr>
        <p:pic>
          <p:nvPicPr>
            <p:cNvPr id="5" name="Graphic 4" descr="Internet">
              <a:extLst>
                <a:ext uri="{FF2B5EF4-FFF2-40B4-BE49-F238E27FC236}">
                  <a16:creationId xmlns:a16="http://schemas.microsoft.com/office/drawing/2014/main" id="{161A3D3D-1BAD-419E-8DB0-03C4297703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0F96B1B2-A87A-4BB4-BBDD-BFAD12D6304D}"/>
                </a:ext>
              </a:extLst>
            </p:cNvPr>
            <p:cNvSpPr txBox="1"/>
            <p:nvPr/>
          </p:nvSpPr>
          <p:spPr>
            <a:xfrm>
              <a:off x="2198224" y="1249276"/>
              <a:ext cx="1662010"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
        <p:nvSpPr>
          <p:cNvPr id="2" name="Action Button: Help 1">
            <a:hlinkClick r:id="" action="ppaction://noaction" highlightClick="1"/>
            <a:extLst>
              <a:ext uri="{FF2B5EF4-FFF2-40B4-BE49-F238E27FC236}">
                <a16:creationId xmlns:a16="http://schemas.microsoft.com/office/drawing/2014/main" id="{C2F29CFB-6FBC-43C9-8E90-052F4EBCD1B6}"/>
              </a:ext>
            </a:extLst>
          </p:cNvPr>
          <p:cNvSpPr/>
          <p:nvPr/>
        </p:nvSpPr>
        <p:spPr>
          <a:xfrm>
            <a:off x="5032119" y="1761068"/>
            <a:ext cx="3319974" cy="3123028"/>
          </a:xfrm>
          <a:prstGeom prst="actionButtonHelp">
            <a:avLst/>
          </a:prstGeom>
          <a:effectLst>
            <a:reflection blurRad="6350" stA="50000" endA="300" endPos="38500" dist="50800" dir="5400000" sy="-100000" algn="bl" rotWithShape="0"/>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4928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33C6B-FB6E-4B0F-9C8A-EACF7CFEA58D}"/>
              </a:ext>
            </a:extLst>
          </p:cNvPr>
          <p:cNvSpPr>
            <a:spLocks noGrp="1"/>
          </p:cNvSpPr>
          <p:nvPr>
            <p:ph idx="1"/>
          </p:nvPr>
        </p:nvSpPr>
        <p:spPr>
          <a:xfrm>
            <a:off x="5644314" y="175706"/>
            <a:ext cx="2095583" cy="762001"/>
          </a:xfrm>
        </p:spPr>
        <p:txBody>
          <a:bodyPr>
            <a:normAutofit/>
          </a:bodyPr>
          <a:lstStyle/>
          <a:p>
            <a:pPr marL="0" indent="0">
              <a:buNone/>
            </a:pPr>
            <a:r>
              <a:rPr lang="en-GB" b="1" dirty="0"/>
              <a:t>Reference List</a:t>
            </a:r>
          </a:p>
        </p:txBody>
      </p:sp>
      <p:grpSp>
        <p:nvGrpSpPr>
          <p:cNvPr id="4" name="Group 3">
            <a:extLst>
              <a:ext uri="{FF2B5EF4-FFF2-40B4-BE49-F238E27FC236}">
                <a16:creationId xmlns:a16="http://schemas.microsoft.com/office/drawing/2014/main" id="{9197EA28-AD8B-406F-9573-6D310EF5B9CC}"/>
              </a:ext>
            </a:extLst>
          </p:cNvPr>
          <p:cNvGrpSpPr/>
          <p:nvPr/>
        </p:nvGrpSpPr>
        <p:grpSpPr>
          <a:xfrm>
            <a:off x="10427071" y="264007"/>
            <a:ext cx="1764929" cy="1207307"/>
            <a:chOff x="2226210" y="411302"/>
            <a:chExt cx="1764929" cy="1207307"/>
          </a:xfrm>
        </p:grpSpPr>
        <p:pic>
          <p:nvPicPr>
            <p:cNvPr id="5" name="Graphic 4" descr="Internet">
              <a:extLst>
                <a:ext uri="{FF2B5EF4-FFF2-40B4-BE49-F238E27FC236}">
                  <a16:creationId xmlns:a16="http://schemas.microsoft.com/office/drawing/2014/main" id="{161A3D3D-1BAD-419E-8DB0-03C4297703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71199" y="411302"/>
              <a:ext cx="1116061" cy="1116061"/>
            </a:xfrm>
            <a:prstGeom prst="rect">
              <a:avLst/>
            </a:prstGeom>
          </p:spPr>
        </p:pic>
        <p:sp>
          <p:nvSpPr>
            <p:cNvPr id="6" name="TextBox 5">
              <a:extLst>
                <a:ext uri="{FF2B5EF4-FFF2-40B4-BE49-F238E27FC236}">
                  <a16:creationId xmlns:a16="http://schemas.microsoft.com/office/drawing/2014/main" id="{0F96B1B2-A87A-4BB4-BBDD-BFAD12D6304D}"/>
                </a:ext>
              </a:extLst>
            </p:cNvPr>
            <p:cNvSpPr txBox="1"/>
            <p:nvPr/>
          </p:nvSpPr>
          <p:spPr>
            <a:xfrm>
              <a:off x="2226210" y="1249277"/>
              <a:ext cx="1764929" cy="369332"/>
            </a:xfrm>
            <a:prstGeom prst="rect">
              <a:avLst/>
            </a:prstGeom>
            <a:noFill/>
          </p:spPr>
          <p:txBody>
            <a:bodyPr wrap="square" rtlCol="0">
              <a:spAutoFit/>
            </a:bodyPr>
            <a:lstStyle/>
            <a:p>
              <a:r>
                <a:rPr lang="en-GB" dirty="0">
                  <a:latin typeface="Bahnschrift SemiLight" panose="020B0502040204020203" pitchFamily="34" charset="0"/>
                </a:rPr>
                <a:t>AZ MEDIA LTD</a:t>
              </a:r>
            </a:p>
          </p:txBody>
        </p:sp>
      </p:grpSp>
      <p:sp>
        <p:nvSpPr>
          <p:cNvPr id="8" name="TextBox 7">
            <a:extLst>
              <a:ext uri="{FF2B5EF4-FFF2-40B4-BE49-F238E27FC236}">
                <a16:creationId xmlns:a16="http://schemas.microsoft.com/office/drawing/2014/main" id="{73A39E6F-0BCE-4381-8167-9ABDC3B67406}"/>
              </a:ext>
            </a:extLst>
          </p:cNvPr>
          <p:cNvSpPr txBox="1"/>
          <p:nvPr/>
        </p:nvSpPr>
        <p:spPr>
          <a:xfrm>
            <a:off x="2424905" y="937707"/>
            <a:ext cx="8534400" cy="6186309"/>
          </a:xfrm>
          <a:prstGeom prst="rect">
            <a:avLst/>
          </a:prstGeom>
          <a:noFill/>
        </p:spPr>
        <p:txBody>
          <a:bodyPr wrap="square" rtlCol="0">
            <a:spAutoFit/>
          </a:bodyPr>
          <a:lstStyle/>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Clutterbuck, D. (2006) Everyone Needs a Mentor, 4th Ed, </a:t>
            </a:r>
            <a:r>
              <a:rPr lang="en-US" sz="1600" dirty="0" err="1">
                <a:latin typeface="Calibri" panose="020F0502020204030204" pitchFamily="34" charset="0"/>
                <a:cs typeface="Calibri" panose="020F0502020204030204" pitchFamily="34" charset="0"/>
              </a:rPr>
              <a:t>London:CIPD</a:t>
            </a:r>
            <a:endParaRPr lang="en-US" sz="16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CIPD (2019) Coaching and Mentoring Factsheet, available at: </a:t>
            </a:r>
            <a:r>
              <a:rPr lang="en-US" sz="1600" dirty="0">
                <a:latin typeface="Calibri" panose="020F0502020204030204" pitchFamily="34" charset="0"/>
                <a:cs typeface="Calibri" panose="020F0502020204030204" pitchFamily="34" charset="0"/>
                <a:hlinkClick r:id="rId5"/>
              </a:rPr>
              <a:t>https://www.cipd.co.uk/knowledge/fundamentals/people/development/coaching-mentoring-factsheet Accessed on 08/05/2019</a:t>
            </a:r>
            <a:endParaRPr lang="en-US" sz="16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US" sz="1600" dirty="0" err="1">
                <a:latin typeface="Calibri" panose="020F0502020204030204" pitchFamily="34" charset="0"/>
                <a:cs typeface="Calibri" panose="020F0502020204030204" pitchFamily="34" charset="0"/>
              </a:rPr>
              <a:t>Clutterbuck.D</a:t>
            </a:r>
            <a:r>
              <a:rPr lang="en-US" sz="1600" dirty="0">
                <a:latin typeface="Calibri" panose="020F0502020204030204" pitchFamily="34" charset="0"/>
                <a:cs typeface="Calibri" panose="020F0502020204030204" pitchFamily="34" charset="0"/>
              </a:rPr>
              <a:t> (2019) </a:t>
            </a:r>
            <a:r>
              <a:rPr lang="en-US" sz="1600" dirty="0">
                <a:latin typeface="Calibri" panose="020F0502020204030204" pitchFamily="34" charset="0"/>
                <a:cs typeface="Calibri" panose="020F0502020204030204" pitchFamily="34" charset="0"/>
                <a:hlinkClick r:id="rId6"/>
              </a:rPr>
              <a:t>https://www.davidclutterbuckpartnership.com/helping-a-manager-understand-his-or-her-leadership-style-options-2/</a:t>
            </a:r>
            <a:r>
              <a:rPr lang="en-US" sz="1600"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MATTEGGBY (2016) </a:t>
            </a:r>
            <a:r>
              <a:rPr lang="en-US" sz="1600" dirty="0">
                <a:latin typeface="Calibri" panose="020F0502020204030204" pitchFamily="34" charset="0"/>
                <a:cs typeface="Calibri" panose="020F0502020204030204" pitchFamily="34" charset="0"/>
                <a:hlinkClick r:id="rId7"/>
              </a:rPr>
              <a:t>https://jzeroblog.com/2016/12/06/the-difference-between-coaching-and-mentoring/</a:t>
            </a:r>
            <a:r>
              <a:rPr lang="en-US" sz="1600"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IOC (N.D) </a:t>
            </a:r>
            <a:r>
              <a:rPr lang="en-US" sz="1600" dirty="0">
                <a:latin typeface="Calibri" panose="020F0502020204030204" pitchFamily="34" charset="0"/>
                <a:cs typeface="Calibri" panose="020F0502020204030204" pitchFamily="34" charset="0"/>
                <a:hlinkClick r:id="rId8"/>
              </a:rPr>
              <a:t>https://www.instituteofcoaching.org/coaching-overview/coaching-benefits</a:t>
            </a:r>
            <a:endParaRPr lang="en-US" sz="1600" dirty="0">
              <a:latin typeface="Calibri" panose="020F0502020204030204" pitchFamily="34" charset="0"/>
              <a:cs typeface="Calibri" panose="020F0502020204030204" pitchFamily="34" charset="0"/>
              <a:hlinkClick r:id="rId9"/>
            </a:endParaRP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Management E-book (N.D) </a:t>
            </a:r>
            <a:r>
              <a:rPr lang="en-US" sz="1600" dirty="0">
                <a:latin typeface="Calibri" panose="020F0502020204030204" pitchFamily="34" charset="0"/>
                <a:cs typeface="Calibri" panose="020F0502020204030204" pitchFamily="34" charset="0"/>
                <a:hlinkClick r:id="rId9"/>
              </a:rPr>
              <a:t>http://www.free-management-ebooks.com/faqch/principles-05.htm</a:t>
            </a:r>
            <a:endParaRPr lang="en-US" sz="16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US" sz="1600" dirty="0" err="1">
                <a:latin typeface="Calibri" panose="020F0502020204030204" pitchFamily="34" charset="0"/>
                <a:cs typeface="Calibri" panose="020F0502020204030204" pitchFamily="34" charset="0"/>
              </a:rPr>
              <a:t>Gaille.B</a:t>
            </a:r>
            <a:r>
              <a:rPr lang="en-US" sz="1600" dirty="0">
                <a:latin typeface="Calibri" panose="020F0502020204030204" pitchFamily="34" charset="0"/>
                <a:cs typeface="Calibri" panose="020F0502020204030204" pitchFamily="34" charset="0"/>
              </a:rPr>
              <a:t> (2016) </a:t>
            </a:r>
            <a:r>
              <a:rPr lang="en-US" sz="1600" dirty="0">
                <a:latin typeface="Calibri" panose="020F0502020204030204" pitchFamily="34" charset="0"/>
                <a:cs typeface="Calibri" panose="020F0502020204030204" pitchFamily="34" charset="0"/>
                <a:hlinkClick r:id="rId10"/>
              </a:rPr>
              <a:t>https://brandongaille.com/8-pros-and-cons-of-mentoring-in-the-workplace/</a:t>
            </a:r>
            <a:r>
              <a:rPr lang="en-US" sz="1600"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Mentor Management Blog (2019) </a:t>
            </a:r>
            <a:r>
              <a:rPr lang="en-US" sz="1600" dirty="0">
                <a:latin typeface="Calibri" panose="020F0502020204030204" pitchFamily="34" charset="0"/>
                <a:cs typeface="Calibri" panose="020F0502020204030204" pitchFamily="34" charset="0"/>
                <a:hlinkClick r:id="rId11"/>
              </a:rPr>
              <a:t>https://cdn2.hubspot.net/hub/41809/file-25897295-pdf/docs/coaching_vs_mentoring_-_25_ways_theyre_different_-_2nd_edition.pdf</a:t>
            </a:r>
            <a:r>
              <a:rPr lang="en-US" sz="1600"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Deloitte (2015) </a:t>
            </a:r>
            <a:r>
              <a:rPr lang="en-US" sz="1600" dirty="0">
                <a:latin typeface="Calibri" panose="020F0502020204030204" pitchFamily="34" charset="0"/>
                <a:cs typeface="Calibri" panose="020F0502020204030204" pitchFamily="34" charset="0"/>
                <a:hlinkClick r:id="rId12"/>
              </a:rPr>
              <a:t>https://www2.deloitte.com/insights/us/en/focus/human-capital-trends/2014/hc-trends-2014-performance-management.html</a:t>
            </a:r>
            <a:r>
              <a:rPr lang="en-US" sz="1600" dirty="0">
                <a:latin typeface="Calibri" panose="020F0502020204030204" pitchFamily="34" charset="0"/>
                <a:cs typeface="Calibri" panose="020F0502020204030204" pitchFamily="34" charset="0"/>
              </a:rPr>
              <a:t> </a:t>
            </a:r>
            <a:endParaRPr lang="en-US" sz="1600" dirty="0">
              <a:latin typeface="Calibri" panose="020F0502020204030204" pitchFamily="34" charset="0"/>
              <a:cs typeface="Calibri" panose="020F0502020204030204" pitchFamily="34" charset="0"/>
              <a:hlinkClick r:id="rId6"/>
            </a:endParaRP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Clutterbuck (2011) </a:t>
            </a:r>
            <a:r>
              <a:rPr lang="en-US" sz="1600" dirty="0">
                <a:latin typeface="Calibri" panose="020F0502020204030204" pitchFamily="34" charset="0"/>
                <a:cs typeface="Calibri" panose="020F0502020204030204" pitchFamily="34" charset="0"/>
                <a:hlinkClick r:id="rId13"/>
              </a:rPr>
              <a:t>https://slideplayer.com/slide/7450994/</a:t>
            </a:r>
            <a:endParaRPr lang="en-US" sz="16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US" sz="1600" dirty="0">
                <a:latin typeface="Calibri" panose="020F0502020204030204" pitchFamily="34" charset="0"/>
                <a:cs typeface="Calibri" panose="020F0502020204030204" pitchFamily="34" charset="0"/>
              </a:rPr>
              <a:t>Management Mentors (2015)  </a:t>
            </a:r>
            <a:r>
              <a:rPr lang="en-US" sz="1600" dirty="0">
                <a:latin typeface="Calibri" panose="020F0502020204030204" pitchFamily="34" charset="0"/>
                <a:cs typeface="Calibri" panose="020F0502020204030204" pitchFamily="34" charset="0"/>
                <a:hlinkClick r:id="rId14"/>
              </a:rPr>
              <a:t>https://www.management-mentors.com/about/corporate-mentoring-matters-blog/bid/30129/Different-Types-Of-Business-Mentoring-Models</a:t>
            </a:r>
            <a:r>
              <a:rPr lang="en-US" sz="1600"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
            </a:pPr>
            <a:endParaRPr lang="en-US"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endParaRPr lang="en-US"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endParaRPr lang="en-US"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endParaRPr lang="en-US"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
            </a:pPr>
            <a:endParaRPr lang="en-US" dirty="0"/>
          </a:p>
          <a:p>
            <a:endParaRPr lang="en-GB" dirty="0"/>
          </a:p>
        </p:txBody>
      </p:sp>
    </p:spTree>
    <p:extLst>
      <p:ext uri="{BB962C8B-B14F-4D97-AF65-F5344CB8AC3E}">
        <p14:creationId xmlns:p14="http://schemas.microsoft.com/office/powerpoint/2010/main" val="4628837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11933</TotalTime>
  <Words>2309</Words>
  <Application>Microsoft Office PowerPoint</Application>
  <PresentationFormat>Widescreen</PresentationFormat>
  <Paragraphs>263</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Bahnschrift SemiLight</vt:lpstr>
      <vt:lpstr>Calibri</vt:lpstr>
      <vt:lpstr>Corbel</vt:lpstr>
      <vt:lpstr>Wingdings</vt:lpstr>
      <vt:lpstr>Parallax</vt:lpstr>
      <vt:lpstr>COACHING AND MENTORING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dc:title>
  <dc:creator>kirsty baker</dc:creator>
  <cp:lastModifiedBy>kirsty baker</cp:lastModifiedBy>
  <cp:revision>148</cp:revision>
  <cp:lastPrinted>2019-05-02T11:14:41Z</cp:lastPrinted>
  <dcterms:created xsi:type="dcterms:W3CDTF">2019-04-15T13:39:34Z</dcterms:created>
  <dcterms:modified xsi:type="dcterms:W3CDTF">2019-05-08T22:58:17Z</dcterms:modified>
</cp:coreProperties>
</file>