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24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28FD739-FDCA-4368-82B8-7511C5F49F32}" type="datetimeFigureOut">
              <a:rPr lang="en-GB" smtClean="0"/>
              <a:t>24/09/2018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F99E3D1-7B9C-4A1F-BFC8-6B56F029EC9D}" type="slidenum">
              <a:rPr lang="en-GB" smtClean="0"/>
              <a:t>‹#›</a:t>
            </a:fld>
            <a:endParaRPr lang="en-GB"/>
          </a:p>
        </p:txBody>
      </p:sp>
    </p:spTree>
    <p:extLst>
      <p:ext uri="{BB962C8B-B14F-4D97-AF65-F5344CB8AC3E}">
        <p14:creationId xmlns:p14="http://schemas.microsoft.com/office/powerpoint/2010/main" val="1169602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C4C8E8D-C7B1-4888-8069-C7888483EABD}" type="slidenum">
              <a:rPr lang="en-GB" smtClean="0"/>
              <a:t>2</a:t>
            </a:fld>
            <a:endParaRPr lang="en-GB"/>
          </a:p>
        </p:txBody>
      </p:sp>
    </p:spTree>
    <p:extLst>
      <p:ext uri="{BB962C8B-B14F-4D97-AF65-F5344CB8AC3E}">
        <p14:creationId xmlns:p14="http://schemas.microsoft.com/office/powerpoint/2010/main" val="2544885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C4C8E8D-C7B1-4888-8069-C7888483EABD}" type="slidenum">
              <a:rPr lang="en-GB" smtClean="0"/>
              <a:t>3</a:t>
            </a:fld>
            <a:endParaRPr lang="en-GB"/>
          </a:p>
        </p:txBody>
      </p:sp>
    </p:spTree>
    <p:extLst>
      <p:ext uri="{BB962C8B-B14F-4D97-AF65-F5344CB8AC3E}">
        <p14:creationId xmlns:p14="http://schemas.microsoft.com/office/powerpoint/2010/main" val="1306540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4</a:t>
            </a:fld>
            <a:endParaRPr lang="en-GB"/>
          </a:p>
        </p:txBody>
      </p:sp>
    </p:spTree>
    <p:extLst>
      <p:ext uri="{BB962C8B-B14F-4D97-AF65-F5344CB8AC3E}">
        <p14:creationId xmlns:p14="http://schemas.microsoft.com/office/powerpoint/2010/main" val="2514337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5</a:t>
            </a:fld>
            <a:endParaRPr lang="en-GB"/>
          </a:p>
        </p:txBody>
      </p:sp>
    </p:spTree>
    <p:extLst>
      <p:ext uri="{BB962C8B-B14F-4D97-AF65-F5344CB8AC3E}">
        <p14:creationId xmlns:p14="http://schemas.microsoft.com/office/powerpoint/2010/main" val="19396868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6</a:t>
            </a:fld>
            <a:endParaRPr lang="en-GB"/>
          </a:p>
        </p:txBody>
      </p:sp>
    </p:spTree>
    <p:extLst>
      <p:ext uri="{BB962C8B-B14F-4D97-AF65-F5344CB8AC3E}">
        <p14:creationId xmlns:p14="http://schemas.microsoft.com/office/powerpoint/2010/main" val="15065849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7</a:t>
            </a:fld>
            <a:endParaRPr lang="en-GB"/>
          </a:p>
        </p:txBody>
      </p:sp>
    </p:spTree>
    <p:extLst>
      <p:ext uri="{BB962C8B-B14F-4D97-AF65-F5344CB8AC3E}">
        <p14:creationId xmlns:p14="http://schemas.microsoft.com/office/powerpoint/2010/main" val="3060035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8</a:t>
            </a:fld>
            <a:endParaRPr lang="en-GB"/>
          </a:p>
        </p:txBody>
      </p:sp>
    </p:spTree>
    <p:extLst>
      <p:ext uri="{BB962C8B-B14F-4D97-AF65-F5344CB8AC3E}">
        <p14:creationId xmlns:p14="http://schemas.microsoft.com/office/powerpoint/2010/main" val="214415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9</a:t>
            </a:fld>
            <a:endParaRPr lang="en-GB"/>
          </a:p>
        </p:txBody>
      </p:sp>
    </p:spTree>
    <p:extLst>
      <p:ext uri="{BB962C8B-B14F-4D97-AF65-F5344CB8AC3E}">
        <p14:creationId xmlns:p14="http://schemas.microsoft.com/office/powerpoint/2010/main" val="5441338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16D8BB1-EF75-45C6-81C9-22BF8C8343AA}"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4022756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916D8BB1-EF75-45C6-81C9-22BF8C8343AA}"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1424401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16D8BB1-EF75-45C6-81C9-22BF8C8343AA}"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3121620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16D8BB1-EF75-45C6-81C9-22BF8C8343AA}"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16830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16D8BB1-EF75-45C6-81C9-22BF8C8343AA}" type="datetimeFigureOut">
              <a:rPr lang="en-GB" smtClean="0"/>
              <a:t>24/09/2018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2388261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16D8BB1-EF75-45C6-81C9-22BF8C8343AA}" type="datetimeFigureOut">
              <a:rPr lang="en-GB" smtClean="0"/>
              <a:t>24/09/2018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27544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16D8BB1-EF75-45C6-81C9-22BF8C8343AA}" type="datetimeFigureOut">
              <a:rPr lang="en-GB" smtClean="0"/>
              <a:t>24/09/2018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2811107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916D8BB1-EF75-45C6-81C9-22BF8C8343AA}" type="datetimeFigureOut">
              <a:rPr lang="en-GB" smtClean="0"/>
              <a:t>24/09/2018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2532947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6D8BB1-EF75-45C6-81C9-22BF8C8343AA}"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536253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6D8BB1-EF75-45C6-81C9-22BF8C8343AA}"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3607057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16D8BB1-EF75-45C6-81C9-22BF8C8343AA}"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3469332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16D8BB1-EF75-45C6-81C9-22BF8C8343AA}"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0F6240-7D5F-482C-81A3-F0484AE43B64}" type="slidenum">
              <a:rPr lang="en-GB" smtClean="0"/>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7606034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16D8BB1-EF75-45C6-81C9-22BF8C8343AA}"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27092782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16D8BB1-EF75-45C6-81C9-22BF8C8343AA}" type="datetimeFigureOut">
              <a:rPr lang="en-GB" smtClean="0"/>
              <a:t>24/09/2018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2347541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16D8BB1-EF75-45C6-81C9-22BF8C8343AA}" type="datetimeFigureOut">
              <a:rPr lang="en-GB" smtClean="0"/>
              <a:t>24/09/2018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5926254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16D8BB1-EF75-45C6-81C9-22BF8C8343AA}"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35578013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16D8BB1-EF75-45C6-81C9-22BF8C8343AA}"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3091642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16D8BB1-EF75-45C6-81C9-22BF8C8343AA}" type="datetimeFigureOut">
              <a:rPr lang="en-GB" smtClean="0"/>
              <a:t>24/09/2018</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C20F6240-7D5F-482C-81A3-F0484AE43B64}" type="slidenum">
              <a:rPr lang="en-GB" smtClean="0"/>
              <a:t>‹#›</a:t>
            </a:fld>
            <a:endParaRPr lang="en-GB"/>
          </a:p>
        </p:txBody>
      </p:sp>
    </p:spTree>
    <p:extLst>
      <p:ext uri="{BB962C8B-B14F-4D97-AF65-F5344CB8AC3E}">
        <p14:creationId xmlns:p14="http://schemas.microsoft.com/office/powerpoint/2010/main" val="183563376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Pederasty and Sexuality</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18749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Essentialism </a:t>
            </a:r>
            <a:r>
              <a:rPr lang="en-GB" dirty="0" err="1" smtClean="0"/>
              <a:t>vs</a:t>
            </a:r>
            <a:r>
              <a:rPr lang="en-GB" dirty="0" smtClean="0"/>
              <a:t> </a:t>
            </a:r>
            <a:r>
              <a:rPr lang="en-GB" dirty="0" err="1" smtClean="0"/>
              <a:t>Constructionism</a:t>
            </a:r>
            <a:endParaRPr lang="en-GB" dirty="0"/>
          </a:p>
        </p:txBody>
      </p:sp>
      <p:sp>
        <p:nvSpPr>
          <p:cNvPr id="3" name="Content Placeholder 2"/>
          <p:cNvSpPr>
            <a:spLocks noGrp="1"/>
          </p:cNvSpPr>
          <p:nvPr>
            <p:ph idx="1"/>
          </p:nvPr>
        </p:nvSpPr>
        <p:spPr/>
        <p:txBody>
          <a:bodyPr>
            <a:normAutofit/>
          </a:bodyPr>
          <a:lstStyle/>
          <a:p>
            <a:r>
              <a:rPr lang="en-GB" dirty="0" smtClean="0"/>
              <a:t>The main focus of the modern essentialism </a:t>
            </a:r>
            <a:r>
              <a:rPr lang="en-GB" dirty="0" err="1" smtClean="0"/>
              <a:t>vs</a:t>
            </a:r>
            <a:r>
              <a:rPr lang="en-GB" dirty="0" smtClean="0"/>
              <a:t> </a:t>
            </a:r>
            <a:r>
              <a:rPr lang="en-GB" dirty="0" err="1" smtClean="0"/>
              <a:t>constructionism</a:t>
            </a:r>
            <a:r>
              <a:rPr lang="en-GB" dirty="0" smtClean="0"/>
              <a:t> debate re sexuality has to do with homosexuality.</a:t>
            </a:r>
          </a:p>
          <a:p>
            <a:r>
              <a:rPr lang="en-GB" dirty="0" smtClean="0"/>
              <a:t>Is human sexuality something one is born with or a social construction that is imposed on one through nurture?</a:t>
            </a:r>
          </a:p>
          <a:p>
            <a:r>
              <a:rPr lang="en-GB" dirty="0" smtClean="0"/>
              <a:t>Be careful!! There is an implicit question here (often ignored by scholarship) as to dominant and “deviant” sexualities in any given society.</a:t>
            </a:r>
          </a:p>
          <a:p>
            <a:endParaRPr lang="en-GB" dirty="0"/>
          </a:p>
        </p:txBody>
      </p:sp>
    </p:spTree>
    <p:extLst>
      <p:ext uri="{BB962C8B-B14F-4D97-AF65-F5344CB8AC3E}">
        <p14:creationId xmlns:p14="http://schemas.microsoft.com/office/powerpoint/2010/main" val="2144515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Archival Tourism?</a:t>
            </a:r>
            <a:endParaRPr lang="en-GB" dirty="0"/>
          </a:p>
        </p:txBody>
      </p:sp>
      <p:sp>
        <p:nvSpPr>
          <p:cNvPr id="3" name="Content Placeholder 2"/>
          <p:cNvSpPr>
            <a:spLocks noGrp="1"/>
          </p:cNvSpPr>
          <p:nvPr>
            <p:ph idx="1"/>
          </p:nvPr>
        </p:nvSpPr>
        <p:spPr/>
        <p:txBody>
          <a:bodyPr>
            <a:normAutofit/>
          </a:bodyPr>
          <a:lstStyle/>
          <a:p>
            <a:r>
              <a:rPr lang="en-GB" sz="4000" dirty="0" smtClean="0"/>
              <a:t>“... they misrecognise the sexual features of the period they study as exotic versions of the already familiar...” </a:t>
            </a:r>
          </a:p>
          <a:p>
            <a:r>
              <a:rPr lang="en-GB" dirty="0" smtClean="0"/>
              <a:t>D. M. </a:t>
            </a:r>
            <a:r>
              <a:rPr lang="en-GB" dirty="0" err="1" smtClean="0"/>
              <a:t>Halperin</a:t>
            </a:r>
            <a:r>
              <a:rPr lang="en-GB" dirty="0" smtClean="0"/>
              <a:t>, ‘The first homosexuality?’ in M. C. Nussbaum and J. </a:t>
            </a:r>
            <a:r>
              <a:rPr lang="en-GB" dirty="0" err="1" smtClean="0"/>
              <a:t>Sihvola</a:t>
            </a:r>
            <a:r>
              <a:rPr lang="en-GB" dirty="0" smtClean="0"/>
              <a:t> (</a:t>
            </a:r>
            <a:r>
              <a:rPr lang="en-GB" dirty="0" err="1" smtClean="0"/>
              <a:t>edd</a:t>
            </a:r>
            <a:r>
              <a:rPr lang="en-GB" dirty="0" smtClean="0"/>
              <a:t>.) </a:t>
            </a:r>
            <a:r>
              <a:rPr lang="en-GB" i="1" dirty="0" smtClean="0"/>
              <a:t>The Sleep of Reason </a:t>
            </a:r>
            <a:r>
              <a:rPr lang="en-GB" dirty="0" smtClean="0"/>
              <a:t>(Chicago, 2002), 229-68, at 241.</a:t>
            </a:r>
          </a:p>
          <a:p>
            <a:endParaRPr lang="en-GB" dirty="0"/>
          </a:p>
        </p:txBody>
      </p:sp>
    </p:spTree>
    <p:extLst>
      <p:ext uri="{BB962C8B-B14F-4D97-AF65-F5344CB8AC3E}">
        <p14:creationId xmlns:p14="http://schemas.microsoft.com/office/powerpoint/2010/main" val="195231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Customs regarding pederasty in the Greek world</a:t>
            </a:r>
            <a:endParaRPr lang="en-GB" dirty="0"/>
          </a:p>
        </p:txBody>
      </p:sp>
      <p:sp>
        <p:nvSpPr>
          <p:cNvPr id="3" name="Content Placeholder 2"/>
          <p:cNvSpPr>
            <a:spLocks noGrp="1"/>
          </p:cNvSpPr>
          <p:nvPr>
            <p:ph idx="1"/>
          </p:nvPr>
        </p:nvSpPr>
        <p:spPr/>
        <p:txBody>
          <a:bodyPr>
            <a:normAutofit fontScale="85000" lnSpcReduction="10000"/>
          </a:bodyPr>
          <a:lstStyle/>
          <a:p>
            <a:r>
              <a:rPr lang="en-GB" sz="2800" dirty="0" smtClean="0"/>
              <a:t>I think I ought to say something also about intimacy with boys, since this matter also has a bearing on education. In other Greek states, for instance among the </a:t>
            </a:r>
            <a:r>
              <a:rPr lang="en-GB" sz="2800" b="1" dirty="0" err="1" smtClean="0"/>
              <a:t>Boeotians</a:t>
            </a:r>
            <a:r>
              <a:rPr lang="en-GB" sz="2800" dirty="0" smtClean="0"/>
              <a:t>, man and boy live together, like married people; elsewhere, among the </a:t>
            </a:r>
            <a:r>
              <a:rPr lang="en-GB" sz="2800" b="1" dirty="0" err="1" smtClean="0"/>
              <a:t>Eleians</a:t>
            </a:r>
            <a:r>
              <a:rPr lang="en-GB" sz="2800" dirty="0" smtClean="0"/>
              <a:t>, for example, consent is won by means of favours. Some, on the other hand, </a:t>
            </a:r>
            <a:r>
              <a:rPr lang="en-GB" sz="2800" b="1" dirty="0" smtClean="0"/>
              <a:t>entirely forbid </a:t>
            </a:r>
            <a:r>
              <a:rPr lang="en-GB" sz="2800" dirty="0" smtClean="0"/>
              <a:t>suitors to talk with boys. Xenophon </a:t>
            </a:r>
            <a:r>
              <a:rPr lang="en-GB" sz="2800" i="1" dirty="0" smtClean="0"/>
              <a:t>Constitution of the </a:t>
            </a:r>
            <a:r>
              <a:rPr lang="en-GB" sz="2800" i="1" dirty="0" err="1" smtClean="0"/>
              <a:t>Lacedaemonians</a:t>
            </a:r>
            <a:r>
              <a:rPr lang="en-GB" sz="2800" dirty="0" smtClean="0"/>
              <a:t> 2.12 (transl. </a:t>
            </a:r>
            <a:r>
              <a:rPr lang="en-GB" sz="2800" dirty="0" err="1" smtClean="0"/>
              <a:t>Marchant</a:t>
            </a:r>
            <a:r>
              <a:rPr lang="en-GB" sz="2800" dirty="0" smtClean="0"/>
              <a:t> 1925)</a:t>
            </a:r>
            <a:endParaRPr lang="en-GB" sz="2800" dirty="0"/>
          </a:p>
        </p:txBody>
      </p:sp>
    </p:spTree>
    <p:extLst>
      <p:ext uri="{BB962C8B-B14F-4D97-AF65-F5344CB8AC3E}">
        <p14:creationId xmlns:p14="http://schemas.microsoft.com/office/powerpoint/2010/main" val="7139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Pederasty in law at Athens</a:t>
            </a:r>
            <a:endParaRPr lang="en-GB" dirty="0"/>
          </a:p>
        </p:txBody>
      </p:sp>
      <p:sp>
        <p:nvSpPr>
          <p:cNvPr id="3" name="Content Placeholder 2"/>
          <p:cNvSpPr>
            <a:spLocks noGrp="1"/>
          </p:cNvSpPr>
          <p:nvPr>
            <p:ph idx="1"/>
          </p:nvPr>
        </p:nvSpPr>
        <p:spPr/>
        <p:txBody>
          <a:bodyPr>
            <a:normAutofit fontScale="92500"/>
          </a:bodyPr>
          <a:lstStyle/>
          <a:p>
            <a:r>
              <a:rPr lang="en-GB" dirty="0" smtClean="0"/>
              <a:t>He forbids the </a:t>
            </a:r>
            <a:r>
              <a:rPr lang="en-GB" b="1" dirty="0" smtClean="0"/>
              <a:t>teacher</a:t>
            </a:r>
            <a:r>
              <a:rPr lang="en-GB" dirty="0" smtClean="0"/>
              <a:t> to open the school-room, or the </a:t>
            </a:r>
            <a:r>
              <a:rPr lang="en-GB" b="1" dirty="0" smtClean="0"/>
              <a:t>gymnastic trainer </a:t>
            </a:r>
            <a:r>
              <a:rPr lang="en-GB" dirty="0" smtClean="0"/>
              <a:t>the wrestling school, before sunrise, and he commands them to close the doors before sunset; for he is exceeding suspicious of their being alone with a boy, or in the dark with him. He prescribes what children are to be admitted as, pupils, and their age at admission. He provides for a </a:t>
            </a:r>
            <a:r>
              <a:rPr lang="en-GB" b="1" dirty="0" smtClean="0"/>
              <a:t>public official </a:t>
            </a:r>
            <a:r>
              <a:rPr lang="en-GB" dirty="0" smtClean="0"/>
              <a:t>who shall superintend them, and for the oversight of </a:t>
            </a:r>
            <a:r>
              <a:rPr lang="en-GB" b="1" dirty="0" smtClean="0"/>
              <a:t>slave-attendants</a:t>
            </a:r>
            <a:r>
              <a:rPr lang="en-GB" dirty="0" smtClean="0"/>
              <a:t> of school-boys. He regulates the festivals of the Muses in the school-rooms, and of Hermes in the wrestling-schools. </a:t>
            </a:r>
            <a:r>
              <a:rPr lang="en-GB" b="1" dirty="0" smtClean="0"/>
              <a:t>Finally, he regulates the companionships that the boys may form at school, and their cyclic dances. </a:t>
            </a:r>
            <a:r>
              <a:rPr lang="en-GB" dirty="0" err="1" smtClean="0"/>
              <a:t>Aischines</a:t>
            </a:r>
            <a:r>
              <a:rPr lang="en-GB" dirty="0" smtClean="0"/>
              <a:t> 1. 10 (transl. Adams 1919)</a:t>
            </a:r>
            <a:endParaRPr lang="en-GB" dirty="0"/>
          </a:p>
        </p:txBody>
      </p:sp>
    </p:spTree>
    <p:extLst>
      <p:ext uri="{BB962C8B-B14F-4D97-AF65-F5344CB8AC3E}">
        <p14:creationId xmlns:p14="http://schemas.microsoft.com/office/powerpoint/2010/main" val="2643528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Boys and Prostitution in Athens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At any rate the law says explicitly: </a:t>
            </a:r>
            <a:r>
              <a:rPr lang="en-GB" b="1" dirty="0" smtClean="0"/>
              <a:t>if any boy is let out for hire as a prostitute</a:t>
            </a:r>
            <a:r>
              <a:rPr lang="en-GB" dirty="0" smtClean="0"/>
              <a:t>, whether it be by father or brother or uncle or guardian, or by any one else who has control of him, prosecution is not to he against the boy himself, but against the man who let him out for hire and the man who hired him; against the one because he let him out for hire, and against the other, it says, because he hired him. And the law has made the penalties for both offenders the same. </a:t>
            </a:r>
            <a:r>
              <a:rPr lang="en-GB" b="1" dirty="0" smtClean="0"/>
              <a:t>Moreover the law frees a son, when he has become a man, from all obligation to support or to furnish a home to a father </a:t>
            </a:r>
            <a:r>
              <a:rPr lang="en-GB" dirty="0" smtClean="0"/>
              <a:t>by whom he has been hired out for prostitution; but when the father is dead, the son is to bury him and perform the other customary rites. </a:t>
            </a:r>
            <a:r>
              <a:rPr lang="en-GB" dirty="0" err="1" smtClean="0"/>
              <a:t>Aischines</a:t>
            </a:r>
            <a:r>
              <a:rPr lang="en-GB" dirty="0" smtClean="0"/>
              <a:t> 1.13 (transl. Adams 1919)</a:t>
            </a:r>
            <a:endParaRPr lang="en-GB" dirty="0"/>
          </a:p>
        </p:txBody>
      </p:sp>
    </p:spTree>
    <p:extLst>
      <p:ext uri="{BB962C8B-B14F-4D97-AF65-F5344CB8AC3E}">
        <p14:creationId xmlns:p14="http://schemas.microsoft.com/office/powerpoint/2010/main" val="2376900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634082"/>
          </a:xfrm>
        </p:spPr>
        <p:txBody>
          <a:bodyPr>
            <a:normAutofit fontScale="90000"/>
          </a:bodyPr>
          <a:lstStyle/>
          <a:p>
            <a:r>
              <a:rPr lang="en-GB" dirty="0" smtClean="0"/>
              <a:t>The accuser</a:t>
            </a:r>
            <a:endParaRPr lang="en-GB" dirty="0"/>
          </a:p>
        </p:txBody>
      </p:sp>
      <p:sp>
        <p:nvSpPr>
          <p:cNvPr id="3" name="Content Placeholder 2"/>
          <p:cNvSpPr>
            <a:spLocks noGrp="1"/>
          </p:cNvSpPr>
          <p:nvPr>
            <p:ph idx="1"/>
          </p:nvPr>
        </p:nvSpPr>
        <p:spPr>
          <a:xfrm>
            <a:off x="251520" y="908720"/>
            <a:ext cx="8435280" cy="5616624"/>
          </a:xfrm>
        </p:spPr>
        <p:txBody>
          <a:bodyPr>
            <a:normAutofit lnSpcReduction="10000"/>
          </a:bodyPr>
          <a:lstStyle/>
          <a:p>
            <a:r>
              <a:rPr lang="en-GB" dirty="0" smtClean="0"/>
              <a:t>And just here I understand he is going to carry the war into my territory, and ask me if I am not ashamed on my own part, after having made a nuisance of myself in the gymnasia and </a:t>
            </a:r>
            <a:r>
              <a:rPr lang="en-GB" b="1" dirty="0" smtClean="0"/>
              <a:t>having been many times a lover, </a:t>
            </a:r>
            <a:r>
              <a:rPr lang="en-GB" dirty="0" smtClean="0"/>
              <a:t>now to be bringing the practice into reproach and danger. And finally—so I am told—in an attempt to raise a laugh and start silly talk among you, he says he is going to exhibit </a:t>
            </a:r>
            <a:r>
              <a:rPr lang="en-GB" b="1" dirty="0" smtClean="0"/>
              <a:t>all the erotic poems </a:t>
            </a:r>
            <a:r>
              <a:rPr lang="en-GB" dirty="0" smtClean="0"/>
              <a:t>I have ever addressed to one person or another, and he promises to call witnesses to certain quarrels and </a:t>
            </a:r>
            <a:r>
              <a:rPr lang="en-GB" dirty="0" err="1" smtClean="0"/>
              <a:t>pommellings</a:t>
            </a:r>
            <a:r>
              <a:rPr lang="en-GB" dirty="0" smtClean="0"/>
              <a:t> in which I have been involved in consequence of this habit. Now as for me, </a:t>
            </a:r>
            <a:r>
              <a:rPr lang="en-GB" b="1" dirty="0" smtClean="0"/>
              <a:t>I neither find fault with love that is </a:t>
            </a:r>
            <a:r>
              <a:rPr lang="en-GB" b="1" dirty="0" err="1" smtClean="0"/>
              <a:t>honorable</a:t>
            </a:r>
            <a:r>
              <a:rPr lang="en-GB" b="1" dirty="0" smtClean="0"/>
              <a:t>, </a:t>
            </a:r>
            <a:r>
              <a:rPr lang="en-GB" dirty="0" smtClean="0"/>
              <a:t>nor do I say that those who surpass in beauty are prostitutes. I do not deny that </a:t>
            </a:r>
            <a:r>
              <a:rPr lang="en-GB" b="1" dirty="0" smtClean="0"/>
              <a:t>I myself have been a lover and am a lover to this day</a:t>
            </a:r>
            <a:r>
              <a:rPr lang="en-GB" dirty="0" smtClean="0"/>
              <a:t>, nor do I deny that the jealousies and quarrels that commonly arise from the practice have happened in my case. As to the poems which they say I have composed, some I acknowledge, but as to others I deny that they are of the character that these people will impute to them, for they will tamper with them. </a:t>
            </a:r>
            <a:r>
              <a:rPr lang="en-GB" dirty="0" err="1" smtClean="0"/>
              <a:t>Aischines</a:t>
            </a:r>
            <a:r>
              <a:rPr lang="en-GB" dirty="0" smtClean="0"/>
              <a:t> 1.135-6 (transl. Adams 1919)</a:t>
            </a:r>
          </a:p>
          <a:p>
            <a:endParaRPr lang="en-GB" dirty="0"/>
          </a:p>
        </p:txBody>
      </p:sp>
    </p:spTree>
    <p:extLst>
      <p:ext uri="{BB962C8B-B14F-4D97-AF65-F5344CB8AC3E}">
        <p14:creationId xmlns:p14="http://schemas.microsoft.com/office/powerpoint/2010/main" val="2304296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14400" y="274638"/>
            <a:ext cx="7772400" cy="562074"/>
          </a:xfrm>
        </p:spPr>
        <p:txBody>
          <a:bodyPr>
            <a:normAutofit fontScale="90000"/>
          </a:bodyPr>
          <a:lstStyle/>
          <a:p>
            <a:r>
              <a:rPr lang="en-GB" dirty="0" smtClean="0"/>
              <a:t>Desire</a:t>
            </a:r>
            <a:endParaRPr lang="en-GB" dirty="0"/>
          </a:p>
        </p:txBody>
      </p:sp>
      <p:sp>
        <p:nvSpPr>
          <p:cNvPr id="5" name="Content Placeholder 4"/>
          <p:cNvSpPr>
            <a:spLocks noGrp="1"/>
          </p:cNvSpPr>
          <p:nvPr>
            <p:ph idx="1"/>
          </p:nvPr>
        </p:nvSpPr>
        <p:spPr>
          <a:xfrm>
            <a:off x="251520" y="836712"/>
            <a:ext cx="8435280" cy="5688632"/>
          </a:xfrm>
        </p:spPr>
        <p:txBody>
          <a:bodyPr>
            <a:normAutofit fontScale="92500" lnSpcReduction="20000"/>
          </a:bodyPr>
          <a:lstStyle/>
          <a:p>
            <a:r>
              <a:rPr lang="en-GB" sz="3200" dirty="0" smtClean="0"/>
              <a:t>If I am guilty, gentlemen, I expect to get no indulgence; but if I prove my innocence as regards the counts of Simon's affidavit, while for the rest you consider </a:t>
            </a:r>
            <a:r>
              <a:rPr lang="en-GB" sz="3200" b="1" dirty="0" smtClean="0"/>
              <a:t>my attitude towards the boy too senseless for a man of my age</a:t>
            </a:r>
            <a:r>
              <a:rPr lang="en-GB" sz="3200" dirty="0" smtClean="0"/>
              <a:t>, I ask you not to think the worse of me for that, since you know that </a:t>
            </a:r>
            <a:r>
              <a:rPr lang="en-GB" sz="3200" b="1" dirty="0" smtClean="0"/>
              <a:t>all mankind are liable to desire</a:t>
            </a:r>
            <a:r>
              <a:rPr lang="en-GB" sz="3200" dirty="0" smtClean="0"/>
              <a:t>, but that he may be the best and most temperate who is able to bear its misfortunes in the most orderly spirit. All my efforts in this way have been thwarted by the plaintiff Simon, as I shall make clear to you. </a:t>
            </a:r>
            <a:r>
              <a:rPr lang="en-GB" sz="3200" dirty="0" err="1" smtClean="0"/>
              <a:t>Lysias</a:t>
            </a:r>
            <a:r>
              <a:rPr lang="en-GB" sz="3200" dirty="0" smtClean="0"/>
              <a:t> 3.4 (transl. Lamb 1930)</a:t>
            </a:r>
            <a:endParaRPr lang="en-GB" sz="3200" dirty="0"/>
          </a:p>
        </p:txBody>
      </p:sp>
    </p:spTree>
    <p:extLst>
      <p:ext uri="{BB962C8B-B14F-4D97-AF65-F5344CB8AC3E}">
        <p14:creationId xmlns:p14="http://schemas.microsoft.com/office/powerpoint/2010/main" val="2981585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elite issue?</a:t>
            </a:r>
            <a:endParaRPr lang="en-GB" dirty="0"/>
          </a:p>
        </p:txBody>
      </p:sp>
      <p:sp>
        <p:nvSpPr>
          <p:cNvPr id="3" name="Content Placeholder 2"/>
          <p:cNvSpPr>
            <a:spLocks noGrp="1"/>
          </p:cNvSpPr>
          <p:nvPr>
            <p:ph idx="1"/>
          </p:nvPr>
        </p:nvSpPr>
        <p:spPr/>
        <p:txBody>
          <a:bodyPr>
            <a:normAutofit fontScale="85000" lnSpcReduction="20000"/>
          </a:bodyPr>
          <a:lstStyle/>
          <a:p>
            <a:r>
              <a:rPr lang="en-GB" sz="2800" dirty="0" smtClean="0"/>
              <a:t>Simon here, who was the author of all the trouble, kept quiet for some time, in fear for himself; but when he became aware </a:t>
            </a:r>
            <a:r>
              <a:rPr lang="en-GB" sz="2800" b="1" dirty="0" smtClean="0"/>
              <a:t>that I had failed in a private suit on a challenge to an exchange of property</a:t>
            </a:r>
            <a:r>
              <a:rPr lang="en-GB" sz="2800" dirty="0" smtClean="0"/>
              <a:t>, he conceived a contempt for me and, with the audacity that you now see, has involved me in this serious prosecution. Now, as witnesses to show that here too I am speaking the truth, I will produce to you the persons who were present on the occasion.“</a:t>
            </a:r>
            <a:r>
              <a:rPr lang="en-GB" sz="2800" u="sng" dirty="0" smtClean="0"/>
              <a:t>Witnesses</a:t>
            </a:r>
            <a:r>
              <a:rPr lang="en-GB" sz="2800" dirty="0" smtClean="0"/>
              <a:t>” </a:t>
            </a:r>
            <a:r>
              <a:rPr lang="en-GB" sz="2800" dirty="0" err="1" smtClean="0"/>
              <a:t>Lysias</a:t>
            </a:r>
            <a:r>
              <a:rPr lang="en-GB" sz="2800" dirty="0" smtClean="0"/>
              <a:t> 3.20 (transl. Lamb 1930).</a:t>
            </a:r>
            <a:endParaRPr lang="en-GB" sz="2800" dirty="0"/>
          </a:p>
        </p:txBody>
      </p:sp>
    </p:spTree>
    <p:extLst>
      <p:ext uri="{BB962C8B-B14F-4D97-AF65-F5344CB8AC3E}">
        <p14:creationId xmlns:p14="http://schemas.microsoft.com/office/powerpoint/2010/main" val="794542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Lover’s profile</a:t>
            </a:r>
            <a:endParaRPr lang="en-GB" dirty="0"/>
          </a:p>
        </p:txBody>
      </p:sp>
      <p:sp>
        <p:nvSpPr>
          <p:cNvPr id="3" name="Content Placeholder 2"/>
          <p:cNvSpPr>
            <a:spLocks noGrp="1"/>
          </p:cNvSpPr>
          <p:nvPr>
            <p:ph idx="1"/>
          </p:nvPr>
        </p:nvSpPr>
        <p:spPr>
          <a:xfrm>
            <a:off x="457200" y="1268760"/>
            <a:ext cx="8229600" cy="5472608"/>
          </a:xfrm>
        </p:spPr>
        <p:txBody>
          <a:bodyPr>
            <a:noAutofit/>
          </a:bodyPr>
          <a:lstStyle/>
          <a:p>
            <a:r>
              <a:rPr lang="en-GB" sz="2200" dirty="0" smtClean="0"/>
              <a:t>So that if we could </a:t>
            </a:r>
            <a:r>
              <a:rPr lang="en-GB" sz="2200" dirty="0" err="1" smtClean="0"/>
              <a:t>somewise</a:t>
            </a:r>
            <a:r>
              <a:rPr lang="en-GB" sz="2200" dirty="0" smtClean="0"/>
              <a:t> contrive </a:t>
            </a:r>
            <a:r>
              <a:rPr lang="en-GB" sz="2200" b="1" dirty="0" smtClean="0"/>
              <a:t>to have a city or an army composed of lovers and their </a:t>
            </a:r>
            <a:r>
              <a:rPr lang="en-GB" sz="2200" b="1" dirty="0" err="1" smtClean="0"/>
              <a:t>favorites</a:t>
            </a:r>
            <a:r>
              <a:rPr lang="en-GB" sz="2200" b="1" dirty="0" smtClean="0"/>
              <a:t>,</a:t>
            </a:r>
            <a:r>
              <a:rPr lang="en-GB" sz="2200" dirty="0" smtClean="0"/>
              <a:t> they could not be better citizens of their country than by thus refraining from all that is base. [179a] in a mutual rivalry for </a:t>
            </a:r>
            <a:r>
              <a:rPr lang="en-GB" sz="2200" dirty="0" err="1" smtClean="0"/>
              <a:t>honor</a:t>
            </a:r>
            <a:r>
              <a:rPr lang="en-GB" sz="2200" dirty="0" smtClean="0"/>
              <a:t>; and such men as these, when fighting side by side, one might almost consider able to make even a little band victorious over all the </a:t>
            </a:r>
            <a:r>
              <a:rPr lang="en-GB" sz="2200" b="1" dirty="0" smtClean="0"/>
              <a:t>world. For a man in love would surely choose to have all the rest of the host rather than his </a:t>
            </a:r>
            <a:r>
              <a:rPr lang="en-GB" sz="2200" b="1" dirty="0" err="1" smtClean="0"/>
              <a:t>favorite</a:t>
            </a:r>
            <a:r>
              <a:rPr lang="en-GB" sz="2200" b="1" dirty="0" smtClean="0"/>
              <a:t> see him forsaking his station or flinging away his arms</a:t>
            </a:r>
            <a:r>
              <a:rPr lang="en-GB" sz="2200" dirty="0" smtClean="0"/>
              <a:t>; sooner than this, he would prefer to die many deaths: while, as for leaving his </a:t>
            </a:r>
            <a:r>
              <a:rPr lang="en-GB" sz="2200" dirty="0" err="1" smtClean="0"/>
              <a:t>favorite</a:t>
            </a:r>
            <a:r>
              <a:rPr lang="en-GB" sz="2200" dirty="0" smtClean="0"/>
              <a:t> in the lurch, or not </a:t>
            </a:r>
            <a:r>
              <a:rPr lang="en-GB" sz="2200" dirty="0" err="1" smtClean="0"/>
              <a:t>succoring</a:t>
            </a:r>
            <a:r>
              <a:rPr lang="en-GB" sz="2200" dirty="0" smtClean="0"/>
              <a:t> him in his peril, no man is such a craven that Love's own influence cannot inspire him with a </a:t>
            </a:r>
            <a:r>
              <a:rPr lang="en-GB" sz="2200" dirty="0" err="1" smtClean="0"/>
              <a:t>valor</a:t>
            </a:r>
            <a:r>
              <a:rPr lang="en-GB" sz="2200" dirty="0" smtClean="0"/>
              <a:t> that makes him equal to the bravest born; [179b] and without doubt what Homer calls a ““fury inspired”” by a god in certain heroes is the effect produced on lovers by Love's peculiar power. 178e-179b</a:t>
            </a:r>
            <a:endParaRPr lang="en-GB" sz="2200" dirty="0"/>
          </a:p>
        </p:txBody>
      </p:sp>
    </p:spTree>
    <p:extLst>
      <p:ext uri="{BB962C8B-B14F-4D97-AF65-F5344CB8AC3E}">
        <p14:creationId xmlns:p14="http://schemas.microsoft.com/office/powerpoint/2010/main" val="1991730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Lover and the Beloved</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And Aeschylus talks nonsense when he says that it was Achilles who was in love with </a:t>
            </a:r>
            <a:r>
              <a:rPr lang="en-GB" dirty="0" err="1" smtClean="0"/>
              <a:t>Patroclus</a:t>
            </a:r>
            <a:r>
              <a:rPr lang="en-GB" dirty="0" smtClean="0"/>
              <a:t>; for he excelled in beauty not </a:t>
            </a:r>
            <a:r>
              <a:rPr lang="en-GB" dirty="0" err="1" smtClean="0"/>
              <a:t>Patroclus</a:t>
            </a:r>
            <a:r>
              <a:rPr lang="en-GB" dirty="0" smtClean="0"/>
              <a:t> alone but assuredly all the other heroes, </a:t>
            </a:r>
            <a:r>
              <a:rPr lang="en-GB" b="1" dirty="0" smtClean="0"/>
              <a:t>being still beardless and, moreover, much the younger, by Homer's account</a:t>
            </a:r>
            <a:r>
              <a:rPr lang="en-GB" dirty="0" smtClean="0"/>
              <a:t>. For in truth [180b] there is no sort of </a:t>
            </a:r>
            <a:r>
              <a:rPr lang="en-GB" dirty="0" err="1" smtClean="0"/>
              <a:t>valor</a:t>
            </a:r>
            <a:r>
              <a:rPr lang="en-GB" dirty="0" smtClean="0"/>
              <a:t> more respected by the gods than this which comes of love; yet they are even more admiring and delighted and beneficent when the </a:t>
            </a:r>
            <a:r>
              <a:rPr lang="en-GB" b="1" dirty="0" smtClean="0"/>
              <a:t>beloved is fond of his lover than when the lover is fond of his </a:t>
            </a:r>
            <a:r>
              <a:rPr lang="en-GB" b="1" dirty="0" err="1" smtClean="0"/>
              <a:t>favorite</a:t>
            </a:r>
            <a:r>
              <a:rPr lang="en-GB" dirty="0" smtClean="0"/>
              <a:t>; since a lover, filled as he is with a god, surpasses his </a:t>
            </a:r>
            <a:r>
              <a:rPr lang="en-GB" dirty="0" err="1" smtClean="0"/>
              <a:t>favorite</a:t>
            </a:r>
            <a:r>
              <a:rPr lang="en-GB" dirty="0" smtClean="0"/>
              <a:t> in divinity. </a:t>
            </a:r>
            <a:r>
              <a:rPr lang="en-GB" b="1" dirty="0" smtClean="0"/>
              <a:t>This is the reason why they </a:t>
            </a:r>
            <a:r>
              <a:rPr lang="en-GB" b="1" dirty="0" err="1" smtClean="0"/>
              <a:t>honored</a:t>
            </a:r>
            <a:r>
              <a:rPr lang="en-GB" b="1" dirty="0" smtClean="0"/>
              <a:t> Achilles above Alcestis, giving him his abode in the Isles of the Blest</a:t>
            </a:r>
            <a:r>
              <a:rPr lang="en-GB" dirty="0" smtClean="0"/>
              <a:t>. Plato </a:t>
            </a:r>
            <a:r>
              <a:rPr lang="en-GB" i="1" dirty="0" smtClean="0"/>
              <a:t>Symposium</a:t>
            </a:r>
            <a:r>
              <a:rPr lang="en-GB" dirty="0" smtClean="0"/>
              <a:t> 180a-b</a:t>
            </a:r>
            <a:endParaRPr lang="en-GB" dirty="0"/>
          </a:p>
        </p:txBody>
      </p:sp>
    </p:spTree>
    <p:extLst>
      <p:ext uri="{BB962C8B-B14F-4D97-AF65-F5344CB8AC3E}">
        <p14:creationId xmlns:p14="http://schemas.microsoft.com/office/powerpoint/2010/main" val="3702201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Agathon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 And let not </a:t>
            </a:r>
            <a:r>
              <a:rPr lang="en-GB" dirty="0" err="1" smtClean="0"/>
              <a:t>Eryximachus</a:t>
            </a:r>
            <a:r>
              <a:rPr lang="en-GB" dirty="0" smtClean="0"/>
              <a:t> interrupt my speech with a comic mock, [193c] </a:t>
            </a:r>
            <a:r>
              <a:rPr lang="en-GB" b="1" dirty="0" smtClean="0"/>
              <a:t>and say I refer to Pausanias and </a:t>
            </a:r>
            <a:r>
              <a:rPr lang="en-GB" b="1" dirty="0" err="1" smtClean="0"/>
              <a:t>Agathon</a:t>
            </a:r>
            <a:r>
              <a:rPr lang="en-GB" dirty="0" smtClean="0"/>
              <a:t>; it may be they do belong to the fortunate few, and </a:t>
            </a:r>
            <a:r>
              <a:rPr lang="en-GB" b="1" dirty="0" smtClean="0"/>
              <a:t>are both of them males by nature</a:t>
            </a:r>
            <a:r>
              <a:rPr lang="en-GB" dirty="0" smtClean="0"/>
              <a:t>; what I mean is—and this applies to the whole world of men and women—that the way to bring happiness to our race is to give our love its true </a:t>
            </a:r>
            <a:r>
              <a:rPr lang="en-GB" dirty="0" err="1" smtClean="0"/>
              <a:t>fulfillment</a:t>
            </a:r>
            <a:r>
              <a:rPr lang="en-GB" dirty="0" smtClean="0"/>
              <a:t>: let every one find his own </a:t>
            </a:r>
            <a:r>
              <a:rPr lang="en-GB" dirty="0" err="1" smtClean="0"/>
              <a:t>favorite</a:t>
            </a:r>
            <a:r>
              <a:rPr lang="en-GB" dirty="0" smtClean="0"/>
              <a:t>, and so revert to his primal estate. If this be the best thing of all, the nearest approach to it among all acts open to us now must accordingly be the best to choose; and that is, to find a </a:t>
            </a:r>
            <a:r>
              <a:rPr lang="en-GB" dirty="0" err="1" smtClean="0"/>
              <a:t>favorite</a:t>
            </a:r>
            <a:r>
              <a:rPr lang="en-GB" dirty="0" smtClean="0"/>
              <a:t> [193d] whose nature is exactly to our mind. Love is the god who brings this about; he fully deserves our hymns. For not only in the present does he bestow the priceless boon of bringing us to our very own, but he also supplies this excellent hope for the future, that if we will supply the gods with reverent duty he will restore us to our ancient life and heal and help us into the happiness of the blest.</a:t>
            </a:r>
            <a:endParaRPr lang="en-GB" dirty="0"/>
          </a:p>
        </p:txBody>
      </p:sp>
    </p:spTree>
    <p:extLst>
      <p:ext uri="{BB962C8B-B14F-4D97-AF65-F5344CB8AC3E}">
        <p14:creationId xmlns:p14="http://schemas.microsoft.com/office/powerpoint/2010/main" val="5300807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11</TotalTime>
  <Words>1597</Words>
  <Application>Microsoft Office PowerPoint</Application>
  <PresentationFormat>On-screen Show (4:3)</PresentationFormat>
  <Paragraphs>34</Paragraphs>
  <Slides>12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Ion</vt:lpstr>
      <vt:lpstr>Pederasty and Sexuality</vt:lpstr>
      <vt:lpstr>Essentialism vs Constructionism</vt:lpstr>
      <vt:lpstr>Archival Tourism?</vt:lpstr>
      <vt:lpstr>Customs regarding pederasty in the Greek world</vt:lpstr>
      <vt:lpstr>Pederasty in law at Athens</vt:lpstr>
      <vt:lpstr>Boys and Prostitution in Athens</vt:lpstr>
      <vt:lpstr>The accuser</vt:lpstr>
      <vt:lpstr>Desire</vt:lpstr>
      <vt:lpstr>An elite issue?</vt:lpstr>
      <vt:lpstr>The Lover’s profile</vt:lpstr>
      <vt:lpstr>The Lover and the Beloved</vt:lpstr>
      <vt:lpstr>Agathon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Pederasty and Sexuality</dc:title>
  <dc:creator>Errietta Bissa</dc:creator>
  <cp:lastModifiedBy>Errietta Bissa</cp:lastModifiedBy>
  <cp:revision>4</cp:revision>
  <dcterms:created xsi:type="dcterms:W3CDTF">2014-01-29T08:07:39Z</dcterms:created>
  <dcterms:modified xsi:type="dcterms:W3CDTF">2018-09-24T09:27:19Z</dcterms:modified>
</cp:coreProperties>
</file>