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7" r:id="rId8"/>
    <p:sldId id="338" r:id="rId9"/>
    <p:sldId id="339" r:id="rId10"/>
    <p:sldId id="342" r:id="rId11"/>
    <p:sldId id="341" r:id="rId12"/>
    <p:sldId id="343" r:id="rId13"/>
    <p:sldId id="336" r:id="rId14"/>
    <p:sldId id="335" r:id="rId15"/>
    <p:sldId id="344" r:id="rId16"/>
    <p:sldId id="348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ACCC5023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Operating Systems and Services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Number-1(Lesson 2)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 err="1">
                <a:solidFill>
                  <a:schemeClr val="tx1"/>
                </a:solidFill>
              </a:rPr>
              <a:t>Title:Virtual</a:t>
            </a:r>
            <a:r>
              <a:rPr lang="en-GB" altLang="en-US" dirty="0">
                <a:solidFill>
                  <a:schemeClr val="tx1"/>
                </a:solidFill>
              </a:rPr>
              <a:t> Machines and Hypervisors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Virtual machine and hypervisors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Types and examples of Hypervisor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Advantage and disadvantage of Hypervisors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Why VM?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dirty="0"/>
              <a:t>  </a:t>
            </a:r>
            <a:r>
              <a:rPr lang="en-GB" altLang="en-US" sz="2400" dirty="0"/>
              <a:t>Driven by the needs of networking and the Internet</a:t>
            </a:r>
          </a:p>
          <a:p>
            <a:pPr eaLnBrk="1" hangingPunct="1">
              <a:buNone/>
            </a:pPr>
            <a:r>
              <a:rPr lang="en-GB" altLang="en-US" sz="2400" dirty="0"/>
              <a:t>Web servers, ftp servers, other servers, all on different computers, with dodgy code</a:t>
            </a:r>
          </a:p>
          <a:p>
            <a:pPr eaLnBrk="1" hangingPunct="1">
              <a:buNone/>
            </a:pPr>
            <a:r>
              <a:rPr lang="en-GB" altLang="en-US" sz="2400" dirty="0"/>
              <a:t>High risk of code crashing</a:t>
            </a:r>
          </a:p>
          <a:p>
            <a:pPr eaLnBrk="1" hangingPunct="1">
              <a:buNone/>
            </a:pPr>
            <a:r>
              <a:rPr lang="en-GB" altLang="en-US" sz="2400" dirty="0"/>
              <a:t>If one processor is one server, any crash takes the service down</a:t>
            </a:r>
          </a:p>
          <a:p>
            <a:pPr eaLnBrk="1" hangingPunct="1">
              <a:buNone/>
            </a:pPr>
            <a:r>
              <a:rPr lang="en-GB" altLang="en-US" sz="2400" dirty="0"/>
              <a:t>Solution: run lots of the server on one machine</a:t>
            </a:r>
          </a:p>
          <a:p>
            <a:pPr eaLnBrk="1" hangingPunct="1">
              <a:buNone/>
            </a:pPr>
            <a:r>
              <a:rPr lang="en-GB" altLang="en-US" sz="2400" dirty="0"/>
              <a:t>Crash takes down one server, so what? The rest still work and the service is available</a:t>
            </a:r>
          </a:p>
          <a:p>
            <a:pPr algn="just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sz="2800" dirty="0"/>
              <a:t>To work, we need:</a:t>
            </a:r>
          </a:p>
          <a:p>
            <a:r>
              <a:rPr lang="en-GB" sz="2800" dirty="0"/>
              <a:t>The server application running on an operating system with some memory</a:t>
            </a:r>
          </a:p>
          <a:p>
            <a:r>
              <a:rPr lang="en-GB" sz="2800" dirty="0"/>
              <a:t>Something which allocates it the memory space it needs and keeps different servers memory apart</a:t>
            </a:r>
          </a:p>
          <a:p>
            <a:r>
              <a:rPr lang="en-GB" sz="2800" dirty="0"/>
              <a:t>Something which starts and stops the process</a:t>
            </a:r>
          </a:p>
          <a:p>
            <a:r>
              <a:rPr lang="en-GB" sz="2800" dirty="0"/>
              <a:t>In effect, we create a simulation of a process in memory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dirty="0"/>
              <a:t>What is a hypervisor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A hypervisor, also known as a virtual machine monitor or VMM, is software that creates and runs virtual machines (VMs). A hypervisor allows one host computer to support multiple guest VMs by virtually sharing its resources, such as memory and processing.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Layouts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2D2932C-92C8-4EC6-B04B-C4D1A869AA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6284" y="2153131"/>
            <a:ext cx="4511431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types of hypervisors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7833B7-4AB8-466A-AEAC-0F5B5027E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two main hypervisor types, referred to as “Type 1” (or “bare metal”) and “Type 2” (or “hosted”). A type 1 hypervisor acts like a lightweight operating system and runs directly on the host's hardware, while a type 2 hypervisor runs as a software layer on an operating system, like other computer programs.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Hypervisors architecture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294E87F-FDCD-476D-B916-C41144B878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3448" y="1600200"/>
            <a:ext cx="4517103" cy="3916363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Examples of Type 1 hypervisors include VMware </a:t>
            </a:r>
            <a:r>
              <a:rPr lang="en-US" sz="2400" dirty="0" err="1"/>
              <a:t>ESXi</a:t>
            </a:r>
            <a:r>
              <a:rPr lang="en-US" sz="2400" dirty="0"/>
              <a:t>, Citrix </a:t>
            </a:r>
            <a:r>
              <a:rPr lang="en-US" sz="2400" dirty="0" err="1"/>
              <a:t>XenServer</a:t>
            </a:r>
            <a:r>
              <a:rPr lang="en-US" sz="2400" dirty="0"/>
              <a:t> and Microsoft Hyper-V hypervisor</a:t>
            </a:r>
          </a:p>
          <a:p>
            <a:r>
              <a:rPr lang="en-US" sz="2400" dirty="0"/>
              <a:t>Type-2 hypervisors abstract guest operating systems from the host operating system. VirtualBox, VMware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sz="2000" dirty="0"/>
              <a:t>Hypervisor gives security advantages</a:t>
            </a:r>
          </a:p>
          <a:p>
            <a:r>
              <a:rPr lang="en-GB" sz="2000" dirty="0"/>
              <a:t>Isolation, protected environment execution</a:t>
            </a:r>
          </a:p>
          <a:p>
            <a:r>
              <a:rPr lang="en-GB" sz="2000" dirty="0"/>
              <a:t>E.g. verify proper implementation of JVM code</a:t>
            </a:r>
          </a:p>
          <a:p>
            <a:r>
              <a:rPr lang="en-GB" sz="2000" dirty="0"/>
              <a:t>Software development</a:t>
            </a:r>
          </a:p>
          <a:p>
            <a:r>
              <a:rPr lang="en-GB" sz="2000" dirty="0"/>
              <a:t>Not unusual to get buggy code in development</a:t>
            </a:r>
          </a:p>
          <a:p>
            <a:r>
              <a:rPr lang="en-GB" sz="2000" dirty="0"/>
              <a:t>Can test on or compile for multiple OSs</a:t>
            </a:r>
          </a:p>
          <a:p>
            <a:r>
              <a:rPr lang="en-GB" sz="2000" dirty="0"/>
              <a:t>Multiple servers on one machine means less hardware spend and less energy expense</a:t>
            </a:r>
          </a:p>
          <a:p>
            <a:r>
              <a:rPr lang="en-GB" sz="2000" dirty="0"/>
              <a:t>Migration for load balancing is possible</a:t>
            </a:r>
          </a:p>
          <a:p>
            <a:r>
              <a:rPr lang="en-GB" sz="2000" dirty="0"/>
              <a:t>All the status information about the processes is in memory</a:t>
            </a:r>
          </a:p>
          <a:p>
            <a:r>
              <a:rPr lang="en-GB" sz="2000" dirty="0"/>
              <a:t>Usually in operating system tables when not virtual</a:t>
            </a:r>
          </a:p>
          <a:p>
            <a:r>
              <a:rPr lang="en-GB" sz="2000" dirty="0"/>
              <a:t>Hosting legacy applications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4895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Protection advantages</a:t>
            </a:r>
          </a:p>
          <a:p>
            <a:r>
              <a:rPr lang="en-GB" sz="2400" dirty="0"/>
              <a:t>Security advantages</a:t>
            </a:r>
          </a:p>
          <a:p>
            <a:r>
              <a:rPr lang="en-GB" sz="2400" dirty="0"/>
              <a:t>Management of server operations advantages</a:t>
            </a:r>
          </a:p>
          <a:p>
            <a:r>
              <a:rPr lang="en-GB" sz="2400" dirty="0"/>
              <a:t>Reduced backup and recovery time</a:t>
            </a:r>
          </a:p>
          <a:p>
            <a:r>
              <a:rPr lang="en-GB" sz="2400" dirty="0"/>
              <a:t>Reduced hardware costs</a:t>
            </a:r>
          </a:p>
          <a:p>
            <a:r>
              <a:rPr lang="en-GB" sz="2400" dirty="0"/>
              <a:t>Reduced energy costs</a:t>
            </a:r>
          </a:p>
          <a:p>
            <a:r>
              <a:rPr lang="en-GB" sz="2400" dirty="0"/>
              <a:t>Easier management of complexity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984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dirty="0"/>
              <a:t>What’s the Down Side?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744416"/>
          </a:xfrm>
        </p:spPr>
        <p:txBody>
          <a:bodyPr/>
          <a:lstStyle/>
          <a:p>
            <a:pPr lvl="0"/>
            <a:endParaRPr lang="en-US" sz="1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/>
              <a:t>Learning curve</a:t>
            </a:r>
          </a:p>
          <a:p>
            <a:r>
              <a:rPr lang="en-GB" sz="2000" dirty="0"/>
              <a:t>Conceptualising how virtual servers will form part of your organisation, network and IT infrastructure</a:t>
            </a:r>
          </a:p>
          <a:p>
            <a:r>
              <a:rPr lang="en-GB" sz="2000" dirty="0"/>
              <a:t>Learning how to run them reliably</a:t>
            </a:r>
          </a:p>
          <a:p>
            <a:r>
              <a:rPr lang="en-GB" sz="2000" dirty="0"/>
              <a:t>Learning how to make them efficient</a:t>
            </a:r>
          </a:p>
          <a:p>
            <a:r>
              <a:rPr lang="en-GB" sz="2000" dirty="0"/>
              <a:t>Transparent to the user only if you get it right</a:t>
            </a:r>
          </a:p>
          <a:p>
            <a:r>
              <a:rPr lang="en-GB" sz="2000" dirty="0"/>
              <a:t>What about “non-tech” staff if you can’t make it transparent?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8976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Does What?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B02A0A-43D1-4E07-98CA-A7066A2D5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VMware</a:t>
            </a:r>
          </a:p>
          <a:p>
            <a:r>
              <a:rPr lang="en-GB" dirty="0"/>
              <a:t>Microsoft (Windows focused)</a:t>
            </a:r>
          </a:p>
          <a:p>
            <a:r>
              <a:rPr lang="en-GB" dirty="0"/>
              <a:t>Citrix</a:t>
            </a:r>
          </a:p>
          <a:p>
            <a:r>
              <a:rPr lang="en-GB" dirty="0"/>
              <a:t>Parallels (Mac focused)</a:t>
            </a:r>
          </a:p>
          <a:p>
            <a:r>
              <a:rPr lang="en-GB" dirty="0"/>
              <a:t>Oracle VirtualBox (open source</a:t>
            </a:r>
          </a:p>
        </p:txBody>
      </p:sp>
    </p:spTree>
    <p:extLst>
      <p:ext uri="{BB962C8B-B14F-4D97-AF65-F5344CB8AC3E}">
        <p14:creationId xmlns:p14="http://schemas.microsoft.com/office/powerpoint/2010/main" val="692690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VMware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D53BAD-E86D-42DE-9B7A-B2CCC7843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Most popular virtualisation software </a:t>
            </a:r>
          </a:p>
          <a:p>
            <a:r>
              <a:rPr lang="en-GB" sz="2400" dirty="0"/>
              <a:t>Offers everything</a:t>
            </a:r>
          </a:p>
          <a:p>
            <a:r>
              <a:rPr lang="en-GB" sz="2400" dirty="0"/>
              <a:t> Enterprise-level product suites </a:t>
            </a:r>
          </a:p>
          <a:p>
            <a:r>
              <a:rPr lang="en-GB" sz="2400" dirty="0"/>
              <a:t>help manage and virtualise data </a:t>
            </a:r>
            <a:r>
              <a:rPr lang="en-GB" sz="2400" dirty="0" err="1"/>
              <a:t>centers</a:t>
            </a:r>
            <a:r>
              <a:rPr lang="en-GB" sz="2400" dirty="0"/>
              <a:t> </a:t>
            </a:r>
          </a:p>
          <a:p>
            <a:r>
              <a:rPr lang="en-GB" sz="2400" dirty="0"/>
              <a:t>Free VMWare Player to create and use virtual machines</a:t>
            </a:r>
          </a:p>
          <a:p>
            <a:r>
              <a:rPr lang="en-GB" sz="2400" dirty="0"/>
              <a:t>Downloadable virtual appliances, virtual machines (often free)</a:t>
            </a:r>
          </a:p>
          <a:p>
            <a:r>
              <a:rPr lang="en-GB" sz="2400" dirty="0"/>
              <a:t>Windows, Unix/Linux variants, Mac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68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066129"/>
          </a:xfrm>
        </p:spPr>
        <p:txBody>
          <a:bodyPr/>
          <a:lstStyle/>
          <a:p>
            <a:r>
              <a:rPr lang="en-US" sz="2800" dirty="0"/>
              <a:t>Oracle VirtualBox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481BD6-33D3-4B53-BAB6-06B9B70AD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 and open-source alternative to commercial virtualisation software</a:t>
            </a:r>
          </a:p>
          <a:p>
            <a:r>
              <a:rPr lang="en-GB" dirty="0"/>
              <a:t>GNU(Not Unix) public licence distribution</a:t>
            </a:r>
          </a:p>
          <a:p>
            <a:r>
              <a:rPr lang="en-GB" dirty="0"/>
              <a:t>Sun platform is the most popular package</a:t>
            </a:r>
          </a:p>
          <a:p>
            <a:r>
              <a:rPr lang="en-GB" dirty="0"/>
              <a:t>Variety of guest and host systems including Windows, Linux, Unix and MAC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439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1070</TotalTime>
  <Words>711</Words>
  <Application>Microsoft Office PowerPoint</Application>
  <PresentationFormat>On-screen Show (4:3)</PresentationFormat>
  <Paragraphs>124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Myriad Pro</vt:lpstr>
      <vt:lpstr>Times New Roman</vt:lpstr>
      <vt:lpstr>Verdana</vt:lpstr>
      <vt:lpstr>20140311PresentationUWTSDTemplate</vt:lpstr>
      <vt:lpstr>Module Code:ACCC5023  </vt:lpstr>
      <vt:lpstr>Lesson Aims</vt:lpstr>
      <vt:lpstr>Why VM?</vt:lpstr>
      <vt:lpstr>Architecture</vt:lpstr>
      <vt:lpstr>What is a hypervisor</vt:lpstr>
      <vt:lpstr>Layouts</vt:lpstr>
      <vt:lpstr>What are the types of hypervisors</vt:lpstr>
      <vt:lpstr>Hypervisors architecture</vt:lpstr>
      <vt:lpstr>Examples</vt:lpstr>
      <vt:lpstr>Advantages</vt:lpstr>
      <vt:lpstr>So?</vt:lpstr>
      <vt:lpstr>What’s the Down Side?</vt:lpstr>
      <vt:lpstr>Who Does What?</vt:lpstr>
      <vt:lpstr>VMware</vt:lpstr>
      <vt:lpstr>Oracle VirtualBox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108</cp:revision>
  <cp:lastPrinted>2018-07-09T15:27:01Z</cp:lastPrinted>
  <dcterms:created xsi:type="dcterms:W3CDTF">2002-10-07T19:43:58Z</dcterms:created>
  <dcterms:modified xsi:type="dcterms:W3CDTF">2021-02-15T07:09:11Z</dcterms:modified>
</cp:coreProperties>
</file>