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58" r:id="rId3"/>
    <p:sldId id="301" r:id="rId4"/>
    <p:sldId id="299" r:id="rId5"/>
    <p:sldId id="300" r:id="rId6"/>
    <p:sldId id="302" r:id="rId7"/>
    <p:sldId id="303" r:id="rId8"/>
    <p:sldId id="304" r:id="rId9"/>
    <p:sldId id="305" r:id="rId10"/>
    <p:sldId id="267" r:id="rId11"/>
    <p:sldId id="268" r:id="rId12"/>
    <p:sldId id="286" r:id="rId13"/>
    <p:sldId id="287" r:id="rId14"/>
    <p:sldId id="288" r:id="rId15"/>
    <p:sldId id="289" r:id="rId16"/>
    <p:sldId id="291" r:id="rId17"/>
    <p:sldId id="292" r:id="rId18"/>
    <p:sldId id="290" r:id="rId19"/>
    <p:sldId id="306" r:id="rId20"/>
    <p:sldId id="307" r:id="rId21"/>
    <p:sldId id="308" r:id="rId22"/>
    <p:sldId id="309" r:id="rId23"/>
    <p:sldId id="310" r:id="rId24"/>
    <p:sldId id="270" r:id="rId25"/>
    <p:sldId id="298" r:id="rId26"/>
    <p:sldId id="293" r:id="rId27"/>
    <p:sldId id="294" r:id="rId28"/>
    <p:sldId id="296" r:id="rId29"/>
    <p:sldId id="297" r:id="rId30"/>
    <p:sldId id="295"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p:scale>
          <a:sx n="91" d="100"/>
          <a:sy n="91" d="100"/>
        </p:scale>
        <p:origin x="33"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5/5/2025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5/5/2025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5/5/2025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5/5/2025</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5/5/2025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5/5/2025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5/5/2025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5/5/2025</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5/5/2025</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5/5/2025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5/5/2025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5/5/2025</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dTfYxIj1YtA"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childcomwales.org.uk/coronavirus-our-work/"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childcomwales.org.uk/wp-content/uploads/2021/02/CoronavirusAndMe_Jan21_ENG_110221_FINAL.pdf" TargetMode="External"/><Relationship Id="rId2" Type="http://schemas.openxmlformats.org/officeDocument/2006/relationships/hyperlink" Target="https://www.childcomwales.org.uk/wp-content/uploads/2020/06/FINAL_formattedCVRep_EN.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ECYW6006 </a:t>
            </a:r>
            <a:br>
              <a:rPr lang="en-GB" dirty="0"/>
            </a:br>
            <a:r>
              <a:rPr lang="en-GB" sz="2700" dirty="0"/>
              <a:t>Young people and society 3: </a:t>
            </a:r>
            <a:br>
              <a:rPr lang="en-GB" sz="2700" dirty="0"/>
            </a:br>
            <a:r>
              <a:rPr lang="en-GB" sz="2700" dirty="0"/>
              <a:t>Trauma, Exploitation and Toxic Childhood</a:t>
            </a:r>
          </a:p>
        </p:txBody>
      </p:sp>
      <p:sp>
        <p:nvSpPr>
          <p:cNvPr id="3" name="Subtitle 2"/>
          <p:cNvSpPr>
            <a:spLocks noGrp="1"/>
          </p:cNvSpPr>
          <p:nvPr>
            <p:ph type="subTitle" idx="1"/>
          </p:nvPr>
        </p:nvSpPr>
        <p:spPr/>
        <p:txBody>
          <a:bodyPr/>
          <a:lstStyle/>
          <a:p>
            <a:r>
              <a:rPr lang="en-GB" dirty="0"/>
              <a:t>6</a:t>
            </a:r>
            <a:r>
              <a:rPr lang="en-GB" baseline="30000" dirty="0"/>
              <a:t>th</a:t>
            </a:r>
            <a:r>
              <a:rPr lang="en-GB" dirty="0"/>
              <a:t> May 2025</a:t>
            </a:r>
          </a:p>
        </p:txBody>
      </p:sp>
    </p:spTree>
    <p:extLst>
      <p:ext uri="{BB962C8B-B14F-4D97-AF65-F5344CB8AC3E}">
        <p14:creationId xmlns:p14="http://schemas.microsoft.com/office/powerpoint/2010/main" val="6549096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dirty="0"/>
              <a:t>Social Factors</a:t>
            </a:r>
          </a:p>
        </p:txBody>
      </p:sp>
      <p:sp>
        <p:nvSpPr>
          <p:cNvPr id="3" name="Content Placeholder 2"/>
          <p:cNvSpPr>
            <a:spLocks noGrp="1"/>
          </p:cNvSpPr>
          <p:nvPr>
            <p:ph idx="1"/>
          </p:nvPr>
        </p:nvSpPr>
        <p:spPr>
          <a:xfrm>
            <a:off x="2231136" y="2638044"/>
            <a:ext cx="7729728" cy="4219956"/>
          </a:xfrm>
        </p:spPr>
        <p:txBody>
          <a:bodyPr>
            <a:normAutofit/>
          </a:bodyPr>
          <a:lstStyle/>
          <a:p>
            <a:pPr lvl="1" algn="just" hangingPunct="0"/>
            <a:r>
              <a:rPr lang="en-GB" sz="2000" dirty="0"/>
              <a:t>There are many social factors which impact upon young people in contemporary society.  </a:t>
            </a:r>
          </a:p>
          <a:p>
            <a:pPr lvl="1" algn="just" hangingPunct="0"/>
            <a:r>
              <a:rPr lang="en-GB" sz="2000" dirty="0"/>
              <a:t>Can you think of any??</a:t>
            </a:r>
            <a:endParaRPr lang="en-GB" dirty="0"/>
          </a:p>
        </p:txBody>
      </p:sp>
    </p:spTree>
    <p:extLst>
      <p:ext uri="{BB962C8B-B14F-4D97-AF65-F5344CB8AC3E}">
        <p14:creationId xmlns:p14="http://schemas.microsoft.com/office/powerpoint/2010/main" val="38527019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B8F4B-9AAF-9EDB-3511-E2B8CEDF132E}"/>
              </a:ext>
            </a:extLst>
          </p:cNvPr>
          <p:cNvSpPr>
            <a:spLocks noGrp="1"/>
          </p:cNvSpPr>
          <p:nvPr>
            <p:ph type="title"/>
          </p:nvPr>
        </p:nvSpPr>
        <p:spPr/>
        <p:txBody>
          <a:bodyPr/>
          <a:lstStyle/>
          <a:p>
            <a:r>
              <a:rPr lang="en-GB" dirty="0"/>
              <a:t>Social factors</a:t>
            </a:r>
          </a:p>
        </p:txBody>
      </p:sp>
      <p:sp>
        <p:nvSpPr>
          <p:cNvPr id="3" name="Content Placeholder 2">
            <a:extLst>
              <a:ext uri="{FF2B5EF4-FFF2-40B4-BE49-F238E27FC236}">
                <a16:creationId xmlns:a16="http://schemas.microsoft.com/office/drawing/2014/main" id="{83B32510-4F40-B3C2-6539-9088666AC734}"/>
              </a:ext>
            </a:extLst>
          </p:cNvPr>
          <p:cNvSpPr>
            <a:spLocks noGrp="1"/>
          </p:cNvSpPr>
          <p:nvPr>
            <p:ph idx="1"/>
          </p:nvPr>
        </p:nvSpPr>
        <p:spPr>
          <a:xfrm>
            <a:off x="2231136" y="2638044"/>
            <a:ext cx="7729728" cy="3912385"/>
          </a:xfrm>
        </p:spPr>
        <p:txBody>
          <a:bodyPr>
            <a:normAutofit fontScale="62500" lnSpcReduction="20000"/>
          </a:bodyPr>
          <a:lstStyle/>
          <a:p>
            <a:pPr>
              <a:lnSpc>
                <a:spcPct val="115000"/>
              </a:lnSpc>
              <a:spcAft>
                <a:spcPts val="800"/>
              </a:spcAft>
              <a:buNone/>
            </a:pPr>
            <a:r>
              <a:rPr lang="en-GB" sz="2500" b="1" kern="100" dirty="0">
                <a:effectLst/>
                <a:ea typeface="DengXian" panose="02010600030101010101" pitchFamily="2" charset="-122"/>
                <a:cs typeface="Times New Roman" panose="02020603050405020304" pitchFamily="18" charset="0"/>
              </a:rPr>
              <a:t>Digital Technology and Social Media</a:t>
            </a:r>
            <a:endParaRPr lang="en-GB" sz="2500" kern="100" dirty="0">
              <a:effectLst/>
              <a:ea typeface="DengXian" panose="02010600030101010101" pitchFamily="2" charset="-122"/>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500" kern="100" dirty="0">
                <a:effectLst/>
                <a:ea typeface="DengXian" panose="02010600030101010101" pitchFamily="2" charset="-122"/>
                <a:cs typeface="Times New Roman" panose="02020603050405020304" pitchFamily="18" charset="0"/>
              </a:rPr>
              <a:t>Increasing screen time among young people correlates with changes in attention spans, sleep patterns, and social interaction (Ofcom, "Children and Parents: Media Use and Attitudes Report," 2024) – think also of Sue Palmer’s ‘Screen Saturation’…</a:t>
            </a:r>
          </a:p>
          <a:p>
            <a:pPr marL="342900" lvl="0" indent="-342900">
              <a:lnSpc>
                <a:spcPct val="115000"/>
              </a:lnSpc>
              <a:spcAft>
                <a:spcPts val="800"/>
              </a:spcAft>
              <a:buSzPts val="1000"/>
              <a:buFont typeface="Symbol" panose="05050102010706020507" pitchFamily="18" charset="2"/>
              <a:buChar char=""/>
              <a:tabLst>
                <a:tab pos="457200" algn="l"/>
              </a:tabLst>
            </a:pPr>
            <a:r>
              <a:rPr lang="en-GB" sz="2500" kern="100" dirty="0">
                <a:effectLst/>
                <a:ea typeface="DengXian" panose="02010600030101010101" pitchFamily="2" charset="-122"/>
                <a:cs typeface="Times New Roman" panose="02020603050405020304" pitchFamily="18" charset="0"/>
              </a:rPr>
              <a:t>Social media platforms create pressure to maintain curated online personas, leading to comparison anxiety and validation-seeking behaviours (Royal Society for Public Health, "Social Media and Young People's Mental Health," 2023)</a:t>
            </a:r>
          </a:p>
          <a:p>
            <a:pPr marL="342900" lvl="0" indent="-342900">
              <a:lnSpc>
                <a:spcPct val="115000"/>
              </a:lnSpc>
              <a:spcAft>
                <a:spcPts val="800"/>
              </a:spcAft>
              <a:buSzPts val="1000"/>
              <a:buFont typeface="Symbol" panose="05050102010706020507" pitchFamily="18" charset="2"/>
              <a:buChar char=""/>
              <a:tabLst>
                <a:tab pos="457200" algn="l"/>
              </a:tabLst>
            </a:pPr>
            <a:r>
              <a:rPr lang="en-GB" sz="2500" kern="100" dirty="0">
                <a:effectLst/>
                <a:ea typeface="DengXian" panose="02010600030101010101" pitchFamily="2" charset="-122"/>
                <a:cs typeface="Times New Roman" panose="02020603050405020304" pitchFamily="18" charset="0"/>
              </a:rPr>
              <a:t>Online harassment and cyberbullying remain prevalent issues, with UK studies showing approximately 1 in 5 young people experiencing online abuse (UK Council for Internet Safety, "Cyberbullying Among Young People," 2023)</a:t>
            </a:r>
          </a:p>
          <a:p>
            <a:pPr marL="342900" lvl="0" indent="-342900">
              <a:lnSpc>
                <a:spcPct val="115000"/>
              </a:lnSpc>
              <a:spcAft>
                <a:spcPts val="800"/>
              </a:spcAft>
              <a:buSzPts val="1000"/>
              <a:buFont typeface="Symbol" panose="05050102010706020507" pitchFamily="18" charset="2"/>
              <a:buChar char=""/>
              <a:tabLst>
                <a:tab pos="457200" algn="l"/>
              </a:tabLst>
            </a:pPr>
            <a:r>
              <a:rPr lang="en-GB" sz="2500" kern="100" dirty="0">
                <a:effectLst/>
                <a:ea typeface="DengXian" panose="02010600030101010101" pitchFamily="2" charset="-122"/>
                <a:cs typeface="Times New Roman" panose="02020603050405020304" pitchFamily="18" charset="0"/>
              </a:rPr>
              <a:t>Digital divides persist, with socioeconomic differences affecting access to devices and high-quality internet connections (Good Things Foundation, "Digital Nation UK," 2024)</a:t>
            </a:r>
          </a:p>
          <a:p>
            <a:endParaRPr lang="en-GB" dirty="0"/>
          </a:p>
        </p:txBody>
      </p:sp>
    </p:spTree>
    <p:extLst>
      <p:ext uri="{BB962C8B-B14F-4D97-AF65-F5344CB8AC3E}">
        <p14:creationId xmlns:p14="http://schemas.microsoft.com/office/powerpoint/2010/main" val="35467271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273C1-8F44-E0AD-B38E-5C2DF50D807F}"/>
              </a:ext>
            </a:extLst>
          </p:cNvPr>
          <p:cNvSpPr>
            <a:spLocks noGrp="1"/>
          </p:cNvSpPr>
          <p:nvPr>
            <p:ph type="title"/>
          </p:nvPr>
        </p:nvSpPr>
        <p:spPr/>
        <p:txBody>
          <a:bodyPr/>
          <a:lstStyle/>
          <a:p>
            <a:r>
              <a:rPr lang="en-GB" dirty="0"/>
              <a:t>Social factors</a:t>
            </a:r>
          </a:p>
        </p:txBody>
      </p:sp>
      <p:sp>
        <p:nvSpPr>
          <p:cNvPr id="3" name="Content Placeholder 2">
            <a:extLst>
              <a:ext uri="{FF2B5EF4-FFF2-40B4-BE49-F238E27FC236}">
                <a16:creationId xmlns:a16="http://schemas.microsoft.com/office/drawing/2014/main" id="{BFEF5BCF-E63A-6F0A-139F-A4CED3181413}"/>
              </a:ext>
            </a:extLst>
          </p:cNvPr>
          <p:cNvSpPr>
            <a:spLocks noGrp="1"/>
          </p:cNvSpPr>
          <p:nvPr>
            <p:ph idx="1"/>
          </p:nvPr>
        </p:nvSpPr>
        <p:spPr>
          <a:xfrm>
            <a:off x="2231136" y="2638044"/>
            <a:ext cx="7729728" cy="4028763"/>
          </a:xfrm>
        </p:spPr>
        <p:txBody>
          <a:bodyPr>
            <a:normAutofit fontScale="85000" lnSpcReduction="20000"/>
          </a:bodyPr>
          <a:lstStyle/>
          <a:p>
            <a:pPr>
              <a:lnSpc>
                <a:spcPct val="115000"/>
              </a:lnSpc>
              <a:spcAft>
                <a:spcPts val="800"/>
              </a:spcAft>
              <a:buNone/>
            </a:pPr>
            <a:r>
              <a:rPr lang="en-GB" sz="1900" b="1" kern="100" dirty="0">
                <a:effectLst/>
                <a:ea typeface="DengXian" panose="02010600030101010101" pitchFamily="2" charset="-122"/>
                <a:cs typeface="Times New Roman" panose="02020603050405020304" pitchFamily="18" charset="0"/>
              </a:rPr>
              <a:t>Housing Insecurity</a:t>
            </a:r>
            <a:endParaRPr lang="en-GB" sz="1900" kern="100" dirty="0">
              <a:effectLst/>
              <a:ea typeface="DengXian" panose="02010600030101010101" pitchFamily="2" charset="-122"/>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900" kern="100" dirty="0">
                <a:effectLst/>
                <a:ea typeface="DengXian" panose="02010600030101010101" pitchFamily="2" charset="-122"/>
                <a:cs typeface="Times New Roman" panose="02020603050405020304" pitchFamily="18" charset="0"/>
              </a:rPr>
              <a:t>Record-high housing costs mean the average young person now spends over 40% of their income on rent (Resolution Foundation, "Home Truths: Young People and Housing," 2024)</a:t>
            </a:r>
          </a:p>
          <a:p>
            <a:pPr marL="342900" lvl="0" indent="-342900">
              <a:lnSpc>
                <a:spcPct val="115000"/>
              </a:lnSpc>
              <a:spcAft>
                <a:spcPts val="800"/>
              </a:spcAft>
              <a:buSzPts val="1000"/>
              <a:buFont typeface="Symbol" panose="05050102010706020507" pitchFamily="18" charset="2"/>
              <a:buChar char=""/>
              <a:tabLst>
                <a:tab pos="457200" algn="l"/>
              </a:tabLst>
            </a:pPr>
            <a:r>
              <a:rPr lang="en-GB" sz="1900" kern="100" dirty="0">
                <a:effectLst/>
                <a:ea typeface="DengXian" panose="02010600030101010101" pitchFamily="2" charset="-122"/>
                <a:cs typeface="Times New Roman" panose="02020603050405020304" pitchFamily="18" charset="0"/>
              </a:rPr>
              <a:t>Home ownership remains increasingly out of reach, with the average first-time buyer age rising to 34 (Institute for Fiscal Studies, "The Decline of Homeownership Among Young Adults," 2023)</a:t>
            </a:r>
          </a:p>
          <a:p>
            <a:pPr marL="342900" lvl="0" indent="-342900">
              <a:lnSpc>
                <a:spcPct val="115000"/>
              </a:lnSpc>
              <a:spcAft>
                <a:spcPts val="800"/>
              </a:spcAft>
              <a:buSzPts val="1000"/>
              <a:buFont typeface="Symbol" panose="05050102010706020507" pitchFamily="18" charset="2"/>
              <a:buChar char=""/>
              <a:tabLst>
                <a:tab pos="457200" algn="l"/>
              </a:tabLst>
            </a:pPr>
            <a:r>
              <a:rPr lang="en-GB" sz="1900" kern="100" dirty="0">
                <a:effectLst/>
                <a:ea typeface="DengXian" panose="02010600030101010101" pitchFamily="2" charset="-122"/>
                <a:cs typeface="Times New Roman" panose="02020603050405020304" pitchFamily="18" charset="0"/>
              </a:rPr>
              <a:t>"Generation Rent" phenomenon has created extended periods of housing insecurity and delayed independent living (UK Housing Review, London School of Economics, 2024)</a:t>
            </a:r>
          </a:p>
          <a:p>
            <a:pPr marL="342900" lvl="0" indent="-342900">
              <a:lnSpc>
                <a:spcPct val="115000"/>
              </a:lnSpc>
              <a:spcAft>
                <a:spcPts val="800"/>
              </a:spcAft>
              <a:buSzPts val="1000"/>
              <a:buFont typeface="Symbol" panose="05050102010706020507" pitchFamily="18" charset="2"/>
              <a:buChar char=""/>
              <a:tabLst>
                <a:tab pos="457200" algn="l"/>
              </a:tabLst>
            </a:pPr>
            <a:r>
              <a:rPr lang="en-GB" sz="1900" kern="100" dirty="0">
                <a:effectLst/>
                <a:ea typeface="DengXian" panose="02010600030101010101" pitchFamily="2" charset="-122"/>
                <a:cs typeface="Times New Roman" panose="02020603050405020304" pitchFamily="18" charset="0"/>
              </a:rPr>
              <a:t>Rising homelessness among young adults, particularly following family breakdown or exit from care systems (Centrepoint, "Youth Homelessness Databank," 2023)</a:t>
            </a:r>
          </a:p>
          <a:p>
            <a:endParaRPr lang="en-GB" dirty="0"/>
          </a:p>
        </p:txBody>
      </p:sp>
    </p:spTree>
    <p:extLst>
      <p:ext uri="{BB962C8B-B14F-4D97-AF65-F5344CB8AC3E}">
        <p14:creationId xmlns:p14="http://schemas.microsoft.com/office/powerpoint/2010/main" val="24162786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3B830-DCC9-B345-559B-1256376B3A6C}"/>
              </a:ext>
            </a:extLst>
          </p:cNvPr>
          <p:cNvSpPr>
            <a:spLocks noGrp="1"/>
          </p:cNvSpPr>
          <p:nvPr>
            <p:ph type="title"/>
          </p:nvPr>
        </p:nvSpPr>
        <p:spPr/>
        <p:txBody>
          <a:bodyPr/>
          <a:lstStyle/>
          <a:p>
            <a:r>
              <a:rPr lang="en-GB" dirty="0"/>
              <a:t>Social factors</a:t>
            </a:r>
          </a:p>
        </p:txBody>
      </p:sp>
      <p:sp>
        <p:nvSpPr>
          <p:cNvPr id="3" name="Content Placeholder 2">
            <a:extLst>
              <a:ext uri="{FF2B5EF4-FFF2-40B4-BE49-F238E27FC236}">
                <a16:creationId xmlns:a16="http://schemas.microsoft.com/office/drawing/2014/main" id="{01F12FF0-98E7-2DFD-E42C-EA6732242E61}"/>
              </a:ext>
            </a:extLst>
          </p:cNvPr>
          <p:cNvSpPr>
            <a:spLocks noGrp="1"/>
          </p:cNvSpPr>
          <p:nvPr>
            <p:ph idx="1"/>
          </p:nvPr>
        </p:nvSpPr>
        <p:spPr>
          <a:xfrm>
            <a:off x="2231136" y="2333244"/>
            <a:ext cx="7729728" cy="4524756"/>
          </a:xfrm>
        </p:spPr>
        <p:txBody>
          <a:bodyPr>
            <a:normAutofit fontScale="70000" lnSpcReduction="20000"/>
          </a:bodyPr>
          <a:lstStyle/>
          <a:p>
            <a:pPr>
              <a:lnSpc>
                <a:spcPct val="115000"/>
              </a:lnSpc>
              <a:spcAft>
                <a:spcPts val="800"/>
              </a:spcAft>
              <a:buNone/>
            </a:pPr>
            <a:r>
              <a:rPr lang="en-GB" sz="1900" b="1" kern="100" dirty="0">
                <a:effectLst/>
                <a:ea typeface="DengXian" panose="02010600030101010101" pitchFamily="2" charset="-122"/>
                <a:cs typeface="Times New Roman" panose="02020603050405020304" pitchFamily="18" charset="0"/>
              </a:rPr>
              <a:t>Economic Pressures</a:t>
            </a:r>
            <a:endParaRPr lang="en-GB" sz="1900" kern="100" dirty="0">
              <a:effectLst/>
              <a:ea typeface="DengXian" panose="02010600030101010101" pitchFamily="2" charset="-122"/>
              <a:cs typeface="Times New Roman" panose="02020603050405020304" pitchFamily="18" charset="0"/>
            </a:endParaRPr>
          </a:p>
          <a:p>
            <a:pPr marL="342900" lvl="0" indent="-342900">
              <a:lnSpc>
                <a:spcPct val="115000"/>
              </a:lnSpc>
              <a:spcAft>
                <a:spcPts val="800"/>
              </a:spcAft>
              <a:buFont typeface="Symbol" panose="05050102010706020507" pitchFamily="18" charset="2"/>
              <a:buChar char=""/>
              <a:tabLst>
                <a:tab pos="457200" algn="l"/>
              </a:tabLst>
            </a:pPr>
            <a:r>
              <a:rPr lang="en-GB" sz="1900" kern="100" dirty="0">
                <a:effectLst/>
                <a:ea typeface="DengXian" panose="02010600030101010101" pitchFamily="2" charset="-122"/>
                <a:cs typeface="Times New Roman" panose="02020603050405020304" pitchFamily="18" charset="0"/>
              </a:rPr>
              <a:t>Wage stagnation coupled with inflation has reduced real purchasing power for young workers (Office for National Statistics, "Economic Well-being Report," 2024)</a:t>
            </a:r>
          </a:p>
          <a:p>
            <a:pPr marL="342900" lvl="0" indent="-342900">
              <a:lnSpc>
                <a:spcPct val="115000"/>
              </a:lnSpc>
              <a:spcAft>
                <a:spcPts val="800"/>
              </a:spcAft>
              <a:buFont typeface="Symbol" panose="05050102010706020507" pitchFamily="18" charset="2"/>
              <a:buChar char=""/>
              <a:tabLst>
                <a:tab pos="457200" algn="l"/>
              </a:tabLst>
            </a:pPr>
            <a:r>
              <a:rPr lang="en-GB" sz="1900" kern="100" dirty="0">
                <a:effectLst/>
                <a:ea typeface="DengXian" panose="02010600030101010101" pitchFamily="2" charset="-122"/>
                <a:cs typeface="Times New Roman" panose="02020603050405020304" pitchFamily="18" charset="0"/>
              </a:rPr>
              <a:t>Cost of living crisis disproportionately affects young people with limited financial reserves (Joseph Rowntree Foundation, "UK Poverty 2024," 2024)</a:t>
            </a:r>
          </a:p>
          <a:p>
            <a:pPr marL="342900" lvl="0" indent="-342900">
              <a:lnSpc>
                <a:spcPct val="115000"/>
              </a:lnSpc>
              <a:spcAft>
                <a:spcPts val="800"/>
              </a:spcAft>
              <a:buFont typeface="Arial" panose="020B0604020202020204" pitchFamily="34" charset="0"/>
              <a:buChar char="•"/>
              <a:tabLst>
                <a:tab pos="457200" algn="l"/>
              </a:tabLst>
            </a:pPr>
            <a:r>
              <a:rPr lang="en-GB" sz="1900" kern="100" dirty="0">
                <a:effectLst/>
                <a:ea typeface="DengXian" panose="02010600030101010101" pitchFamily="2" charset="-122"/>
                <a:cs typeface="Times New Roman" panose="02020603050405020304" pitchFamily="18" charset="0"/>
              </a:rPr>
              <a:t>Economic challenges which can lead to young people being NEET.   The Office for National Statistics (2024) reports that approximately 11.4% of all 16-24 year-olds in the UK were classified as NEET in early 2024, representing over 800,000 young people.  While this reflects a slight decrease from pandemic-era peaks, the figure remains stubbornly above pre-pandemic levels of around 10% (Learning and Work Institute, "Youth Opportunity Index," 2023)</a:t>
            </a:r>
          </a:p>
          <a:p>
            <a:pPr marL="342900" lvl="0" indent="-342900">
              <a:lnSpc>
                <a:spcPct val="115000"/>
              </a:lnSpc>
              <a:spcAft>
                <a:spcPts val="800"/>
              </a:spcAft>
              <a:buFont typeface="Arial" panose="020B0604020202020204" pitchFamily="34" charset="0"/>
              <a:buChar char="•"/>
              <a:tabLst>
                <a:tab pos="457200" algn="l"/>
              </a:tabLst>
            </a:pPr>
            <a:r>
              <a:rPr lang="en-GB" sz="1900" kern="100" dirty="0">
                <a:effectLst/>
                <a:ea typeface="DengXian" panose="02010600030101010101" pitchFamily="2" charset="-122"/>
                <a:cs typeface="Times New Roman" panose="02020603050405020304" pitchFamily="18" charset="0"/>
              </a:rPr>
              <a:t>Particularly concerning is the growing proportion of "long-term NEET" individuals – those remaining disengaged for 6+ months – which has increased to approximately 38% of all NEET young people according to the Resolution Foundation's "Scarred Generation" report (2024)</a:t>
            </a:r>
          </a:p>
          <a:p>
            <a:pPr marL="342900" indent="-342900">
              <a:lnSpc>
                <a:spcPct val="115000"/>
              </a:lnSpc>
              <a:spcAft>
                <a:spcPts val="800"/>
              </a:spcAft>
              <a:tabLst>
                <a:tab pos="457200" algn="l"/>
              </a:tabLst>
            </a:pPr>
            <a:r>
              <a:rPr lang="en-GB" sz="1800" kern="100" dirty="0">
                <a:effectLst/>
                <a:latin typeface="Gill Sans MT" panose="020B0502020104020203" pitchFamily="34" charset="0"/>
                <a:ea typeface="DengXian" panose="02010600030101010101" pitchFamily="2" charset="-122"/>
                <a:cs typeface="Times New Roman" panose="02020603050405020304" pitchFamily="18" charset="0"/>
              </a:rPr>
              <a:t>NEET rates show significant regional variation, with the North East of England, parts of Wales, and Northern Ireland experiencing rates nearly twice as high as those in London and the South East (UK Commission for Employment and Skills, "Regional NEET Analysis," 2023)</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endParaRPr lang="en-GB" sz="1900" kern="100" dirty="0">
              <a:effectLst/>
              <a:ea typeface="DengXian" panose="02010600030101010101" pitchFamily="2" charset="-122"/>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endParaRPr lang="en-GB" sz="1600" kern="100" dirty="0">
              <a:effectLst/>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23714885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9004D-335B-7D51-8BCD-9FD7A51D6777}"/>
              </a:ext>
            </a:extLst>
          </p:cNvPr>
          <p:cNvSpPr>
            <a:spLocks noGrp="1"/>
          </p:cNvSpPr>
          <p:nvPr>
            <p:ph type="title"/>
          </p:nvPr>
        </p:nvSpPr>
        <p:spPr/>
        <p:txBody>
          <a:bodyPr/>
          <a:lstStyle/>
          <a:p>
            <a:r>
              <a:rPr lang="en-GB" dirty="0"/>
              <a:t>Social factors</a:t>
            </a:r>
          </a:p>
        </p:txBody>
      </p:sp>
      <p:sp>
        <p:nvSpPr>
          <p:cNvPr id="3" name="Content Placeholder 2">
            <a:extLst>
              <a:ext uri="{FF2B5EF4-FFF2-40B4-BE49-F238E27FC236}">
                <a16:creationId xmlns:a16="http://schemas.microsoft.com/office/drawing/2014/main" id="{C054B985-9CFA-E7E8-EC03-7FA093334F5B}"/>
              </a:ext>
            </a:extLst>
          </p:cNvPr>
          <p:cNvSpPr>
            <a:spLocks noGrp="1"/>
          </p:cNvSpPr>
          <p:nvPr>
            <p:ph idx="1"/>
          </p:nvPr>
        </p:nvSpPr>
        <p:spPr>
          <a:xfrm>
            <a:off x="2231136" y="2638044"/>
            <a:ext cx="7729728" cy="4150683"/>
          </a:xfrm>
        </p:spPr>
        <p:txBody>
          <a:bodyPr>
            <a:normAutofit lnSpcReduction="10000"/>
          </a:bodyPr>
          <a:lstStyle/>
          <a:p>
            <a:pPr>
              <a:lnSpc>
                <a:spcPct val="115000"/>
              </a:lnSpc>
              <a:spcAft>
                <a:spcPts val="800"/>
              </a:spcAft>
              <a:buNone/>
            </a:pPr>
            <a:r>
              <a:rPr lang="en-GB" sz="1700" b="1" kern="100" dirty="0">
                <a:effectLst/>
                <a:ea typeface="DengXian" panose="02010600030101010101" pitchFamily="2" charset="-122"/>
                <a:cs typeface="Times New Roman" panose="02020603050405020304" pitchFamily="18" charset="0"/>
              </a:rPr>
              <a:t>Mental Health Concerns</a:t>
            </a:r>
            <a:endParaRPr lang="en-GB" sz="1700" kern="100" dirty="0">
              <a:effectLst/>
              <a:ea typeface="DengXian" panose="02010600030101010101" pitchFamily="2" charset="-122"/>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700" kern="100" dirty="0">
                <a:effectLst/>
                <a:ea typeface="DengXian" panose="02010600030101010101" pitchFamily="2" charset="-122"/>
                <a:cs typeface="Times New Roman" panose="02020603050405020304" pitchFamily="18" charset="0"/>
              </a:rPr>
              <a:t>Rising rates of anxiety, depression, and self-harm among young people (NHS Digital, "Mental Health of Children and Young People in England," 2024)</a:t>
            </a:r>
          </a:p>
          <a:p>
            <a:pPr marL="342900" lvl="0" indent="-342900">
              <a:lnSpc>
                <a:spcPct val="115000"/>
              </a:lnSpc>
              <a:spcAft>
                <a:spcPts val="800"/>
              </a:spcAft>
              <a:buSzPts val="1000"/>
              <a:buFont typeface="Symbol" panose="05050102010706020507" pitchFamily="18" charset="2"/>
              <a:buChar char=""/>
              <a:tabLst>
                <a:tab pos="457200" algn="l"/>
              </a:tabLst>
            </a:pPr>
            <a:r>
              <a:rPr lang="en-GB" sz="1700" kern="100" dirty="0">
                <a:effectLst/>
                <a:ea typeface="DengXian" panose="02010600030101010101" pitchFamily="2" charset="-122"/>
                <a:cs typeface="Times New Roman" panose="02020603050405020304" pitchFamily="18" charset="0"/>
              </a:rPr>
              <a:t>Long waiting lists for mental health services, with approximately 1 in 4 young people waiting over 3 months for support (Young Minds, "Access to Mental Health Support," 2023)</a:t>
            </a:r>
          </a:p>
          <a:p>
            <a:pPr marL="342900" lvl="0" indent="-342900">
              <a:lnSpc>
                <a:spcPct val="115000"/>
              </a:lnSpc>
              <a:spcAft>
                <a:spcPts val="800"/>
              </a:spcAft>
              <a:buSzPts val="1000"/>
              <a:buFont typeface="Symbol" panose="05050102010706020507" pitchFamily="18" charset="2"/>
              <a:buChar char=""/>
              <a:tabLst>
                <a:tab pos="457200" algn="l"/>
              </a:tabLst>
            </a:pPr>
            <a:r>
              <a:rPr lang="en-GB" sz="1700" kern="100" dirty="0">
                <a:effectLst/>
                <a:ea typeface="DengXian" panose="02010600030101010101" pitchFamily="2" charset="-122"/>
                <a:cs typeface="Times New Roman" panose="02020603050405020304" pitchFamily="18" charset="0"/>
              </a:rPr>
              <a:t>Stigma around mental health issues persists despite improved awareness (Mental Health Foundation, "Stigma and Discrimination," 2023)</a:t>
            </a:r>
          </a:p>
          <a:p>
            <a:pPr marL="342900" lvl="0" indent="-342900">
              <a:lnSpc>
                <a:spcPct val="115000"/>
              </a:lnSpc>
              <a:spcAft>
                <a:spcPts val="800"/>
              </a:spcAft>
              <a:buSzPts val="1000"/>
              <a:buFont typeface="Symbol" panose="05050102010706020507" pitchFamily="18" charset="2"/>
              <a:buChar char=""/>
              <a:tabLst>
                <a:tab pos="457200" algn="l"/>
              </a:tabLst>
            </a:pPr>
            <a:r>
              <a:rPr lang="en-GB" sz="1700" kern="100" dirty="0">
                <a:effectLst/>
                <a:ea typeface="DengXian" panose="02010600030101010101" pitchFamily="2" charset="-122"/>
                <a:cs typeface="Times New Roman" panose="02020603050405020304" pitchFamily="18" charset="0"/>
              </a:rPr>
              <a:t>Academic pressure and future uncertainty contribute to stress and burnout (The Lancet Child &amp; Adolescent Health, "School-Related Stress and Mental Health," 2024)</a:t>
            </a:r>
          </a:p>
          <a:p>
            <a:endParaRPr lang="en-GB" dirty="0"/>
          </a:p>
        </p:txBody>
      </p:sp>
    </p:spTree>
    <p:extLst>
      <p:ext uri="{BB962C8B-B14F-4D97-AF65-F5344CB8AC3E}">
        <p14:creationId xmlns:p14="http://schemas.microsoft.com/office/powerpoint/2010/main" val="39697236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76CB8-F2B3-70B3-C54E-2D1AA5C9AC1E}"/>
              </a:ext>
            </a:extLst>
          </p:cNvPr>
          <p:cNvSpPr>
            <a:spLocks noGrp="1"/>
          </p:cNvSpPr>
          <p:nvPr>
            <p:ph type="title"/>
          </p:nvPr>
        </p:nvSpPr>
        <p:spPr/>
        <p:txBody>
          <a:bodyPr/>
          <a:lstStyle/>
          <a:p>
            <a:r>
              <a:rPr lang="en-GB" dirty="0"/>
              <a:t>Social factors </a:t>
            </a:r>
          </a:p>
        </p:txBody>
      </p:sp>
      <p:sp>
        <p:nvSpPr>
          <p:cNvPr id="3" name="Content Placeholder 2">
            <a:extLst>
              <a:ext uri="{FF2B5EF4-FFF2-40B4-BE49-F238E27FC236}">
                <a16:creationId xmlns:a16="http://schemas.microsoft.com/office/drawing/2014/main" id="{727FA625-10D1-D3C2-30D2-CDB2CF648989}"/>
              </a:ext>
            </a:extLst>
          </p:cNvPr>
          <p:cNvSpPr>
            <a:spLocks noGrp="1"/>
          </p:cNvSpPr>
          <p:nvPr>
            <p:ph idx="1"/>
          </p:nvPr>
        </p:nvSpPr>
        <p:spPr>
          <a:xfrm>
            <a:off x="2231136" y="2638044"/>
            <a:ext cx="7729728" cy="4062014"/>
          </a:xfrm>
        </p:spPr>
        <p:txBody>
          <a:bodyPr>
            <a:normAutofit/>
          </a:bodyPr>
          <a:lstStyle/>
          <a:p>
            <a:pPr>
              <a:lnSpc>
                <a:spcPct val="115000"/>
              </a:lnSpc>
              <a:spcAft>
                <a:spcPts val="800"/>
              </a:spcAft>
              <a:buNone/>
            </a:pPr>
            <a:r>
              <a:rPr lang="en-GB" sz="1600" b="1" kern="100" dirty="0">
                <a:effectLst/>
                <a:ea typeface="DengXian" panose="02010600030101010101" pitchFamily="2" charset="-122"/>
                <a:cs typeface="Times New Roman" panose="02020603050405020304" pitchFamily="18" charset="0"/>
              </a:rPr>
              <a:t>Identity and Inclusion</a:t>
            </a:r>
            <a:endParaRPr lang="en-GB" sz="1600" kern="100" dirty="0">
              <a:effectLst/>
              <a:ea typeface="DengXian" panose="02010600030101010101" pitchFamily="2" charset="-122"/>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ea typeface="DengXian" panose="02010600030101010101" pitchFamily="2" charset="-122"/>
                <a:cs typeface="Times New Roman" panose="02020603050405020304" pitchFamily="18" charset="0"/>
              </a:rPr>
              <a:t>Growing recognition and exploration of diverse gender and sexual identities (Stonewall, "LGBT in Britain: Youth Report," 2023)</a:t>
            </a: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ea typeface="DengXian" panose="02010600030101010101" pitchFamily="2" charset="-122"/>
                <a:cs typeface="Times New Roman" panose="02020603050405020304" pitchFamily="18" charset="0"/>
              </a:rPr>
              <a:t>Ongoing racial and ethnic inequalities affecting educational and employment outcomes (Runnymede Trust, "Race Disparity Audit Update," 2024)</a:t>
            </a: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ea typeface="DengXian" panose="02010600030101010101" pitchFamily="2" charset="-122"/>
                <a:cs typeface="Times New Roman" panose="02020603050405020304" pitchFamily="18" charset="0"/>
              </a:rPr>
              <a:t>Religious and cultural identities creating both community support and potential conflict (British Social Attitudes Survey, 2023)</a:t>
            </a: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ea typeface="DengXian" panose="02010600030101010101" pitchFamily="2" charset="-122"/>
                <a:cs typeface="Times New Roman" panose="02020603050405020304" pitchFamily="18" charset="0"/>
              </a:rPr>
              <a:t>Increased awareness of neurodiversity and disability inclusion issues (Disability Rights UK, "Being Disabled in Britain," 2024)</a:t>
            </a:r>
          </a:p>
          <a:p>
            <a:endParaRPr lang="en-GB" dirty="0"/>
          </a:p>
        </p:txBody>
      </p:sp>
    </p:spTree>
    <p:extLst>
      <p:ext uri="{BB962C8B-B14F-4D97-AF65-F5344CB8AC3E}">
        <p14:creationId xmlns:p14="http://schemas.microsoft.com/office/powerpoint/2010/main" val="40961042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42D36-1F3A-AA41-838A-9325706AC86D}"/>
              </a:ext>
            </a:extLst>
          </p:cNvPr>
          <p:cNvSpPr>
            <a:spLocks noGrp="1"/>
          </p:cNvSpPr>
          <p:nvPr>
            <p:ph type="title"/>
          </p:nvPr>
        </p:nvSpPr>
        <p:spPr/>
        <p:txBody>
          <a:bodyPr/>
          <a:lstStyle/>
          <a:p>
            <a:r>
              <a:rPr lang="en-GB" dirty="0"/>
              <a:t>Social factors</a:t>
            </a:r>
          </a:p>
        </p:txBody>
      </p:sp>
      <p:sp>
        <p:nvSpPr>
          <p:cNvPr id="3" name="Content Placeholder 2">
            <a:extLst>
              <a:ext uri="{FF2B5EF4-FFF2-40B4-BE49-F238E27FC236}">
                <a16:creationId xmlns:a16="http://schemas.microsoft.com/office/drawing/2014/main" id="{09EE7343-CD80-D1BB-2A03-C3DDD9FE3D73}"/>
              </a:ext>
            </a:extLst>
          </p:cNvPr>
          <p:cNvSpPr>
            <a:spLocks noGrp="1"/>
          </p:cNvSpPr>
          <p:nvPr>
            <p:ph idx="1"/>
          </p:nvPr>
        </p:nvSpPr>
        <p:spPr>
          <a:xfrm>
            <a:off x="2231136" y="2638044"/>
            <a:ext cx="7729728" cy="4117432"/>
          </a:xfrm>
        </p:spPr>
        <p:txBody>
          <a:bodyPr>
            <a:normAutofit/>
          </a:bodyPr>
          <a:lstStyle/>
          <a:p>
            <a:pPr>
              <a:lnSpc>
                <a:spcPct val="115000"/>
              </a:lnSpc>
              <a:spcAft>
                <a:spcPts val="800"/>
              </a:spcAft>
              <a:buNone/>
            </a:pPr>
            <a:r>
              <a:rPr lang="en-GB" sz="1600" b="1" kern="100" dirty="0">
                <a:effectLst/>
                <a:ea typeface="DengXian" panose="02010600030101010101" pitchFamily="2" charset="-122"/>
                <a:cs typeface="Times New Roman" panose="02020603050405020304" pitchFamily="18" charset="0"/>
              </a:rPr>
              <a:t>Environmental Anxiety</a:t>
            </a:r>
            <a:endParaRPr lang="en-GB" sz="1600" kern="100" dirty="0">
              <a:effectLst/>
              <a:ea typeface="DengXian" panose="02010600030101010101" pitchFamily="2" charset="-122"/>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ea typeface="DengXian" panose="02010600030101010101" pitchFamily="2" charset="-122"/>
                <a:cs typeface="Times New Roman" panose="02020603050405020304" pitchFamily="18" charset="0"/>
              </a:rPr>
              <a:t>Climate change concerns creating psychological distress and uncertainty about the future (The Lancet Planetary Health, "Climate Anxiety in Children and Young People," 2023)</a:t>
            </a: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ea typeface="DengXian" panose="02010600030101010101" pitchFamily="2" charset="-122"/>
                <a:cs typeface="Times New Roman" panose="02020603050405020304" pitchFamily="18" charset="0"/>
              </a:rPr>
              <a:t>Eco-anxiety particularly prevalent among younger generations (British Journal of Psychology, "Environmental Concern Across Generations," 2024)</a:t>
            </a: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ea typeface="DengXian" panose="02010600030101010101" pitchFamily="2" charset="-122"/>
                <a:cs typeface="Times New Roman" panose="02020603050405020304" pitchFamily="18" charset="0"/>
              </a:rPr>
              <a:t>Environmental activism offering engagement but also adding pressure and responsibility (Journal of Youth Studies, "Youth Climate Activism in the UK," 2023)</a:t>
            </a: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ea typeface="DengXian" panose="02010600030101010101" pitchFamily="2" charset="-122"/>
                <a:cs typeface="Times New Roman" panose="02020603050405020304" pitchFamily="18" charset="0"/>
              </a:rPr>
              <a:t>Generational tensions around environmental responsibility and action (UK Climate Change Committee Youth Advisory Panel Report, 2024)</a:t>
            </a:r>
          </a:p>
          <a:p>
            <a:endParaRPr lang="en-GB" dirty="0"/>
          </a:p>
        </p:txBody>
      </p:sp>
    </p:spTree>
    <p:extLst>
      <p:ext uri="{BB962C8B-B14F-4D97-AF65-F5344CB8AC3E}">
        <p14:creationId xmlns:p14="http://schemas.microsoft.com/office/powerpoint/2010/main" val="13892837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0CBB6-AEE7-5D1B-173F-105973AE4355}"/>
              </a:ext>
            </a:extLst>
          </p:cNvPr>
          <p:cNvSpPr>
            <a:spLocks noGrp="1"/>
          </p:cNvSpPr>
          <p:nvPr>
            <p:ph type="title"/>
          </p:nvPr>
        </p:nvSpPr>
        <p:spPr/>
        <p:txBody>
          <a:bodyPr/>
          <a:lstStyle/>
          <a:p>
            <a:r>
              <a:rPr lang="en-GB" dirty="0"/>
              <a:t>Social factors</a:t>
            </a:r>
          </a:p>
        </p:txBody>
      </p:sp>
      <p:sp>
        <p:nvSpPr>
          <p:cNvPr id="3" name="Content Placeholder 2">
            <a:extLst>
              <a:ext uri="{FF2B5EF4-FFF2-40B4-BE49-F238E27FC236}">
                <a16:creationId xmlns:a16="http://schemas.microsoft.com/office/drawing/2014/main" id="{51C475EA-7D91-32F9-13C5-C22F0DFFA1AF}"/>
              </a:ext>
            </a:extLst>
          </p:cNvPr>
          <p:cNvSpPr>
            <a:spLocks noGrp="1"/>
          </p:cNvSpPr>
          <p:nvPr>
            <p:ph idx="1"/>
          </p:nvPr>
        </p:nvSpPr>
        <p:spPr/>
        <p:txBody>
          <a:bodyPr/>
          <a:lstStyle/>
          <a:p>
            <a:pPr lvl="1" algn="just" hangingPunct="0"/>
            <a:r>
              <a:rPr lang="en-GB" sz="1800" dirty="0"/>
              <a:t>Other social factors can include poverty, family, peers, health</a:t>
            </a:r>
          </a:p>
          <a:p>
            <a:pPr lvl="1" algn="just" hangingPunct="0"/>
            <a:r>
              <a:rPr lang="en-GB" sz="1800" dirty="0"/>
              <a:t>Today we will explore some of the (ongoing) impact that Covid-19 has had/continues to have on the lives of young people, and the consequent impact upon Youth Work practice and wider services for young people</a:t>
            </a:r>
          </a:p>
          <a:p>
            <a:endParaRPr lang="en-GB" dirty="0"/>
          </a:p>
        </p:txBody>
      </p:sp>
    </p:spTree>
    <p:extLst>
      <p:ext uri="{BB962C8B-B14F-4D97-AF65-F5344CB8AC3E}">
        <p14:creationId xmlns:p14="http://schemas.microsoft.com/office/powerpoint/2010/main" val="8244202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Group Task</a:t>
            </a:r>
          </a:p>
        </p:txBody>
      </p:sp>
      <p:sp>
        <p:nvSpPr>
          <p:cNvPr id="3" name="Content Placeholder 2"/>
          <p:cNvSpPr>
            <a:spLocks noGrp="1"/>
          </p:cNvSpPr>
          <p:nvPr>
            <p:ph idx="1"/>
          </p:nvPr>
        </p:nvSpPr>
        <p:spPr/>
        <p:txBody>
          <a:bodyPr>
            <a:normAutofit/>
          </a:bodyPr>
          <a:lstStyle/>
          <a:p>
            <a:r>
              <a:rPr lang="en-GB" sz="2400" dirty="0"/>
              <a:t>In your groups, discuss and respond to the following:</a:t>
            </a:r>
          </a:p>
          <a:p>
            <a:pPr lvl="1"/>
            <a:r>
              <a:rPr lang="en-GB" sz="2000" dirty="0"/>
              <a:t>You have already considered during this module what life is like for a young person in contemporary society.  Please develop this thinking by considering how you feel Covid has impacted upon young people.</a:t>
            </a:r>
          </a:p>
          <a:p>
            <a:endParaRPr lang="en-GB" dirty="0"/>
          </a:p>
        </p:txBody>
      </p:sp>
    </p:spTree>
    <p:extLst>
      <p:ext uri="{BB962C8B-B14F-4D97-AF65-F5344CB8AC3E}">
        <p14:creationId xmlns:p14="http://schemas.microsoft.com/office/powerpoint/2010/main" val="18367388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dirty="0"/>
              <a:t>Coronavirus: Why young people are a 'lost generation'</a:t>
            </a:r>
          </a:p>
        </p:txBody>
      </p:sp>
      <p:sp>
        <p:nvSpPr>
          <p:cNvPr id="3" name="Content Placeholder 2"/>
          <p:cNvSpPr>
            <a:spLocks noGrp="1"/>
          </p:cNvSpPr>
          <p:nvPr>
            <p:ph idx="1"/>
          </p:nvPr>
        </p:nvSpPr>
        <p:spPr/>
        <p:txBody>
          <a:bodyPr/>
          <a:lstStyle/>
          <a:p>
            <a:r>
              <a:rPr lang="en-GB" dirty="0">
                <a:hlinkClick r:id="rId2"/>
              </a:rPr>
              <a:t>https://www.youtube.com/watch?v=dTfYxIj1YtA</a:t>
            </a:r>
            <a:endParaRPr lang="en-GB" dirty="0"/>
          </a:p>
        </p:txBody>
      </p:sp>
    </p:spTree>
    <p:extLst>
      <p:ext uri="{BB962C8B-B14F-4D97-AF65-F5344CB8AC3E}">
        <p14:creationId xmlns:p14="http://schemas.microsoft.com/office/powerpoint/2010/main" val="4900491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Listening to young people…</a:t>
            </a:r>
            <a:br>
              <a:rPr lang="en-GB" dirty="0"/>
            </a:br>
            <a:r>
              <a:rPr lang="en-GB" dirty="0"/>
              <a:t>A snapshot…</a:t>
            </a:r>
          </a:p>
        </p:txBody>
      </p:sp>
      <p:sp>
        <p:nvSpPr>
          <p:cNvPr id="3" name="Content Placeholder 2"/>
          <p:cNvSpPr>
            <a:spLocks noGrp="1"/>
          </p:cNvSpPr>
          <p:nvPr>
            <p:ph idx="1"/>
          </p:nvPr>
        </p:nvSpPr>
        <p:spPr/>
        <p:txBody>
          <a:bodyPr>
            <a:normAutofit lnSpcReduction="10000"/>
          </a:bodyPr>
          <a:lstStyle/>
          <a:p>
            <a:pPr algn="just"/>
            <a:r>
              <a:rPr lang="en-GB" dirty="0"/>
              <a:t>Much has been written about the impact of </a:t>
            </a:r>
            <a:r>
              <a:rPr lang="en-GB" dirty="0" err="1"/>
              <a:t>Covid</a:t>
            </a:r>
            <a:r>
              <a:rPr lang="en-GB" dirty="0"/>
              <a:t> on young people’s lives – see links added to Moodle for example.  </a:t>
            </a:r>
          </a:p>
          <a:p>
            <a:pPr algn="just"/>
            <a:r>
              <a:rPr lang="en-GB" dirty="0"/>
              <a:t>This therefore demonstrates how important it is for people to consider the impact of </a:t>
            </a:r>
            <a:r>
              <a:rPr lang="en-GB" dirty="0" err="1"/>
              <a:t>Covid</a:t>
            </a:r>
            <a:r>
              <a:rPr lang="en-GB" dirty="0"/>
              <a:t> on young people’s lives.</a:t>
            </a:r>
          </a:p>
          <a:p>
            <a:pPr algn="just"/>
            <a:r>
              <a:rPr lang="en-GB" dirty="0"/>
              <a:t>For example, Sally Holland – the Children’s Commissioner for Wales at the time of the Pandemic – listened to children and young people’s experiences of the Pandemic since going into the first Lockdown in March 2020.</a:t>
            </a:r>
          </a:p>
          <a:p>
            <a:pPr algn="just"/>
            <a:r>
              <a:rPr lang="en-GB" dirty="0"/>
              <a:t>There have been a number of Surveys conducted by the Children’s Commissioner for Wales, with findings being shared with Welsh Government and other public bodies.</a:t>
            </a:r>
          </a:p>
        </p:txBody>
      </p:sp>
    </p:spTree>
    <p:extLst>
      <p:ext uri="{BB962C8B-B14F-4D97-AF65-F5344CB8AC3E}">
        <p14:creationId xmlns:p14="http://schemas.microsoft.com/office/powerpoint/2010/main" val="15118962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Listening to young people…</a:t>
            </a:r>
            <a:br>
              <a:rPr lang="en-GB" dirty="0"/>
            </a:br>
            <a:r>
              <a:rPr lang="en-GB" dirty="0"/>
              <a:t>A snapshot…</a:t>
            </a:r>
          </a:p>
        </p:txBody>
      </p:sp>
      <p:sp>
        <p:nvSpPr>
          <p:cNvPr id="3" name="Content Placeholder 2"/>
          <p:cNvSpPr>
            <a:spLocks noGrp="1"/>
          </p:cNvSpPr>
          <p:nvPr>
            <p:ph idx="1"/>
          </p:nvPr>
        </p:nvSpPr>
        <p:spPr>
          <a:xfrm>
            <a:off x="2231136" y="2638045"/>
            <a:ext cx="7729728" cy="3940094"/>
          </a:xfrm>
        </p:spPr>
        <p:txBody>
          <a:bodyPr>
            <a:normAutofit fontScale="92500" lnSpcReduction="10000"/>
          </a:bodyPr>
          <a:lstStyle/>
          <a:p>
            <a:pPr algn="just"/>
            <a:r>
              <a:rPr lang="en-GB" dirty="0">
                <a:hlinkClick r:id="rId2"/>
              </a:rPr>
              <a:t>https://www.childcomwales.org.uk/coronavirus-our-work/</a:t>
            </a:r>
            <a:endParaRPr lang="en-GB" dirty="0"/>
          </a:p>
          <a:p>
            <a:pPr algn="just"/>
            <a:r>
              <a:rPr lang="en-GB" dirty="0"/>
              <a:t>An initial survey took place during the first lockdown called </a:t>
            </a:r>
            <a:r>
              <a:rPr lang="en-GB" i="1" dirty="0"/>
              <a:t>Coronavirus and Me.</a:t>
            </a:r>
          </a:p>
          <a:p>
            <a:pPr algn="just"/>
            <a:r>
              <a:rPr lang="en-GB" dirty="0"/>
              <a:t>Findings included:</a:t>
            </a:r>
          </a:p>
          <a:p>
            <a:pPr lvl="1" algn="just"/>
            <a:r>
              <a:rPr lang="en-GB" dirty="0"/>
              <a:t>Young people aged between 15 and 18 noted how as a result of Lockdown they had more responsibilities, such as looking after relatives or supporting siblings as their parents were working</a:t>
            </a:r>
          </a:p>
          <a:p>
            <a:pPr lvl="2" algn="just"/>
            <a:r>
              <a:rPr lang="en-GB" dirty="0"/>
              <a:t>Meaning “…that young people sometimes had lots to think about when it came to balancing their responsibilities like caring, supporting others and learning” (Holland, 2021, no page number).</a:t>
            </a:r>
          </a:p>
          <a:p>
            <a:pPr lvl="1" algn="just"/>
            <a:r>
              <a:rPr lang="en-GB" dirty="0"/>
              <a:t>71% of 15-18 year olds noted how “not being able to spend time with friends, followed by not being able to visit family members (53%) and school or college closing (50%) were having the biggest impact” on their lives (Holland, 2021, no page number).</a:t>
            </a:r>
          </a:p>
          <a:p>
            <a:pPr lvl="1" algn="just"/>
            <a:r>
              <a:rPr lang="en-GB" dirty="0"/>
              <a:t>51% said they did not feel motivated to do school work at home (Holland, 2021, no page number).</a:t>
            </a:r>
          </a:p>
          <a:p>
            <a:pPr marL="0" indent="0" algn="just">
              <a:buNone/>
            </a:pPr>
            <a:endParaRPr lang="en-GB" dirty="0"/>
          </a:p>
          <a:p>
            <a:pPr algn="just"/>
            <a:endParaRPr lang="en-GB" dirty="0"/>
          </a:p>
        </p:txBody>
      </p:sp>
    </p:spTree>
    <p:extLst>
      <p:ext uri="{BB962C8B-B14F-4D97-AF65-F5344CB8AC3E}">
        <p14:creationId xmlns:p14="http://schemas.microsoft.com/office/powerpoint/2010/main" val="2000288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dirty="0"/>
              <a:t>Coronavirus and Me – Results of January 2021 survey</a:t>
            </a:r>
          </a:p>
        </p:txBody>
      </p:sp>
      <p:sp>
        <p:nvSpPr>
          <p:cNvPr id="3" name="Content Placeholder 2"/>
          <p:cNvSpPr>
            <a:spLocks noGrp="1"/>
          </p:cNvSpPr>
          <p:nvPr>
            <p:ph idx="1"/>
          </p:nvPr>
        </p:nvSpPr>
        <p:spPr>
          <a:xfrm>
            <a:off x="2231136" y="2638044"/>
            <a:ext cx="7729728" cy="4219956"/>
          </a:xfrm>
        </p:spPr>
        <p:txBody>
          <a:bodyPr>
            <a:normAutofit fontScale="77500" lnSpcReduction="20000"/>
          </a:bodyPr>
          <a:lstStyle/>
          <a:p>
            <a:pPr algn="just"/>
            <a:r>
              <a:rPr lang="en-GB" sz="2100" dirty="0"/>
              <a:t>Here are the key findings of the January 2021 ‘Coronavirus and Me’ Children Commissioner for Wales’ survey:</a:t>
            </a:r>
          </a:p>
          <a:p>
            <a:pPr marL="0" indent="0" algn="just">
              <a:buNone/>
            </a:pPr>
            <a:endParaRPr lang="en-GB" sz="1900" dirty="0"/>
          </a:p>
          <a:p>
            <a:pPr algn="just"/>
            <a:r>
              <a:rPr lang="en-GB" sz="2100" b="1" dirty="0"/>
              <a:t>Frustrations and anger</a:t>
            </a:r>
          </a:p>
          <a:p>
            <a:pPr lvl="1" algn="just"/>
            <a:r>
              <a:rPr lang="en-GB" sz="1900" dirty="0"/>
              <a:t>Strong negative feelings were expressed by many children and young people; they expressed frustration, and sometimes anger, about the impact of the pandemic on their lives. 3 – 7 year olds spoke about missing friends, family members and experiences. From mid-teens on, there were signs of additional distress, potentially compounded by worries about exams and their futures. 30% of 17 and 18 year olds who took part report that they are worried ‘most of the time’.</a:t>
            </a:r>
          </a:p>
          <a:p>
            <a:pPr algn="just"/>
            <a:r>
              <a:rPr lang="en-GB" sz="2100" b="1" dirty="0"/>
              <a:t>Loneliness</a:t>
            </a:r>
          </a:p>
          <a:p>
            <a:pPr lvl="1" algn="just"/>
            <a:r>
              <a:rPr lang="en-GB" sz="1900" dirty="0"/>
              <a:t>Loneliness rates are high and not being able to see friends is having the biggest impact on children’s lives, followed by not being able to see other family members and the impact of school and college closures. 14% of children aged 7-11 report that they feel lonely ‘most of the time’, and feelings of loneliness increase with age, peaking at 40% of 17 year olds reporting that they feel lonely ‘most of the time’.</a:t>
            </a:r>
          </a:p>
          <a:p>
            <a:pPr marL="0" indent="0" algn="just">
              <a:buNone/>
            </a:pPr>
            <a:br>
              <a:rPr lang="en-GB" dirty="0"/>
            </a:br>
            <a:endParaRPr lang="en-GB" dirty="0"/>
          </a:p>
          <a:p>
            <a:endParaRPr lang="en-GB" dirty="0"/>
          </a:p>
          <a:p>
            <a:endParaRPr lang="en-GB" dirty="0"/>
          </a:p>
          <a:p>
            <a:endParaRPr lang="en-GB" dirty="0"/>
          </a:p>
        </p:txBody>
      </p:sp>
    </p:spTree>
    <p:extLst>
      <p:ext uri="{BB962C8B-B14F-4D97-AF65-F5344CB8AC3E}">
        <p14:creationId xmlns:p14="http://schemas.microsoft.com/office/powerpoint/2010/main" val="30286663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Coronavirus and Me – Results of January 2021 survey</a:t>
            </a:r>
          </a:p>
        </p:txBody>
      </p:sp>
      <p:sp>
        <p:nvSpPr>
          <p:cNvPr id="3" name="Content Placeholder 2"/>
          <p:cNvSpPr>
            <a:spLocks noGrp="1"/>
          </p:cNvSpPr>
          <p:nvPr>
            <p:ph idx="1"/>
          </p:nvPr>
        </p:nvSpPr>
        <p:spPr>
          <a:xfrm>
            <a:off x="2231136" y="2638044"/>
            <a:ext cx="7729728" cy="3989971"/>
          </a:xfrm>
        </p:spPr>
        <p:txBody>
          <a:bodyPr>
            <a:normAutofit/>
          </a:bodyPr>
          <a:lstStyle/>
          <a:p>
            <a:pPr algn="just"/>
            <a:r>
              <a:rPr lang="en-GB" b="1" dirty="0"/>
              <a:t>Learning</a:t>
            </a:r>
          </a:p>
          <a:p>
            <a:pPr lvl="1" algn="just"/>
            <a:r>
              <a:rPr lang="en-GB" dirty="0"/>
              <a:t>Over half of young people aged 12-18 enjoy learning at their own pace from home, but many are worried about falling behind with learning – levels of confidence and motivation with education are seen to decrease with age.   A large majority of 15-18 year olds are concerned about falling behind and their qualifications, and 69% report low motivation to do school work.</a:t>
            </a:r>
          </a:p>
          <a:p>
            <a:pPr algn="just"/>
            <a:r>
              <a:rPr lang="en-GB" b="1" dirty="0"/>
              <a:t>Inequalities</a:t>
            </a:r>
          </a:p>
          <a:p>
            <a:pPr lvl="1" algn="just"/>
            <a:r>
              <a:rPr lang="en-GB" dirty="0"/>
              <a:t>Children who often face more barriers to accessing their rights even when there is no global pandemic, have also faced more struggles on average than their peers.</a:t>
            </a:r>
          </a:p>
          <a:p>
            <a:pPr lvl="1" algn="just"/>
            <a:r>
              <a:rPr lang="en-GB" dirty="0"/>
              <a:t>Disabled children and young people are more likely to be worried about coronavirus, more likely to feel sad, more likely to feel unsafe.</a:t>
            </a:r>
          </a:p>
          <a:p>
            <a:pPr lvl="1" algn="just"/>
            <a:r>
              <a:rPr lang="en-GB" dirty="0"/>
              <a:t>Children and young people of Black, Asian and other ethnic minority groups are more likely to feel lonely and less likely to say they feel safe than their peers.</a:t>
            </a:r>
          </a:p>
          <a:p>
            <a:endParaRPr lang="en-GB" dirty="0"/>
          </a:p>
        </p:txBody>
      </p:sp>
    </p:spTree>
    <p:extLst>
      <p:ext uri="{BB962C8B-B14F-4D97-AF65-F5344CB8AC3E}">
        <p14:creationId xmlns:p14="http://schemas.microsoft.com/office/powerpoint/2010/main" val="177989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Coronavirus and Me – Results of January 2021 survey</a:t>
            </a:r>
          </a:p>
        </p:txBody>
      </p:sp>
      <p:sp>
        <p:nvSpPr>
          <p:cNvPr id="3" name="Content Placeholder 2"/>
          <p:cNvSpPr>
            <a:spLocks noGrp="1"/>
          </p:cNvSpPr>
          <p:nvPr>
            <p:ph idx="1"/>
          </p:nvPr>
        </p:nvSpPr>
        <p:spPr/>
        <p:txBody>
          <a:bodyPr/>
          <a:lstStyle/>
          <a:p>
            <a:pPr fontAlgn="base"/>
            <a:r>
              <a:rPr lang="en-GB" dirty="0"/>
              <a:t>Holland (2021 </a:t>
            </a:r>
            <a:r>
              <a:rPr lang="en-GB" i="1" dirty="0"/>
              <a:t>cited in</a:t>
            </a:r>
            <a:r>
              <a:rPr lang="en-GB" dirty="0"/>
              <a:t> BBC, 2021, no page number) explains how “it is obvious from these survey results that, despite the enormous efforts of our schools, colleges, youth workers, social services and health services, the pandemic is having a crushing impact on many young lives."</a:t>
            </a:r>
          </a:p>
          <a:p>
            <a:pPr fontAlgn="base"/>
            <a:r>
              <a:rPr lang="en-GB" dirty="0"/>
              <a:t>She added it was clear children and young people of all ages were "missing not only formal learning but also the socialisation and support that school and college has to offer“ (Holland, 2021 </a:t>
            </a:r>
            <a:r>
              <a:rPr lang="en-GB" i="1" dirty="0"/>
              <a:t>cited in</a:t>
            </a:r>
            <a:r>
              <a:rPr lang="en-GB" dirty="0"/>
              <a:t> BBC, 2021, no page number) .</a:t>
            </a:r>
          </a:p>
          <a:p>
            <a:endParaRPr lang="en-GB" dirty="0"/>
          </a:p>
        </p:txBody>
      </p:sp>
    </p:spTree>
    <p:extLst>
      <p:ext uri="{BB962C8B-B14F-4D97-AF65-F5344CB8AC3E}">
        <p14:creationId xmlns:p14="http://schemas.microsoft.com/office/powerpoint/2010/main" val="31766150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r>
              <a:rPr lang="en-GB" sz="2000" dirty="0"/>
              <a:t>United NATIONS CONVENTION ON THE RIGHTS OF THE CHILD - UNCRC </a:t>
            </a:r>
            <a:br>
              <a:rPr lang="en-GB" sz="2000" dirty="0"/>
            </a:br>
            <a:r>
              <a:rPr lang="en-GB" sz="2000" dirty="0"/>
              <a:t>(UNICEF, 1989 </a:t>
            </a:r>
            <a:r>
              <a:rPr lang="en-GB" sz="2000" i="1" dirty="0"/>
              <a:t>cited in </a:t>
            </a:r>
            <a:r>
              <a:rPr lang="en-GB" sz="2000" dirty="0"/>
              <a:t>Children Commissioner for Wales, 2021)</a:t>
            </a:r>
          </a:p>
        </p:txBody>
      </p:sp>
      <p:sp>
        <p:nvSpPr>
          <p:cNvPr id="3" name="Content Placeholder 2"/>
          <p:cNvSpPr>
            <a:spLocks noGrp="1"/>
          </p:cNvSpPr>
          <p:nvPr>
            <p:ph idx="1"/>
          </p:nvPr>
        </p:nvSpPr>
        <p:spPr/>
        <p:txBody>
          <a:bodyPr/>
          <a:lstStyle/>
          <a:p>
            <a:r>
              <a:rPr lang="en-GB" b="1" dirty="0"/>
              <a:t>Article 15:  </a:t>
            </a:r>
            <a:r>
              <a:rPr lang="en-GB" dirty="0"/>
              <a:t>Your right to meet with friends and join groups and clubs.</a:t>
            </a:r>
          </a:p>
          <a:p>
            <a:r>
              <a:rPr lang="en-GB" b="1" dirty="0"/>
              <a:t>Article 28:  </a:t>
            </a:r>
            <a:r>
              <a:rPr lang="en-GB" dirty="0"/>
              <a:t>Your right to learn and go to school.</a:t>
            </a:r>
          </a:p>
          <a:p>
            <a:r>
              <a:rPr lang="en-GB" b="1" dirty="0"/>
              <a:t>Article 31:  </a:t>
            </a:r>
            <a:r>
              <a:rPr lang="en-GB" dirty="0"/>
              <a:t>Your right to relax and play.</a:t>
            </a:r>
          </a:p>
          <a:p>
            <a:endParaRPr lang="en-GB" dirty="0"/>
          </a:p>
          <a:p>
            <a:endParaRPr lang="en-GB" dirty="0"/>
          </a:p>
          <a:p>
            <a:endParaRPr lang="en-GB" dirty="0"/>
          </a:p>
        </p:txBody>
      </p:sp>
    </p:spTree>
    <p:extLst>
      <p:ext uri="{BB962C8B-B14F-4D97-AF65-F5344CB8AC3E}">
        <p14:creationId xmlns:p14="http://schemas.microsoft.com/office/powerpoint/2010/main" val="36160830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Coronavirus and Me – Results of January 2021 survey</a:t>
            </a:r>
          </a:p>
        </p:txBody>
      </p:sp>
      <p:sp>
        <p:nvSpPr>
          <p:cNvPr id="3" name="Content Placeholder 2"/>
          <p:cNvSpPr>
            <a:spLocks noGrp="1"/>
          </p:cNvSpPr>
          <p:nvPr>
            <p:ph idx="1"/>
          </p:nvPr>
        </p:nvSpPr>
        <p:spPr>
          <a:xfrm>
            <a:off x="2231136" y="2638044"/>
            <a:ext cx="7729728" cy="3851425"/>
          </a:xfrm>
        </p:spPr>
        <p:txBody>
          <a:bodyPr/>
          <a:lstStyle/>
          <a:p>
            <a:r>
              <a:rPr lang="en-GB" dirty="0"/>
              <a:t>Despite these challenges, young people also reflected on the positives of the pandemic.</a:t>
            </a:r>
          </a:p>
          <a:p>
            <a:pPr algn="just"/>
            <a:r>
              <a:rPr lang="en-GB" dirty="0"/>
              <a:t>Holland (2021, no page number) notes how “despite the worries and concerns that children and young people are reporting, many are also reporting positive experiences, as they did in the last nationwide survey in May 2020, including enjoying spending time at home and receiving good support from schools and youth workers.</a:t>
            </a:r>
          </a:p>
        </p:txBody>
      </p:sp>
    </p:spTree>
    <p:extLst>
      <p:ext uri="{BB962C8B-B14F-4D97-AF65-F5344CB8AC3E}">
        <p14:creationId xmlns:p14="http://schemas.microsoft.com/office/powerpoint/2010/main" val="36334844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E8F7E-1996-A94B-3A2A-A21CBB3AC009}"/>
              </a:ext>
            </a:extLst>
          </p:cNvPr>
          <p:cNvSpPr>
            <a:spLocks noGrp="1"/>
          </p:cNvSpPr>
          <p:nvPr>
            <p:ph type="title"/>
          </p:nvPr>
        </p:nvSpPr>
        <p:spPr/>
        <p:txBody>
          <a:bodyPr>
            <a:normAutofit fontScale="90000"/>
          </a:bodyPr>
          <a:lstStyle/>
          <a:p>
            <a:br>
              <a:rPr lang="en-GB" sz="3100" kern="100" dirty="0">
                <a:effectLst/>
                <a:ea typeface="DengXian" panose="02010600030101010101" pitchFamily="2" charset="-122"/>
                <a:cs typeface="Times New Roman" panose="02020603050405020304" pitchFamily="18" charset="0"/>
              </a:rPr>
            </a:br>
            <a:r>
              <a:rPr lang="en-GB" sz="3100" kern="100" dirty="0">
                <a:effectLst/>
                <a:ea typeface="DengXian" panose="02010600030101010101" pitchFamily="2" charset="-122"/>
                <a:cs typeface="Times New Roman" panose="02020603050405020304" pitchFamily="18" charset="0"/>
              </a:rPr>
              <a:t>COVID-19's Ongoing Impact on Young People in the UK</a:t>
            </a:r>
            <a:br>
              <a:rPr lang="en-GB" sz="1800" kern="100" dirty="0">
                <a:effectLst/>
                <a:latin typeface="Aptos" panose="020B0004020202020204" pitchFamily="34" charset="0"/>
                <a:ea typeface="DengXian" panose="02010600030101010101" pitchFamily="2" charset="-122"/>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4E5A80C3-972F-D961-7D14-55C434F799A5}"/>
              </a:ext>
            </a:extLst>
          </p:cNvPr>
          <p:cNvSpPr>
            <a:spLocks noGrp="1"/>
          </p:cNvSpPr>
          <p:nvPr>
            <p:ph idx="1"/>
          </p:nvPr>
        </p:nvSpPr>
        <p:spPr/>
        <p:txBody>
          <a:bodyPr>
            <a:normAutofit fontScale="85000" lnSpcReduction="10000"/>
          </a:bodyPr>
          <a:lstStyle/>
          <a:p>
            <a:pPr>
              <a:lnSpc>
                <a:spcPct val="115000"/>
              </a:lnSpc>
              <a:spcAft>
                <a:spcPts val="800"/>
              </a:spcAft>
              <a:buNone/>
            </a:pPr>
            <a:r>
              <a:rPr lang="en-GB" sz="1800" b="1" kern="100" dirty="0">
                <a:effectLst/>
                <a:ea typeface="DengXian" panose="02010600030101010101" pitchFamily="2" charset="-122"/>
                <a:cs typeface="Times New Roman" panose="02020603050405020304" pitchFamily="18" charset="0"/>
              </a:rPr>
              <a:t>Mental Health Impacts</a:t>
            </a:r>
            <a:endParaRPr lang="en-GB" sz="1800" kern="100" dirty="0">
              <a:effectLst/>
              <a:ea typeface="DengXian" panose="02010600030101010101" pitchFamily="2" charset="-122"/>
              <a:cs typeface="Times New Roman" panose="02020603050405020304" pitchFamily="18" charset="0"/>
            </a:endParaRPr>
          </a:p>
          <a:p>
            <a:pPr>
              <a:lnSpc>
                <a:spcPct val="115000"/>
              </a:lnSpc>
              <a:spcAft>
                <a:spcPts val="800"/>
              </a:spcAft>
            </a:pPr>
            <a:r>
              <a:rPr lang="en-GB" sz="1800" kern="100" dirty="0">
                <a:effectLst/>
                <a:ea typeface="DengXian" panose="02010600030101010101" pitchFamily="2" charset="-122"/>
                <a:cs typeface="Times New Roman" panose="02020603050405020304" pitchFamily="18" charset="0"/>
              </a:rPr>
              <a:t>Research published in The Lancet Psychiatry (2023) found that young people aged 16-24 experienced significantly higher rates of depression and anxiety compared to pre-pandemic levels, with symptoms persisting even after lockdown measures were lifted.  The study tracked over 10,000 UK participants and found that 27% of young adults reported clinically significant levels of psychological distress in late 2022, compared to 18% pre-pandemic</a:t>
            </a:r>
          </a:p>
          <a:p>
            <a:pPr>
              <a:lnSpc>
                <a:spcPct val="115000"/>
              </a:lnSpc>
              <a:spcAft>
                <a:spcPts val="800"/>
              </a:spcAft>
            </a:pPr>
            <a:r>
              <a:rPr lang="en-GB" sz="1800" kern="100" dirty="0">
                <a:effectLst/>
                <a:ea typeface="DengXian" panose="02010600030101010101" pitchFamily="2" charset="-122"/>
                <a:cs typeface="Times New Roman" panose="02020603050405020304" pitchFamily="18" charset="0"/>
              </a:rPr>
              <a:t>The British Journal of Psychiatry (2024) documented increased rates of self-harm among adolescents, with emergency department visits for mental health crises among those aged 12-17 remaining 15% higher than pre-pandemic levels through 2023</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41138077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A46381-BF02-3C5F-177B-EB619C8227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D1D40A-105C-96B4-F462-F640D29EC287}"/>
              </a:ext>
            </a:extLst>
          </p:cNvPr>
          <p:cNvSpPr>
            <a:spLocks noGrp="1"/>
          </p:cNvSpPr>
          <p:nvPr>
            <p:ph type="title"/>
          </p:nvPr>
        </p:nvSpPr>
        <p:spPr/>
        <p:txBody>
          <a:bodyPr>
            <a:normAutofit fontScale="90000"/>
          </a:bodyPr>
          <a:lstStyle/>
          <a:p>
            <a:br>
              <a:rPr lang="en-GB" sz="3100" kern="100" dirty="0">
                <a:effectLst/>
                <a:ea typeface="DengXian" panose="02010600030101010101" pitchFamily="2" charset="-122"/>
                <a:cs typeface="Times New Roman" panose="02020603050405020304" pitchFamily="18" charset="0"/>
              </a:rPr>
            </a:br>
            <a:r>
              <a:rPr lang="en-GB" sz="3100" kern="100" dirty="0">
                <a:effectLst/>
                <a:ea typeface="DengXian" panose="02010600030101010101" pitchFamily="2" charset="-122"/>
                <a:cs typeface="Times New Roman" panose="02020603050405020304" pitchFamily="18" charset="0"/>
              </a:rPr>
              <a:t>COVID-19's Ongoing Impact on Young People in the UK</a:t>
            </a:r>
            <a:br>
              <a:rPr lang="en-GB" sz="1800" kern="100" dirty="0">
                <a:effectLst/>
                <a:latin typeface="Aptos" panose="020B0004020202020204" pitchFamily="34" charset="0"/>
                <a:ea typeface="DengXian" panose="02010600030101010101" pitchFamily="2" charset="-122"/>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8FE08F75-E01A-C188-4DD7-E267AFFDC1BA}"/>
              </a:ext>
            </a:extLst>
          </p:cNvPr>
          <p:cNvSpPr>
            <a:spLocks noGrp="1"/>
          </p:cNvSpPr>
          <p:nvPr>
            <p:ph idx="1"/>
          </p:nvPr>
        </p:nvSpPr>
        <p:spPr/>
        <p:txBody>
          <a:bodyPr>
            <a:normAutofit fontScale="85000" lnSpcReduction="10000"/>
          </a:bodyPr>
          <a:lstStyle/>
          <a:p>
            <a:pPr>
              <a:lnSpc>
                <a:spcPct val="115000"/>
              </a:lnSpc>
              <a:spcAft>
                <a:spcPts val="800"/>
              </a:spcAft>
              <a:buNone/>
            </a:pPr>
            <a:r>
              <a:rPr lang="en-GB" sz="1800" b="1" kern="100" dirty="0">
                <a:effectLst/>
                <a:ea typeface="DengXian" panose="02010600030101010101" pitchFamily="2" charset="-122"/>
                <a:cs typeface="Times New Roman" panose="02020603050405020304" pitchFamily="18" charset="0"/>
              </a:rPr>
              <a:t>Educational Impacts</a:t>
            </a:r>
            <a:endParaRPr lang="en-GB" sz="1800" kern="100" dirty="0">
              <a:effectLst/>
              <a:ea typeface="DengXian" panose="02010600030101010101" pitchFamily="2" charset="-122"/>
              <a:cs typeface="Times New Roman" panose="02020603050405020304" pitchFamily="18" charset="0"/>
            </a:endParaRPr>
          </a:p>
          <a:p>
            <a:pPr>
              <a:lnSpc>
                <a:spcPct val="115000"/>
              </a:lnSpc>
              <a:spcAft>
                <a:spcPts val="800"/>
              </a:spcAft>
            </a:pPr>
            <a:r>
              <a:rPr lang="en-GB" sz="1800" kern="100" dirty="0">
                <a:effectLst/>
                <a:ea typeface="DengXian" panose="02010600030101010101" pitchFamily="2" charset="-122"/>
                <a:cs typeface="Times New Roman" panose="02020603050405020304" pitchFamily="18" charset="0"/>
              </a:rPr>
              <a:t>According to the Institute for Fiscal Studies (2024), pandemic-related learning losses have persisted, with disadvantaged students showing slower recovery rates.  Their analysis estimated that by early 2024, students from lower socioeconomic backgrounds remained an average of 4-6 months behind where they would have been without the pandemic, while more advantaged peers had nearly caught up</a:t>
            </a:r>
          </a:p>
          <a:p>
            <a:pPr>
              <a:lnSpc>
                <a:spcPct val="115000"/>
              </a:lnSpc>
              <a:spcAft>
                <a:spcPts val="800"/>
              </a:spcAft>
            </a:pPr>
            <a:r>
              <a:rPr lang="en-GB" sz="1800" kern="100" dirty="0">
                <a:effectLst/>
                <a:ea typeface="DengXian" panose="02010600030101010101" pitchFamily="2" charset="-122"/>
                <a:cs typeface="Times New Roman" panose="02020603050405020304" pitchFamily="18" charset="0"/>
              </a:rPr>
              <a:t>The Education Endowment Foundation's longitudinal study (2023) found that primary school children who were in reception and Year 1 during school closures continued to show significant gaps in reading and mathematics proficiency compared to pre-pandemic cohorts</a:t>
            </a:r>
          </a:p>
          <a:p>
            <a:endParaRPr lang="en-GB" dirty="0"/>
          </a:p>
        </p:txBody>
      </p:sp>
    </p:spTree>
    <p:extLst>
      <p:ext uri="{BB962C8B-B14F-4D97-AF65-F5344CB8AC3E}">
        <p14:creationId xmlns:p14="http://schemas.microsoft.com/office/powerpoint/2010/main" val="23062796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32514C-3F5F-AA19-C872-5720244682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C75EDC-8892-0E4B-7A38-1D6A45ABE3B9}"/>
              </a:ext>
            </a:extLst>
          </p:cNvPr>
          <p:cNvSpPr>
            <a:spLocks noGrp="1"/>
          </p:cNvSpPr>
          <p:nvPr>
            <p:ph type="title"/>
          </p:nvPr>
        </p:nvSpPr>
        <p:spPr/>
        <p:txBody>
          <a:bodyPr>
            <a:normAutofit fontScale="90000"/>
          </a:bodyPr>
          <a:lstStyle/>
          <a:p>
            <a:br>
              <a:rPr lang="en-GB" sz="3100" kern="100" dirty="0">
                <a:effectLst/>
                <a:ea typeface="DengXian" panose="02010600030101010101" pitchFamily="2" charset="-122"/>
                <a:cs typeface="Times New Roman" panose="02020603050405020304" pitchFamily="18" charset="0"/>
              </a:rPr>
            </a:br>
            <a:r>
              <a:rPr lang="en-GB" sz="3100" kern="100" dirty="0">
                <a:effectLst/>
                <a:ea typeface="DengXian" panose="02010600030101010101" pitchFamily="2" charset="-122"/>
                <a:cs typeface="Times New Roman" panose="02020603050405020304" pitchFamily="18" charset="0"/>
              </a:rPr>
              <a:t>COVID-19's Ongoing Impact on Young People in the UK</a:t>
            </a:r>
            <a:br>
              <a:rPr lang="en-GB" sz="1800" kern="100" dirty="0">
                <a:effectLst/>
                <a:latin typeface="Aptos" panose="020B0004020202020204" pitchFamily="34" charset="0"/>
                <a:ea typeface="DengXian" panose="02010600030101010101" pitchFamily="2" charset="-122"/>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E95657A1-87EC-22D0-26EB-3582F281EFF1}"/>
              </a:ext>
            </a:extLst>
          </p:cNvPr>
          <p:cNvSpPr>
            <a:spLocks noGrp="1"/>
          </p:cNvSpPr>
          <p:nvPr>
            <p:ph idx="1"/>
          </p:nvPr>
        </p:nvSpPr>
        <p:spPr/>
        <p:txBody>
          <a:bodyPr>
            <a:normAutofit fontScale="92500" lnSpcReduction="10000"/>
          </a:bodyPr>
          <a:lstStyle/>
          <a:p>
            <a:pPr>
              <a:lnSpc>
                <a:spcPct val="115000"/>
              </a:lnSpc>
              <a:spcAft>
                <a:spcPts val="800"/>
              </a:spcAft>
              <a:buNone/>
            </a:pPr>
            <a:r>
              <a:rPr lang="en-GB" sz="1700" b="1" kern="100" dirty="0">
                <a:effectLst/>
                <a:ea typeface="DengXian" panose="02010600030101010101" pitchFamily="2" charset="-122"/>
                <a:cs typeface="Times New Roman" panose="02020603050405020304" pitchFamily="18" charset="0"/>
              </a:rPr>
              <a:t>Economic and Employment Effects</a:t>
            </a:r>
            <a:endParaRPr lang="en-GB" sz="1700" kern="100" dirty="0">
              <a:effectLst/>
              <a:ea typeface="DengXian" panose="02010600030101010101" pitchFamily="2" charset="-122"/>
              <a:cs typeface="Times New Roman" panose="02020603050405020304" pitchFamily="18" charset="0"/>
            </a:endParaRPr>
          </a:p>
          <a:p>
            <a:pPr>
              <a:lnSpc>
                <a:spcPct val="115000"/>
              </a:lnSpc>
              <a:spcAft>
                <a:spcPts val="800"/>
              </a:spcAft>
            </a:pPr>
            <a:r>
              <a:rPr lang="en-GB" sz="1700" kern="100" dirty="0">
                <a:effectLst/>
                <a:ea typeface="DengXian" panose="02010600030101010101" pitchFamily="2" charset="-122"/>
                <a:cs typeface="Times New Roman" panose="02020603050405020304" pitchFamily="18" charset="0"/>
              </a:rPr>
              <a:t>Research from the Resolution Foundation (2024) indicated that young people entering the job market during or shortly after the pandemic faced "economic scarring effects," with employment rates for 18-24 year-olds remaining 3.2% below pre-pandemic projections and median earnings for this cohort approximately £1,200 lower annually than predicted</a:t>
            </a:r>
          </a:p>
          <a:p>
            <a:pPr>
              <a:lnSpc>
                <a:spcPct val="115000"/>
              </a:lnSpc>
              <a:spcAft>
                <a:spcPts val="800"/>
              </a:spcAft>
            </a:pPr>
            <a:r>
              <a:rPr lang="en-GB" sz="1700" kern="100" dirty="0">
                <a:effectLst/>
                <a:ea typeface="DengXian" panose="02010600030101010101" pitchFamily="2" charset="-122"/>
                <a:cs typeface="Times New Roman" panose="02020603050405020304" pitchFamily="18" charset="0"/>
              </a:rPr>
              <a:t>The UK Youth Employment Index (2023) documented that NEET rates (Not in Education, Employment or Training) for 16-24 year-olds remained elevated at 11.8% compared to 10.3% pre-pandemic</a:t>
            </a:r>
          </a:p>
          <a:p>
            <a:endParaRPr lang="en-GB" dirty="0"/>
          </a:p>
        </p:txBody>
      </p:sp>
    </p:spTree>
    <p:extLst>
      <p:ext uri="{BB962C8B-B14F-4D97-AF65-F5344CB8AC3E}">
        <p14:creationId xmlns:p14="http://schemas.microsoft.com/office/powerpoint/2010/main" val="34075791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59F2F1-6515-B42E-077E-007967F27F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772D6C-C0E3-1FAD-3562-7959A5C6A68C}"/>
              </a:ext>
            </a:extLst>
          </p:cNvPr>
          <p:cNvSpPr>
            <a:spLocks noGrp="1"/>
          </p:cNvSpPr>
          <p:nvPr>
            <p:ph type="title"/>
          </p:nvPr>
        </p:nvSpPr>
        <p:spPr/>
        <p:txBody>
          <a:bodyPr>
            <a:normAutofit fontScale="90000"/>
          </a:bodyPr>
          <a:lstStyle/>
          <a:p>
            <a:br>
              <a:rPr lang="en-GB" sz="3100" kern="100" dirty="0">
                <a:effectLst/>
                <a:ea typeface="DengXian" panose="02010600030101010101" pitchFamily="2" charset="-122"/>
                <a:cs typeface="Times New Roman" panose="02020603050405020304" pitchFamily="18" charset="0"/>
              </a:rPr>
            </a:br>
            <a:r>
              <a:rPr lang="en-GB" sz="3100" kern="100" dirty="0">
                <a:effectLst/>
                <a:ea typeface="DengXian" panose="02010600030101010101" pitchFamily="2" charset="-122"/>
                <a:cs typeface="Times New Roman" panose="02020603050405020304" pitchFamily="18" charset="0"/>
              </a:rPr>
              <a:t>COVID-19's Ongoing Impact on Young People in the UK</a:t>
            </a:r>
            <a:br>
              <a:rPr lang="en-GB" sz="1800" kern="100" dirty="0">
                <a:effectLst/>
                <a:latin typeface="Aptos" panose="020B0004020202020204" pitchFamily="34" charset="0"/>
                <a:ea typeface="DengXian" panose="02010600030101010101" pitchFamily="2" charset="-122"/>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118B8915-87FD-045B-18C8-0B86C35C3BE9}"/>
              </a:ext>
            </a:extLst>
          </p:cNvPr>
          <p:cNvSpPr>
            <a:spLocks noGrp="1"/>
          </p:cNvSpPr>
          <p:nvPr>
            <p:ph idx="1"/>
          </p:nvPr>
        </p:nvSpPr>
        <p:spPr/>
        <p:txBody>
          <a:bodyPr>
            <a:normAutofit fontScale="92500" lnSpcReduction="10000"/>
          </a:bodyPr>
          <a:lstStyle/>
          <a:p>
            <a:pPr>
              <a:lnSpc>
                <a:spcPct val="115000"/>
              </a:lnSpc>
              <a:spcAft>
                <a:spcPts val="800"/>
              </a:spcAft>
              <a:buNone/>
            </a:pPr>
            <a:r>
              <a:rPr lang="en-GB" sz="1700" b="1" kern="100" dirty="0">
                <a:effectLst/>
                <a:ea typeface="DengXian" panose="02010600030101010101" pitchFamily="2" charset="-122"/>
                <a:cs typeface="Times New Roman" panose="02020603050405020304" pitchFamily="18" charset="0"/>
              </a:rPr>
              <a:t>Social Development and Relationships</a:t>
            </a:r>
            <a:endParaRPr lang="en-GB" sz="1700" kern="100" dirty="0">
              <a:effectLst/>
              <a:ea typeface="DengXian" panose="02010600030101010101" pitchFamily="2" charset="-122"/>
              <a:cs typeface="Times New Roman" panose="02020603050405020304" pitchFamily="18" charset="0"/>
            </a:endParaRPr>
          </a:p>
          <a:p>
            <a:pPr>
              <a:lnSpc>
                <a:spcPct val="115000"/>
              </a:lnSpc>
              <a:spcAft>
                <a:spcPts val="800"/>
              </a:spcAft>
            </a:pPr>
            <a:r>
              <a:rPr lang="en-GB" sz="1700" kern="100" dirty="0">
                <a:effectLst/>
                <a:ea typeface="DengXian" panose="02010600030101010101" pitchFamily="2" charset="-122"/>
                <a:cs typeface="Times New Roman" panose="02020603050405020304" pitchFamily="18" charset="0"/>
              </a:rPr>
              <a:t>The Journal of Child Psychology and Psychiatry (2023) published research showing that adolescents who experienced key developmental periods during lockdowns reported higher levels of social anxiety and difficulty forming new relationships compared to pre-pandemic cohorts</a:t>
            </a:r>
          </a:p>
          <a:p>
            <a:pPr>
              <a:lnSpc>
                <a:spcPct val="115000"/>
              </a:lnSpc>
              <a:spcAft>
                <a:spcPts val="800"/>
              </a:spcAft>
            </a:pPr>
            <a:r>
              <a:rPr lang="en-GB" sz="1700" kern="100" dirty="0">
                <a:effectLst/>
                <a:ea typeface="DengXian" panose="02010600030101010101" pitchFamily="2" charset="-122"/>
                <a:cs typeface="Times New Roman" panose="02020603050405020304" pitchFamily="18" charset="0"/>
              </a:rPr>
              <a:t>Research from The British Psychological Society (2024) found that university students who began their higher education during pandemic restrictions reported lower satisfaction with their university experience and weaker peer networks, with effects persisting even after normal campus activities resumed</a:t>
            </a:r>
          </a:p>
          <a:p>
            <a:endParaRPr lang="en-GB" dirty="0"/>
          </a:p>
        </p:txBody>
      </p:sp>
    </p:spTree>
    <p:extLst>
      <p:ext uri="{BB962C8B-B14F-4D97-AF65-F5344CB8AC3E}">
        <p14:creationId xmlns:p14="http://schemas.microsoft.com/office/powerpoint/2010/main" val="10141276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C8201A-7B00-1889-8578-6C0FABA135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FBFF0C-9E12-39FD-BB17-35DCC80EBE00}"/>
              </a:ext>
            </a:extLst>
          </p:cNvPr>
          <p:cNvSpPr>
            <a:spLocks noGrp="1"/>
          </p:cNvSpPr>
          <p:nvPr>
            <p:ph type="title"/>
          </p:nvPr>
        </p:nvSpPr>
        <p:spPr/>
        <p:txBody>
          <a:bodyPr>
            <a:normAutofit fontScale="90000"/>
          </a:bodyPr>
          <a:lstStyle/>
          <a:p>
            <a:br>
              <a:rPr lang="en-GB" sz="3100" kern="100" dirty="0">
                <a:effectLst/>
                <a:ea typeface="DengXian" panose="02010600030101010101" pitchFamily="2" charset="-122"/>
                <a:cs typeface="Times New Roman" panose="02020603050405020304" pitchFamily="18" charset="0"/>
              </a:rPr>
            </a:br>
            <a:r>
              <a:rPr lang="en-GB" sz="3100" kern="100" dirty="0">
                <a:effectLst/>
                <a:ea typeface="DengXian" panose="02010600030101010101" pitchFamily="2" charset="-122"/>
                <a:cs typeface="Times New Roman" panose="02020603050405020304" pitchFamily="18" charset="0"/>
              </a:rPr>
              <a:t>COVID-19's Ongoing Impact on Young People in the UK</a:t>
            </a:r>
            <a:br>
              <a:rPr lang="en-GB" sz="1800" kern="100" dirty="0">
                <a:effectLst/>
                <a:latin typeface="Aptos" panose="020B0004020202020204" pitchFamily="34" charset="0"/>
                <a:ea typeface="DengXian" panose="02010600030101010101" pitchFamily="2" charset="-122"/>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9B39B270-F4BB-1E84-69FF-492D933C49E5}"/>
              </a:ext>
            </a:extLst>
          </p:cNvPr>
          <p:cNvSpPr>
            <a:spLocks noGrp="1"/>
          </p:cNvSpPr>
          <p:nvPr>
            <p:ph idx="1"/>
          </p:nvPr>
        </p:nvSpPr>
        <p:spPr/>
        <p:txBody>
          <a:bodyPr>
            <a:normAutofit/>
          </a:bodyPr>
          <a:lstStyle/>
          <a:p>
            <a:pPr>
              <a:lnSpc>
                <a:spcPct val="115000"/>
              </a:lnSpc>
              <a:spcAft>
                <a:spcPts val="800"/>
              </a:spcAft>
              <a:buNone/>
            </a:pPr>
            <a:r>
              <a:rPr lang="en-GB" sz="1800" b="1" kern="100" dirty="0">
                <a:effectLst/>
                <a:ea typeface="DengXian" panose="02010600030101010101" pitchFamily="2" charset="-122"/>
                <a:cs typeface="Times New Roman" panose="02020603050405020304" pitchFamily="18" charset="0"/>
              </a:rPr>
              <a:t>Physical Health</a:t>
            </a:r>
            <a:endParaRPr lang="en-GB" sz="1800" kern="100" dirty="0">
              <a:effectLst/>
              <a:ea typeface="DengXian" panose="02010600030101010101" pitchFamily="2" charset="-122"/>
              <a:cs typeface="Times New Roman" panose="02020603050405020304" pitchFamily="18" charset="0"/>
            </a:endParaRPr>
          </a:p>
          <a:p>
            <a:pPr>
              <a:lnSpc>
                <a:spcPct val="115000"/>
              </a:lnSpc>
              <a:spcAft>
                <a:spcPts val="800"/>
              </a:spcAft>
            </a:pPr>
            <a:r>
              <a:rPr lang="en-GB" sz="1800" kern="100" dirty="0">
                <a:effectLst/>
                <a:ea typeface="DengXian" panose="02010600030101010101" pitchFamily="2" charset="-122"/>
                <a:cs typeface="Times New Roman" panose="02020603050405020304" pitchFamily="18" charset="0"/>
              </a:rPr>
              <a:t>The British Journal of Sports Medicine (2023) documented persistent decreases in physical activity levels among children and adolescents, with average daily activity 18% below pre-pandemic levels through 2022-2023</a:t>
            </a:r>
          </a:p>
          <a:p>
            <a:pPr>
              <a:lnSpc>
                <a:spcPct val="115000"/>
              </a:lnSpc>
              <a:spcAft>
                <a:spcPts val="800"/>
              </a:spcAft>
            </a:pPr>
            <a:r>
              <a:rPr lang="en-GB" sz="1800" kern="100" dirty="0">
                <a:effectLst/>
                <a:ea typeface="DengXian" panose="02010600030101010101" pitchFamily="2" charset="-122"/>
                <a:cs typeface="Times New Roman" panose="02020603050405020304" pitchFamily="18" charset="0"/>
              </a:rPr>
              <a:t>Research in the BMJ (2024) indicated increased rates of obesity among children aged 5-11, with rates approximately 4.2 percentage points higher than pre-pandemic trends would have predicted</a:t>
            </a:r>
          </a:p>
          <a:p>
            <a:endParaRPr lang="en-GB" dirty="0"/>
          </a:p>
        </p:txBody>
      </p:sp>
    </p:spTree>
    <p:extLst>
      <p:ext uri="{BB962C8B-B14F-4D97-AF65-F5344CB8AC3E}">
        <p14:creationId xmlns:p14="http://schemas.microsoft.com/office/powerpoint/2010/main" val="7792243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Group Task</a:t>
            </a:r>
          </a:p>
        </p:txBody>
      </p:sp>
      <p:sp>
        <p:nvSpPr>
          <p:cNvPr id="3" name="Content Placeholder 2"/>
          <p:cNvSpPr>
            <a:spLocks noGrp="1"/>
          </p:cNvSpPr>
          <p:nvPr>
            <p:ph idx="1"/>
          </p:nvPr>
        </p:nvSpPr>
        <p:spPr>
          <a:xfrm>
            <a:off x="2231136" y="2638044"/>
            <a:ext cx="7729728" cy="3956720"/>
          </a:xfrm>
        </p:spPr>
        <p:txBody>
          <a:bodyPr/>
          <a:lstStyle/>
          <a:p>
            <a:pPr algn="just"/>
            <a:r>
              <a:rPr lang="en-GB" sz="2000" dirty="0"/>
              <a:t>Group Task:</a:t>
            </a:r>
          </a:p>
          <a:p>
            <a:pPr lvl="1" algn="just"/>
            <a:r>
              <a:rPr lang="en-GB" sz="1800" dirty="0"/>
              <a:t>Reflect on what it was like working with young people during the Pandemic.</a:t>
            </a:r>
          </a:p>
          <a:p>
            <a:pPr lvl="1" algn="just"/>
            <a:r>
              <a:rPr lang="en-GB" sz="1800" dirty="0"/>
              <a:t>Reflect on what it was like for you during the Pandemic.</a:t>
            </a:r>
          </a:p>
          <a:p>
            <a:pPr lvl="1" algn="just"/>
            <a:r>
              <a:rPr lang="en-GB" sz="1800" dirty="0"/>
              <a:t>Do any themes emerge when considering your experiences?</a:t>
            </a:r>
          </a:p>
          <a:p>
            <a:endParaRPr lang="en-GB" dirty="0"/>
          </a:p>
        </p:txBody>
      </p:sp>
    </p:spTree>
    <p:extLst>
      <p:ext uri="{BB962C8B-B14F-4D97-AF65-F5344CB8AC3E}">
        <p14:creationId xmlns:p14="http://schemas.microsoft.com/office/powerpoint/2010/main" val="16875039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C6252-CFD3-E109-64C5-1106D12BD609}"/>
              </a:ext>
            </a:extLst>
          </p:cNvPr>
          <p:cNvSpPr>
            <a:spLocks noGrp="1"/>
          </p:cNvSpPr>
          <p:nvPr>
            <p:ph type="title"/>
          </p:nvPr>
        </p:nvSpPr>
        <p:spPr/>
        <p:txBody>
          <a:bodyPr/>
          <a:lstStyle/>
          <a:p>
            <a:r>
              <a:rPr lang="en-GB" dirty="0"/>
              <a:t>Lessons for practice</a:t>
            </a:r>
          </a:p>
        </p:txBody>
      </p:sp>
      <p:sp>
        <p:nvSpPr>
          <p:cNvPr id="3" name="Content Placeholder 2">
            <a:extLst>
              <a:ext uri="{FF2B5EF4-FFF2-40B4-BE49-F238E27FC236}">
                <a16:creationId xmlns:a16="http://schemas.microsoft.com/office/drawing/2014/main" id="{86680F4A-A0C2-BFE8-5E42-543DFECE94E7}"/>
              </a:ext>
            </a:extLst>
          </p:cNvPr>
          <p:cNvSpPr>
            <a:spLocks noGrp="1"/>
          </p:cNvSpPr>
          <p:nvPr>
            <p:ph idx="1"/>
          </p:nvPr>
        </p:nvSpPr>
        <p:spPr/>
        <p:txBody>
          <a:bodyPr/>
          <a:lstStyle/>
          <a:p>
            <a:r>
              <a:rPr lang="en-GB" sz="1800" dirty="0"/>
              <a:t>What lessons are there for Youth </a:t>
            </a:r>
            <a:r>
              <a:rPr lang="en-GB" dirty="0"/>
              <a:t>W</a:t>
            </a:r>
            <a:r>
              <a:rPr lang="en-GB" sz="1800" dirty="0"/>
              <a:t>ork practice when considering the impact Covid had (and is still having) on young people?</a:t>
            </a:r>
          </a:p>
        </p:txBody>
      </p:sp>
    </p:spTree>
    <p:extLst>
      <p:ext uri="{BB962C8B-B14F-4D97-AF65-F5344CB8AC3E}">
        <p14:creationId xmlns:p14="http://schemas.microsoft.com/office/powerpoint/2010/main" val="39876634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dirty="0"/>
              <a:t>Youth work as a protective factor</a:t>
            </a:r>
          </a:p>
        </p:txBody>
      </p:sp>
      <p:pic>
        <p:nvPicPr>
          <p:cNvPr id="1026" name="Picture 2" descr="See the source imag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077217" y="2231099"/>
            <a:ext cx="4037566" cy="445645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8567651" y="6379772"/>
            <a:ext cx="3696393" cy="307777"/>
          </a:xfrm>
          <a:prstGeom prst="rect">
            <a:avLst/>
          </a:prstGeom>
          <a:noFill/>
        </p:spPr>
        <p:txBody>
          <a:bodyPr wrap="square" rtlCol="0">
            <a:spAutoFit/>
          </a:bodyPr>
          <a:lstStyle/>
          <a:p>
            <a:pPr algn="r"/>
            <a:r>
              <a:rPr lang="en-GB" sz="1400" dirty="0"/>
              <a:t>(Image sourced from Microsoft Bing, 2021)</a:t>
            </a:r>
          </a:p>
        </p:txBody>
      </p:sp>
      <p:sp>
        <p:nvSpPr>
          <p:cNvPr id="3" name="Oval Callout 2"/>
          <p:cNvSpPr/>
          <p:nvPr/>
        </p:nvSpPr>
        <p:spPr>
          <a:xfrm>
            <a:off x="212233" y="2947982"/>
            <a:ext cx="3577520" cy="2090082"/>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Callout 5"/>
          <p:cNvSpPr/>
          <p:nvPr/>
        </p:nvSpPr>
        <p:spPr>
          <a:xfrm>
            <a:off x="8335502" y="2947982"/>
            <a:ext cx="3731094" cy="2102582"/>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444381" y="3663677"/>
            <a:ext cx="3511646" cy="830997"/>
          </a:xfrm>
          <a:prstGeom prst="rect">
            <a:avLst/>
          </a:prstGeom>
          <a:noFill/>
        </p:spPr>
        <p:txBody>
          <a:bodyPr wrap="square" rtlCol="0">
            <a:spAutoFit/>
          </a:bodyPr>
          <a:lstStyle/>
          <a:p>
            <a:r>
              <a:rPr lang="en-GB" sz="2400" b="1" dirty="0"/>
              <a:t>Professional Curiosity </a:t>
            </a:r>
          </a:p>
          <a:p>
            <a:r>
              <a:rPr lang="en-GB" sz="2400" b="1" dirty="0"/>
              <a:t>(Elias, 2024)</a:t>
            </a:r>
          </a:p>
        </p:txBody>
      </p:sp>
      <p:sp>
        <p:nvSpPr>
          <p:cNvPr id="7" name="TextBox 6"/>
          <p:cNvSpPr txBox="1"/>
          <p:nvPr/>
        </p:nvSpPr>
        <p:spPr>
          <a:xfrm>
            <a:off x="8678746" y="3577524"/>
            <a:ext cx="3266797" cy="830997"/>
          </a:xfrm>
          <a:prstGeom prst="rect">
            <a:avLst/>
          </a:prstGeom>
          <a:noFill/>
        </p:spPr>
        <p:txBody>
          <a:bodyPr wrap="square" rtlCol="0">
            <a:spAutoFit/>
          </a:bodyPr>
          <a:lstStyle/>
          <a:p>
            <a:r>
              <a:rPr lang="en-GB" sz="2400" b="1" dirty="0"/>
              <a:t>Reachable Moments</a:t>
            </a:r>
          </a:p>
          <a:p>
            <a:r>
              <a:rPr lang="en-GB" sz="2400" b="1" dirty="0"/>
              <a:t>(Elias, 2024)</a:t>
            </a:r>
          </a:p>
        </p:txBody>
      </p:sp>
    </p:spTree>
    <p:extLst>
      <p:ext uri="{BB962C8B-B14F-4D97-AF65-F5344CB8AC3E}">
        <p14:creationId xmlns:p14="http://schemas.microsoft.com/office/powerpoint/2010/main" val="28036964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a:t>Significance of the youth worker’s relationship with young people</a:t>
            </a:r>
          </a:p>
        </p:txBody>
      </p:sp>
      <p:sp>
        <p:nvSpPr>
          <p:cNvPr id="3" name="Content Placeholder 2"/>
          <p:cNvSpPr>
            <a:spLocks noGrp="1"/>
          </p:cNvSpPr>
          <p:nvPr>
            <p:ph idx="1"/>
          </p:nvPr>
        </p:nvSpPr>
        <p:spPr/>
        <p:txBody>
          <a:bodyPr/>
          <a:lstStyle/>
          <a:p>
            <a:r>
              <a:rPr lang="en-GB" dirty="0"/>
              <a:t>Jolly (2010, p. 6) notes how “it is no exaggeration to say that the single most important factor in defining youth work practice rests with the worker”.</a:t>
            </a:r>
          </a:p>
          <a:p>
            <a:r>
              <a:rPr lang="en-GB" dirty="0"/>
              <a:t>Skinner (2010, p. 43) states that “the desire to connect with other people is a fundamental skill for youth workers.  They must be deeply interested in human relations and posses the ability to build relationships”.</a:t>
            </a:r>
          </a:p>
          <a:p>
            <a:r>
              <a:rPr lang="en-GB" dirty="0"/>
              <a:t>Jolly (2010, p. 6) notes how the significance of relationship building was seen as pivotal almost 90 years ago when </a:t>
            </a:r>
            <a:r>
              <a:rPr lang="en-GB" dirty="0" err="1"/>
              <a:t>Henriques</a:t>
            </a:r>
            <a:r>
              <a:rPr lang="en-GB" dirty="0"/>
              <a:t> (1933, p. 60 </a:t>
            </a:r>
            <a:r>
              <a:rPr lang="en-GB" i="1" dirty="0"/>
              <a:t>cited in</a:t>
            </a:r>
            <a:r>
              <a:rPr lang="en-GB" dirty="0"/>
              <a:t> Jolly, 2006, p. 6) noted how the success of any youth club rests “upon the personality and ingenuity of the leader”.</a:t>
            </a:r>
          </a:p>
          <a:p>
            <a:endParaRPr lang="en-GB" dirty="0"/>
          </a:p>
        </p:txBody>
      </p:sp>
    </p:spTree>
    <p:extLst>
      <p:ext uri="{BB962C8B-B14F-4D97-AF65-F5344CB8AC3E}">
        <p14:creationId xmlns:p14="http://schemas.microsoft.com/office/powerpoint/2010/main" val="21635092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a:t>Significance of the youth worker’s relationship with young people</a:t>
            </a:r>
            <a:endParaRPr lang="en-US" dirty="0"/>
          </a:p>
        </p:txBody>
      </p:sp>
      <p:sp>
        <p:nvSpPr>
          <p:cNvPr id="3" name="Content Placeholder 2"/>
          <p:cNvSpPr>
            <a:spLocks noGrp="1"/>
          </p:cNvSpPr>
          <p:nvPr>
            <p:ph idx="1"/>
          </p:nvPr>
        </p:nvSpPr>
        <p:spPr>
          <a:xfrm>
            <a:off x="2395452" y="2440222"/>
            <a:ext cx="7402484" cy="2941247"/>
          </a:xfrm>
        </p:spPr>
        <p:txBody>
          <a:bodyPr>
            <a:normAutofit fontScale="92500" lnSpcReduction="10000"/>
          </a:bodyPr>
          <a:lstStyle/>
          <a:p>
            <a:pPr algn="just"/>
            <a:r>
              <a:rPr lang="en-GB" dirty="0"/>
              <a:t>Youth workers need to be able to “initiate and develop relationships of trust and mutual respect with young people, which motivate them to understand and develop their values” (Young, 2006, p. 61)</a:t>
            </a:r>
          </a:p>
          <a:p>
            <a:pPr algn="just"/>
            <a:r>
              <a:rPr lang="en-GB" dirty="0"/>
              <a:t>Young (2006, p. 61) notes how “the relationship is everything because personal growth, development, learning about values are human tasks that can only be done with a relationship”.</a:t>
            </a:r>
          </a:p>
          <a:p>
            <a:pPr algn="just"/>
            <a:r>
              <a:rPr lang="en-GB" dirty="0"/>
              <a:t>Blacker (2010, p. 15) claims that “a central task for any youth worker has always been the need to construct and sustain educational and social relationships with young people”.</a:t>
            </a:r>
          </a:p>
          <a:p>
            <a:pPr algn="just"/>
            <a:r>
              <a:rPr lang="en-GB" dirty="0"/>
              <a:t>Blacker (2010, p. 17) continues by stating how </a:t>
            </a:r>
          </a:p>
          <a:p>
            <a:pPr algn="just"/>
            <a:endParaRPr lang="en-US" dirty="0"/>
          </a:p>
        </p:txBody>
      </p:sp>
      <p:sp>
        <p:nvSpPr>
          <p:cNvPr id="4" name="TextBox 3"/>
          <p:cNvSpPr txBox="1"/>
          <p:nvPr/>
        </p:nvSpPr>
        <p:spPr>
          <a:xfrm>
            <a:off x="3009208" y="5298947"/>
            <a:ext cx="6495010" cy="738664"/>
          </a:xfrm>
          <a:prstGeom prst="rect">
            <a:avLst/>
          </a:prstGeom>
          <a:noFill/>
        </p:spPr>
        <p:txBody>
          <a:bodyPr wrap="square" rtlCol="0">
            <a:spAutoFit/>
          </a:bodyPr>
          <a:lstStyle/>
          <a:p>
            <a:pPr algn="just"/>
            <a:r>
              <a:rPr lang="en-GB" sz="1400" dirty="0"/>
              <a:t>Our ability to build and sustain appropriate, effective and valuable relationships with young people is at the heart of youth work practice.  How we relate to those we work with and the content of those relationships is our fundamental concern. </a:t>
            </a:r>
          </a:p>
        </p:txBody>
      </p:sp>
      <p:sp>
        <p:nvSpPr>
          <p:cNvPr id="5" name="TextBox 4"/>
          <p:cNvSpPr txBox="1"/>
          <p:nvPr/>
        </p:nvSpPr>
        <p:spPr>
          <a:xfrm>
            <a:off x="9443804" y="6205928"/>
            <a:ext cx="2608288" cy="307777"/>
          </a:xfrm>
          <a:prstGeom prst="rect">
            <a:avLst/>
          </a:prstGeom>
          <a:noFill/>
        </p:spPr>
        <p:txBody>
          <a:bodyPr wrap="square" rtlCol="0">
            <a:spAutoFit/>
          </a:bodyPr>
          <a:lstStyle/>
          <a:p>
            <a:r>
              <a:rPr lang="en-GB" sz="1400" dirty="0"/>
              <a:t>(Blacker, 2010, p. 17)</a:t>
            </a:r>
            <a:endParaRPr lang="en-US" sz="1400" dirty="0"/>
          </a:p>
        </p:txBody>
      </p:sp>
    </p:spTree>
    <p:extLst>
      <p:ext uri="{BB962C8B-B14F-4D97-AF65-F5344CB8AC3E}">
        <p14:creationId xmlns:p14="http://schemas.microsoft.com/office/powerpoint/2010/main" val="4123931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Examples of good practice?</a:t>
            </a:r>
          </a:p>
        </p:txBody>
      </p:sp>
      <p:sp>
        <p:nvSpPr>
          <p:cNvPr id="3" name="Content Placeholder 2"/>
          <p:cNvSpPr>
            <a:spLocks noGrp="1"/>
          </p:cNvSpPr>
          <p:nvPr>
            <p:ph idx="1"/>
          </p:nvPr>
        </p:nvSpPr>
        <p:spPr/>
        <p:txBody>
          <a:bodyPr/>
          <a:lstStyle/>
          <a:p>
            <a:r>
              <a:rPr lang="en-GB" dirty="0"/>
              <a:t>Whole Group Discussion…</a:t>
            </a:r>
          </a:p>
        </p:txBody>
      </p:sp>
    </p:spTree>
    <p:extLst>
      <p:ext uri="{BB962C8B-B14F-4D97-AF65-F5344CB8AC3E}">
        <p14:creationId xmlns:p14="http://schemas.microsoft.com/office/powerpoint/2010/main" val="30328901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Reference List</a:t>
            </a:r>
          </a:p>
        </p:txBody>
      </p:sp>
      <p:sp>
        <p:nvSpPr>
          <p:cNvPr id="3" name="Content Placeholder 2"/>
          <p:cNvSpPr>
            <a:spLocks noGrp="1"/>
          </p:cNvSpPr>
          <p:nvPr>
            <p:ph idx="1"/>
          </p:nvPr>
        </p:nvSpPr>
        <p:spPr/>
        <p:txBody>
          <a:bodyPr>
            <a:normAutofit fontScale="77500" lnSpcReduction="20000"/>
          </a:bodyPr>
          <a:lstStyle/>
          <a:p>
            <a:r>
              <a:rPr lang="en-GB" dirty="0"/>
              <a:t>Blacker, H. (2010) “Relationships, friendships and youth work”, in </a:t>
            </a:r>
            <a:r>
              <a:rPr lang="en-GB" altLang="en-US" dirty="0">
                <a:ea typeface="Calibri" panose="020F0502020204030204" pitchFamily="34" charset="0"/>
                <a:cs typeface="Arial" panose="020B0604020202020204" pitchFamily="34" charset="0"/>
              </a:rPr>
              <a:t>Jeffs, T. &amp; Smith, M. (</a:t>
            </a:r>
            <a:r>
              <a:rPr lang="en-GB" altLang="en-US" dirty="0" err="1">
                <a:ea typeface="Calibri" panose="020F0502020204030204" pitchFamily="34" charset="0"/>
                <a:cs typeface="Arial" panose="020B0604020202020204" pitchFamily="34" charset="0"/>
              </a:rPr>
              <a:t>eds</a:t>
            </a:r>
            <a:r>
              <a:rPr lang="en-GB" altLang="en-US" dirty="0">
                <a:ea typeface="Calibri" panose="020F0502020204030204" pitchFamily="34" charset="0"/>
                <a:cs typeface="Arial" panose="020B0604020202020204" pitchFamily="34" charset="0"/>
              </a:rPr>
              <a:t>). (2010) </a:t>
            </a:r>
            <a:r>
              <a:rPr lang="en-GB" altLang="en-US" i="1" dirty="0">
                <a:ea typeface="Calibri" panose="020F0502020204030204" pitchFamily="34" charset="0"/>
                <a:cs typeface="Arial" panose="020B0604020202020204" pitchFamily="34" charset="0"/>
              </a:rPr>
              <a:t>Youth work Practice</a:t>
            </a:r>
            <a:r>
              <a:rPr lang="en-GB" altLang="en-US" dirty="0">
                <a:ea typeface="Calibri" panose="020F0502020204030204" pitchFamily="34" charset="0"/>
                <a:cs typeface="Arial" panose="020B0604020202020204" pitchFamily="34" charset="0"/>
              </a:rPr>
              <a:t>, Basingstoke: Palgrave Macmillan, pp. 15-30. </a:t>
            </a:r>
          </a:p>
          <a:p>
            <a:r>
              <a:rPr lang="en-GB" altLang="en-US" dirty="0">
                <a:cs typeface="Arial" panose="020B0604020202020204" pitchFamily="34" charset="0"/>
              </a:rPr>
              <a:t>Holland, S. (2020) </a:t>
            </a:r>
            <a:r>
              <a:rPr lang="en-GB" altLang="en-US" i="1" dirty="0">
                <a:cs typeface="Arial" panose="020B0604020202020204" pitchFamily="34" charset="0"/>
              </a:rPr>
              <a:t>“</a:t>
            </a:r>
            <a:r>
              <a:rPr lang="en-GB" i="1" dirty="0"/>
              <a:t>Coronavirus and Me”. </a:t>
            </a:r>
            <a:r>
              <a:rPr lang="en-GB" dirty="0"/>
              <a:t>Children’s Commissioner for Wales.  Available at: </a:t>
            </a:r>
            <a:r>
              <a:rPr lang="en-GB" dirty="0">
                <a:hlinkClick r:id="rId2"/>
              </a:rPr>
              <a:t>https://www.childcomwales.org.uk/wp-content/uploads/2020/06/FINAL_formattedCVRep_EN.pdf</a:t>
            </a:r>
            <a:endParaRPr lang="en-GB" altLang="en-US" dirty="0">
              <a:ea typeface="Calibri" panose="020F0502020204030204" pitchFamily="34" charset="0"/>
              <a:cs typeface="Arial" panose="020B0604020202020204" pitchFamily="34" charset="0"/>
            </a:endParaRPr>
          </a:p>
          <a:p>
            <a:r>
              <a:rPr lang="en-GB" altLang="en-US" dirty="0">
                <a:cs typeface="Arial" panose="020B0604020202020204" pitchFamily="34" charset="0"/>
              </a:rPr>
              <a:t>Holland, S. (2021) </a:t>
            </a:r>
            <a:r>
              <a:rPr lang="en-GB" altLang="en-US" i="1" dirty="0">
                <a:cs typeface="Arial" panose="020B0604020202020204" pitchFamily="34" charset="0"/>
              </a:rPr>
              <a:t>“</a:t>
            </a:r>
            <a:r>
              <a:rPr lang="en-GB" i="1" dirty="0"/>
              <a:t>Coronavirus and Me: A second nationwide survey of the views and experiences of children and young people in Wales”. </a:t>
            </a:r>
            <a:r>
              <a:rPr lang="en-GB" dirty="0"/>
              <a:t>Children’s Commissioner for Wales.  </a:t>
            </a:r>
            <a:r>
              <a:rPr lang="en-GB"/>
              <a:t>Available at: </a:t>
            </a:r>
            <a:r>
              <a:rPr lang="en-GB">
                <a:hlinkClick r:id="rId3"/>
              </a:rPr>
              <a:t>https://www.childcomwales.org.uk/wp-content/uploads/2021/02/CoronavirusAndMe_Jan21_ENG_110221_FINAL.pdf</a:t>
            </a:r>
            <a:endParaRPr lang="en-GB" altLang="en-US" i="1" dirty="0"/>
          </a:p>
          <a:p>
            <a:r>
              <a:rPr lang="en-GB" dirty="0"/>
              <a:t>Jolly, J. (2010) “Local Youth Work”, in Rogers, A. &amp; Smith, M. (</a:t>
            </a:r>
            <a:r>
              <a:rPr lang="en-GB" dirty="0" err="1"/>
              <a:t>eds</a:t>
            </a:r>
            <a:r>
              <a:rPr lang="en-GB" dirty="0"/>
              <a:t>). (2010)  </a:t>
            </a:r>
            <a:r>
              <a:rPr lang="en-GB" i="1" dirty="0"/>
              <a:t>Journeying Together</a:t>
            </a:r>
            <a:r>
              <a:rPr lang="en-GB" dirty="0"/>
              <a:t>, Dorset: Russell House Publishing, pp. 1-12.</a:t>
            </a:r>
          </a:p>
          <a:p>
            <a:r>
              <a:rPr lang="en-GB" dirty="0"/>
              <a:t>Skinner, J. (2010) “Finding and recognising youth workers”, in Rogers, A. &amp; Smith, M. (</a:t>
            </a:r>
            <a:r>
              <a:rPr lang="en-GB" dirty="0" err="1"/>
              <a:t>eds</a:t>
            </a:r>
            <a:r>
              <a:rPr lang="en-GB" dirty="0"/>
              <a:t>). (2010)  </a:t>
            </a:r>
            <a:r>
              <a:rPr lang="en-GB" i="1" dirty="0"/>
              <a:t>Journeying Together</a:t>
            </a:r>
            <a:r>
              <a:rPr lang="en-GB" dirty="0"/>
              <a:t>, Dorset: Russell House Publishing, pp. 40-51.</a:t>
            </a:r>
          </a:p>
          <a:p>
            <a:r>
              <a:rPr lang="en-GB" dirty="0"/>
              <a:t>Young, K. (2006) </a:t>
            </a:r>
            <a:r>
              <a:rPr lang="en-GB" i="1" dirty="0"/>
              <a:t>The Art of Youth work, </a:t>
            </a:r>
            <a:r>
              <a:rPr lang="en-GB" dirty="0"/>
              <a:t>Lyme Regis: Russell House.</a:t>
            </a:r>
            <a:endParaRPr lang="en-US" dirty="0"/>
          </a:p>
          <a:p>
            <a:endParaRPr lang="en-GB" dirty="0"/>
          </a:p>
        </p:txBody>
      </p:sp>
    </p:spTree>
    <p:extLst>
      <p:ext uri="{BB962C8B-B14F-4D97-AF65-F5344CB8AC3E}">
        <p14:creationId xmlns:p14="http://schemas.microsoft.com/office/powerpoint/2010/main" val="462129614"/>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TM10001115[[fn=Parcel]]</Template>
  <TotalTime>3196</TotalTime>
  <Words>3092</Words>
  <Application>Microsoft Office PowerPoint</Application>
  <PresentationFormat>Widescreen</PresentationFormat>
  <Paragraphs>144</Paragraphs>
  <Slides>30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DengXian</vt:lpstr>
      <vt:lpstr>Aptos</vt:lpstr>
      <vt:lpstr>Arial</vt:lpstr>
      <vt:lpstr>Calibri</vt:lpstr>
      <vt:lpstr>Gill Sans MT</vt:lpstr>
      <vt:lpstr>Symbol</vt:lpstr>
      <vt:lpstr>Parcel</vt:lpstr>
      <vt:lpstr>ECYW6006  Young people and society 3:  Trauma, Exploitation and Toxic Childhood</vt:lpstr>
      <vt:lpstr>Social Factors</vt:lpstr>
      <vt:lpstr>Social factors</vt:lpstr>
      <vt:lpstr>Social factors</vt:lpstr>
      <vt:lpstr>Social factors</vt:lpstr>
      <vt:lpstr>Social factors</vt:lpstr>
      <vt:lpstr>Social factors </vt:lpstr>
      <vt:lpstr>Social factors</vt:lpstr>
      <vt:lpstr>Social factors</vt:lpstr>
      <vt:lpstr>Group Task</vt:lpstr>
      <vt:lpstr>Coronavirus: Why young people are a 'lost generation'</vt:lpstr>
      <vt:lpstr>Listening to young people… A snapshot…</vt:lpstr>
      <vt:lpstr>Listening to young people… A snapshot…</vt:lpstr>
      <vt:lpstr>Coronavirus and Me – Results of January 2021 survey</vt:lpstr>
      <vt:lpstr>Coronavirus and Me – Results of January 2021 survey</vt:lpstr>
      <vt:lpstr>Coronavirus and Me – Results of January 2021 survey</vt:lpstr>
      <vt:lpstr>United NATIONS CONVENTION ON THE RIGHTS OF THE CHILD - UNCRC  (UNICEF, 1989 cited in Children Commissioner for Wales, 2021)</vt:lpstr>
      <vt:lpstr>Coronavirus and Me – Results of January 2021 survey</vt:lpstr>
      <vt:lpstr> COVID-19's Ongoing Impact on Young People in the UK </vt:lpstr>
      <vt:lpstr> COVID-19's Ongoing Impact on Young People in the UK </vt:lpstr>
      <vt:lpstr> COVID-19's Ongoing Impact on Young People in the UK </vt:lpstr>
      <vt:lpstr> COVID-19's Ongoing Impact on Young People in the UK </vt:lpstr>
      <vt:lpstr> COVID-19's Ongoing Impact on Young People in the UK </vt:lpstr>
      <vt:lpstr>Group Task</vt:lpstr>
      <vt:lpstr>Lessons for practice</vt:lpstr>
      <vt:lpstr>Youth work as a protective factor</vt:lpstr>
      <vt:lpstr>Significance of the youth worker’s relationship with young people</vt:lpstr>
      <vt:lpstr>Significance of the youth worker’s relationship with young people</vt:lpstr>
      <vt:lpstr>Examples of good practice?</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ECYW6001 - dissertation</dc:title>
  <dc:creator>Angharad Lewis</dc:creator>
  <cp:lastModifiedBy>Angharad Lewis</cp:lastModifiedBy>
  <cp:revision>35</cp:revision>
  <dcterms:created xsi:type="dcterms:W3CDTF">2020-10-22T14:06:10Z</dcterms:created>
  <dcterms:modified xsi:type="dcterms:W3CDTF">2025-05-05T21:50:19Z</dcterms:modified>
</cp:coreProperties>
</file>