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25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diagrams/_rels/data1.xml.rels><?xml version="1.0" encoding="UTF-8" standalone="yes"?>
<Relationships xmlns="http://schemas.openxmlformats.org/package/2006/relationships"><Relationship Id="rId3" Type="http://schemas.openxmlformats.org/officeDocument/2006/relationships/image" Target="../media/image9.svg" /><Relationship Id="rId2" Type="http://schemas.openxmlformats.org/officeDocument/2006/relationships/image" Target="../media/image8.svg" /><Relationship Id="rId1" Type="http://schemas.openxmlformats.org/officeDocument/2006/relationships/image" Target="../media/image7.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9.svg" /><Relationship Id="rId2" Type="http://schemas.openxmlformats.org/officeDocument/2006/relationships/image" Target="../media/image8.svg" /><Relationship Id="rId1" Type="http://schemas.openxmlformats.org/officeDocument/2006/relationships/image" Target="../media/image7.svg" /></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2954E3-06A3-45F5-9FA4-CE50655B695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A7ABE51-3E41-4181-83E1-33B252C04BFC}">
      <dgm:prSet/>
      <dgm:spPr/>
      <dgm:t>
        <a:bodyPr/>
        <a:lstStyle/>
        <a:p>
          <a:r>
            <a:rPr lang="en-GB"/>
            <a:t>The analysis has demonstrated that Basil's Bakery is experiencing a sustained decline in sales due to a combination of external and internal factors.</a:t>
          </a:r>
          <a:endParaRPr lang="en-US"/>
        </a:p>
      </dgm:t>
    </dgm:pt>
    <dgm:pt modelId="{EFAD1639-6DDB-47B1-AFEF-8358516131B7}" type="parTrans" cxnId="{67B9C2F7-8092-4A95-8DF3-821498C0F3D9}">
      <dgm:prSet/>
      <dgm:spPr/>
      <dgm:t>
        <a:bodyPr/>
        <a:lstStyle/>
        <a:p>
          <a:endParaRPr lang="en-US"/>
        </a:p>
      </dgm:t>
    </dgm:pt>
    <dgm:pt modelId="{D1D0807D-67FD-4476-BD16-F42E274A5A11}" type="sibTrans" cxnId="{67B9C2F7-8092-4A95-8DF3-821498C0F3D9}">
      <dgm:prSet/>
      <dgm:spPr/>
      <dgm:t>
        <a:bodyPr/>
        <a:lstStyle/>
        <a:p>
          <a:endParaRPr lang="en-US"/>
        </a:p>
      </dgm:t>
    </dgm:pt>
    <dgm:pt modelId="{F3982C90-5DE6-4A69-B86A-8DBA16AD25D7}">
      <dgm:prSet/>
      <dgm:spPr/>
      <dgm:t>
        <a:bodyPr/>
        <a:lstStyle/>
        <a:p>
          <a:r>
            <a:rPr lang="en-GB"/>
            <a:t>The PESTEL analysis identified significant economic, social and technological challenges, including rising operating costs, changing consumer behaviour and the increasing demand for digital convenience. These factors have reduced customer footfall and negatively affected business performance.</a:t>
          </a:r>
          <a:endParaRPr lang="en-US"/>
        </a:p>
      </dgm:t>
    </dgm:pt>
    <dgm:pt modelId="{6E9E122A-9F6F-48D5-94D1-0EA4F785B929}" type="parTrans" cxnId="{A7BA66BB-6165-49B9-AC28-F69E0383A169}">
      <dgm:prSet/>
      <dgm:spPr/>
      <dgm:t>
        <a:bodyPr/>
        <a:lstStyle/>
        <a:p>
          <a:endParaRPr lang="en-US"/>
        </a:p>
      </dgm:t>
    </dgm:pt>
    <dgm:pt modelId="{9790D6DC-C2E5-43D9-A44E-BDB821D26320}" type="sibTrans" cxnId="{A7BA66BB-6165-49B9-AC28-F69E0383A169}">
      <dgm:prSet/>
      <dgm:spPr/>
      <dgm:t>
        <a:bodyPr/>
        <a:lstStyle/>
        <a:p>
          <a:endParaRPr lang="en-US"/>
        </a:p>
      </dgm:t>
    </dgm:pt>
    <dgm:pt modelId="{5A5ABBEE-4A44-4BEA-9951-706AC2437845}">
      <dgm:prSet/>
      <dgm:spPr/>
      <dgm:t>
        <a:bodyPr/>
        <a:lstStyle/>
        <a:p>
          <a:r>
            <a:rPr lang="en-GB"/>
            <a:t>Furthermore, the Cause-and-Effect analysis revealed that operational limitations, such as the absence of delivery services and an ineffective pre-order system, have restricted the bakery's ability to respond to changing market conditions.</a:t>
          </a:r>
          <a:endParaRPr lang="en-US"/>
        </a:p>
      </dgm:t>
    </dgm:pt>
    <dgm:pt modelId="{BF843AB3-8D14-4439-B0D9-56F8D2520790}" type="parTrans" cxnId="{86DBF371-6EF5-4DFC-BF6D-73F0390D8ADB}">
      <dgm:prSet/>
      <dgm:spPr/>
      <dgm:t>
        <a:bodyPr/>
        <a:lstStyle/>
        <a:p>
          <a:endParaRPr lang="en-US"/>
        </a:p>
      </dgm:t>
    </dgm:pt>
    <dgm:pt modelId="{98E676AF-3C87-4BC3-9A24-AF5D2439D073}" type="sibTrans" cxnId="{86DBF371-6EF5-4DFC-BF6D-73F0390D8ADB}">
      <dgm:prSet/>
      <dgm:spPr/>
      <dgm:t>
        <a:bodyPr/>
        <a:lstStyle/>
        <a:p>
          <a:endParaRPr lang="en-US"/>
        </a:p>
      </dgm:t>
    </dgm:pt>
    <dgm:pt modelId="{66D7354D-B27B-4969-97A8-0E21DF412C6B}" type="pres">
      <dgm:prSet presAssocID="{212954E3-06A3-45F5-9FA4-CE50655B6950}" presName="root" presStyleCnt="0">
        <dgm:presLayoutVars>
          <dgm:dir/>
          <dgm:resizeHandles val="exact"/>
        </dgm:presLayoutVars>
      </dgm:prSet>
      <dgm:spPr/>
    </dgm:pt>
    <dgm:pt modelId="{83C07D25-EDAB-4822-B5F5-5C40E6CCF6C9}" type="pres">
      <dgm:prSet presAssocID="{0A7ABE51-3E41-4181-83E1-33B252C04BFC}" presName="compNode" presStyleCnt="0"/>
      <dgm:spPr/>
    </dgm:pt>
    <dgm:pt modelId="{906CA906-5EDD-4E14-B5C6-62CE3D8E6860}" type="pres">
      <dgm:prSet presAssocID="{0A7ABE51-3E41-4181-83E1-33B252C04BFC}" presName="bgRect" presStyleLbl="bgShp" presStyleIdx="0" presStyleCnt="3"/>
      <dgm:spPr/>
    </dgm:pt>
    <dgm:pt modelId="{10184F53-A4A6-4E60-A3E1-F92736A76477}" type="pres">
      <dgm:prSet presAssocID="{0A7ABE51-3E41-4181-83E1-33B252C04BF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upcake"/>
        </a:ext>
      </dgm:extLst>
    </dgm:pt>
    <dgm:pt modelId="{21968052-7CEC-41F6-A6A0-983F4F8BEEB6}" type="pres">
      <dgm:prSet presAssocID="{0A7ABE51-3E41-4181-83E1-33B252C04BFC}" presName="spaceRect" presStyleCnt="0"/>
      <dgm:spPr/>
    </dgm:pt>
    <dgm:pt modelId="{715C7B1E-14C5-4995-89DF-17E5E3318E00}" type="pres">
      <dgm:prSet presAssocID="{0A7ABE51-3E41-4181-83E1-33B252C04BFC}" presName="parTx" presStyleLbl="revTx" presStyleIdx="0" presStyleCnt="3">
        <dgm:presLayoutVars>
          <dgm:chMax val="0"/>
          <dgm:chPref val="0"/>
        </dgm:presLayoutVars>
      </dgm:prSet>
      <dgm:spPr/>
    </dgm:pt>
    <dgm:pt modelId="{40B58349-E4FD-48BC-A37D-DA2D600449B7}" type="pres">
      <dgm:prSet presAssocID="{D1D0807D-67FD-4476-BD16-F42E274A5A11}" presName="sibTrans" presStyleCnt="0"/>
      <dgm:spPr/>
    </dgm:pt>
    <dgm:pt modelId="{8523EB20-FAB1-4206-B66A-47F2E107A5B8}" type="pres">
      <dgm:prSet presAssocID="{F3982C90-5DE6-4A69-B86A-8DBA16AD25D7}" presName="compNode" presStyleCnt="0"/>
      <dgm:spPr/>
    </dgm:pt>
    <dgm:pt modelId="{CD2DC433-DD7B-464B-9D64-55930ED2901E}" type="pres">
      <dgm:prSet presAssocID="{F3982C90-5DE6-4A69-B86A-8DBA16AD25D7}" presName="bgRect" presStyleLbl="bgShp" presStyleIdx="1" presStyleCnt="3"/>
      <dgm:spPr/>
    </dgm:pt>
    <dgm:pt modelId="{BC9F9259-D701-42C9-A0B8-52F1D5530F5A}" type="pres">
      <dgm:prSet presAssocID="{F3982C90-5DE6-4A69-B86A-8DBA16AD25D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07FAE211-8A59-4773-B7C1-E38C0AD979A9}" type="pres">
      <dgm:prSet presAssocID="{F3982C90-5DE6-4A69-B86A-8DBA16AD25D7}" presName="spaceRect" presStyleCnt="0"/>
      <dgm:spPr/>
    </dgm:pt>
    <dgm:pt modelId="{5E9F2E66-E5A7-47F2-9050-2CD1E4E3743C}" type="pres">
      <dgm:prSet presAssocID="{F3982C90-5DE6-4A69-B86A-8DBA16AD25D7}" presName="parTx" presStyleLbl="revTx" presStyleIdx="1" presStyleCnt="3">
        <dgm:presLayoutVars>
          <dgm:chMax val="0"/>
          <dgm:chPref val="0"/>
        </dgm:presLayoutVars>
      </dgm:prSet>
      <dgm:spPr/>
    </dgm:pt>
    <dgm:pt modelId="{1C842CF7-0FCB-4397-85D6-E761FBAD7F3F}" type="pres">
      <dgm:prSet presAssocID="{9790D6DC-C2E5-43D9-A44E-BDB821D26320}" presName="sibTrans" presStyleCnt="0"/>
      <dgm:spPr/>
    </dgm:pt>
    <dgm:pt modelId="{9EF52820-141B-48AE-885B-713AD78C19F9}" type="pres">
      <dgm:prSet presAssocID="{5A5ABBEE-4A44-4BEA-9951-706AC2437845}" presName="compNode" presStyleCnt="0"/>
      <dgm:spPr/>
    </dgm:pt>
    <dgm:pt modelId="{5583699B-84B6-46A9-996A-AF5EBBE66834}" type="pres">
      <dgm:prSet presAssocID="{5A5ABBEE-4A44-4BEA-9951-706AC2437845}" presName="bgRect" presStyleLbl="bgShp" presStyleIdx="2" presStyleCnt="3"/>
      <dgm:spPr/>
    </dgm:pt>
    <dgm:pt modelId="{112E7CC3-3A8C-4874-842B-7D7842384D0E}" type="pres">
      <dgm:prSet presAssocID="{5A5ABBEE-4A44-4BEA-9951-706AC243784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peed Bump"/>
        </a:ext>
      </dgm:extLst>
    </dgm:pt>
    <dgm:pt modelId="{848F744B-9D5E-46C5-B38F-543EEE9968B9}" type="pres">
      <dgm:prSet presAssocID="{5A5ABBEE-4A44-4BEA-9951-706AC2437845}" presName="spaceRect" presStyleCnt="0"/>
      <dgm:spPr/>
    </dgm:pt>
    <dgm:pt modelId="{8E751650-6D36-413C-9FD9-BAD8D7A3989A}" type="pres">
      <dgm:prSet presAssocID="{5A5ABBEE-4A44-4BEA-9951-706AC2437845}" presName="parTx" presStyleLbl="revTx" presStyleIdx="2" presStyleCnt="3">
        <dgm:presLayoutVars>
          <dgm:chMax val="0"/>
          <dgm:chPref val="0"/>
        </dgm:presLayoutVars>
      </dgm:prSet>
      <dgm:spPr/>
    </dgm:pt>
  </dgm:ptLst>
  <dgm:cxnLst>
    <dgm:cxn modelId="{A584CD25-AE39-4FE4-B082-6D120E67D51A}" type="presOf" srcId="{5A5ABBEE-4A44-4BEA-9951-706AC2437845}" destId="{8E751650-6D36-413C-9FD9-BAD8D7A3989A}" srcOrd="0" destOrd="0" presId="urn:microsoft.com/office/officeart/2018/2/layout/IconVerticalSolidList"/>
    <dgm:cxn modelId="{A45C6C6C-AA46-47AD-AE58-6618D7FF52FE}" type="presOf" srcId="{F3982C90-5DE6-4A69-B86A-8DBA16AD25D7}" destId="{5E9F2E66-E5A7-47F2-9050-2CD1E4E3743C}" srcOrd="0" destOrd="0" presId="urn:microsoft.com/office/officeart/2018/2/layout/IconVerticalSolidList"/>
    <dgm:cxn modelId="{86DBF371-6EF5-4DFC-BF6D-73F0390D8ADB}" srcId="{212954E3-06A3-45F5-9FA4-CE50655B6950}" destId="{5A5ABBEE-4A44-4BEA-9951-706AC2437845}" srcOrd="2" destOrd="0" parTransId="{BF843AB3-8D14-4439-B0D9-56F8D2520790}" sibTransId="{98E676AF-3C87-4BC3-9A24-AF5D2439D073}"/>
    <dgm:cxn modelId="{A7BA66BB-6165-49B9-AC28-F69E0383A169}" srcId="{212954E3-06A3-45F5-9FA4-CE50655B6950}" destId="{F3982C90-5DE6-4A69-B86A-8DBA16AD25D7}" srcOrd="1" destOrd="0" parTransId="{6E9E122A-9F6F-48D5-94D1-0EA4F785B929}" sibTransId="{9790D6DC-C2E5-43D9-A44E-BDB821D26320}"/>
    <dgm:cxn modelId="{A72EAEC3-1787-42BC-8EFA-A486AE1F19E3}" type="presOf" srcId="{0A7ABE51-3E41-4181-83E1-33B252C04BFC}" destId="{715C7B1E-14C5-4995-89DF-17E5E3318E00}" srcOrd="0" destOrd="0" presId="urn:microsoft.com/office/officeart/2018/2/layout/IconVerticalSolidList"/>
    <dgm:cxn modelId="{3E02D2C8-7745-413A-ACD2-6CF2BADF15F6}" type="presOf" srcId="{212954E3-06A3-45F5-9FA4-CE50655B6950}" destId="{66D7354D-B27B-4969-97A8-0E21DF412C6B}" srcOrd="0" destOrd="0" presId="urn:microsoft.com/office/officeart/2018/2/layout/IconVerticalSolidList"/>
    <dgm:cxn modelId="{67B9C2F7-8092-4A95-8DF3-821498C0F3D9}" srcId="{212954E3-06A3-45F5-9FA4-CE50655B6950}" destId="{0A7ABE51-3E41-4181-83E1-33B252C04BFC}" srcOrd="0" destOrd="0" parTransId="{EFAD1639-6DDB-47B1-AFEF-8358516131B7}" sibTransId="{D1D0807D-67FD-4476-BD16-F42E274A5A11}"/>
    <dgm:cxn modelId="{3B459AF5-D37A-473F-AA28-E272CE611D61}" type="presParOf" srcId="{66D7354D-B27B-4969-97A8-0E21DF412C6B}" destId="{83C07D25-EDAB-4822-B5F5-5C40E6CCF6C9}" srcOrd="0" destOrd="0" presId="urn:microsoft.com/office/officeart/2018/2/layout/IconVerticalSolidList"/>
    <dgm:cxn modelId="{E0A92819-E4BE-4AE1-9AA5-3E1FC5A68C4D}" type="presParOf" srcId="{83C07D25-EDAB-4822-B5F5-5C40E6CCF6C9}" destId="{906CA906-5EDD-4E14-B5C6-62CE3D8E6860}" srcOrd="0" destOrd="0" presId="urn:microsoft.com/office/officeart/2018/2/layout/IconVerticalSolidList"/>
    <dgm:cxn modelId="{21484EBF-0395-463F-905F-36DFB6F0F590}" type="presParOf" srcId="{83C07D25-EDAB-4822-B5F5-5C40E6CCF6C9}" destId="{10184F53-A4A6-4E60-A3E1-F92736A76477}" srcOrd="1" destOrd="0" presId="urn:microsoft.com/office/officeart/2018/2/layout/IconVerticalSolidList"/>
    <dgm:cxn modelId="{B9A0609C-BE99-45C9-96D3-F1D31963C0B4}" type="presParOf" srcId="{83C07D25-EDAB-4822-B5F5-5C40E6CCF6C9}" destId="{21968052-7CEC-41F6-A6A0-983F4F8BEEB6}" srcOrd="2" destOrd="0" presId="urn:microsoft.com/office/officeart/2018/2/layout/IconVerticalSolidList"/>
    <dgm:cxn modelId="{CA20D7B7-C696-4873-898D-3AD415713757}" type="presParOf" srcId="{83C07D25-EDAB-4822-B5F5-5C40E6CCF6C9}" destId="{715C7B1E-14C5-4995-89DF-17E5E3318E00}" srcOrd="3" destOrd="0" presId="urn:microsoft.com/office/officeart/2018/2/layout/IconVerticalSolidList"/>
    <dgm:cxn modelId="{AB2F3183-9778-4024-AEF5-A8CC0F69845F}" type="presParOf" srcId="{66D7354D-B27B-4969-97A8-0E21DF412C6B}" destId="{40B58349-E4FD-48BC-A37D-DA2D600449B7}" srcOrd="1" destOrd="0" presId="urn:microsoft.com/office/officeart/2018/2/layout/IconVerticalSolidList"/>
    <dgm:cxn modelId="{37F3DA47-2D68-49F4-80C2-57E050663848}" type="presParOf" srcId="{66D7354D-B27B-4969-97A8-0E21DF412C6B}" destId="{8523EB20-FAB1-4206-B66A-47F2E107A5B8}" srcOrd="2" destOrd="0" presId="urn:microsoft.com/office/officeart/2018/2/layout/IconVerticalSolidList"/>
    <dgm:cxn modelId="{7307CF4A-9BA1-4C47-BC10-700970EA4922}" type="presParOf" srcId="{8523EB20-FAB1-4206-B66A-47F2E107A5B8}" destId="{CD2DC433-DD7B-464B-9D64-55930ED2901E}" srcOrd="0" destOrd="0" presId="urn:microsoft.com/office/officeart/2018/2/layout/IconVerticalSolidList"/>
    <dgm:cxn modelId="{4F01103A-C5BD-4434-9D48-CD2ABA84D37A}" type="presParOf" srcId="{8523EB20-FAB1-4206-B66A-47F2E107A5B8}" destId="{BC9F9259-D701-42C9-A0B8-52F1D5530F5A}" srcOrd="1" destOrd="0" presId="urn:microsoft.com/office/officeart/2018/2/layout/IconVerticalSolidList"/>
    <dgm:cxn modelId="{BFE15BB3-5A70-4173-A737-7EF8B7189EA5}" type="presParOf" srcId="{8523EB20-FAB1-4206-B66A-47F2E107A5B8}" destId="{07FAE211-8A59-4773-B7C1-E38C0AD979A9}" srcOrd="2" destOrd="0" presId="urn:microsoft.com/office/officeart/2018/2/layout/IconVerticalSolidList"/>
    <dgm:cxn modelId="{ABA7ED89-2124-4268-8351-6945EE4D8C20}" type="presParOf" srcId="{8523EB20-FAB1-4206-B66A-47F2E107A5B8}" destId="{5E9F2E66-E5A7-47F2-9050-2CD1E4E3743C}" srcOrd="3" destOrd="0" presId="urn:microsoft.com/office/officeart/2018/2/layout/IconVerticalSolidList"/>
    <dgm:cxn modelId="{AFF993A6-D90A-44C7-9FB7-ABD806577D17}" type="presParOf" srcId="{66D7354D-B27B-4969-97A8-0E21DF412C6B}" destId="{1C842CF7-0FCB-4397-85D6-E761FBAD7F3F}" srcOrd="3" destOrd="0" presId="urn:microsoft.com/office/officeart/2018/2/layout/IconVerticalSolidList"/>
    <dgm:cxn modelId="{91ABB141-545C-493E-8920-8EF2C67F4CA9}" type="presParOf" srcId="{66D7354D-B27B-4969-97A8-0E21DF412C6B}" destId="{9EF52820-141B-48AE-885B-713AD78C19F9}" srcOrd="4" destOrd="0" presId="urn:microsoft.com/office/officeart/2018/2/layout/IconVerticalSolidList"/>
    <dgm:cxn modelId="{E236ECFC-DC07-4AF8-B6F5-121ABE811EBD}" type="presParOf" srcId="{9EF52820-141B-48AE-885B-713AD78C19F9}" destId="{5583699B-84B6-46A9-996A-AF5EBBE66834}" srcOrd="0" destOrd="0" presId="urn:microsoft.com/office/officeart/2018/2/layout/IconVerticalSolidList"/>
    <dgm:cxn modelId="{75F2CBAF-8615-4FF6-8A63-FE4048BAEE32}" type="presParOf" srcId="{9EF52820-141B-48AE-885B-713AD78C19F9}" destId="{112E7CC3-3A8C-4874-842B-7D7842384D0E}" srcOrd="1" destOrd="0" presId="urn:microsoft.com/office/officeart/2018/2/layout/IconVerticalSolidList"/>
    <dgm:cxn modelId="{E7AF8DEE-3043-4AD4-BF41-505C4C4C6B45}" type="presParOf" srcId="{9EF52820-141B-48AE-885B-713AD78C19F9}" destId="{848F744B-9D5E-46C5-B38F-543EEE9968B9}" srcOrd="2" destOrd="0" presId="urn:microsoft.com/office/officeart/2018/2/layout/IconVerticalSolidList"/>
    <dgm:cxn modelId="{B6F82B93-FB9C-4B92-A266-036DBE197924}" type="presParOf" srcId="{9EF52820-141B-48AE-885B-713AD78C19F9}" destId="{8E751650-6D36-413C-9FD9-BAD8D7A3989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B36B6C5-CDAE-4620-9FBA-486E9A38742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41A99CA-6013-4D44-A267-3C8B4A442248}">
      <dgm:prSet/>
      <dgm:spPr/>
      <dgm:t>
        <a:bodyPr/>
        <a:lstStyle/>
        <a:p>
          <a:r>
            <a:rPr lang="en-GB"/>
            <a:t>Benzaghta, M.A., Elwalda, A., Mousa, M.M., Erkan, I. and Rahman, M. (2021) ‘SWOT analysis applications: An integrative literature review’, </a:t>
          </a:r>
          <a:r>
            <a:rPr lang="en-GB" i="1"/>
            <a:t>Journal of Global Business Insights</a:t>
          </a:r>
          <a:r>
            <a:rPr lang="en-GB"/>
            <a:t>, 6(1), pp. 55–73.</a:t>
          </a:r>
          <a:endParaRPr lang="en-US"/>
        </a:p>
      </dgm:t>
    </dgm:pt>
    <dgm:pt modelId="{07BEBE1E-1C6C-45EA-A646-5B9AE97B66BF}" type="parTrans" cxnId="{8501522E-3BCC-4568-BB3C-46D8FDE3AA35}">
      <dgm:prSet/>
      <dgm:spPr/>
      <dgm:t>
        <a:bodyPr/>
        <a:lstStyle/>
        <a:p>
          <a:endParaRPr lang="en-US"/>
        </a:p>
      </dgm:t>
    </dgm:pt>
    <dgm:pt modelId="{66D46DB3-1F63-4302-9C5F-2E59608DB5B6}" type="sibTrans" cxnId="{8501522E-3BCC-4568-BB3C-46D8FDE3AA35}">
      <dgm:prSet/>
      <dgm:spPr/>
      <dgm:t>
        <a:bodyPr/>
        <a:lstStyle/>
        <a:p>
          <a:endParaRPr lang="en-US"/>
        </a:p>
      </dgm:t>
    </dgm:pt>
    <dgm:pt modelId="{06301B89-00E9-497C-A1EC-858D46940688}">
      <dgm:prSet/>
      <dgm:spPr/>
      <dgm:t>
        <a:bodyPr/>
        <a:lstStyle/>
        <a:p>
          <a:r>
            <a:rPr lang="en-GB"/>
            <a:t>Dale, B.G., Van der Wiele, T. and Van Iwaarden, J. (2016) </a:t>
          </a:r>
          <a:r>
            <a:rPr lang="en-GB" i="1"/>
            <a:t>Managing Quality</a:t>
          </a:r>
          <a:r>
            <a:rPr lang="en-GB"/>
            <a:t>. 6th edn. Oxford: Wiley.</a:t>
          </a:r>
          <a:endParaRPr lang="en-US"/>
        </a:p>
      </dgm:t>
    </dgm:pt>
    <dgm:pt modelId="{DC49AC30-0432-4A0F-8AC6-6B679432AFAF}" type="parTrans" cxnId="{C22BBAC9-005E-4B13-9E78-CE241AFB28D7}">
      <dgm:prSet/>
      <dgm:spPr/>
      <dgm:t>
        <a:bodyPr/>
        <a:lstStyle/>
        <a:p>
          <a:endParaRPr lang="en-US"/>
        </a:p>
      </dgm:t>
    </dgm:pt>
    <dgm:pt modelId="{0CE94111-FE09-48EE-929A-1B776CBF007B}" type="sibTrans" cxnId="{C22BBAC9-005E-4B13-9E78-CE241AFB28D7}">
      <dgm:prSet/>
      <dgm:spPr/>
      <dgm:t>
        <a:bodyPr/>
        <a:lstStyle/>
        <a:p>
          <a:endParaRPr lang="en-US"/>
        </a:p>
      </dgm:t>
    </dgm:pt>
    <dgm:pt modelId="{4A2A9962-7BD4-4081-A679-5EFD122ACEE0}">
      <dgm:prSet/>
      <dgm:spPr/>
      <dgm:t>
        <a:bodyPr/>
        <a:lstStyle/>
        <a:p>
          <a:r>
            <a:rPr lang="en-GB"/>
            <a:t>Ishikawa, K. (1985) </a:t>
          </a:r>
          <a:r>
            <a:rPr lang="en-GB" i="1"/>
            <a:t>What is Total Quality Control? The Japanese Way</a:t>
          </a:r>
          <a:r>
            <a:rPr lang="en-GB"/>
            <a:t>. New Jersey: Prentice Hall.</a:t>
          </a:r>
          <a:endParaRPr lang="en-US"/>
        </a:p>
      </dgm:t>
    </dgm:pt>
    <dgm:pt modelId="{3B37DDA3-8BF4-4073-9FDD-A92DAE2C8349}" type="parTrans" cxnId="{E38E42BC-AB64-422B-A896-277EA274726C}">
      <dgm:prSet/>
      <dgm:spPr/>
      <dgm:t>
        <a:bodyPr/>
        <a:lstStyle/>
        <a:p>
          <a:endParaRPr lang="en-US"/>
        </a:p>
      </dgm:t>
    </dgm:pt>
    <dgm:pt modelId="{7F933030-6FF0-4CF0-BA70-C658AB73B5F2}" type="sibTrans" cxnId="{E38E42BC-AB64-422B-A896-277EA274726C}">
      <dgm:prSet/>
      <dgm:spPr/>
      <dgm:t>
        <a:bodyPr/>
        <a:lstStyle/>
        <a:p>
          <a:endParaRPr lang="en-US"/>
        </a:p>
      </dgm:t>
    </dgm:pt>
    <dgm:pt modelId="{1133E422-66FD-4C50-BB4B-CAF85D93411D}">
      <dgm:prSet/>
      <dgm:spPr/>
      <dgm:t>
        <a:bodyPr/>
        <a:lstStyle/>
        <a:p>
          <a:r>
            <a:rPr lang="en-GB"/>
            <a:t>Johnson, G., Whittington, R., Scholes, K., Angwin, D. and Regnér, P. (2020) </a:t>
          </a:r>
          <a:r>
            <a:rPr lang="en-GB" i="1"/>
            <a:t>Exploring Strategy</a:t>
          </a:r>
          <a:r>
            <a:rPr lang="en-GB"/>
            <a:t>. 12th edn. Harlow: Pearson.</a:t>
          </a:r>
          <a:endParaRPr lang="en-US"/>
        </a:p>
      </dgm:t>
    </dgm:pt>
    <dgm:pt modelId="{BD356440-E640-405D-8834-4E24E5AF27AB}" type="parTrans" cxnId="{0D4D19A6-E24B-40B9-9F31-12EC432D6D16}">
      <dgm:prSet/>
      <dgm:spPr/>
      <dgm:t>
        <a:bodyPr/>
        <a:lstStyle/>
        <a:p>
          <a:endParaRPr lang="en-US"/>
        </a:p>
      </dgm:t>
    </dgm:pt>
    <dgm:pt modelId="{3963C5EA-CFD0-43E3-BD3E-5A5D744C4242}" type="sibTrans" cxnId="{0D4D19A6-E24B-40B9-9F31-12EC432D6D16}">
      <dgm:prSet/>
      <dgm:spPr/>
      <dgm:t>
        <a:bodyPr/>
        <a:lstStyle/>
        <a:p>
          <a:endParaRPr lang="en-US"/>
        </a:p>
      </dgm:t>
    </dgm:pt>
    <dgm:pt modelId="{EACE38A4-07EE-4D67-B4EF-9ED021D5C289}">
      <dgm:prSet/>
      <dgm:spPr/>
      <dgm:t>
        <a:bodyPr/>
        <a:lstStyle/>
        <a:p>
          <a:r>
            <a:rPr lang="en-GB"/>
            <a:t>Office for National Statistics (2024) </a:t>
          </a:r>
          <a:r>
            <a:rPr lang="en-GB" i="1"/>
            <a:t>Consumer Price Inflation, UK</a:t>
          </a:r>
          <a:r>
            <a:rPr lang="en-GB"/>
            <a:t>. London: ONS.</a:t>
          </a:r>
          <a:endParaRPr lang="en-US"/>
        </a:p>
      </dgm:t>
    </dgm:pt>
    <dgm:pt modelId="{79BA03B2-23B8-4986-9451-FFB4733707E4}" type="parTrans" cxnId="{2125EB20-7461-47B9-9DE9-ED3FE3955B30}">
      <dgm:prSet/>
      <dgm:spPr/>
      <dgm:t>
        <a:bodyPr/>
        <a:lstStyle/>
        <a:p>
          <a:endParaRPr lang="en-US"/>
        </a:p>
      </dgm:t>
    </dgm:pt>
    <dgm:pt modelId="{B02F8465-0778-4A89-83D2-A3FDB2B38D58}" type="sibTrans" cxnId="{2125EB20-7461-47B9-9DE9-ED3FE3955B30}">
      <dgm:prSet/>
      <dgm:spPr/>
      <dgm:t>
        <a:bodyPr/>
        <a:lstStyle/>
        <a:p>
          <a:endParaRPr lang="en-US"/>
        </a:p>
      </dgm:t>
    </dgm:pt>
    <dgm:pt modelId="{34B07FF4-EDC5-41D5-902C-618BCE4AC57A}">
      <dgm:prSet/>
      <dgm:spPr/>
      <dgm:t>
        <a:bodyPr/>
        <a:lstStyle/>
        <a:p>
          <a:r>
            <a:rPr lang="en-GB"/>
            <a:t>Office for National Statistics (2024) </a:t>
          </a:r>
          <a:r>
            <a:rPr lang="en-GB" i="1"/>
            <a:t>Hybrid Working in Great Britain</a:t>
          </a:r>
          <a:r>
            <a:rPr lang="en-GB"/>
            <a:t>. London: ONS.</a:t>
          </a:r>
          <a:endParaRPr lang="en-US"/>
        </a:p>
      </dgm:t>
    </dgm:pt>
    <dgm:pt modelId="{2E9F6B6E-3DAA-4DB4-B9E9-A632F4F6B016}" type="parTrans" cxnId="{64D026AE-6D6E-4C64-9076-6EBD9A2F1FF6}">
      <dgm:prSet/>
      <dgm:spPr/>
      <dgm:t>
        <a:bodyPr/>
        <a:lstStyle/>
        <a:p>
          <a:endParaRPr lang="en-US"/>
        </a:p>
      </dgm:t>
    </dgm:pt>
    <dgm:pt modelId="{368E69C9-CDDC-4865-A11F-E8AD9D6DFC66}" type="sibTrans" cxnId="{64D026AE-6D6E-4C64-9076-6EBD9A2F1FF6}">
      <dgm:prSet/>
      <dgm:spPr/>
      <dgm:t>
        <a:bodyPr/>
        <a:lstStyle/>
        <a:p>
          <a:endParaRPr lang="en-US"/>
        </a:p>
      </dgm:t>
    </dgm:pt>
    <dgm:pt modelId="{45BD67F0-15CA-4970-9AFD-9B8F83C37888}" type="pres">
      <dgm:prSet presAssocID="{EB36B6C5-CDAE-4620-9FBA-486E9A38742E}" presName="linear" presStyleCnt="0">
        <dgm:presLayoutVars>
          <dgm:animLvl val="lvl"/>
          <dgm:resizeHandles val="exact"/>
        </dgm:presLayoutVars>
      </dgm:prSet>
      <dgm:spPr/>
    </dgm:pt>
    <dgm:pt modelId="{B1715BA3-3134-45EA-A1B0-A82A56F4DF37}" type="pres">
      <dgm:prSet presAssocID="{E41A99CA-6013-4D44-A267-3C8B4A442248}" presName="parentText" presStyleLbl="node1" presStyleIdx="0" presStyleCnt="6">
        <dgm:presLayoutVars>
          <dgm:chMax val="0"/>
          <dgm:bulletEnabled val="1"/>
        </dgm:presLayoutVars>
      </dgm:prSet>
      <dgm:spPr/>
    </dgm:pt>
    <dgm:pt modelId="{C97E8672-93CD-4918-A50F-93B7F55D485C}" type="pres">
      <dgm:prSet presAssocID="{66D46DB3-1F63-4302-9C5F-2E59608DB5B6}" presName="spacer" presStyleCnt="0"/>
      <dgm:spPr/>
    </dgm:pt>
    <dgm:pt modelId="{2B0BA27F-8277-4549-905D-2DEDC5C72D67}" type="pres">
      <dgm:prSet presAssocID="{06301B89-00E9-497C-A1EC-858D46940688}" presName="parentText" presStyleLbl="node1" presStyleIdx="1" presStyleCnt="6">
        <dgm:presLayoutVars>
          <dgm:chMax val="0"/>
          <dgm:bulletEnabled val="1"/>
        </dgm:presLayoutVars>
      </dgm:prSet>
      <dgm:spPr/>
    </dgm:pt>
    <dgm:pt modelId="{04E3590A-65FA-4530-8A9B-F4A2B9D26407}" type="pres">
      <dgm:prSet presAssocID="{0CE94111-FE09-48EE-929A-1B776CBF007B}" presName="spacer" presStyleCnt="0"/>
      <dgm:spPr/>
    </dgm:pt>
    <dgm:pt modelId="{6CF7AFFD-FD73-4388-8BB0-0E6F13D41F8A}" type="pres">
      <dgm:prSet presAssocID="{4A2A9962-7BD4-4081-A679-5EFD122ACEE0}" presName="parentText" presStyleLbl="node1" presStyleIdx="2" presStyleCnt="6">
        <dgm:presLayoutVars>
          <dgm:chMax val="0"/>
          <dgm:bulletEnabled val="1"/>
        </dgm:presLayoutVars>
      </dgm:prSet>
      <dgm:spPr/>
    </dgm:pt>
    <dgm:pt modelId="{C25C2D16-CC85-43B3-BDD9-2B570E8EE4EA}" type="pres">
      <dgm:prSet presAssocID="{7F933030-6FF0-4CF0-BA70-C658AB73B5F2}" presName="spacer" presStyleCnt="0"/>
      <dgm:spPr/>
    </dgm:pt>
    <dgm:pt modelId="{1B859CB0-E5D0-4633-8AE9-3D9053B5164A}" type="pres">
      <dgm:prSet presAssocID="{1133E422-66FD-4C50-BB4B-CAF85D93411D}" presName="parentText" presStyleLbl="node1" presStyleIdx="3" presStyleCnt="6">
        <dgm:presLayoutVars>
          <dgm:chMax val="0"/>
          <dgm:bulletEnabled val="1"/>
        </dgm:presLayoutVars>
      </dgm:prSet>
      <dgm:spPr/>
    </dgm:pt>
    <dgm:pt modelId="{B935C1EB-19CB-486E-81EB-851A785AB1AF}" type="pres">
      <dgm:prSet presAssocID="{3963C5EA-CFD0-43E3-BD3E-5A5D744C4242}" presName="spacer" presStyleCnt="0"/>
      <dgm:spPr/>
    </dgm:pt>
    <dgm:pt modelId="{474FD360-6444-4BC6-B362-0767A0F74761}" type="pres">
      <dgm:prSet presAssocID="{EACE38A4-07EE-4D67-B4EF-9ED021D5C289}" presName="parentText" presStyleLbl="node1" presStyleIdx="4" presStyleCnt="6">
        <dgm:presLayoutVars>
          <dgm:chMax val="0"/>
          <dgm:bulletEnabled val="1"/>
        </dgm:presLayoutVars>
      </dgm:prSet>
      <dgm:spPr/>
    </dgm:pt>
    <dgm:pt modelId="{E52CF13E-4F76-4E98-905E-1C30C739AA45}" type="pres">
      <dgm:prSet presAssocID="{B02F8465-0778-4A89-83D2-A3FDB2B38D58}" presName="spacer" presStyleCnt="0"/>
      <dgm:spPr/>
    </dgm:pt>
    <dgm:pt modelId="{EB8BBD93-73DC-402D-A104-984F2745F367}" type="pres">
      <dgm:prSet presAssocID="{34B07FF4-EDC5-41D5-902C-618BCE4AC57A}" presName="parentText" presStyleLbl="node1" presStyleIdx="5" presStyleCnt="6">
        <dgm:presLayoutVars>
          <dgm:chMax val="0"/>
          <dgm:bulletEnabled val="1"/>
        </dgm:presLayoutVars>
      </dgm:prSet>
      <dgm:spPr/>
    </dgm:pt>
  </dgm:ptLst>
  <dgm:cxnLst>
    <dgm:cxn modelId="{D1339803-CC73-43DA-A039-D8F426D088AA}" type="presOf" srcId="{06301B89-00E9-497C-A1EC-858D46940688}" destId="{2B0BA27F-8277-4549-905D-2DEDC5C72D67}" srcOrd="0" destOrd="0" presId="urn:microsoft.com/office/officeart/2005/8/layout/vList2"/>
    <dgm:cxn modelId="{2125EB20-7461-47B9-9DE9-ED3FE3955B30}" srcId="{EB36B6C5-CDAE-4620-9FBA-486E9A38742E}" destId="{EACE38A4-07EE-4D67-B4EF-9ED021D5C289}" srcOrd="4" destOrd="0" parTransId="{79BA03B2-23B8-4986-9451-FFB4733707E4}" sibTransId="{B02F8465-0778-4A89-83D2-A3FDB2B38D58}"/>
    <dgm:cxn modelId="{8501522E-3BCC-4568-BB3C-46D8FDE3AA35}" srcId="{EB36B6C5-CDAE-4620-9FBA-486E9A38742E}" destId="{E41A99CA-6013-4D44-A267-3C8B4A442248}" srcOrd="0" destOrd="0" parTransId="{07BEBE1E-1C6C-45EA-A646-5B9AE97B66BF}" sibTransId="{66D46DB3-1F63-4302-9C5F-2E59608DB5B6}"/>
    <dgm:cxn modelId="{4BF09956-0F23-4927-A807-1EF8C6EE66B9}" type="presOf" srcId="{1133E422-66FD-4C50-BB4B-CAF85D93411D}" destId="{1B859CB0-E5D0-4633-8AE9-3D9053B5164A}" srcOrd="0" destOrd="0" presId="urn:microsoft.com/office/officeart/2005/8/layout/vList2"/>
    <dgm:cxn modelId="{8F4DA4A1-DB87-4FFD-B75F-857876BB56F5}" type="presOf" srcId="{EB36B6C5-CDAE-4620-9FBA-486E9A38742E}" destId="{45BD67F0-15CA-4970-9AFD-9B8F83C37888}" srcOrd="0" destOrd="0" presId="urn:microsoft.com/office/officeart/2005/8/layout/vList2"/>
    <dgm:cxn modelId="{0D4D19A6-E24B-40B9-9F31-12EC432D6D16}" srcId="{EB36B6C5-CDAE-4620-9FBA-486E9A38742E}" destId="{1133E422-66FD-4C50-BB4B-CAF85D93411D}" srcOrd="3" destOrd="0" parTransId="{BD356440-E640-405D-8834-4E24E5AF27AB}" sibTransId="{3963C5EA-CFD0-43E3-BD3E-5A5D744C4242}"/>
    <dgm:cxn modelId="{377ED9AC-67EA-42A2-90A2-D5B52970EB14}" type="presOf" srcId="{E41A99CA-6013-4D44-A267-3C8B4A442248}" destId="{B1715BA3-3134-45EA-A1B0-A82A56F4DF37}" srcOrd="0" destOrd="0" presId="urn:microsoft.com/office/officeart/2005/8/layout/vList2"/>
    <dgm:cxn modelId="{64D026AE-6D6E-4C64-9076-6EBD9A2F1FF6}" srcId="{EB36B6C5-CDAE-4620-9FBA-486E9A38742E}" destId="{34B07FF4-EDC5-41D5-902C-618BCE4AC57A}" srcOrd="5" destOrd="0" parTransId="{2E9F6B6E-3DAA-4DB4-B9E9-A632F4F6B016}" sibTransId="{368E69C9-CDDC-4865-A11F-E8AD9D6DFC66}"/>
    <dgm:cxn modelId="{E38E42BC-AB64-422B-A896-277EA274726C}" srcId="{EB36B6C5-CDAE-4620-9FBA-486E9A38742E}" destId="{4A2A9962-7BD4-4081-A679-5EFD122ACEE0}" srcOrd="2" destOrd="0" parTransId="{3B37DDA3-8BF4-4073-9FDD-A92DAE2C8349}" sibTransId="{7F933030-6FF0-4CF0-BA70-C658AB73B5F2}"/>
    <dgm:cxn modelId="{D6AA71C0-0DC6-4654-9E72-862BE1CB5139}" type="presOf" srcId="{34B07FF4-EDC5-41D5-902C-618BCE4AC57A}" destId="{EB8BBD93-73DC-402D-A104-984F2745F367}" srcOrd="0" destOrd="0" presId="urn:microsoft.com/office/officeart/2005/8/layout/vList2"/>
    <dgm:cxn modelId="{C22BBAC9-005E-4B13-9E78-CE241AFB28D7}" srcId="{EB36B6C5-CDAE-4620-9FBA-486E9A38742E}" destId="{06301B89-00E9-497C-A1EC-858D46940688}" srcOrd="1" destOrd="0" parTransId="{DC49AC30-0432-4A0F-8AC6-6B679432AFAF}" sibTransId="{0CE94111-FE09-48EE-929A-1B776CBF007B}"/>
    <dgm:cxn modelId="{D5F5DFD2-C05F-443E-A0E9-5335EEC86CC8}" type="presOf" srcId="{EACE38A4-07EE-4D67-B4EF-9ED021D5C289}" destId="{474FD360-6444-4BC6-B362-0767A0F74761}" srcOrd="0" destOrd="0" presId="urn:microsoft.com/office/officeart/2005/8/layout/vList2"/>
    <dgm:cxn modelId="{6ECE0DEB-6E67-4E58-81F3-66485367FB89}" type="presOf" srcId="{4A2A9962-7BD4-4081-A679-5EFD122ACEE0}" destId="{6CF7AFFD-FD73-4388-8BB0-0E6F13D41F8A}" srcOrd="0" destOrd="0" presId="urn:microsoft.com/office/officeart/2005/8/layout/vList2"/>
    <dgm:cxn modelId="{85B20F8C-2533-4F0E-A475-B413CAAB2408}" type="presParOf" srcId="{45BD67F0-15CA-4970-9AFD-9B8F83C37888}" destId="{B1715BA3-3134-45EA-A1B0-A82A56F4DF37}" srcOrd="0" destOrd="0" presId="urn:microsoft.com/office/officeart/2005/8/layout/vList2"/>
    <dgm:cxn modelId="{4A819E13-ECBB-456B-8BB4-9E7B553BC157}" type="presParOf" srcId="{45BD67F0-15CA-4970-9AFD-9B8F83C37888}" destId="{C97E8672-93CD-4918-A50F-93B7F55D485C}" srcOrd="1" destOrd="0" presId="urn:microsoft.com/office/officeart/2005/8/layout/vList2"/>
    <dgm:cxn modelId="{EF37E03C-FAA0-478D-B713-A22C7EBA27E7}" type="presParOf" srcId="{45BD67F0-15CA-4970-9AFD-9B8F83C37888}" destId="{2B0BA27F-8277-4549-905D-2DEDC5C72D67}" srcOrd="2" destOrd="0" presId="urn:microsoft.com/office/officeart/2005/8/layout/vList2"/>
    <dgm:cxn modelId="{EF6D6B2B-539A-4DC9-85C2-4CC892122D1E}" type="presParOf" srcId="{45BD67F0-15CA-4970-9AFD-9B8F83C37888}" destId="{04E3590A-65FA-4530-8A9B-F4A2B9D26407}" srcOrd="3" destOrd="0" presId="urn:microsoft.com/office/officeart/2005/8/layout/vList2"/>
    <dgm:cxn modelId="{4094CE4E-3716-450E-AC37-5872F46403F2}" type="presParOf" srcId="{45BD67F0-15CA-4970-9AFD-9B8F83C37888}" destId="{6CF7AFFD-FD73-4388-8BB0-0E6F13D41F8A}" srcOrd="4" destOrd="0" presId="urn:microsoft.com/office/officeart/2005/8/layout/vList2"/>
    <dgm:cxn modelId="{2A35B418-C5FE-4B88-9B20-A667012FD2CA}" type="presParOf" srcId="{45BD67F0-15CA-4970-9AFD-9B8F83C37888}" destId="{C25C2D16-CC85-43B3-BDD9-2B570E8EE4EA}" srcOrd="5" destOrd="0" presId="urn:microsoft.com/office/officeart/2005/8/layout/vList2"/>
    <dgm:cxn modelId="{9E7DC6C9-A188-4D8E-ADDF-BA3EDF5DEB3C}" type="presParOf" srcId="{45BD67F0-15CA-4970-9AFD-9B8F83C37888}" destId="{1B859CB0-E5D0-4633-8AE9-3D9053B5164A}" srcOrd="6" destOrd="0" presId="urn:microsoft.com/office/officeart/2005/8/layout/vList2"/>
    <dgm:cxn modelId="{43C0BB75-B004-4450-B4CF-BD469D477B3D}" type="presParOf" srcId="{45BD67F0-15CA-4970-9AFD-9B8F83C37888}" destId="{B935C1EB-19CB-486E-81EB-851A785AB1AF}" srcOrd="7" destOrd="0" presId="urn:microsoft.com/office/officeart/2005/8/layout/vList2"/>
    <dgm:cxn modelId="{41BE4579-6E5A-4EB5-999F-3DE6CB81EB2B}" type="presParOf" srcId="{45BD67F0-15CA-4970-9AFD-9B8F83C37888}" destId="{474FD360-6444-4BC6-B362-0767A0F74761}" srcOrd="8" destOrd="0" presId="urn:microsoft.com/office/officeart/2005/8/layout/vList2"/>
    <dgm:cxn modelId="{4F3D3010-189B-4D3A-A19E-5284563B0B93}" type="presParOf" srcId="{45BD67F0-15CA-4970-9AFD-9B8F83C37888}" destId="{E52CF13E-4F76-4E98-905E-1C30C739AA45}" srcOrd="9" destOrd="0" presId="urn:microsoft.com/office/officeart/2005/8/layout/vList2"/>
    <dgm:cxn modelId="{6174A979-7B2D-4E73-95B0-603DECB4D57A}" type="presParOf" srcId="{45BD67F0-15CA-4970-9AFD-9B8F83C37888}" destId="{EB8BBD93-73DC-402D-A104-984F2745F367}"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6CA906-5EDD-4E14-B5C6-62CE3D8E6860}">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184F53-A4A6-4E60-A3E1-F92736A76477}">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5C7B1E-14C5-4995-89DF-17E5E3318E00}">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The analysis has demonstrated that Basil's Bakery is experiencing a sustained decline in sales due to a combination of external and internal factors.</a:t>
          </a:r>
          <a:endParaRPr lang="en-US" sz="1700" kern="1200"/>
        </a:p>
      </dsp:txBody>
      <dsp:txXfrm>
        <a:off x="1437631" y="531"/>
        <a:ext cx="9077968" cy="1244702"/>
      </dsp:txXfrm>
    </dsp:sp>
    <dsp:sp modelId="{CD2DC433-DD7B-464B-9D64-55930ED2901E}">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9F9259-D701-42C9-A0B8-52F1D5530F5A}">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F2E66-E5A7-47F2-9050-2CD1E4E3743C}">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The PESTEL analysis identified significant economic, social and technological challenges, including rising operating costs, changing consumer behaviour and the increasing demand for digital convenience. These factors have reduced customer footfall and negatively affected business performance.</a:t>
          </a:r>
          <a:endParaRPr lang="en-US" sz="1700" kern="1200"/>
        </a:p>
      </dsp:txBody>
      <dsp:txXfrm>
        <a:off x="1437631" y="1556410"/>
        <a:ext cx="9077968" cy="1244702"/>
      </dsp:txXfrm>
    </dsp:sp>
    <dsp:sp modelId="{5583699B-84B6-46A9-996A-AF5EBBE66834}">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E7CC3-3A8C-4874-842B-7D7842384D0E}">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751650-6D36-413C-9FD9-BAD8D7A3989A}">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Furthermore, the Cause-and-Effect analysis revealed that operational limitations, such as the absence of delivery services and an ineffective pre-order system, have restricted the bakery's ability to respond to changing market conditions.</a:t>
          </a:r>
          <a:endParaRPr lang="en-US" sz="17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715BA3-3134-45EA-A1B0-A82A56F4DF37}">
      <dsp:nvSpPr>
        <dsp:cNvPr id="0" name=""/>
        <dsp:cNvSpPr/>
      </dsp:nvSpPr>
      <dsp:spPr>
        <a:xfrm>
          <a:off x="0" y="154724"/>
          <a:ext cx="5291663" cy="5499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Benzaghta, M.A., Elwalda, A., Mousa, M.M., Erkan, I. and Rahman, M. (2021) ‘SWOT analysis applications: An integrative literature review’, </a:t>
          </a:r>
          <a:r>
            <a:rPr lang="en-GB" sz="1000" i="1" kern="1200"/>
            <a:t>Journal of Global Business Insights</a:t>
          </a:r>
          <a:r>
            <a:rPr lang="en-GB" sz="1000" kern="1200"/>
            <a:t>, 6(1), pp. 55–73.</a:t>
          </a:r>
          <a:endParaRPr lang="en-US" sz="1000" kern="1200"/>
        </a:p>
      </dsp:txBody>
      <dsp:txXfrm>
        <a:off x="26844" y="181568"/>
        <a:ext cx="5237975" cy="496212"/>
      </dsp:txXfrm>
    </dsp:sp>
    <dsp:sp modelId="{2B0BA27F-8277-4549-905D-2DEDC5C72D67}">
      <dsp:nvSpPr>
        <dsp:cNvPr id="0" name=""/>
        <dsp:cNvSpPr/>
      </dsp:nvSpPr>
      <dsp:spPr>
        <a:xfrm>
          <a:off x="0" y="733424"/>
          <a:ext cx="5291663" cy="54990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Dale, B.G., Van der Wiele, T. and Van Iwaarden, J. (2016) </a:t>
          </a:r>
          <a:r>
            <a:rPr lang="en-GB" sz="1000" i="1" kern="1200"/>
            <a:t>Managing Quality</a:t>
          </a:r>
          <a:r>
            <a:rPr lang="en-GB" sz="1000" kern="1200"/>
            <a:t>. 6th edn. Oxford: Wiley.</a:t>
          </a:r>
          <a:endParaRPr lang="en-US" sz="1000" kern="1200"/>
        </a:p>
      </dsp:txBody>
      <dsp:txXfrm>
        <a:off x="26844" y="760268"/>
        <a:ext cx="5237975" cy="496212"/>
      </dsp:txXfrm>
    </dsp:sp>
    <dsp:sp modelId="{6CF7AFFD-FD73-4388-8BB0-0E6F13D41F8A}">
      <dsp:nvSpPr>
        <dsp:cNvPr id="0" name=""/>
        <dsp:cNvSpPr/>
      </dsp:nvSpPr>
      <dsp:spPr>
        <a:xfrm>
          <a:off x="0" y="1312124"/>
          <a:ext cx="5291663" cy="54990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Ishikawa, K. (1985) </a:t>
          </a:r>
          <a:r>
            <a:rPr lang="en-GB" sz="1000" i="1" kern="1200"/>
            <a:t>What is Total Quality Control? The Japanese Way</a:t>
          </a:r>
          <a:r>
            <a:rPr lang="en-GB" sz="1000" kern="1200"/>
            <a:t>. New Jersey: Prentice Hall.</a:t>
          </a:r>
          <a:endParaRPr lang="en-US" sz="1000" kern="1200"/>
        </a:p>
      </dsp:txBody>
      <dsp:txXfrm>
        <a:off x="26844" y="1338968"/>
        <a:ext cx="5237975" cy="496212"/>
      </dsp:txXfrm>
    </dsp:sp>
    <dsp:sp modelId="{1B859CB0-E5D0-4633-8AE9-3D9053B5164A}">
      <dsp:nvSpPr>
        <dsp:cNvPr id="0" name=""/>
        <dsp:cNvSpPr/>
      </dsp:nvSpPr>
      <dsp:spPr>
        <a:xfrm>
          <a:off x="0" y="1890824"/>
          <a:ext cx="5291663" cy="54990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Johnson, G., Whittington, R., Scholes, K., Angwin, D. and Regnér, P. (2020) </a:t>
          </a:r>
          <a:r>
            <a:rPr lang="en-GB" sz="1000" i="1" kern="1200"/>
            <a:t>Exploring Strategy</a:t>
          </a:r>
          <a:r>
            <a:rPr lang="en-GB" sz="1000" kern="1200"/>
            <a:t>. 12th edn. Harlow: Pearson.</a:t>
          </a:r>
          <a:endParaRPr lang="en-US" sz="1000" kern="1200"/>
        </a:p>
      </dsp:txBody>
      <dsp:txXfrm>
        <a:off x="26844" y="1917668"/>
        <a:ext cx="5237975" cy="496212"/>
      </dsp:txXfrm>
    </dsp:sp>
    <dsp:sp modelId="{474FD360-6444-4BC6-B362-0767A0F74761}">
      <dsp:nvSpPr>
        <dsp:cNvPr id="0" name=""/>
        <dsp:cNvSpPr/>
      </dsp:nvSpPr>
      <dsp:spPr>
        <a:xfrm>
          <a:off x="0" y="2469524"/>
          <a:ext cx="5291663" cy="54990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Office for National Statistics (2024) </a:t>
          </a:r>
          <a:r>
            <a:rPr lang="en-GB" sz="1000" i="1" kern="1200"/>
            <a:t>Consumer Price Inflation, UK</a:t>
          </a:r>
          <a:r>
            <a:rPr lang="en-GB" sz="1000" kern="1200"/>
            <a:t>. London: ONS.</a:t>
          </a:r>
          <a:endParaRPr lang="en-US" sz="1000" kern="1200"/>
        </a:p>
      </dsp:txBody>
      <dsp:txXfrm>
        <a:off x="26844" y="2496368"/>
        <a:ext cx="5237975" cy="496212"/>
      </dsp:txXfrm>
    </dsp:sp>
    <dsp:sp modelId="{EB8BBD93-73DC-402D-A104-984F2745F367}">
      <dsp:nvSpPr>
        <dsp:cNvPr id="0" name=""/>
        <dsp:cNvSpPr/>
      </dsp:nvSpPr>
      <dsp:spPr>
        <a:xfrm>
          <a:off x="0" y="3048224"/>
          <a:ext cx="5291663" cy="5499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kern="1200"/>
            <a:t>Office for National Statistics (2024) </a:t>
          </a:r>
          <a:r>
            <a:rPr lang="en-GB" sz="1000" i="1" kern="1200"/>
            <a:t>Hybrid Working in Great Britain</a:t>
          </a:r>
          <a:r>
            <a:rPr lang="en-GB" sz="1000" kern="1200"/>
            <a:t>. London: ONS.</a:t>
          </a:r>
          <a:endParaRPr lang="en-US" sz="1000" kern="1200"/>
        </a:p>
      </dsp:txBody>
      <dsp:txXfrm>
        <a:off x="26844" y="3075068"/>
        <a:ext cx="5237975" cy="49621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ED3FB-C66A-48E7-5768-E5E57B93BFC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A47E454-6791-7603-F0CA-268332B9258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38C40F6-C8B4-B57C-11DF-D77699C5C7C7}"/>
              </a:ext>
            </a:extLst>
          </p:cNvPr>
          <p:cNvSpPr>
            <a:spLocks noGrp="1"/>
          </p:cNvSpPr>
          <p:nvPr>
            <p:ph type="dt" sz="half" idx="10"/>
          </p:nvPr>
        </p:nvSpPr>
        <p:spPr/>
        <p:txBody>
          <a:bodyPr/>
          <a:lstStyle/>
          <a:p>
            <a:fld id="{6BAECCFC-CB48-4EC6-B61D-C85AC9ACC835}" type="datetimeFigureOut">
              <a:rPr lang="en-GB" smtClean="0"/>
              <a:t>15/06/2026</a:t>
            </a:fld>
            <a:endParaRPr lang="en-GB"/>
          </a:p>
        </p:txBody>
      </p:sp>
      <p:sp>
        <p:nvSpPr>
          <p:cNvPr id="5" name="Footer Placeholder 4">
            <a:extLst>
              <a:ext uri="{FF2B5EF4-FFF2-40B4-BE49-F238E27FC236}">
                <a16:creationId xmlns:a16="http://schemas.microsoft.com/office/drawing/2014/main" id="{43CF268D-0EFD-6F86-89BC-254B5A21CC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7E7EDC-2968-0C15-C45D-D8A911D41459}"/>
              </a:ext>
            </a:extLst>
          </p:cNvPr>
          <p:cNvSpPr>
            <a:spLocks noGrp="1"/>
          </p:cNvSpPr>
          <p:nvPr>
            <p:ph type="sldNum" sz="quarter" idx="12"/>
          </p:nvPr>
        </p:nvSpPr>
        <p:spPr/>
        <p:txBody>
          <a:bodyPr/>
          <a:lstStyle/>
          <a:p>
            <a:fld id="{1F204455-0C8A-4BD3-8389-C42B661538AE}" type="slidenum">
              <a:rPr lang="en-GB" smtClean="0"/>
              <a:t>‹#›</a:t>
            </a:fld>
            <a:endParaRPr lang="en-GB"/>
          </a:p>
        </p:txBody>
      </p:sp>
    </p:spTree>
    <p:extLst>
      <p:ext uri="{BB962C8B-B14F-4D97-AF65-F5344CB8AC3E}">
        <p14:creationId xmlns:p14="http://schemas.microsoft.com/office/powerpoint/2010/main" val="2491057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5A240-A777-DD7D-D9DF-A0334AEDDAC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869D225-09DF-8A0F-4744-626F4A63E50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7562EAD-FECE-CB94-60F7-CD352560195C}"/>
              </a:ext>
            </a:extLst>
          </p:cNvPr>
          <p:cNvSpPr>
            <a:spLocks noGrp="1"/>
          </p:cNvSpPr>
          <p:nvPr>
            <p:ph type="dt" sz="half" idx="10"/>
          </p:nvPr>
        </p:nvSpPr>
        <p:spPr/>
        <p:txBody>
          <a:bodyPr/>
          <a:lstStyle/>
          <a:p>
            <a:fld id="{6BAECCFC-CB48-4EC6-B61D-C85AC9ACC835}" type="datetimeFigureOut">
              <a:rPr lang="en-GB" smtClean="0"/>
              <a:t>15/06/2026</a:t>
            </a:fld>
            <a:endParaRPr lang="en-GB"/>
          </a:p>
        </p:txBody>
      </p:sp>
      <p:sp>
        <p:nvSpPr>
          <p:cNvPr id="5" name="Footer Placeholder 4">
            <a:extLst>
              <a:ext uri="{FF2B5EF4-FFF2-40B4-BE49-F238E27FC236}">
                <a16:creationId xmlns:a16="http://schemas.microsoft.com/office/drawing/2014/main" id="{4E4C3C92-461A-1FAD-3E09-F3D7FE8312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92B340-48E6-8506-E201-CB418A5AF7B1}"/>
              </a:ext>
            </a:extLst>
          </p:cNvPr>
          <p:cNvSpPr>
            <a:spLocks noGrp="1"/>
          </p:cNvSpPr>
          <p:nvPr>
            <p:ph type="sldNum" sz="quarter" idx="12"/>
          </p:nvPr>
        </p:nvSpPr>
        <p:spPr/>
        <p:txBody>
          <a:bodyPr/>
          <a:lstStyle/>
          <a:p>
            <a:fld id="{1F204455-0C8A-4BD3-8389-C42B661538AE}" type="slidenum">
              <a:rPr lang="en-GB" smtClean="0"/>
              <a:t>‹#›</a:t>
            </a:fld>
            <a:endParaRPr lang="en-GB"/>
          </a:p>
        </p:txBody>
      </p:sp>
    </p:spTree>
    <p:extLst>
      <p:ext uri="{BB962C8B-B14F-4D97-AF65-F5344CB8AC3E}">
        <p14:creationId xmlns:p14="http://schemas.microsoft.com/office/powerpoint/2010/main" val="3761190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78855-6AA0-E119-A142-E87B1AEB2A2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E7BCE4B-B6E1-05C6-83B1-06239F00E09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3385F89-CBE0-AA8A-0765-4C7FEBEA2F65}"/>
              </a:ext>
            </a:extLst>
          </p:cNvPr>
          <p:cNvSpPr>
            <a:spLocks noGrp="1"/>
          </p:cNvSpPr>
          <p:nvPr>
            <p:ph type="dt" sz="half" idx="10"/>
          </p:nvPr>
        </p:nvSpPr>
        <p:spPr/>
        <p:txBody>
          <a:bodyPr/>
          <a:lstStyle/>
          <a:p>
            <a:fld id="{6BAECCFC-CB48-4EC6-B61D-C85AC9ACC835}" type="datetimeFigureOut">
              <a:rPr lang="en-GB" smtClean="0"/>
              <a:t>15/06/2026</a:t>
            </a:fld>
            <a:endParaRPr lang="en-GB"/>
          </a:p>
        </p:txBody>
      </p:sp>
      <p:sp>
        <p:nvSpPr>
          <p:cNvPr id="5" name="Footer Placeholder 4">
            <a:extLst>
              <a:ext uri="{FF2B5EF4-FFF2-40B4-BE49-F238E27FC236}">
                <a16:creationId xmlns:a16="http://schemas.microsoft.com/office/drawing/2014/main" id="{B4CAB034-0771-CC14-9E76-6104FE0F53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3CB330-4073-029C-940A-B2C6B627DDA6}"/>
              </a:ext>
            </a:extLst>
          </p:cNvPr>
          <p:cNvSpPr>
            <a:spLocks noGrp="1"/>
          </p:cNvSpPr>
          <p:nvPr>
            <p:ph type="sldNum" sz="quarter" idx="12"/>
          </p:nvPr>
        </p:nvSpPr>
        <p:spPr/>
        <p:txBody>
          <a:bodyPr/>
          <a:lstStyle/>
          <a:p>
            <a:fld id="{1F204455-0C8A-4BD3-8389-C42B661538AE}" type="slidenum">
              <a:rPr lang="en-GB" smtClean="0"/>
              <a:t>‹#›</a:t>
            </a:fld>
            <a:endParaRPr lang="en-GB"/>
          </a:p>
        </p:txBody>
      </p:sp>
    </p:spTree>
    <p:extLst>
      <p:ext uri="{BB962C8B-B14F-4D97-AF65-F5344CB8AC3E}">
        <p14:creationId xmlns:p14="http://schemas.microsoft.com/office/powerpoint/2010/main" val="3409151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EB3C5-491A-753D-F26D-E1F84846267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70CC940-E263-7E1A-CDCF-CA46792AD35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AA63590-91F9-870E-8A74-1494BA13D5C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11F4436-DCD6-7CE5-14E8-44FC4C876115}"/>
              </a:ext>
            </a:extLst>
          </p:cNvPr>
          <p:cNvSpPr>
            <a:spLocks noGrp="1"/>
          </p:cNvSpPr>
          <p:nvPr>
            <p:ph type="dt" sz="half" idx="10"/>
          </p:nvPr>
        </p:nvSpPr>
        <p:spPr/>
        <p:txBody>
          <a:bodyPr/>
          <a:lstStyle/>
          <a:p>
            <a:fld id="{6BAECCFC-CB48-4EC6-B61D-C85AC9ACC835}" type="datetimeFigureOut">
              <a:rPr lang="en-GB" smtClean="0"/>
              <a:t>15/06/2026</a:t>
            </a:fld>
            <a:endParaRPr lang="en-GB"/>
          </a:p>
        </p:txBody>
      </p:sp>
      <p:sp>
        <p:nvSpPr>
          <p:cNvPr id="6" name="Footer Placeholder 5">
            <a:extLst>
              <a:ext uri="{FF2B5EF4-FFF2-40B4-BE49-F238E27FC236}">
                <a16:creationId xmlns:a16="http://schemas.microsoft.com/office/drawing/2014/main" id="{B10A021A-7FE3-468E-DC78-48BA93D524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273E08-B895-9116-3578-FB80294C4083}"/>
              </a:ext>
            </a:extLst>
          </p:cNvPr>
          <p:cNvSpPr>
            <a:spLocks noGrp="1"/>
          </p:cNvSpPr>
          <p:nvPr>
            <p:ph type="sldNum" sz="quarter" idx="12"/>
          </p:nvPr>
        </p:nvSpPr>
        <p:spPr/>
        <p:txBody>
          <a:bodyPr/>
          <a:lstStyle/>
          <a:p>
            <a:fld id="{1F204455-0C8A-4BD3-8389-C42B661538AE}" type="slidenum">
              <a:rPr lang="en-GB" smtClean="0"/>
              <a:t>‹#›</a:t>
            </a:fld>
            <a:endParaRPr lang="en-GB"/>
          </a:p>
        </p:txBody>
      </p:sp>
    </p:spTree>
    <p:extLst>
      <p:ext uri="{BB962C8B-B14F-4D97-AF65-F5344CB8AC3E}">
        <p14:creationId xmlns:p14="http://schemas.microsoft.com/office/powerpoint/2010/main" val="1880605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424F4-3D9A-F3FA-84F3-65021CB6BDE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50EC299-0C78-5F50-055D-0297470AE2E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158E38-61BB-7C08-8589-31E63591221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3D29A40-5BC8-A3D0-4648-AC4F325C99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C20BCEB-ED0D-AC26-29A3-164AB5ACD21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E3C0D28-EE1B-A7D9-A7A2-595DE0F71309}"/>
              </a:ext>
            </a:extLst>
          </p:cNvPr>
          <p:cNvSpPr>
            <a:spLocks noGrp="1"/>
          </p:cNvSpPr>
          <p:nvPr>
            <p:ph type="dt" sz="half" idx="10"/>
          </p:nvPr>
        </p:nvSpPr>
        <p:spPr/>
        <p:txBody>
          <a:bodyPr/>
          <a:lstStyle/>
          <a:p>
            <a:fld id="{6BAECCFC-CB48-4EC6-B61D-C85AC9ACC835}" type="datetimeFigureOut">
              <a:rPr lang="en-GB" smtClean="0"/>
              <a:t>15/06/2026</a:t>
            </a:fld>
            <a:endParaRPr lang="en-GB"/>
          </a:p>
        </p:txBody>
      </p:sp>
      <p:sp>
        <p:nvSpPr>
          <p:cNvPr id="8" name="Footer Placeholder 7">
            <a:extLst>
              <a:ext uri="{FF2B5EF4-FFF2-40B4-BE49-F238E27FC236}">
                <a16:creationId xmlns:a16="http://schemas.microsoft.com/office/drawing/2014/main" id="{01C98520-A662-D2E1-6472-3B26B7CBD81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6C118DC-5323-F2A3-E1C3-FFCABEFC1659}"/>
              </a:ext>
            </a:extLst>
          </p:cNvPr>
          <p:cNvSpPr>
            <a:spLocks noGrp="1"/>
          </p:cNvSpPr>
          <p:nvPr>
            <p:ph type="sldNum" sz="quarter" idx="12"/>
          </p:nvPr>
        </p:nvSpPr>
        <p:spPr/>
        <p:txBody>
          <a:bodyPr/>
          <a:lstStyle/>
          <a:p>
            <a:fld id="{1F204455-0C8A-4BD3-8389-C42B661538AE}" type="slidenum">
              <a:rPr lang="en-GB" smtClean="0"/>
              <a:t>‹#›</a:t>
            </a:fld>
            <a:endParaRPr lang="en-GB"/>
          </a:p>
        </p:txBody>
      </p:sp>
    </p:spTree>
    <p:extLst>
      <p:ext uri="{BB962C8B-B14F-4D97-AF65-F5344CB8AC3E}">
        <p14:creationId xmlns:p14="http://schemas.microsoft.com/office/powerpoint/2010/main" val="2597826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74D4-E5EB-B5C4-2F5E-063174CA777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B8CD521-411D-E8C1-3C78-296701FAA4FA}"/>
              </a:ext>
            </a:extLst>
          </p:cNvPr>
          <p:cNvSpPr>
            <a:spLocks noGrp="1"/>
          </p:cNvSpPr>
          <p:nvPr>
            <p:ph type="dt" sz="half" idx="10"/>
          </p:nvPr>
        </p:nvSpPr>
        <p:spPr/>
        <p:txBody>
          <a:bodyPr/>
          <a:lstStyle/>
          <a:p>
            <a:fld id="{6BAECCFC-CB48-4EC6-B61D-C85AC9ACC835}" type="datetimeFigureOut">
              <a:rPr lang="en-GB" smtClean="0"/>
              <a:t>15/06/2026</a:t>
            </a:fld>
            <a:endParaRPr lang="en-GB"/>
          </a:p>
        </p:txBody>
      </p:sp>
      <p:sp>
        <p:nvSpPr>
          <p:cNvPr id="4" name="Footer Placeholder 3">
            <a:extLst>
              <a:ext uri="{FF2B5EF4-FFF2-40B4-BE49-F238E27FC236}">
                <a16:creationId xmlns:a16="http://schemas.microsoft.com/office/drawing/2014/main" id="{B0DEBCE7-0092-56E4-2B6F-2A0DFB8F30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1B1353-F927-F9B9-3891-FA1CCE3740C2}"/>
              </a:ext>
            </a:extLst>
          </p:cNvPr>
          <p:cNvSpPr>
            <a:spLocks noGrp="1"/>
          </p:cNvSpPr>
          <p:nvPr>
            <p:ph type="sldNum" sz="quarter" idx="12"/>
          </p:nvPr>
        </p:nvSpPr>
        <p:spPr/>
        <p:txBody>
          <a:bodyPr/>
          <a:lstStyle/>
          <a:p>
            <a:fld id="{1F204455-0C8A-4BD3-8389-C42B661538AE}" type="slidenum">
              <a:rPr lang="en-GB" smtClean="0"/>
              <a:t>‹#›</a:t>
            </a:fld>
            <a:endParaRPr lang="en-GB"/>
          </a:p>
        </p:txBody>
      </p:sp>
    </p:spTree>
    <p:extLst>
      <p:ext uri="{BB962C8B-B14F-4D97-AF65-F5344CB8AC3E}">
        <p14:creationId xmlns:p14="http://schemas.microsoft.com/office/powerpoint/2010/main" val="3190578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42E8B4-6854-13E7-6EB8-2D9C52CA5221}"/>
              </a:ext>
            </a:extLst>
          </p:cNvPr>
          <p:cNvSpPr>
            <a:spLocks noGrp="1"/>
          </p:cNvSpPr>
          <p:nvPr>
            <p:ph type="dt" sz="half" idx="10"/>
          </p:nvPr>
        </p:nvSpPr>
        <p:spPr/>
        <p:txBody>
          <a:bodyPr/>
          <a:lstStyle/>
          <a:p>
            <a:fld id="{6BAECCFC-CB48-4EC6-B61D-C85AC9ACC835}" type="datetimeFigureOut">
              <a:rPr lang="en-GB" smtClean="0"/>
              <a:t>15/06/2026</a:t>
            </a:fld>
            <a:endParaRPr lang="en-GB"/>
          </a:p>
        </p:txBody>
      </p:sp>
      <p:sp>
        <p:nvSpPr>
          <p:cNvPr id="3" name="Footer Placeholder 2">
            <a:extLst>
              <a:ext uri="{FF2B5EF4-FFF2-40B4-BE49-F238E27FC236}">
                <a16:creationId xmlns:a16="http://schemas.microsoft.com/office/drawing/2014/main" id="{CAAADCDD-73D9-E97B-9016-F77B8B51BAF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21BD3D-E28D-1453-6974-984BFDDF0444}"/>
              </a:ext>
            </a:extLst>
          </p:cNvPr>
          <p:cNvSpPr>
            <a:spLocks noGrp="1"/>
          </p:cNvSpPr>
          <p:nvPr>
            <p:ph type="sldNum" sz="quarter" idx="12"/>
          </p:nvPr>
        </p:nvSpPr>
        <p:spPr/>
        <p:txBody>
          <a:bodyPr/>
          <a:lstStyle/>
          <a:p>
            <a:fld id="{1F204455-0C8A-4BD3-8389-C42B661538AE}" type="slidenum">
              <a:rPr lang="en-GB" smtClean="0"/>
              <a:t>‹#›</a:t>
            </a:fld>
            <a:endParaRPr lang="en-GB"/>
          </a:p>
        </p:txBody>
      </p:sp>
    </p:spTree>
    <p:extLst>
      <p:ext uri="{BB962C8B-B14F-4D97-AF65-F5344CB8AC3E}">
        <p14:creationId xmlns:p14="http://schemas.microsoft.com/office/powerpoint/2010/main" val="2382902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66445-6040-2C74-0990-825A1371C5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9AF1E14-8A77-0360-EF5F-1C46975BA8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830B5CE-AC67-ACDE-FAFA-87223F3B3E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11B382-3F78-74C2-DC7B-34E4BE8FB528}"/>
              </a:ext>
            </a:extLst>
          </p:cNvPr>
          <p:cNvSpPr>
            <a:spLocks noGrp="1"/>
          </p:cNvSpPr>
          <p:nvPr>
            <p:ph type="dt" sz="half" idx="10"/>
          </p:nvPr>
        </p:nvSpPr>
        <p:spPr/>
        <p:txBody>
          <a:bodyPr/>
          <a:lstStyle/>
          <a:p>
            <a:fld id="{6BAECCFC-CB48-4EC6-B61D-C85AC9ACC835}" type="datetimeFigureOut">
              <a:rPr lang="en-GB" smtClean="0"/>
              <a:t>15/06/2026</a:t>
            </a:fld>
            <a:endParaRPr lang="en-GB"/>
          </a:p>
        </p:txBody>
      </p:sp>
      <p:sp>
        <p:nvSpPr>
          <p:cNvPr id="6" name="Footer Placeholder 5">
            <a:extLst>
              <a:ext uri="{FF2B5EF4-FFF2-40B4-BE49-F238E27FC236}">
                <a16:creationId xmlns:a16="http://schemas.microsoft.com/office/drawing/2014/main" id="{BFCE30A1-A371-2B86-8EBC-511664BC37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6CB1F2-7F05-D531-08B7-95305627BCCC}"/>
              </a:ext>
            </a:extLst>
          </p:cNvPr>
          <p:cNvSpPr>
            <a:spLocks noGrp="1"/>
          </p:cNvSpPr>
          <p:nvPr>
            <p:ph type="sldNum" sz="quarter" idx="12"/>
          </p:nvPr>
        </p:nvSpPr>
        <p:spPr/>
        <p:txBody>
          <a:bodyPr/>
          <a:lstStyle/>
          <a:p>
            <a:fld id="{1F204455-0C8A-4BD3-8389-C42B661538AE}" type="slidenum">
              <a:rPr lang="en-GB" smtClean="0"/>
              <a:t>‹#›</a:t>
            </a:fld>
            <a:endParaRPr lang="en-GB"/>
          </a:p>
        </p:txBody>
      </p:sp>
    </p:spTree>
    <p:extLst>
      <p:ext uri="{BB962C8B-B14F-4D97-AF65-F5344CB8AC3E}">
        <p14:creationId xmlns:p14="http://schemas.microsoft.com/office/powerpoint/2010/main" val="2267958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28A81-7951-6C3A-B213-459D63EAFC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0A7B5C8-0992-8750-8A33-84C7D67F31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977DBE-4077-8212-B20C-2575283594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CCA9BD-7BF8-0BD2-E236-E265F86D3DCE}"/>
              </a:ext>
            </a:extLst>
          </p:cNvPr>
          <p:cNvSpPr>
            <a:spLocks noGrp="1"/>
          </p:cNvSpPr>
          <p:nvPr>
            <p:ph type="dt" sz="half" idx="10"/>
          </p:nvPr>
        </p:nvSpPr>
        <p:spPr/>
        <p:txBody>
          <a:bodyPr/>
          <a:lstStyle/>
          <a:p>
            <a:fld id="{6BAECCFC-CB48-4EC6-B61D-C85AC9ACC835}" type="datetimeFigureOut">
              <a:rPr lang="en-GB" smtClean="0"/>
              <a:t>15/06/2026</a:t>
            </a:fld>
            <a:endParaRPr lang="en-GB"/>
          </a:p>
        </p:txBody>
      </p:sp>
      <p:sp>
        <p:nvSpPr>
          <p:cNvPr id="6" name="Footer Placeholder 5">
            <a:extLst>
              <a:ext uri="{FF2B5EF4-FFF2-40B4-BE49-F238E27FC236}">
                <a16:creationId xmlns:a16="http://schemas.microsoft.com/office/drawing/2014/main" id="{F5FF1BEF-8428-B28B-CB81-73A4A9952E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FAB5C9-7E0D-69BF-5C3E-D9398B1C76A5}"/>
              </a:ext>
            </a:extLst>
          </p:cNvPr>
          <p:cNvSpPr>
            <a:spLocks noGrp="1"/>
          </p:cNvSpPr>
          <p:nvPr>
            <p:ph type="sldNum" sz="quarter" idx="12"/>
          </p:nvPr>
        </p:nvSpPr>
        <p:spPr/>
        <p:txBody>
          <a:bodyPr/>
          <a:lstStyle/>
          <a:p>
            <a:fld id="{1F204455-0C8A-4BD3-8389-C42B661538AE}" type="slidenum">
              <a:rPr lang="en-GB" smtClean="0"/>
              <a:t>‹#›</a:t>
            </a:fld>
            <a:endParaRPr lang="en-GB"/>
          </a:p>
        </p:txBody>
      </p:sp>
    </p:spTree>
    <p:extLst>
      <p:ext uri="{BB962C8B-B14F-4D97-AF65-F5344CB8AC3E}">
        <p14:creationId xmlns:p14="http://schemas.microsoft.com/office/powerpoint/2010/main" val="1137709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0F41B-BD0B-F446-8783-FC112DDDD01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E8513C8-8620-BDFF-2525-274F002DFC0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C6001B9-E3F7-56CE-DDBF-D95F7F1CEFE4}"/>
              </a:ext>
            </a:extLst>
          </p:cNvPr>
          <p:cNvSpPr>
            <a:spLocks noGrp="1"/>
          </p:cNvSpPr>
          <p:nvPr>
            <p:ph type="dt" sz="half" idx="10"/>
          </p:nvPr>
        </p:nvSpPr>
        <p:spPr/>
        <p:txBody>
          <a:bodyPr/>
          <a:lstStyle/>
          <a:p>
            <a:fld id="{6BAECCFC-CB48-4EC6-B61D-C85AC9ACC835}" type="datetimeFigureOut">
              <a:rPr lang="en-GB" smtClean="0"/>
              <a:t>15/06/2026</a:t>
            </a:fld>
            <a:endParaRPr lang="en-GB"/>
          </a:p>
        </p:txBody>
      </p:sp>
      <p:sp>
        <p:nvSpPr>
          <p:cNvPr id="5" name="Footer Placeholder 4">
            <a:extLst>
              <a:ext uri="{FF2B5EF4-FFF2-40B4-BE49-F238E27FC236}">
                <a16:creationId xmlns:a16="http://schemas.microsoft.com/office/drawing/2014/main" id="{DBE757D1-E2FC-243D-CD1D-2BA0361619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36EAD7-928D-F39D-F0AA-F30FB4EF7303}"/>
              </a:ext>
            </a:extLst>
          </p:cNvPr>
          <p:cNvSpPr>
            <a:spLocks noGrp="1"/>
          </p:cNvSpPr>
          <p:nvPr>
            <p:ph type="sldNum" sz="quarter" idx="12"/>
          </p:nvPr>
        </p:nvSpPr>
        <p:spPr/>
        <p:txBody>
          <a:bodyPr/>
          <a:lstStyle/>
          <a:p>
            <a:fld id="{1F204455-0C8A-4BD3-8389-C42B661538AE}" type="slidenum">
              <a:rPr lang="en-GB" smtClean="0"/>
              <a:t>‹#›</a:t>
            </a:fld>
            <a:endParaRPr lang="en-GB"/>
          </a:p>
        </p:txBody>
      </p:sp>
    </p:spTree>
    <p:extLst>
      <p:ext uri="{BB962C8B-B14F-4D97-AF65-F5344CB8AC3E}">
        <p14:creationId xmlns:p14="http://schemas.microsoft.com/office/powerpoint/2010/main" val="15861472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1919AF6-8CE7-EF18-98F9-00CFA56A464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1F18E44-0DA2-DEB7-C15B-16C288F16E6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B77D3B-68B8-5D48-3F20-83F8710AEF34}"/>
              </a:ext>
            </a:extLst>
          </p:cNvPr>
          <p:cNvSpPr>
            <a:spLocks noGrp="1"/>
          </p:cNvSpPr>
          <p:nvPr>
            <p:ph type="dt" sz="half" idx="10"/>
          </p:nvPr>
        </p:nvSpPr>
        <p:spPr/>
        <p:txBody>
          <a:bodyPr/>
          <a:lstStyle/>
          <a:p>
            <a:fld id="{6BAECCFC-CB48-4EC6-B61D-C85AC9ACC835}" type="datetimeFigureOut">
              <a:rPr lang="en-GB" smtClean="0"/>
              <a:t>15/06/2026</a:t>
            </a:fld>
            <a:endParaRPr lang="en-GB"/>
          </a:p>
        </p:txBody>
      </p:sp>
      <p:sp>
        <p:nvSpPr>
          <p:cNvPr id="5" name="Footer Placeholder 4">
            <a:extLst>
              <a:ext uri="{FF2B5EF4-FFF2-40B4-BE49-F238E27FC236}">
                <a16:creationId xmlns:a16="http://schemas.microsoft.com/office/drawing/2014/main" id="{D7A2066B-0DF4-5EDE-130B-D59BDC38D6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6776E8-9DB1-526D-CF37-968876BAC902}"/>
              </a:ext>
            </a:extLst>
          </p:cNvPr>
          <p:cNvSpPr>
            <a:spLocks noGrp="1"/>
          </p:cNvSpPr>
          <p:nvPr>
            <p:ph type="sldNum" sz="quarter" idx="12"/>
          </p:nvPr>
        </p:nvSpPr>
        <p:spPr/>
        <p:txBody>
          <a:bodyPr/>
          <a:lstStyle/>
          <a:p>
            <a:fld id="{1F204455-0C8A-4BD3-8389-C42B661538AE}" type="slidenum">
              <a:rPr lang="en-GB" smtClean="0"/>
              <a:t>‹#›</a:t>
            </a:fld>
            <a:endParaRPr lang="en-GB"/>
          </a:p>
        </p:txBody>
      </p:sp>
    </p:spTree>
    <p:extLst>
      <p:ext uri="{BB962C8B-B14F-4D97-AF65-F5344CB8AC3E}">
        <p14:creationId xmlns:p14="http://schemas.microsoft.com/office/powerpoint/2010/main" val="12290929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F8E5A1-EDDC-86B0-B186-0BD460D616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4007CD0-2990-C2F5-A5E3-90C4BA99B0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83607E-EDE2-BF5E-A845-97B3E94BB8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BAECCFC-CB48-4EC6-B61D-C85AC9ACC835}" type="datetimeFigureOut">
              <a:rPr lang="en-GB" smtClean="0"/>
              <a:t>15/06/2026</a:t>
            </a:fld>
            <a:endParaRPr lang="en-GB"/>
          </a:p>
        </p:txBody>
      </p:sp>
      <p:sp>
        <p:nvSpPr>
          <p:cNvPr id="5" name="Footer Placeholder 4">
            <a:extLst>
              <a:ext uri="{FF2B5EF4-FFF2-40B4-BE49-F238E27FC236}">
                <a16:creationId xmlns:a16="http://schemas.microsoft.com/office/drawing/2014/main" id="{686A0C90-D26F-2D23-8A0A-97F629FC7E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8CF6E35-6102-0986-D46A-D04A96662E4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204455-0C8A-4BD3-8389-C42B661538AE}" type="slidenum">
              <a:rPr lang="en-GB" smtClean="0"/>
              <a:t>‹#›</a:t>
            </a:fld>
            <a:endParaRPr lang="en-GB"/>
          </a:p>
        </p:txBody>
      </p:sp>
    </p:spTree>
    <p:extLst>
      <p:ext uri="{BB962C8B-B14F-4D97-AF65-F5344CB8AC3E}">
        <p14:creationId xmlns:p14="http://schemas.microsoft.com/office/powerpoint/2010/main" val="3000484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3.sv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hyperlink" Target="https://engineermadhawa.blogspot.com/2016/11/inputs-for-identification-of-risks-and-opportunities.html" TargetMode="External" /><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image" Target="../media/image10.jpeg"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86230F49-7FFF-4471-8A64-33B1F4CF1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nt">
            <a:extLst>
              <a:ext uri="{FF2B5EF4-FFF2-40B4-BE49-F238E27FC236}">
                <a16:creationId xmlns:a16="http://schemas.microsoft.com/office/drawing/2014/main" id="{ABCED6B1-E99D-4963-BCB1-2C5FC2B7E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48B13CA8-CBEA-4805-955D-CEBE32236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5161588"/>
          </a:xfrm>
          <a:prstGeom prst="rect">
            <a:avLst/>
          </a:prstGeom>
          <a:ln>
            <a:noFill/>
          </a:ln>
          <a:effectLst>
            <a:outerShdw blurRad="596900" dist="381000" dir="8820000" sx="90000" sy="90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2D0F5-3A9B-2597-D244-CB6375BA3CEE}"/>
              </a:ext>
            </a:extLst>
          </p:cNvPr>
          <p:cNvSpPr>
            <a:spLocks noGrp="1"/>
          </p:cNvSpPr>
          <p:nvPr>
            <p:ph type="ctrTitle"/>
          </p:nvPr>
        </p:nvSpPr>
        <p:spPr>
          <a:xfrm>
            <a:off x="223520" y="777239"/>
            <a:ext cx="5499548" cy="4063701"/>
          </a:xfrm>
        </p:spPr>
        <p:txBody>
          <a:bodyPr anchor="t">
            <a:normAutofit/>
          </a:bodyPr>
          <a:lstStyle/>
          <a:p>
            <a:pPr algn="l"/>
            <a:r>
              <a:rPr lang="en-GB" sz="2800" b="1" i="1" dirty="0">
                <a:latin typeface="Arial" panose="020B0604020202020204" pitchFamily="34" charset="0"/>
                <a:cs typeface="Arial" panose="020B0604020202020204" pitchFamily="34" charset="0"/>
              </a:rPr>
              <a:t>STUDENT NAME: IONELA ALEXANDRA NEAGOE</a:t>
            </a:r>
            <a:br>
              <a:rPr lang="en-GB" sz="2800" b="1" i="1" dirty="0">
                <a:latin typeface="Arial" panose="020B0604020202020204" pitchFamily="34" charset="0"/>
                <a:cs typeface="Arial" panose="020B0604020202020204" pitchFamily="34" charset="0"/>
              </a:rPr>
            </a:br>
            <a:r>
              <a:rPr lang="en-GB" sz="2800" b="1" i="1" dirty="0">
                <a:latin typeface="Arial" panose="020B0604020202020204" pitchFamily="34" charset="0"/>
                <a:cs typeface="Arial" panose="020B0604020202020204" pitchFamily="34" charset="0"/>
              </a:rPr>
              <a:t>MODULE CODE: LCLM4004</a:t>
            </a:r>
            <a:br>
              <a:rPr lang="ro-RO" sz="2800" b="1" i="1" dirty="0">
                <a:latin typeface="Arial" panose="020B0604020202020204" pitchFamily="34" charset="0"/>
                <a:cs typeface="Arial" panose="020B0604020202020204" pitchFamily="34" charset="0"/>
              </a:rPr>
            </a:br>
            <a:r>
              <a:rPr lang="ro-RO" sz="2800" b="1" i="1" dirty="0">
                <a:latin typeface="Arial" panose="020B0604020202020204" pitchFamily="34" charset="0"/>
                <a:cs typeface="Arial" panose="020B0604020202020204" pitchFamily="34" charset="0"/>
              </a:rPr>
              <a:t>LECTURES NAME</a:t>
            </a:r>
            <a:r>
              <a:rPr lang="en-GB" sz="2800" b="1" i="1" dirty="0">
                <a:latin typeface="Arial" panose="020B0604020202020204" pitchFamily="34" charset="0"/>
                <a:cs typeface="Arial" panose="020B0604020202020204" pitchFamily="34" charset="0"/>
              </a:rPr>
              <a:t>: DEJI OLAGBOYE</a:t>
            </a:r>
            <a:br>
              <a:rPr lang="en-GB" sz="2800" b="1" i="1" dirty="0">
                <a:latin typeface="Arial" panose="020B0604020202020204" pitchFamily="34" charset="0"/>
                <a:cs typeface="Arial" panose="020B0604020202020204" pitchFamily="34" charset="0"/>
              </a:rPr>
            </a:br>
            <a:r>
              <a:rPr lang="en-GB" sz="2800" b="1" i="1" dirty="0">
                <a:latin typeface="Arial" panose="020B0604020202020204" pitchFamily="34" charset="0"/>
                <a:cs typeface="Arial" panose="020B0604020202020204" pitchFamily="34" charset="0"/>
              </a:rPr>
              <a:t>MODULE : PROBLEM SOLVING AND DECISIONS MAKING </a:t>
            </a:r>
            <a:br>
              <a:rPr lang="en-GB" sz="2800" b="1" i="1" dirty="0">
                <a:latin typeface="Arial" panose="020B0604020202020204" pitchFamily="34" charset="0"/>
                <a:cs typeface="Arial" panose="020B0604020202020204" pitchFamily="34" charset="0"/>
              </a:rPr>
            </a:br>
            <a:r>
              <a:rPr lang="en-GB" sz="2800" b="1" i="1" dirty="0">
                <a:latin typeface="Arial" panose="020B0604020202020204" pitchFamily="34" charset="0"/>
                <a:cs typeface="Arial" panose="020B0604020202020204" pitchFamily="34" charset="0"/>
              </a:rPr>
              <a:t>STUDENT ID: 2530723</a:t>
            </a:r>
            <a:br>
              <a:rPr lang="en-GB" sz="2800" b="1" i="1" dirty="0">
                <a:latin typeface="Arial" panose="020B0604020202020204" pitchFamily="34" charset="0"/>
                <a:cs typeface="Arial" panose="020B0604020202020204" pitchFamily="34" charset="0"/>
              </a:rPr>
            </a:br>
            <a:r>
              <a:rPr lang="en-GB" sz="2800" b="1" i="1" dirty="0">
                <a:latin typeface="Arial" panose="020B0604020202020204" pitchFamily="34" charset="0"/>
                <a:cs typeface="Arial" panose="020B0604020202020204" pitchFamily="34" charset="0"/>
              </a:rPr>
              <a:t>COMPONENT 1: BASIL”S BAKERY </a:t>
            </a:r>
          </a:p>
        </p:txBody>
      </p:sp>
      <p:sp>
        <p:nvSpPr>
          <p:cNvPr id="3" name="Subtitle 2">
            <a:extLst>
              <a:ext uri="{FF2B5EF4-FFF2-40B4-BE49-F238E27FC236}">
                <a16:creationId xmlns:a16="http://schemas.microsoft.com/office/drawing/2014/main" id="{58A8E664-254A-A6CD-BBC1-46D50334CEED}"/>
              </a:ext>
            </a:extLst>
          </p:cNvPr>
          <p:cNvSpPr>
            <a:spLocks noGrp="1"/>
          </p:cNvSpPr>
          <p:nvPr>
            <p:ph type="subTitle" idx="1"/>
          </p:nvPr>
        </p:nvSpPr>
        <p:spPr>
          <a:xfrm>
            <a:off x="774192" y="5476042"/>
            <a:ext cx="10541508" cy="992997"/>
          </a:xfrm>
        </p:spPr>
        <p:txBody>
          <a:bodyPr anchor="ctr">
            <a:normAutofit/>
          </a:bodyPr>
          <a:lstStyle/>
          <a:p>
            <a:pPr algn="r"/>
            <a:r>
              <a:rPr lang="en-GB" dirty="0"/>
              <a:t>Basil's Bakery: An Investigation into the Causes of Sales Stagnation</a:t>
            </a:r>
            <a:endParaRPr lang="en-GB"/>
          </a:p>
          <a:p>
            <a:pPr algn="r"/>
            <a:r>
              <a:rPr lang="en-GB" dirty="0"/>
              <a:t>PRESENTATION (5-10 MINUTE)</a:t>
            </a:r>
            <a:endParaRPr lang="en-GB"/>
          </a:p>
        </p:txBody>
      </p:sp>
      <p:pic>
        <p:nvPicPr>
          <p:cNvPr id="5" name="Picture 4">
            <a:extLst>
              <a:ext uri="{FF2B5EF4-FFF2-40B4-BE49-F238E27FC236}">
                <a16:creationId xmlns:a16="http://schemas.microsoft.com/office/drawing/2014/main" id="{E97DC434-5CC1-4B12-4120-489406F8CDB9}"/>
              </a:ext>
            </a:extLst>
          </p:cNvPr>
          <p:cNvPicPr>
            <a:picLocks noChangeAspect="1"/>
          </p:cNvPicPr>
          <p:nvPr/>
        </p:nvPicPr>
        <p:blipFill>
          <a:blip r:embed="rId2"/>
          <a:stretch>
            <a:fillRect/>
          </a:stretch>
        </p:blipFill>
        <p:spPr>
          <a:xfrm>
            <a:off x="6298146" y="833492"/>
            <a:ext cx="5209492" cy="3477335"/>
          </a:xfrm>
          <a:prstGeom prst="rect">
            <a:avLst/>
          </a:prstGeom>
        </p:spPr>
      </p:pic>
    </p:spTree>
    <p:extLst>
      <p:ext uri="{BB962C8B-B14F-4D97-AF65-F5344CB8AC3E}">
        <p14:creationId xmlns:p14="http://schemas.microsoft.com/office/powerpoint/2010/main" val="2402201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872828CB-B59E-B237-74ED-17FEF19F0887}"/>
              </a:ext>
            </a:extLst>
          </p:cNvPr>
          <p:cNvPicPr>
            <a:picLocks noChangeAspect="1"/>
          </p:cNvPicPr>
          <p:nvPr/>
        </p:nvPicPr>
        <p:blipFill>
          <a:blip r:embed="rId2">
            <a:alphaModFix amt="60000"/>
          </a:blip>
          <a:srcRect t="6501" b="9229"/>
          <a:stretch>
            <a:fillRect/>
          </a:stretch>
        </p:blipFill>
        <p:spPr>
          <a:xfrm>
            <a:off x="-388884" y="-2"/>
            <a:ext cx="12192001" cy="6857990"/>
          </a:xfrm>
          <a:prstGeom prst="rect">
            <a:avLst/>
          </a:prstGeom>
        </p:spPr>
      </p:pic>
      <p:sp>
        <p:nvSpPr>
          <p:cNvPr id="2" name="Title 1">
            <a:extLst>
              <a:ext uri="{FF2B5EF4-FFF2-40B4-BE49-F238E27FC236}">
                <a16:creationId xmlns:a16="http://schemas.microsoft.com/office/drawing/2014/main" id="{A801BB3C-FF04-230B-1BD0-3E8F17209D26}"/>
              </a:ext>
            </a:extLst>
          </p:cNvPr>
          <p:cNvSpPr>
            <a:spLocks noGrp="1"/>
          </p:cNvSpPr>
          <p:nvPr>
            <p:ph type="title"/>
          </p:nvPr>
        </p:nvSpPr>
        <p:spPr>
          <a:xfrm>
            <a:off x="838199" y="557189"/>
            <a:ext cx="5155263" cy="5571899"/>
          </a:xfrm>
        </p:spPr>
        <p:txBody>
          <a:bodyPr>
            <a:normAutofit/>
          </a:bodyPr>
          <a:lstStyle/>
          <a:p>
            <a:r>
              <a:rPr lang="en-GB" b="1">
                <a:solidFill>
                  <a:srgbClr val="FFFFFF"/>
                </a:solidFill>
              </a:rPr>
              <a:t>Presentation Overview</a:t>
            </a:r>
            <a:br>
              <a:rPr lang="en-GB" b="1">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4B07D626-8AB4-BD60-D0EE-F7C245869A4E}"/>
              </a:ext>
            </a:extLst>
          </p:cNvPr>
          <p:cNvSpPr>
            <a:spLocks noGrp="1"/>
          </p:cNvSpPr>
          <p:nvPr>
            <p:ph idx="1"/>
          </p:nvPr>
        </p:nvSpPr>
        <p:spPr>
          <a:xfrm>
            <a:off x="4199860" y="557189"/>
            <a:ext cx="7153939" cy="5743622"/>
          </a:xfrm>
        </p:spPr>
        <p:txBody>
          <a:bodyPr anchor="ctr">
            <a:normAutofit/>
          </a:bodyPr>
          <a:lstStyle/>
          <a:p>
            <a:pPr marL="0" indent="0">
              <a:buNone/>
            </a:pPr>
            <a:endParaRPr lang="en-GB" sz="1900" b="1" dirty="0">
              <a:solidFill>
                <a:srgbClr val="FFFFFF"/>
              </a:solidFill>
            </a:endParaRPr>
          </a:p>
          <a:p>
            <a:pPr marL="0" indent="0">
              <a:buNone/>
            </a:pPr>
            <a:endParaRPr lang="en-GB" sz="1900" b="1" dirty="0">
              <a:solidFill>
                <a:srgbClr val="FFFFFF"/>
              </a:solidFill>
            </a:endParaRPr>
          </a:p>
          <a:p>
            <a:pPr>
              <a:buFont typeface="Wingdings" panose="05000000000000000000" pitchFamily="2" charset="2"/>
              <a:buChar char="q"/>
            </a:pPr>
            <a:r>
              <a:rPr lang="en-GB" sz="2400" dirty="0">
                <a:solidFill>
                  <a:srgbClr val="FFFFFF"/>
                </a:solidFill>
                <a:latin typeface="Arial" panose="020B0604020202020204" pitchFamily="34" charset="0"/>
                <a:cs typeface="Arial" panose="020B0604020202020204" pitchFamily="34" charset="0"/>
              </a:rPr>
              <a:t>In my presentation I will :</a:t>
            </a:r>
          </a:p>
          <a:p>
            <a:pPr>
              <a:buFont typeface="Wingdings" panose="05000000000000000000" pitchFamily="2" charset="2"/>
              <a:buChar char="q"/>
            </a:pPr>
            <a:r>
              <a:rPr lang="en-GB" sz="2400" dirty="0">
                <a:solidFill>
                  <a:srgbClr val="FFFFFF"/>
                </a:solidFill>
                <a:latin typeface="Arial" panose="020B0604020202020204" pitchFamily="34" charset="0"/>
                <a:cs typeface="Arial" panose="020B0604020202020204" pitchFamily="34" charset="0"/>
              </a:rPr>
              <a:t>Provide an overview of Basil's Bakery and its current challenges.</a:t>
            </a:r>
          </a:p>
          <a:p>
            <a:pPr>
              <a:buFont typeface="Wingdings" panose="05000000000000000000" pitchFamily="2" charset="2"/>
              <a:buChar char="q"/>
            </a:pPr>
            <a:r>
              <a:rPr lang="en-GB" sz="2400" dirty="0">
                <a:solidFill>
                  <a:srgbClr val="FFFFFF"/>
                </a:solidFill>
                <a:latin typeface="Arial" panose="020B0604020202020204" pitchFamily="34" charset="0"/>
                <a:cs typeface="Arial" panose="020B0604020202020204" pitchFamily="34" charset="0"/>
              </a:rPr>
              <a:t> Examine the factors contributing to declining sales performance.</a:t>
            </a:r>
          </a:p>
          <a:p>
            <a:pPr>
              <a:buFont typeface="Wingdings" panose="05000000000000000000" pitchFamily="2" charset="2"/>
              <a:buChar char="q"/>
            </a:pPr>
            <a:r>
              <a:rPr lang="en-GB" sz="2400" dirty="0">
                <a:solidFill>
                  <a:srgbClr val="FFFFFF"/>
                </a:solidFill>
                <a:latin typeface="Arial" panose="020B0604020202020204" pitchFamily="34" charset="0"/>
                <a:cs typeface="Arial" panose="020B0604020202020204" pitchFamily="34" charset="0"/>
              </a:rPr>
              <a:t>Critically evaluate the PESTEL framework.</a:t>
            </a:r>
          </a:p>
          <a:p>
            <a:pPr>
              <a:buFont typeface="Wingdings" panose="05000000000000000000" pitchFamily="2" charset="2"/>
              <a:buChar char="q"/>
            </a:pPr>
            <a:r>
              <a:rPr lang="en-GB" sz="2400" dirty="0">
                <a:solidFill>
                  <a:srgbClr val="FFFFFF"/>
                </a:solidFill>
                <a:latin typeface="Arial" panose="020B0604020202020204" pitchFamily="34" charset="0"/>
                <a:cs typeface="Arial" panose="020B0604020202020204" pitchFamily="34" charset="0"/>
              </a:rPr>
              <a:t>Apply the PESTEL framework to Basil's Bakery.</a:t>
            </a:r>
          </a:p>
          <a:p>
            <a:pPr>
              <a:buFont typeface="Wingdings" panose="05000000000000000000" pitchFamily="2" charset="2"/>
              <a:buChar char="q"/>
            </a:pPr>
            <a:r>
              <a:rPr lang="en-GB" sz="2400" dirty="0">
                <a:solidFill>
                  <a:srgbClr val="FFFFFF"/>
                </a:solidFill>
                <a:latin typeface="Arial" panose="020B0604020202020204" pitchFamily="34" charset="0"/>
                <a:cs typeface="Arial" panose="020B0604020202020204" pitchFamily="34" charset="0"/>
              </a:rPr>
              <a:t> Critically evaluate the Cause-and-Effect Model.</a:t>
            </a:r>
          </a:p>
          <a:p>
            <a:pPr>
              <a:buFont typeface="Wingdings" panose="05000000000000000000" pitchFamily="2" charset="2"/>
              <a:buChar char="q"/>
            </a:pPr>
            <a:r>
              <a:rPr lang="en-GB" sz="2400" dirty="0">
                <a:solidFill>
                  <a:srgbClr val="FFFFFF"/>
                </a:solidFill>
                <a:latin typeface="Arial" panose="020B0604020202020204" pitchFamily="34" charset="0"/>
                <a:cs typeface="Arial" panose="020B0604020202020204" pitchFamily="34" charset="0"/>
              </a:rPr>
              <a:t> Apply the Cause-and-Effect Model to identify root causes.</a:t>
            </a:r>
          </a:p>
          <a:p>
            <a:pPr>
              <a:buFont typeface="Wingdings" panose="05000000000000000000" pitchFamily="2" charset="2"/>
              <a:buChar char="q"/>
            </a:pPr>
            <a:r>
              <a:rPr lang="en-GB" sz="2400" dirty="0">
                <a:solidFill>
                  <a:srgbClr val="FFFFFF"/>
                </a:solidFill>
                <a:latin typeface="Arial" panose="020B0604020202020204" pitchFamily="34" charset="0"/>
                <a:cs typeface="Arial" panose="020B0604020202020204" pitchFamily="34" charset="0"/>
              </a:rPr>
              <a:t> Summarise the key findings from the analysis.</a:t>
            </a:r>
          </a:p>
          <a:p>
            <a:endParaRPr lang="en-GB" sz="1900" dirty="0">
              <a:solidFill>
                <a:srgbClr val="FFFFFF"/>
              </a:solidFill>
            </a:endParaRPr>
          </a:p>
        </p:txBody>
      </p:sp>
    </p:spTree>
    <p:extLst>
      <p:ext uri="{BB962C8B-B14F-4D97-AF65-F5344CB8AC3E}">
        <p14:creationId xmlns:p14="http://schemas.microsoft.com/office/powerpoint/2010/main" val="2525326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reads on display">
            <a:extLst>
              <a:ext uri="{FF2B5EF4-FFF2-40B4-BE49-F238E27FC236}">
                <a16:creationId xmlns:a16="http://schemas.microsoft.com/office/drawing/2014/main" id="{E947D0CA-6784-5532-2173-B4532F69F2A9}"/>
              </a:ext>
            </a:extLst>
          </p:cNvPr>
          <p:cNvPicPr>
            <a:picLocks noChangeAspect="1"/>
          </p:cNvPicPr>
          <p:nvPr/>
        </p:nvPicPr>
        <p:blipFill>
          <a:blip r:embed="rId2"/>
          <a:srcRect l="16493" r="24241" b="-1"/>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D80E24-3061-2BCA-1FEA-76B7A5A31DD7}"/>
              </a:ext>
            </a:extLst>
          </p:cNvPr>
          <p:cNvSpPr>
            <a:spLocks noGrp="1"/>
          </p:cNvSpPr>
          <p:nvPr>
            <p:ph type="title"/>
          </p:nvPr>
        </p:nvSpPr>
        <p:spPr>
          <a:xfrm>
            <a:off x="761801" y="328512"/>
            <a:ext cx="4778387" cy="1628970"/>
          </a:xfrm>
        </p:spPr>
        <p:txBody>
          <a:bodyPr anchor="ctr">
            <a:normAutofit/>
          </a:bodyPr>
          <a:lstStyle/>
          <a:p>
            <a:r>
              <a:rPr lang="en-GB" sz="3700" b="1"/>
              <a:t>Overview of Basil's Bakery</a:t>
            </a:r>
            <a:br>
              <a:rPr lang="en-GB" sz="3700" b="1"/>
            </a:br>
            <a:endParaRPr lang="en-GB" sz="3700"/>
          </a:p>
        </p:txBody>
      </p:sp>
      <p:sp>
        <p:nvSpPr>
          <p:cNvPr id="3" name="Content Placeholder 2">
            <a:extLst>
              <a:ext uri="{FF2B5EF4-FFF2-40B4-BE49-F238E27FC236}">
                <a16:creationId xmlns:a16="http://schemas.microsoft.com/office/drawing/2014/main" id="{FA448A75-9878-78F8-0544-9273D79777E0}"/>
              </a:ext>
            </a:extLst>
          </p:cNvPr>
          <p:cNvSpPr>
            <a:spLocks noGrp="1"/>
          </p:cNvSpPr>
          <p:nvPr>
            <p:ph idx="1"/>
          </p:nvPr>
        </p:nvSpPr>
        <p:spPr>
          <a:xfrm>
            <a:off x="231228" y="2364828"/>
            <a:ext cx="5644055" cy="4164659"/>
          </a:xfrm>
        </p:spPr>
        <p:txBody>
          <a:bodyPr anchor="ctr">
            <a:normAutofit fontScale="92500"/>
          </a:bodyPr>
          <a:lstStyle/>
          <a:p>
            <a:pPr marL="0" indent="0" algn="ctr">
              <a:buNone/>
            </a:pPr>
            <a:r>
              <a:rPr lang="en-GB" sz="1600" b="1" dirty="0">
                <a:latin typeface="Arial" panose="020B0604020202020204" pitchFamily="34" charset="0"/>
                <a:cs typeface="Arial" panose="020B0604020202020204" pitchFamily="34" charset="0"/>
              </a:rPr>
              <a:t>Business Background</a:t>
            </a:r>
          </a:p>
          <a:p>
            <a:pPr>
              <a:buFont typeface="Wingdings" panose="05000000000000000000" pitchFamily="2" charset="2"/>
              <a:buChar char="q"/>
            </a:pPr>
            <a:r>
              <a:rPr lang="en-GB" sz="1600" dirty="0">
                <a:latin typeface="Arial" panose="020B0604020202020204" pitchFamily="34" charset="0"/>
                <a:cs typeface="Arial" panose="020B0604020202020204" pitchFamily="34" charset="0"/>
              </a:rPr>
              <a:t> Independent artisan bakery established in Coventry in 2015.</a:t>
            </a:r>
          </a:p>
          <a:p>
            <a:pPr>
              <a:buFont typeface="Wingdings" panose="05000000000000000000" pitchFamily="2" charset="2"/>
              <a:buChar char="q"/>
            </a:pPr>
            <a:r>
              <a:rPr lang="en-GB" sz="1600" dirty="0">
                <a:latin typeface="Arial" panose="020B0604020202020204" pitchFamily="34" charset="0"/>
                <a:cs typeface="Arial" panose="020B0604020202020204" pitchFamily="34" charset="0"/>
              </a:rPr>
              <a:t>Specialises in premium organic breads, pastries and cakes.</a:t>
            </a:r>
          </a:p>
          <a:p>
            <a:pPr>
              <a:buFont typeface="Wingdings" panose="05000000000000000000" pitchFamily="2" charset="2"/>
              <a:buChar char="q"/>
            </a:pPr>
            <a:r>
              <a:rPr lang="en-GB" sz="1600" dirty="0">
                <a:latin typeface="Arial" panose="020B0604020202020204" pitchFamily="34" charset="0"/>
                <a:cs typeface="Arial" panose="020B0604020202020204" pitchFamily="34" charset="0"/>
              </a:rPr>
              <a:t> Located within a retail park serving shoppers, retail employees, office workers and warehouse staff.</a:t>
            </a:r>
          </a:p>
          <a:p>
            <a:pPr>
              <a:buFont typeface="Wingdings" panose="05000000000000000000" pitchFamily="2" charset="2"/>
              <a:buChar char="q"/>
            </a:pPr>
            <a:r>
              <a:rPr lang="en-GB" sz="1600" dirty="0">
                <a:latin typeface="Arial" panose="020B0604020202020204" pitchFamily="34" charset="0"/>
                <a:cs typeface="Arial" panose="020B0604020202020204" pitchFamily="34" charset="0"/>
              </a:rPr>
              <a:t> Experienced consistent sales growth between 2015 and 2019.</a:t>
            </a:r>
          </a:p>
          <a:p>
            <a:pPr marL="0" indent="0" algn="ctr">
              <a:buNone/>
            </a:pPr>
            <a:r>
              <a:rPr lang="en-GB" sz="1600" b="1" dirty="0">
                <a:latin typeface="Arial" panose="020B0604020202020204" pitchFamily="34" charset="0"/>
                <a:cs typeface="Arial" panose="020B0604020202020204" pitchFamily="34" charset="0"/>
              </a:rPr>
              <a:t>Current Business Position</a:t>
            </a:r>
          </a:p>
          <a:p>
            <a:pPr>
              <a:buFont typeface="Wingdings" panose="05000000000000000000" pitchFamily="2" charset="2"/>
              <a:buChar char="q"/>
            </a:pPr>
            <a:r>
              <a:rPr lang="en-GB" sz="1600" dirty="0">
                <a:latin typeface="Arial" panose="020B0604020202020204" pitchFamily="34" charset="0"/>
                <a:cs typeface="Arial" panose="020B0604020202020204" pitchFamily="34" charset="0"/>
              </a:rPr>
              <a:t> Sales declined significantly during the COVID-19 pandemic.</a:t>
            </a:r>
          </a:p>
          <a:p>
            <a:pPr>
              <a:buFont typeface="Wingdings" panose="05000000000000000000" pitchFamily="2" charset="2"/>
              <a:buChar char="q"/>
            </a:pPr>
            <a:r>
              <a:rPr lang="en-GB" sz="1600" dirty="0">
                <a:latin typeface="Arial" panose="020B0604020202020204" pitchFamily="34" charset="0"/>
                <a:cs typeface="Arial" panose="020B0604020202020204" pitchFamily="34" charset="0"/>
              </a:rPr>
              <a:t> Despite post-pandemic recovery, sales remain approximately 25% below 2019 levels.</a:t>
            </a:r>
          </a:p>
          <a:p>
            <a:pPr>
              <a:buFont typeface="Wingdings" panose="05000000000000000000" pitchFamily="2" charset="2"/>
              <a:buChar char="q"/>
            </a:pPr>
            <a:r>
              <a:rPr lang="en-GB" sz="1600" dirty="0">
                <a:latin typeface="Arial" panose="020B0604020202020204" pitchFamily="34" charset="0"/>
                <a:cs typeface="Arial" panose="020B0604020202020204" pitchFamily="34" charset="0"/>
              </a:rPr>
              <a:t> Rising operating costs and changing consumer behaviour continue to affect business performance.</a:t>
            </a:r>
          </a:p>
          <a:p>
            <a:endParaRPr lang="en-GB" sz="1300" dirty="0"/>
          </a:p>
        </p:txBody>
      </p:sp>
    </p:spTree>
    <p:extLst>
      <p:ext uri="{BB962C8B-B14F-4D97-AF65-F5344CB8AC3E}">
        <p14:creationId xmlns:p14="http://schemas.microsoft.com/office/powerpoint/2010/main" val="3983753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5F7ABCA-A68A-47DD-B732-76FF34C6F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53736-8EC5-42F9-46A6-7295257815F4}"/>
              </a:ext>
            </a:extLst>
          </p:cNvPr>
          <p:cNvSpPr>
            <a:spLocks noGrp="1"/>
          </p:cNvSpPr>
          <p:nvPr>
            <p:ph type="title"/>
          </p:nvPr>
        </p:nvSpPr>
        <p:spPr>
          <a:xfrm>
            <a:off x="-222561" y="3446720"/>
            <a:ext cx="4809068" cy="2608143"/>
          </a:xfrm>
        </p:spPr>
        <p:txBody>
          <a:bodyPr anchor="t">
            <a:normAutofit/>
          </a:bodyPr>
          <a:lstStyle/>
          <a:p>
            <a:pPr algn="ctr"/>
            <a:r>
              <a:rPr lang="en-GB" sz="4000" b="1"/>
              <a:t>Analysis of the Problem</a:t>
            </a:r>
            <a:br>
              <a:rPr lang="en-GB" sz="4000" b="1"/>
            </a:br>
            <a:endParaRPr lang="en-GB" sz="4000"/>
          </a:p>
        </p:txBody>
      </p:sp>
      <p:pic>
        <p:nvPicPr>
          <p:cNvPr id="7" name="Graphic 6" descr="Store">
            <a:extLst>
              <a:ext uri="{FF2B5EF4-FFF2-40B4-BE49-F238E27FC236}">
                <a16:creationId xmlns:a16="http://schemas.microsoft.com/office/drawing/2014/main" id="{0F3B4650-49A1-4B20-E54E-D7DD0CDC78D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495646" y="2496880"/>
            <a:ext cx="914400" cy="914400"/>
          </a:xfrm>
          <a:prstGeom prst="rect">
            <a:avLst/>
          </a:prstGeom>
        </p:spPr>
      </p:pic>
      <p:sp>
        <p:nvSpPr>
          <p:cNvPr id="8" name="Content Placeholder 2">
            <a:extLst>
              <a:ext uri="{FF2B5EF4-FFF2-40B4-BE49-F238E27FC236}">
                <a16:creationId xmlns:a16="http://schemas.microsoft.com/office/drawing/2014/main" id="{537EF899-0D7B-AA86-5D0D-BDE5CAEE008F}"/>
              </a:ext>
            </a:extLst>
          </p:cNvPr>
          <p:cNvSpPr>
            <a:spLocks noGrp="1"/>
          </p:cNvSpPr>
          <p:nvPr>
            <p:ph idx="1"/>
          </p:nvPr>
        </p:nvSpPr>
        <p:spPr>
          <a:xfrm>
            <a:off x="4236720" y="1615440"/>
            <a:ext cx="6969652" cy="2458719"/>
          </a:xfrm>
        </p:spPr>
        <p:txBody>
          <a:bodyPr anchor="ctr">
            <a:normAutofit/>
          </a:bodyPr>
          <a:lstStyle/>
          <a:p>
            <a:pPr marL="0" indent="0">
              <a:buNone/>
            </a:pPr>
            <a:endParaRPr lang="en-GB" sz="15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1500" b="1" dirty="0">
                <a:latin typeface="Arial" panose="020B0604020202020204" pitchFamily="34" charset="0"/>
                <a:cs typeface="Arial" panose="020B0604020202020204" pitchFamily="34" charset="0"/>
              </a:rPr>
              <a:t>External Factors</a:t>
            </a:r>
          </a:p>
          <a:p>
            <a:pPr>
              <a:buFont typeface="Wingdings" panose="05000000000000000000" pitchFamily="2" charset="2"/>
              <a:buChar char="q"/>
            </a:pPr>
            <a:r>
              <a:rPr lang="en-GB" sz="1500" dirty="0">
                <a:latin typeface="Arial" panose="020B0604020202020204" pitchFamily="34" charset="0"/>
                <a:cs typeface="Arial" panose="020B0604020202020204" pitchFamily="34" charset="0"/>
              </a:rPr>
              <a:t> Declining retail park footfall.</a:t>
            </a:r>
          </a:p>
          <a:p>
            <a:pPr>
              <a:buFont typeface="Wingdings" panose="05000000000000000000" pitchFamily="2" charset="2"/>
              <a:buChar char="q"/>
            </a:pPr>
            <a:r>
              <a:rPr lang="en-GB" sz="1500" dirty="0">
                <a:latin typeface="Arial" panose="020B0604020202020204" pitchFamily="34" charset="0"/>
                <a:cs typeface="Arial" panose="020B0604020202020204" pitchFamily="34" charset="0"/>
              </a:rPr>
              <a:t>Closure of neighbouring retail outlets.</a:t>
            </a:r>
          </a:p>
          <a:p>
            <a:pPr>
              <a:buFont typeface="Wingdings" panose="05000000000000000000" pitchFamily="2" charset="2"/>
              <a:buChar char="q"/>
            </a:pPr>
            <a:r>
              <a:rPr lang="en-GB" sz="1500" dirty="0">
                <a:latin typeface="Arial" panose="020B0604020202020204" pitchFamily="34" charset="0"/>
                <a:cs typeface="Arial" panose="020B0604020202020204" pitchFamily="34" charset="0"/>
              </a:rPr>
              <a:t> Growth of hybrid and remote working practices.</a:t>
            </a:r>
          </a:p>
          <a:p>
            <a:pPr>
              <a:buFont typeface="Wingdings" panose="05000000000000000000" pitchFamily="2" charset="2"/>
              <a:buChar char="q"/>
            </a:pPr>
            <a:r>
              <a:rPr lang="en-GB" sz="1500" dirty="0">
                <a:latin typeface="Arial" panose="020B0604020202020204" pitchFamily="34" charset="0"/>
                <a:cs typeface="Arial" panose="020B0604020202020204" pitchFamily="34" charset="0"/>
              </a:rPr>
              <a:t> Increased inflation and reduced consumer spending power.</a:t>
            </a:r>
          </a:p>
          <a:p>
            <a:pPr>
              <a:buFont typeface="Wingdings" panose="05000000000000000000" pitchFamily="2" charset="2"/>
              <a:buChar char="q"/>
            </a:pPr>
            <a:r>
              <a:rPr lang="en-GB" sz="1500" dirty="0">
                <a:latin typeface="Arial" panose="020B0604020202020204" pitchFamily="34" charset="0"/>
                <a:cs typeface="Arial" panose="020B0604020202020204" pitchFamily="34" charset="0"/>
              </a:rPr>
              <a:t> Rising utility, rental and insurance costs.</a:t>
            </a:r>
          </a:p>
          <a:p>
            <a:endParaRPr lang="en-GB" sz="1500" dirty="0"/>
          </a:p>
        </p:txBody>
      </p:sp>
      <p:sp>
        <p:nvSpPr>
          <p:cNvPr id="4" name="TextBox 3">
            <a:extLst>
              <a:ext uri="{FF2B5EF4-FFF2-40B4-BE49-F238E27FC236}">
                <a16:creationId xmlns:a16="http://schemas.microsoft.com/office/drawing/2014/main" id="{8592DFAD-2DAC-4AD1-1570-CFCE10FDE0CA}"/>
              </a:ext>
            </a:extLst>
          </p:cNvPr>
          <p:cNvSpPr txBox="1"/>
          <p:nvPr/>
        </p:nvSpPr>
        <p:spPr>
          <a:xfrm>
            <a:off x="4363946" y="3946699"/>
            <a:ext cx="8215711" cy="2862322"/>
          </a:xfrm>
          <a:prstGeom prst="rect">
            <a:avLst/>
          </a:prstGeom>
          <a:noFill/>
        </p:spPr>
        <p:txBody>
          <a:bodyPr wrap="none" rtlCol="0">
            <a:spAutoFit/>
          </a:bodyPr>
          <a:lstStyle/>
          <a:p>
            <a:endParaRPr lang="en-GB" dirty="0"/>
          </a:p>
          <a:p>
            <a:pPr marL="285750" indent="-285750">
              <a:buFont typeface="Wingdings" panose="05000000000000000000" pitchFamily="2" charset="2"/>
              <a:buChar char="q"/>
            </a:pPr>
            <a:r>
              <a:rPr lang="en-GB" sz="1600" b="1" dirty="0">
                <a:latin typeface="Arial" panose="020B0604020202020204" pitchFamily="34" charset="0"/>
                <a:cs typeface="Arial" panose="020B0604020202020204" pitchFamily="34" charset="0"/>
              </a:rPr>
              <a:t>Internal Factors</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 Absence of a delivery service.</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 Inefficient pre-order system.</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 Dependence on physical customer visits.</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 Difficulty forecasting organic ingredient costs.</a:t>
            </a:r>
          </a:p>
          <a:p>
            <a:pPr marL="285750" indent="-285750">
              <a:buFont typeface="Wingdings" panose="05000000000000000000" pitchFamily="2" charset="2"/>
              <a:buChar char="q"/>
            </a:pPr>
            <a:r>
              <a:rPr lang="en-GB" sz="1600" b="1" dirty="0">
                <a:latin typeface="Arial" panose="020B0604020202020204" pitchFamily="34" charset="0"/>
                <a:cs typeface="Arial" panose="020B0604020202020204" pitchFamily="34" charset="0"/>
              </a:rPr>
              <a:t>Evaluation</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The majority of external factors are beyond Basil's direct control, </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whereas operational issues such as delivery and ordering systems represent internal </a:t>
            </a: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factors that can be addressed strategically.</a:t>
            </a:r>
          </a:p>
          <a:p>
            <a:endParaRPr lang="en-GB" dirty="0"/>
          </a:p>
        </p:txBody>
      </p:sp>
      <p:sp>
        <p:nvSpPr>
          <p:cNvPr id="3" name="TextBox 2">
            <a:extLst>
              <a:ext uri="{FF2B5EF4-FFF2-40B4-BE49-F238E27FC236}">
                <a16:creationId xmlns:a16="http://schemas.microsoft.com/office/drawing/2014/main" id="{FA5F7C7A-F6EC-3FA6-6E7C-6C7555ECE88E}"/>
              </a:ext>
            </a:extLst>
          </p:cNvPr>
          <p:cNvSpPr txBox="1"/>
          <p:nvPr/>
        </p:nvSpPr>
        <p:spPr>
          <a:xfrm>
            <a:off x="7132320" y="248692"/>
            <a:ext cx="4673074" cy="1200329"/>
          </a:xfrm>
          <a:prstGeom prst="rect">
            <a:avLst/>
          </a:prstGeom>
          <a:noFill/>
        </p:spPr>
        <p:txBody>
          <a:bodyPr wrap="none" rtlCol="0">
            <a:spAutoFit/>
          </a:bodyPr>
          <a:lstStyle/>
          <a:p>
            <a:pPr>
              <a:buFont typeface="Wingdings" panose="05000000000000000000" pitchFamily="2" charset="2"/>
              <a:buChar char="q"/>
            </a:pPr>
            <a:r>
              <a:rPr lang="en-GB" b="1" dirty="0">
                <a:latin typeface="Arial" panose="020B0604020202020204" pitchFamily="34" charset="0"/>
                <a:cs typeface="Arial" panose="020B0604020202020204" pitchFamily="34" charset="0"/>
              </a:rPr>
              <a:t>Root Problem</a:t>
            </a:r>
          </a:p>
          <a:p>
            <a:pPr>
              <a:buFont typeface="Wingdings" panose="05000000000000000000" pitchFamily="2" charset="2"/>
              <a:buChar char="q"/>
            </a:pPr>
            <a:r>
              <a:rPr lang="en-GB" b="1" dirty="0">
                <a:latin typeface="Arial" panose="020B0604020202020204" pitchFamily="34" charset="0"/>
                <a:cs typeface="Arial" panose="020B0604020202020204" pitchFamily="34" charset="0"/>
              </a:rPr>
              <a:t>Persistent sales stagnation since 2023.</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78547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4" y="-358254"/>
            <a:ext cx="6858000" cy="7574507"/>
          </a:xfrm>
          <a:prstGeom prst="rect">
            <a:avLst/>
          </a:prstGeom>
          <a:ln>
            <a:noFill/>
          </a:ln>
          <a:effectLst>
            <a:outerShdw blurRad="304800" dist="317500" sx="94000" sy="94000" algn="l"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09F623-8B49-74B2-D923-A9A8864276A2}"/>
              </a:ext>
            </a:extLst>
          </p:cNvPr>
          <p:cNvSpPr>
            <a:spLocks noGrp="1"/>
          </p:cNvSpPr>
          <p:nvPr>
            <p:ph type="title"/>
          </p:nvPr>
        </p:nvSpPr>
        <p:spPr>
          <a:xfrm>
            <a:off x="830072" y="4823666"/>
            <a:ext cx="6032738" cy="1288211"/>
          </a:xfrm>
        </p:spPr>
        <p:txBody>
          <a:bodyPr anchor="b">
            <a:normAutofit/>
          </a:bodyPr>
          <a:lstStyle/>
          <a:p>
            <a:r>
              <a:rPr lang="en-GB" sz="3100" b="1"/>
              <a:t>Critique of the PESTEL Framework</a:t>
            </a:r>
            <a:br>
              <a:rPr lang="en-GB" sz="3100" b="1"/>
            </a:br>
            <a:endParaRPr lang="en-GB" sz="3100"/>
          </a:p>
        </p:txBody>
      </p:sp>
      <p:pic>
        <p:nvPicPr>
          <p:cNvPr id="5" name="Picture 4">
            <a:extLst>
              <a:ext uri="{FF2B5EF4-FFF2-40B4-BE49-F238E27FC236}">
                <a16:creationId xmlns:a16="http://schemas.microsoft.com/office/drawing/2014/main" id="{FBADAE97-3D0C-CB25-288D-516617E2827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a:fillRect/>
          </a:stretch>
        </p:blipFill>
        <p:spPr>
          <a:xfrm>
            <a:off x="724620" y="746123"/>
            <a:ext cx="6032738" cy="3445849"/>
          </a:xfrm>
          <a:prstGeom prst="rect">
            <a:avLst/>
          </a:prstGeom>
        </p:spPr>
      </p:pic>
      <p:sp>
        <p:nvSpPr>
          <p:cNvPr id="3" name="Content Placeholder 2">
            <a:extLst>
              <a:ext uri="{FF2B5EF4-FFF2-40B4-BE49-F238E27FC236}">
                <a16:creationId xmlns:a16="http://schemas.microsoft.com/office/drawing/2014/main" id="{50F3A11D-8C6C-06B3-878F-2B2F5DE1EDAA}"/>
              </a:ext>
            </a:extLst>
          </p:cNvPr>
          <p:cNvSpPr>
            <a:spLocks noGrp="1"/>
          </p:cNvSpPr>
          <p:nvPr>
            <p:ph idx="1"/>
          </p:nvPr>
        </p:nvSpPr>
        <p:spPr>
          <a:xfrm>
            <a:off x="7193280" y="845403"/>
            <a:ext cx="4754880" cy="5474173"/>
          </a:xfrm>
        </p:spPr>
        <p:txBody>
          <a:bodyPr anchor="ctr">
            <a:normAutofit/>
          </a:bodyPr>
          <a:lstStyle/>
          <a:p>
            <a:pPr marL="0" indent="0">
              <a:buNone/>
            </a:pPr>
            <a:r>
              <a:rPr lang="en-GB" sz="1400" b="1" dirty="0">
                <a:latin typeface="Arial" panose="020B0604020202020204" pitchFamily="34" charset="0"/>
                <a:cs typeface="Arial" panose="020B0604020202020204" pitchFamily="34" charset="0"/>
              </a:rPr>
              <a:t>Definition</a:t>
            </a:r>
          </a:p>
          <a:p>
            <a:pPr marL="0" indent="0">
              <a:buNone/>
            </a:pPr>
            <a:r>
              <a:rPr lang="en-GB" sz="1400" dirty="0">
                <a:latin typeface="Arial" panose="020B0604020202020204" pitchFamily="34" charset="0"/>
                <a:cs typeface="Arial" panose="020B0604020202020204" pitchFamily="34" charset="0"/>
              </a:rPr>
              <a:t>PESTEL is a strategic analysis framework used to evaluate the external macro-environmental factors affecting organisational performance (Johnson et al., 2020).</a:t>
            </a:r>
          </a:p>
          <a:p>
            <a:pPr marL="0" indent="0">
              <a:buNone/>
            </a:pPr>
            <a:r>
              <a:rPr lang="en-GB" sz="1400" b="1" dirty="0">
                <a:latin typeface="Arial" panose="020B0604020202020204" pitchFamily="34" charset="0"/>
                <a:cs typeface="Arial" panose="020B0604020202020204" pitchFamily="34" charset="0"/>
              </a:rPr>
              <a:t>Advantages</a:t>
            </a:r>
          </a:p>
          <a:p>
            <a:pPr marL="0" indent="0">
              <a:buNone/>
            </a:pPr>
            <a:r>
              <a:rPr lang="en-GB" sz="1400" dirty="0">
                <a:latin typeface="Arial" panose="020B0604020202020204" pitchFamily="34" charset="0"/>
                <a:cs typeface="Arial" panose="020B0604020202020204" pitchFamily="34" charset="0"/>
              </a:rPr>
              <a:t>Encourages systematic environmental analysis.</a:t>
            </a:r>
          </a:p>
          <a:p>
            <a:pPr marL="0" indent="0">
              <a:buNone/>
            </a:pPr>
            <a:r>
              <a:rPr lang="en-GB" sz="1400" dirty="0">
                <a:latin typeface="Arial" panose="020B0604020202020204" pitchFamily="34" charset="0"/>
                <a:cs typeface="Arial" panose="020B0604020202020204" pitchFamily="34" charset="0"/>
              </a:rPr>
              <a:t> Supports strategic planning and decision-making.</a:t>
            </a:r>
          </a:p>
          <a:p>
            <a:pPr marL="0" indent="0">
              <a:buNone/>
            </a:pPr>
            <a:r>
              <a:rPr lang="en-GB" sz="1400" dirty="0">
                <a:latin typeface="Arial" panose="020B0604020202020204" pitchFamily="34" charset="0"/>
                <a:cs typeface="Arial" panose="020B0604020202020204" pitchFamily="34" charset="0"/>
              </a:rPr>
              <a:t> Identifies external opportunities and threats.</a:t>
            </a:r>
          </a:p>
          <a:p>
            <a:pPr marL="0" indent="0">
              <a:buNone/>
            </a:pPr>
            <a:r>
              <a:rPr lang="en-GB" sz="1400" dirty="0">
                <a:latin typeface="Arial" panose="020B0604020202020204" pitchFamily="34" charset="0"/>
                <a:cs typeface="Arial" panose="020B0604020202020204" pitchFamily="34" charset="0"/>
              </a:rPr>
              <a:t>Provides a comprehensive overview of the business environment.</a:t>
            </a:r>
          </a:p>
          <a:p>
            <a:pPr marL="0" indent="0">
              <a:buNone/>
            </a:pPr>
            <a:r>
              <a:rPr lang="en-GB" sz="1400" b="1" dirty="0">
                <a:latin typeface="Arial" panose="020B0604020202020204" pitchFamily="34" charset="0"/>
                <a:cs typeface="Arial" panose="020B0604020202020204" pitchFamily="34" charset="0"/>
              </a:rPr>
              <a:t>Limitation</a:t>
            </a:r>
          </a:p>
          <a:p>
            <a:pPr marL="0" indent="0">
              <a:buNone/>
            </a:pPr>
            <a:r>
              <a:rPr lang="en-GB" sz="1400" dirty="0">
                <a:latin typeface="Arial" panose="020B0604020202020204" pitchFamily="34" charset="0"/>
                <a:cs typeface="Arial" panose="020B0604020202020204" pitchFamily="34" charset="0"/>
              </a:rPr>
              <a:t>Focuses solely on external influences.</a:t>
            </a:r>
          </a:p>
          <a:p>
            <a:pPr marL="0" indent="0">
              <a:buNone/>
            </a:pPr>
            <a:r>
              <a:rPr lang="en-GB" sz="1400" dirty="0">
                <a:latin typeface="Arial" panose="020B0604020202020204" pitchFamily="34" charset="0"/>
                <a:cs typeface="Arial" panose="020B0604020202020204" pitchFamily="34" charset="0"/>
              </a:rPr>
              <a:t>Does not prioritise the significance of identified factors.</a:t>
            </a:r>
          </a:p>
          <a:p>
            <a:pPr marL="0" indent="0">
              <a:buNone/>
            </a:pPr>
            <a:r>
              <a:rPr lang="en-GB" sz="1400" dirty="0">
                <a:latin typeface="Arial" panose="020B0604020202020204" pitchFamily="34" charset="0"/>
                <a:cs typeface="Arial" panose="020B0604020202020204" pitchFamily="34" charset="0"/>
              </a:rPr>
              <a:t>May oversimplify complex business environments.</a:t>
            </a:r>
          </a:p>
          <a:p>
            <a:pPr marL="0" indent="0">
              <a:buNone/>
            </a:pPr>
            <a:r>
              <a:rPr lang="en-GB" sz="1400" dirty="0">
                <a:latin typeface="Arial" panose="020B0604020202020204" pitchFamily="34" charset="0"/>
                <a:cs typeface="Arial" panose="020B0604020202020204" pitchFamily="34" charset="0"/>
              </a:rPr>
              <a:t> Findings can become outdated quickly in rapidly changing markets (</a:t>
            </a:r>
            <a:r>
              <a:rPr lang="en-GB" sz="1400" dirty="0" err="1">
                <a:latin typeface="Arial" panose="020B0604020202020204" pitchFamily="34" charset="0"/>
                <a:cs typeface="Arial" panose="020B0604020202020204" pitchFamily="34" charset="0"/>
              </a:rPr>
              <a:t>Benzaghta</a:t>
            </a:r>
            <a:r>
              <a:rPr lang="en-GB" sz="1400" dirty="0">
                <a:latin typeface="Arial" panose="020B0604020202020204" pitchFamily="34" charset="0"/>
                <a:cs typeface="Arial" panose="020B0604020202020204" pitchFamily="34" charset="0"/>
              </a:rPr>
              <a:t> et al., 2021).</a:t>
            </a:r>
          </a:p>
          <a:p>
            <a:endParaRPr lang="en-GB" sz="1100" dirty="0"/>
          </a:p>
        </p:txBody>
      </p:sp>
    </p:spTree>
    <p:extLst>
      <p:ext uri="{BB962C8B-B14F-4D97-AF65-F5344CB8AC3E}">
        <p14:creationId xmlns:p14="http://schemas.microsoft.com/office/powerpoint/2010/main" val="2838558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826D6-D300-2E61-4D26-B5EA44058BAB}"/>
              </a:ext>
            </a:extLst>
          </p:cNvPr>
          <p:cNvSpPr>
            <a:spLocks noGrp="1"/>
          </p:cNvSpPr>
          <p:nvPr>
            <p:ph type="title"/>
          </p:nvPr>
        </p:nvSpPr>
        <p:spPr>
          <a:xfrm>
            <a:off x="1648460" y="324485"/>
            <a:ext cx="7076440" cy="427355"/>
          </a:xfrm>
        </p:spPr>
        <p:txBody>
          <a:bodyPr>
            <a:normAutofit fontScale="90000"/>
          </a:bodyPr>
          <a:lstStyle/>
          <a:p>
            <a:r>
              <a:rPr lang="en-GB" dirty="0"/>
              <a:t>PESTEL Analysis of Basil's Bakery</a:t>
            </a:r>
          </a:p>
        </p:txBody>
      </p:sp>
      <p:graphicFrame>
        <p:nvGraphicFramePr>
          <p:cNvPr id="9" name="Content Placeholder 8">
            <a:extLst>
              <a:ext uri="{FF2B5EF4-FFF2-40B4-BE49-F238E27FC236}">
                <a16:creationId xmlns:a16="http://schemas.microsoft.com/office/drawing/2014/main" id="{30D0B8CE-5298-DE05-E5C4-ECB09C0A1061}"/>
              </a:ext>
            </a:extLst>
          </p:cNvPr>
          <p:cNvGraphicFramePr>
            <a:graphicFrameLocks noGrp="1"/>
          </p:cNvGraphicFramePr>
          <p:nvPr>
            <p:ph idx="1"/>
            <p:extLst>
              <p:ext uri="{D42A27DB-BD31-4B8C-83A1-F6EECF244321}">
                <p14:modId xmlns:p14="http://schemas.microsoft.com/office/powerpoint/2010/main" val="2342539125"/>
              </p:ext>
            </p:extLst>
          </p:nvPr>
        </p:nvGraphicFramePr>
        <p:xfrm>
          <a:off x="274320" y="1879600"/>
          <a:ext cx="4348480" cy="4343801"/>
        </p:xfrm>
        <a:graphic>
          <a:graphicData uri="http://schemas.openxmlformats.org/drawingml/2006/table">
            <a:tbl>
              <a:tblPr>
                <a:tableStyleId>{775DCB02-9BB8-47FD-8907-85C794F793BA}</a:tableStyleId>
              </a:tblPr>
              <a:tblGrid>
                <a:gridCol w="2209006">
                  <a:extLst>
                    <a:ext uri="{9D8B030D-6E8A-4147-A177-3AD203B41FA5}">
                      <a16:colId xmlns:a16="http://schemas.microsoft.com/office/drawing/2014/main" val="4104258580"/>
                    </a:ext>
                  </a:extLst>
                </a:gridCol>
                <a:gridCol w="2139474">
                  <a:extLst>
                    <a:ext uri="{9D8B030D-6E8A-4147-A177-3AD203B41FA5}">
                      <a16:colId xmlns:a16="http://schemas.microsoft.com/office/drawing/2014/main" val="540054422"/>
                    </a:ext>
                  </a:extLst>
                </a:gridCol>
              </a:tblGrid>
              <a:tr h="290549">
                <a:tc>
                  <a:txBody>
                    <a:bodyPr/>
                    <a:lstStyle/>
                    <a:p>
                      <a:pPr>
                        <a:buNone/>
                      </a:pPr>
                      <a:r>
                        <a:rPr lang="en-GB" sz="1100" dirty="0"/>
                        <a:t>Factor</a:t>
                      </a:r>
                      <a:endParaRPr lang="en-GB" sz="1100" dirty="0">
                        <a:latin typeface="Arial" panose="020B0604020202020204" pitchFamily="34" charset="0"/>
                        <a:cs typeface="Arial" panose="020B0604020202020204" pitchFamily="34" charset="0"/>
                      </a:endParaRPr>
                    </a:p>
                  </a:txBody>
                  <a:tcPr marL="88803" marR="88803" marT="44401" marB="44401" anchor="ctr"/>
                </a:tc>
                <a:tc>
                  <a:txBody>
                    <a:bodyPr/>
                    <a:lstStyle/>
                    <a:p>
                      <a:pPr>
                        <a:buNone/>
                      </a:pPr>
                      <a:r>
                        <a:rPr lang="en-GB" sz="1100"/>
                        <a:t>Application to Basil's Bakery</a:t>
                      </a:r>
                      <a:endParaRPr lang="en-GB" sz="1100">
                        <a:latin typeface="Arial" panose="020B0604020202020204" pitchFamily="34" charset="0"/>
                        <a:cs typeface="Arial" panose="020B0604020202020204" pitchFamily="34" charset="0"/>
                      </a:endParaRPr>
                    </a:p>
                  </a:txBody>
                  <a:tcPr marL="88803" marR="88803" marT="44401" marB="44401" anchor="ctr"/>
                </a:tc>
                <a:extLst>
                  <a:ext uri="{0D108BD9-81ED-4DB2-BD59-A6C34878D82A}">
                    <a16:rowId xmlns:a16="http://schemas.microsoft.com/office/drawing/2014/main" val="1188087004"/>
                  </a:ext>
                </a:extLst>
              </a:tr>
              <a:tr h="493341">
                <a:tc>
                  <a:txBody>
                    <a:bodyPr/>
                    <a:lstStyle/>
                    <a:p>
                      <a:pPr>
                        <a:buNone/>
                      </a:pPr>
                      <a:r>
                        <a:rPr lang="en-GB" sz="1100" b="1" dirty="0"/>
                        <a:t>Political</a:t>
                      </a:r>
                      <a:endParaRPr lang="en-GB" sz="1100" dirty="0">
                        <a:latin typeface="Arial" panose="020B0604020202020204" pitchFamily="34" charset="0"/>
                        <a:cs typeface="Arial" panose="020B0604020202020204" pitchFamily="34" charset="0"/>
                      </a:endParaRPr>
                    </a:p>
                  </a:txBody>
                  <a:tcPr marL="88803" marR="88803" marT="44401" marB="44401" anchor="ctr"/>
                </a:tc>
                <a:tc>
                  <a:txBody>
                    <a:bodyPr/>
                    <a:lstStyle/>
                    <a:p>
                      <a:pPr>
                        <a:buNone/>
                      </a:pPr>
                      <a:r>
                        <a:rPr lang="en-GB" sz="1100" dirty="0"/>
                        <a:t>Business rates and government economic policies influence operating expenses.</a:t>
                      </a:r>
                      <a:endParaRPr lang="en-GB" sz="1100" dirty="0">
                        <a:latin typeface="Arial" panose="020B0604020202020204" pitchFamily="34" charset="0"/>
                        <a:cs typeface="Arial" panose="020B0604020202020204" pitchFamily="34" charset="0"/>
                      </a:endParaRPr>
                    </a:p>
                  </a:txBody>
                  <a:tcPr marL="88803" marR="88803" marT="44401" marB="44401" anchor="ctr"/>
                </a:tc>
                <a:extLst>
                  <a:ext uri="{0D108BD9-81ED-4DB2-BD59-A6C34878D82A}">
                    <a16:rowId xmlns:a16="http://schemas.microsoft.com/office/drawing/2014/main" val="92916410"/>
                  </a:ext>
                </a:extLst>
              </a:tr>
              <a:tr h="704772">
                <a:tc>
                  <a:txBody>
                    <a:bodyPr/>
                    <a:lstStyle/>
                    <a:p>
                      <a:pPr>
                        <a:buNone/>
                      </a:pPr>
                      <a:r>
                        <a:rPr lang="en-GB" sz="1100" b="1"/>
                        <a:t>Economic</a:t>
                      </a:r>
                      <a:endParaRPr lang="en-GB" sz="1100">
                        <a:latin typeface="Arial" panose="020B0604020202020204" pitchFamily="34" charset="0"/>
                        <a:cs typeface="Arial" panose="020B0604020202020204" pitchFamily="34" charset="0"/>
                      </a:endParaRPr>
                    </a:p>
                  </a:txBody>
                  <a:tcPr marL="88803" marR="88803" marT="44401" marB="44401" anchor="ctr"/>
                </a:tc>
                <a:tc>
                  <a:txBody>
                    <a:bodyPr/>
                    <a:lstStyle/>
                    <a:p>
                      <a:pPr>
                        <a:buNone/>
                      </a:pPr>
                      <a:r>
                        <a:rPr lang="en-GB" sz="1100" dirty="0"/>
                        <a:t>Inflation has increased ingredient, utility and rental costs while reducing consumer purchasing power (ONS, 2024).</a:t>
                      </a:r>
                      <a:endParaRPr lang="en-GB" sz="1100" dirty="0">
                        <a:latin typeface="Arial" panose="020B0604020202020204" pitchFamily="34" charset="0"/>
                        <a:cs typeface="Arial" panose="020B0604020202020204" pitchFamily="34" charset="0"/>
                      </a:endParaRPr>
                    </a:p>
                  </a:txBody>
                  <a:tcPr marL="88803" marR="88803" marT="44401" marB="44401" anchor="ctr"/>
                </a:tc>
                <a:extLst>
                  <a:ext uri="{0D108BD9-81ED-4DB2-BD59-A6C34878D82A}">
                    <a16:rowId xmlns:a16="http://schemas.microsoft.com/office/drawing/2014/main" val="1689850210"/>
                  </a:ext>
                </a:extLst>
              </a:tr>
              <a:tr h="493341">
                <a:tc>
                  <a:txBody>
                    <a:bodyPr/>
                    <a:lstStyle/>
                    <a:p>
                      <a:pPr>
                        <a:buNone/>
                      </a:pPr>
                      <a:r>
                        <a:rPr lang="en-GB" sz="1100" b="1"/>
                        <a:t>Social</a:t>
                      </a:r>
                      <a:endParaRPr lang="en-GB" sz="1100">
                        <a:latin typeface="Arial" panose="020B0604020202020204" pitchFamily="34" charset="0"/>
                        <a:cs typeface="Arial" panose="020B0604020202020204" pitchFamily="34" charset="0"/>
                      </a:endParaRPr>
                    </a:p>
                  </a:txBody>
                  <a:tcPr marL="88803" marR="88803" marT="44401" marB="44401" anchor="ctr"/>
                </a:tc>
                <a:tc>
                  <a:txBody>
                    <a:bodyPr/>
                    <a:lstStyle/>
                    <a:p>
                      <a:pPr>
                        <a:buNone/>
                      </a:pPr>
                      <a:r>
                        <a:rPr lang="en-GB" sz="1100" dirty="0"/>
                        <a:t>Hybrid working has reduced the number of office workers visiting the retail park (ONS, 2024).</a:t>
                      </a:r>
                      <a:endParaRPr lang="en-GB" sz="1100" dirty="0">
                        <a:latin typeface="Arial" panose="020B0604020202020204" pitchFamily="34" charset="0"/>
                        <a:cs typeface="Arial" panose="020B0604020202020204" pitchFamily="34" charset="0"/>
                      </a:endParaRPr>
                    </a:p>
                  </a:txBody>
                  <a:tcPr marL="88803" marR="88803" marT="44401" marB="44401" anchor="ctr"/>
                </a:tc>
                <a:extLst>
                  <a:ext uri="{0D108BD9-81ED-4DB2-BD59-A6C34878D82A}">
                    <a16:rowId xmlns:a16="http://schemas.microsoft.com/office/drawing/2014/main" val="3911705658"/>
                  </a:ext>
                </a:extLst>
              </a:tr>
              <a:tr h="493341">
                <a:tc>
                  <a:txBody>
                    <a:bodyPr/>
                    <a:lstStyle/>
                    <a:p>
                      <a:pPr>
                        <a:buNone/>
                      </a:pPr>
                      <a:r>
                        <a:rPr lang="en-GB" sz="1100" b="1"/>
                        <a:t>Technological</a:t>
                      </a:r>
                      <a:endParaRPr lang="en-GB" sz="1100">
                        <a:latin typeface="Arial" panose="020B0604020202020204" pitchFamily="34" charset="0"/>
                        <a:cs typeface="Arial" panose="020B0604020202020204" pitchFamily="34" charset="0"/>
                      </a:endParaRPr>
                    </a:p>
                  </a:txBody>
                  <a:tcPr marL="88803" marR="88803" marT="44401" marB="44401" anchor="ctr"/>
                </a:tc>
                <a:tc>
                  <a:txBody>
                    <a:bodyPr/>
                    <a:lstStyle/>
                    <a:p>
                      <a:pPr>
                        <a:buNone/>
                      </a:pPr>
                      <a:r>
                        <a:rPr lang="en-GB" sz="1100" dirty="0"/>
                        <a:t>Lack of online ordering and delivery services limits accessibility and customer convenience.</a:t>
                      </a:r>
                      <a:endParaRPr lang="en-GB" sz="1100" dirty="0">
                        <a:latin typeface="Arial" panose="020B0604020202020204" pitchFamily="34" charset="0"/>
                        <a:cs typeface="Arial" panose="020B0604020202020204" pitchFamily="34" charset="0"/>
                      </a:endParaRPr>
                    </a:p>
                  </a:txBody>
                  <a:tcPr marL="88803" marR="88803" marT="44401" marB="44401" anchor="ctr"/>
                </a:tc>
                <a:extLst>
                  <a:ext uri="{0D108BD9-81ED-4DB2-BD59-A6C34878D82A}">
                    <a16:rowId xmlns:a16="http://schemas.microsoft.com/office/drawing/2014/main" val="2260944661"/>
                  </a:ext>
                </a:extLst>
              </a:tr>
              <a:tr h="493341">
                <a:tc>
                  <a:txBody>
                    <a:bodyPr/>
                    <a:lstStyle/>
                    <a:p>
                      <a:pPr>
                        <a:buNone/>
                      </a:pPr>
                      <a:r>
                        <a:rPr lang="en-GB" sz="1100" b="1"/>
                        <a:t>Legal</a:t>
                      </a:r>
                      <a:endParaRPr lang="en-GB" sz="1100">
                        <a:latin typeface="Arial" panose="020B0604020202020204" pitchFamily="34" charset="0"/>
                        <a:cs typeface="Arial" panose="020B0604020202020204" pitchFamily="34" charset="0"/>
                      </a:endParaRPr>
                    </a:p>
                  </a:txBody>
                  <a:tcPr marL="88803" marR="88803" marT="44401" marB="44401" anchor="ctr"/>
                </a:tc>
                <a:tc>
                  <a:txBody>
                    <a:bodyPr/>
                    <a:lstStyle/>
                    <a:p>
                      <a:pPr>
                        <a:buNone/>
                      </a:pPr>
                      <a:r>
                        <a:rPr lang="en-GB" sz="1100" dirty="0"/>
                        <a:t>Compliance with food safety and employment regulations increases operating costs.</a:t>
                      </a:r>
                      <a:endParaRPr lang="en-GB" sz="1100" dirty="0">
                        <a:latin typeface="Arial" panose="020B0604020202020204" pitchFamily="34" charset="0"/>
                        <a:cs typeface="Arial" panose="020B0604020202020204" pitchFamily="34" charset="0"/>
                      </a:endParaRPr>
                    </a:p>
                  </a:txBody>
                  <a:tcPr marL="88803" marR="88803" marT="44401" marB="44401" anchor="ctr"/>
                </a:tc>
                <a:extLst>
                  <a:ext uri="{0D108BD9-81ED-4DB2-BD59-A6C34878D82A}">
                    <a16:rowId xmlns:a16="http://schemas.microsoft.com/office/drawing/2014/main" val="2028389317"/>
                  </a:ext>
                </a:extLst>
              </a:tr>
              <a:tr h="493341">
                <a:tc>
                  <a:txBody>
                    <a:bodyPr/>
                    <a:lstStyle/>
                    <a:p>
                      <a:pPr>
                        <a:buNone/>
                      </a:pPr>
                      <a:r>
                        <a:rPr lang="en-GB" sz="1100" b="1"/>
                        <a:t>Environmental</a:t>
                      </a:r>
                      <a:endParaRPr lang="en-GB" sz="1100">
                        <a:latin typeface="Arial" panose="020B0604020202020204" pitchFamily="34" charset="0"/>
                        <a:cs typeface="Arial" panose="020B0604020202020204" pitchFamily="34" charset="0"/>
                      </a:endParaRPr>
                    </a:p>
                  </a:txBody>
                  <a:tcPr marL="88803" marR="88803" marT="44401" marB="44401" anchor="ctr"/>
                </a:tc>
                <a:tc>
                  <a:txBody>
                    <a:bodyPr/>
                    <a:lstStyle/>
                    <a:p>
                      <a:pPr>
                        <a:buNone/>
                      </a:pPr>
                      <a:r>
                        <a:rPr lang="en-GB" sz="1100" dirty="0"/>
                        <a:t>Organic ingredients are vulnerable to climate-related disruptions and supply shortages.</a:t>
                      </a:r>
                      <a:endParaRPr lang="en-GB" sz="1100" dirty="0">
                        <a:latin typeface="Arial" panose="020B0604020202020204" pitchFamily="34" charset="0"/>
                        <a:cs typeface="Arial" panose="020B0604020202020204" pitchFamily="34" charset="0"/>
                      </a:endParaRPr>
                    </a:p>
                  </a:txBody>
                  <a:tcPr marL="88803" marR="88803" marT="44401" marB="44401" anchor="ctr"/>
                </a:tc>
                <a:extLst>
                  <a:ext uri="{0D108BD9-81ED-4DB2-BD59-A6C34878D82A}">
                    <a16:rowId xmlns:a16="http://schemas.microsoft.com/office/drawing/2014/main" val="1536103685"/>
                  </a:ext>
                </a:extLst>
              </a:tr>
            </a:tbl>
          </a:graphicData>
        </a:graphic>
      </p:graphicFrame>
      <p:sp>
        <p:nvSpPr>
          <p:cNvPr id="12" name="TextBox 11">
            <a:extLst>
              <a:ext uri="{FF2B5EF4-FFF2-40B4-BE49-F238E27FC236}">
                <a16:creationId xmlns:a16="http://schemas.microsoft.com/office/drawing/2014/main" id="{4DF78E85-93B0-C91C-F8AA-030DE277419B}"/>
              </a:ext>
            </a:extLst>
          </p:cNvPr>
          <p:cNvSpPr txBox="1"/>
          <p:nvPr/>
        </p:nvSpPr>
        <p:spPr>
          <a:xfrm>
            <a:off x="5588000" y="2722880"/>
            <a:ext cx="5476240" cy="3539430"/>
          </a:xfrm>
          <a:prstGeom prst="rect">
            <a:avLst/>
          </a:prstGeom>
          <a:noFill/>
        </p:spPr>
        <p:txBody>
          <a:bodyPr wrap="square" rtlCol="0">
            <a:spAutoFit/>
          </a:bodyPr>
          <a:lstStyle/>
          <a:p>
            <a:pPr marL="285750" indent="-285750">
              <a:buFont typeface="Wingdings" panose="05000000000000000000" pitchFamily="2" charset="2"/>
              <a:buChar char="q"/>
            </a:pPr>
            <a:r>
              <a:rPr lang="en-GB" sz="2800" b="1" dirty="0"/>
              <a:t>Discussion</a:t>
            </a:r>
          </a:p>
          <a:p>
            <a:pPr marL="285750" indent="-285750">
              <a:buFont typeface="Wingdings" panose="05000000000000000000" pitchFamily="2" charset="2"/>
              <a:buChar char="q"/>
            </a:pPr>
            <a:r>
              <a:rPr lang="en-GB" sz="2800" dirty="0"/>
              <a:t>Economic, social and technological factors appear to have the greatest influence on business performance. These factors have simultaneously reduced customer demand while increasing operating costs.</a:t>
            </a:r>
          </a:p>
        </p:txBody>
      </p:sp>
    </p:spTree>
    <p:extLst>
      <p:ext uri="{BB962C8B-B14F-4D97-AF65-F5344CB8AC3E}">
        <p14:creationId xmlns:p14="http://schemas.microsoft.com/office/powerpoint/2010/main" val="773195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7D096FB-B0EB-A636-D833-EC98D3375EC9}"/>
              </a:ext>
            </a:extLst>
          </p:cNvPr>
          <p:cNvSpPr>
            <a:spLocks noGrp="1"/>
          </p:cNvSpPr>
          <p:nvPr>
            <p:ph type="title"/>
          </p:nvPr>
        </p:nvSpPr>
        <p:spPr>
          <a:xfrm>
            <a:off x="511347" y="2528787"/>
            <a:ext cx="3981854" cy="2216513"/>
          </a:xfrm>
        </p:spPr>
        <p:txBody>
          <a:bodyPr>
            <a:normAutofit/>
          </a:bodyPr>
          <a:lstStyle/>
          <a:p>
            <a:r>
              <a:rPr lang="en-GB" sz="3700" b="1" dirty="0"/>
              <a:t>Critique of the Cause-and-Effect Model</a:t>
            </a:r>
            <a:br>
              <a:rPr lang="en-GB" sz="3700" b="1" dirty="0"/>
            </a:br>
            <a:endParaRPr lang="en-GB" sz="3700" dirty="0"/>
          </a:p>
        </p:txBody>
      </p:sp>
      <p:sp>
        <p:nvSpPr>
          <p:cNvPr id="38" name="Arc 37">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03089E8-344E-831A-92A5-E883E750A961}"/>
              </a:ext>
            </a:extLst>
          </p:cNvPr>
          <p:cNvPicPr>
            <a:picLocks noChangeAspect="1"/>
          </p:cNvPicPr>
          <p:nvPr/>
        </p:nvPicPr>
        <p:blipFill>
          <a:blip r:embed="rId2"/>
          <a:stretch>
            <a:fillRect/>
          </a:stretch>
        </p:blipFill>
        <p:spPr>
          <a:xfrm>
            <a:off x="589150" y="218092"/>
            <a:ext cx="5506850" cy="2092603"/>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p:spPr>
      </p:pic>
      <p:sp>
        <p:nvSpPr>
          <p:cNvPr id="3" name="Content Placeholder 2">
            <a:extLst>
              <a:ext uri="{FF2B5EF4-FFF2-40B4-BE49-F238E27FC236}">
                <a16:creationId xmlns:a16="http://schemas.microsoft.com/office/drawing/2014/main" id="{9792B153-6CB8-2CA5-AADE-6244E625B82C}"/>
              </a:ext>
            </a:extLst>
          </p:cNvPr>
          <p:cNvSpPr>
            <a:spLocks noGrp="1"/>
          </p:cNvSpPr>
          <p:nvPr>
            <p:ph idx="1"/>
          </p:nvPr>
        </p:nvSpPr>
        <p:spPr>
          <a:xfrm>
            <a:off x="4338320" y="2528787"/>
            <a:ext cx="7061200" cy="4247934"/>
          </a:xfrm>
        </p:spPr>
        <p:txBody>
          <a:bodyPr>
            <a:normAutofit fontScale="25000" lnSpcReduction="20000"/>
          </a:bodyPr>
          <a:lstStyle/>
          <a:p>
            <a:pPr>
              <a:buFont typeface="Wingdings" panose="05000000000000000000" pitchFamily="2" charset="2"/>
              <a:buChar char="q"/>
            </a:pPr>
            <a:r>
              <a:rPr lang="en-GB" sz="6400" dirty="0">
                <a:latin typeface="Arial" panose="020B0604020202020204" pitchFamily="34" charset="0"/>
                <a:cs typeface="Arial" panose="020B0604020202020204" pitchFamily="34" charset="0"/>
              </a:rPr>
              <a:t>The Cause-and-effect Model, Also Known As The Ishikawa Or        Fishbone Diagram, Is Used To Identify And Categorise The Root Causes Of Organisational Problems (Ishikawa, 1985).</a:t>
            </a:r>
          </a:p>
          <a:p>
            <a:pPr marL="0" indent="0">
              <a:buNone/>
            </a:pPr>
            <a:endParaRPr lang="en-GB" sz="55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5600" b="1" dirty="0">
                <a:latin typeface="Arial" panose="020B0604020202020204" pitchFamily="34" charset="0"/>
                <a:cs typeface="Arial" panose="020B0604020202020204" pitchFamily="34" charset="0"/>
              </a:rPr>
              <a:t>Advantages</a:t>
            </a:r>
          </a:p>
          <a:p>
            <a:pPr>
              <a:buFont typeface="Wingdings" panose="05000000000000000000" pitchFamily="2" charset="2"/>
              <a:buChar char="q"/>
            </a:pPr>
            <a:r>
              <a:rPr lang="en-GB" sz="5600" dirty="0">
                <a:latin typeface="Arial" panose="020B0604020202020204" pitchFamily="34" charset="0"/>
                <a:cs typeface="Arial" panose="020B0604020202020204" pitchFamily="34" charset="0"/>
              </a:rPr>
              <a:t> Facilitates Root Cause Identification.</a:t>
            </a:r>
          </a:p>
          <a:p>
            <a:pPr>
              <a:buFont typeface="Wingdings" panose="05000000000000000000" pitchFamily="2" charset="2"/>
              <a:buChar char="q"/>
            </a:pPr>
            <a:r>
              <a:rPr lang="en-GB" sz="5600" dirty="0">
                <a:latin typeface="Arial" panose="020B0604020202020204" pitchFamily="34" charset="0"/>
                <a:cs typeface="Arial" panose="020B0604020202020204" pitchFamily="34" charset="0"/>
              </a:rPr>
              <a:t>Encourages Structured Problem-solving.</a:t>
            </a:r>
          </a:p>
          <a:p>
            <a:pPr>
              <a:buFont typeface="Wingdings" panose="05000000000000000000" pitchFamily="2" charset="2"/>
              <a:buChar char="q"/>
            </a:pPr>
            <a:r>
              <a:rPr lang="en-GB" sz="5600" dirty="0">
                <a:latin typeface="Arial" panose="020B0604020202020204" pitchFamily="34" charset="0"/>
                <a:cs typeface="Arial" panose="020B0604020202020204" pitchFamily="34" charset="0"/>
              </a:rPr>
              <a:t>Supports Informed Decision-making.</a:t>
            </a:r>
          </a:p>
          <a:p>
            <a:pPr>
              <a:buFont typeface="Wingdings" panose="05000000000000000000" pitchFamily="2" charset="2"/>
              <a:buChar char="q"/>
            </a:pPr>
            <a:r>
              <a:rPr lang="en-GB" sz="5600" dirty="0">
                <a:latin typeface="Arial" panose="020B0604020202020204" pitchFamily="34" charset="0"/>
                <a:cs typeface="Arial" panose="020B0604020202020204" pitchFamily="34" charset="0"/>
              </a:rPr>
              <a:t> Enables Visual Representation Of Complex Problems.</a:t>
            </a:r>
          </a:p>
          <a:p>
            <a:pPr>
              <a:buFont typeface="Wingdings" panose="05000000000000000000" pitchFamily="2" charset="2"/>
              <a:buChar char="q"/>
            </a:pPr>
            <a:endParaRPr lang="en-GB" sz="5600" dirty="0">
              <a:latin typeface="Arial" panose="020B0604020202020204" pitchFamily="34" charset="0"/>
              <a:cs typeface="Arial" panose="020B0604020202020204" pitchFamily="34" charset="0"/>
            </a:endParaRPr>
          </a:p>
          <a:p>
            <a:pPr marL="0" indent="0">
              <a:buNone/>
            </a:pPr>
            <a:endParaRPr lang="en-GB" sz="5000"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sz="5600" b="1" dirty="0">
                <a:latin typeface="Arial" panose="020B0604020202020204" pitchFamily="34" charset="0"/>
                <a:cs typeface="Arial" panose="020B0604020202020204" pitchFamily="34" charset="0"/>
              </a:rPr>
              <a:t>Limitations</a:t>
            </a:r>
          </a:p>
          <a:p>
            <a:pPr>
              <a:buFont typeface="Wingdings" panose="05000000000000000000" pitchFamily="2" charset="2"/>
              <a:buChar char="q"/>
            </a:pPr>
            <a:r>
              <a:rPr lang="en-GB" sz="5600" dirty="0">
                <a:latin typeface="Arial" panose="020B0604020202020204" pitchFamily="34" charset="0"/>
                <a:cs typeface="Arial" panose="020B0604020202020204" pitchFamily="34" charset="0"/>
              </a:rPr>
              <a:t> Relies On Subjective Judgement.</a:t>
            </a:r>
          </a:p>
          <a:p>
            <a:pPr>
              <a:buFont typeface="Wingdings" panose="05000000000000000000" pitchFamily="2" charset="2"/>
              <a:buChar char="q"/>
            </a:pPr>
            <a:r>
              <a:rPr lang="en-GB" sz="5600" dirty="0">
                <a:latin typeface="Arial" panose="020B0604020202020204" pitchFamily="34" charset="0"/>
                <a:cs typeface="Arial" panose="020B0604020202020204" pitchFamily="34" charset="0"/>
              </a:rPr>
              <a:t> Does Not Indicate The Relative Importance Of Causes.</a:t>
            </a:r>
          </a:p>
          <a:p>
            <a:pPr>
              <a:buFont typeface="Wingdings" panose="05000000000000000000" pitchFamily="2" charset="2"/>
              <a:buChar char="q"/>
            </a:pPr>
            <a:r>
              <a:rPr lang="en-GB" sz="5600" dirty="0">
                <a:latin typeface="Arial" panose="020B0604020202020204" pitchFamily="34" charset="0"/>
                <a:cs typeface="Arial" panose="020B0604020202020204" pitchFamily="34" charset="0"/>
              </a:rPr>
              <a:t>Can Become Complex When Analysing Multiple Variables.</a:t>
            </a:r>
          </a:p>
          <a:p>
            <a:pPr>
              <a:buFont typeface="Wingdings" panose="05000000000000000000" pitchFamily="2" charset="2"/>
              <a:buChar char="q"/>
            </a:pPr>
            <a:r>
              <a:rPr lang="en-GB" sz="5600" dirty="0">
                <a:latin typeface="Arial" panose="020B0604020202020204" pitchFamily="34" charset="0"/>
                <a:cs typeface="Arial" panose="020B0604020202020204" pitchFamily="34" charset="0"/>
              </a:rPr>
              <a:t>Does Not Provide Direct Solutions To Identified Problems (Dale Et Al., 2016).</a:t>
            </a:r>
          </a:p>
          <a:p>
            <a:endParaRPr lang="en-GB" sz="700" dirty="0"/>
          </a:p>
        </p:txBody>
      </p:sp>
    </p:spTree>
    <p:extLst>
      <p:ext uri="{BB962C8B-B14F-4D97-AF65-F5344CB8AC3E}">
        <p14:creationId xmlns:p14="http://schemas.microsoft.com/office/powerpoint/2010/main" val="677930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4E8C9-6B29-9673-90CA-8BD6A82B0617}"/>
              </a:ext>
            </a:extLst>
          </p:cNvPr>
          <p:cNvSpPr>
            <a:spLocks noGrp="1"/>
          </p:cNvSpPr>
          <p:nvPr>
            <p:ph type="title"/>
          </p:nvPr>
        </p:nvSpPr>
        <p:spPr>
          <a:xfrm>
            <a:off x="630936" y="640823"/>
            <a:ext cx="3419856" cy="5583148"/>
          </a:xfrm>
        </p:spPr>
        <p:txBody>
          <a:bodyPr vert="horz" lIns="91440" tIns="45720" rIns="91440" bIns="45720" rtlCol="0" anchor="ctr">
            <a:normAutofit/>
          </a:bodyPr>
          <a:lstStyle/>
          <a:p>
            <a:r>
              <a:rPr lang="en-US" sz="4200" b="1" kern="1200">
                <a:solidFill>
                  <a:schemeClr val="tx1"/>
                </a:solidFill>
                <a:latin typeface="+mj-lt"/>
                <a:ea typeface="+mj-ea"/>
                <a:cs typeface="+mj-cs"/>
              </a:rPr>
              <a:t>Cause-and-Effect Analysis</a:t>
            </a:r>
            <a:br>
              <a:rPr lang="en-US" sz="4200" b="1" kern="1200">
                <a:solidFill>
                  <a:schemeClr val="tx1"/>
                </a:solidFill>
                <a:latin typeface="+mj-lt"/>
                <a:ea typeface="+mj-ea"/>
                <a:cs typeface="+mj-cs"/>
              </a:rPr>
            </a:br>
            <a:r>
              <a:rPr lang="en-US" sz="4200" b="1" kern="1200">
                <a:solidFill>
                  <a:schemeClr val="tx1"/>
                </a:solidFill>
                <a:latin typeface="+mj-lt"/>
                <a:ea typeface="+mj-ea"/>
                <a:cs typeface="+mj-cs"/>
              </a:rPr>
              <a:t>Root Problem</a:t>
            </a:r>
            <a:br>
              <a:rPr lang="en-US" sz="4200" b="1" kern="1200">
                <a:solidFill>
                  <a:schemeClr val="tx1"/>
                </a:solidFill>
                <a:latin typeface="+mj-lt"/>
                <a:ea typeface="+mj-ea"/>
                <a:cs typeface="+mj-cs"/>
              </a:rPr>
            </a:br>
            <a:r>
              <a:rPr lang="en-US" sz="4200" b="1" kern="1200">
                <a:solidFill>
                  <a:schemeClr val="tx1"/>
                </a:solidFill>
                <a:latin typeface="+mj-lt"/>
                <a:ea typeface="+mj-ea"/>
                <a:cs typeface="+mj-cs"/>
              </a:rPr>
              <a:t>Sales remain 25% below pre-pandemic levels.</a:t>
            </a:r>
            <a:br>
              <a:rPr lang="en-US" sz="4200" kern="1200">
                <a:solidFill>
                  <a:schemeClr val="tx1"/>
                </a:solidFill>
                <a:latin typeface="+mj-lt"/>
                <a:ea typeface="+mj-ea"/>
                <a:cs typeface="+mj-cs"/>
              </a:rPr>
            </a:br>
            <a:endParaRPr lang="en-US" sz="4200" kern="1200">
              <a:solidFill>
                <a:schemeClr val="tx1"/>
              </a:solidFill>
              <a:latin typeface="+mj-lt"/>
              <a:ea typeface="+mj-ea"/>
              <a:cs typeface="+mj-cs"/>
            </a:endParaRPr>
          </a:p>
        </p:txBody>
      </p:sp>
      <p:sp>
        <p:nvSpPr>
          <p:cNvPr id="19"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05EF7D1-FCA2-649B-490A-B1EB6FB4F94C}"/>
              </a:ext>
            </a:extLst>
          </p:cNvPr>
          <p:cNvSpPr txBox="1"/>
          <p:nvPr/>
        </p:nvSpPr>
        <p:spPr>
          <a:xfrm>
            <a:off x="4654296" y="4798577"/>
            <a:ext cx="6894576" cy="1428487"/>
          </a:xfrm>
          <a:prstGeom prst="rect">
            <a:avLst/>
          </a:prstGeom>
        </p:spPr>
        <p:txBody>
          <a:bodyPr vert="horz" lIns="91440" tIns="45720" rIns="91440" bIns="45720" rtlCol="0" anchor="t">
            <a:normAutofit fontScale="92500" lnSpcReduction="10000"/>
          </a:bodyPr>
          <a:lstStyle/>
          <a:p>
            <a:pPr indent="-228600">
              <a:lnSpc>
                <a:spcPct val="90000"/>
              </a:lnSpc>
              <a:spcAft>
                <a:spcPts val="600"/>
              </a:spcAft>
              <a:buFont typeface="Arial" panose="020B0604020202020204" pitchFamily="34" charset="0"/>
              <a:buChar char="•"/>
            </a:pPr>
            <a:endParaRPr lang="en-US" sz="1200" dirty="0"/>
          </a:p>
          <a:p>
            <a:pPr marL="285750" indent="-285750">
              <a:lnSpc>
                <a:spcPct val="90000"/>
              </a:lnSpc>
              <a:spcAft>
                <a:spcPts val="600"/>
              </a:spcAft>
              <a:buFont typeface="Wingdings" panose="05000000000000000000" pitchFamily="2" charset="2"/>
              <a:buChar char="q"/>
            </a:pPr>
            <a:r>
              <a:rPr lang="en-US" sz="1600" b="1" dirty="0">
                <a:latin typeface="Arial" panose="020B0604020202020204" pitchFamily="34" charset="0"/>
                <a:cs typeface="Arial" panose="020B0604020202020204" pitchFamily="34" charset="0"/>
              </a:rPr>
              <a:t>Analysis</a:t>
            </a:r>
          </a:p>
          <a:p>
            <a:pPr marL="285750" indent="-285750">
              <a:lnSpc>
                <a:spcPct val="90000"/>
              </a:lnSpc>
              <a:spcAft>
                <a:spcPts val="600"/>
              </a:spcAft>
              <a:buFont typeface="Wingdings" panose="05000000000000000000" pitchFamily="2" charset="2"/>
              <a:buChar char="q"/>
            </a:pPr>
            <a:r>
              <a:rPr lang="en-US" sz="1600" dirty="0">
                <a:latin typeface="Arial" panose="020B0604020202020204" pitchFamily="34" charset="0"/>
                <a:cs typeface="Arial" panose="020B0604020202020204" pitchFamily="34" charset="0"/>
              </a:rPr>
              <a:t>The evidence suggests that declining sales are caused by a combination of external environmental pressures and internal operational limitations. The interaction of these factors has reduced customer demand and restricted the bakery's ability to adapt to changing market conditions.</a:t>
            </a:r>
          </a:p>
          <a:p>
            <a:pPr marL="57150" indent="-285750">
              <a:lnSpc>
                <a:spcPct val="90000"/>
              </a:lnSpc>
              <a:spcAft>
                <a:spcPts val="600"/>
              </a:spcAft>
              <a:buFont typeface="Wingdings" panose="05000000000000000000" pitchFamily="2" charset="2"/>
              <a:buChar char="q"/>
            </a:pPr>
            <a:endParaRPr lang="en-US" sz="16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endParaRPr lang="en-US" sz="1200" dirty="0"/>
          </a:p>
          <a:p>
            <a:pPr indent="-228600">
              <a:lnSpc>
                <a:spcPct val="90000"/>
              </a:lnSpc>
              <a:spcAft>
                <a:spcPts val="600"/>
              </a:spcAft>
              <a:buFont typeface="Arial" panose="020B0604020202020204" pitchFamily="34" charset="0"/>
              <a:buChar char="•"/>
            </a:pPr>
            <a:endParaRPr lang="en-US" sz="1200" dirty="0"/>
          </a:p>
        </p:txBody>
      </p:sp>
      <p:graphicFrame>
        <p:nvGraphicFramePr>
          <p:cNvPr id="4" name="Content Placeholder 3">
            <a:extLst>
              <a:ext uri="{FF2B5EF4-FFF2-40B4-BE49-F238E27FC236}">
                <a16:creationId xmlns:a16="http://schemas.microsoft.com/office/drawing/2014/main" id="{FC16CEF1-D66C-AFC5-A705-0E9ED2B1C7A7}"/>
              </a:ext>
            </a:extLst>
          </p:cNvPr>
          <p:cNvGraphicFramePr>
            <a:graphicFrameLocks noGrp="1"/>
          </p:cNvGraphicFramePr>
          <p:nvPr>
            <p:ph idx="1"/>
            <p:extLst>
              <p:ext uri="{D42A27DB-BD31-4B8C-83A1-F6EECF244321}">
                <p14:modId xmlns:p14="http://schemas.microsoft.com/office/powerpoint/2010/main" val="1847395867"/>
              </p:ext>
            </p:extLst>
          </p:nvPr>
        </p:nvGraphicFramePr>
        <p:xfrm>
          <a:off x="4929025" y="630936"/>
          <a:ext cx="6345117" cy="3913633"/>
        </p:xfrm>
        <a:graphic>
          <a:graphicData uri="http://schemas.openxmlformats.org/drawingml/2006/table">
            <a:tbl>
              <a:tblPr>
                <a:tableStyleId>{08FB837D-C827-4EFA-A057-4D05807E0F7C}</a:tableStyleId>
              </a:tblPr>
              <a:tblGrid>
                <a:gridCol w="2454806">
                  <a:extLst>
                    <a:ext uri="{9D8B030D-6E8A-4147-A177-3AD203B41FA5}">
                      <a16:colId xmlns:a16="http://schemas.microsoft.com/office/drawing/2014/main" val="3536973788"/>
                    </a:ext>
                  </a:extLst>
                </a:gridCol>
                <a:gridCol w="3890311">
                  <a:extLst>
                    <a:ext uri="{9D8B030D-6E8A-4147-A177-3AD203B41FA5}">
                      <a16:colId xmlns:a16="http://schemas.microsoft.com/office/drawing/2014/main" val="4033399807"/>
                    </a:ext>
                  </a:extLst>
                </a:gridCol>
              </a:tblGrid>
              <a:tr h="356245">
                <a:tc>
                  <a:txBody>
                    <a:bodyPr/>
                    <a:lstStyle/>
                    <a:p>
                      <a:pPr>
                        <a:buNone/>
                      </a:pPr>
                      <a:r>
                        <a:rPr lang="en-GB" sz="1600"/>
                        <a:t>Category</a:t>
                      </a:r>
                    </a:p>
                  </a:txBody>
                  <a:tcPr marL="75900" marR="75900" marT="37950" marB="37950" anchor="ctr"/>
                </a:tc>
                <a:tc>
                  <a:txBody>
                    <a:bodyPr/>
                    <a:lstStyle/>
                    <a:p>
                      <a:pPr>
                        <a:buNone/>
                      </a:pPr>
                      <a:r>
                        <a:rPr lang="en-GB" sz="1600"/>
                        <a:t>Causes</a:t>
                      </a:r>
                    </a:p>
                  </a:txBody>
                  <a:tcPr marL="75900" marR="75900" marT="37950" marB="37950" anchor="ctr"/>
                </a:tc>
                <a:extLst>
                  <a:ext uri="{0D108BD9-81ED-4DB2-BD59-A6C34878D82A}">
                    <a16:rowId xmlns:a16="http://schemas.microsoft.com/office/drawing/2014/main" val="2752276624"/>
                  </a:ext>
                </a:extLst>
              </a:tr>
              <a:tr h="592898">
                <a:tc>
                  <a:txBody>
                    <a:bodyPr/>
                    <a:lstStyle/>
                    <a:p>
                      <a:pPr>
                        <a:buNone/>
                      </a:pPr>
                      <a:r>
                        <a:rPr lang="en-GB" sz="1600" b="1"/>
                        <a:t>Methods</a:t>
                      </a:r>
                      <a:endParaRPr lang="en-GB" sz="1600"/>
                    </a:p>
                  </a:txBody>
                  <a:tcPr marL="75900" marR="75900" marT="37950" marB="37950" anchor="ctr"/>
                </a:tc>
                <a:tc>
                  <a:txBody>
                    <a:bodyPr/>
                    <a:lstStyle/>
                    <a:p>
                      <a:pPr>
                        <a:buNone/>
                      </a:pPr>
                      <a:r>
                        <a:rPr lang="en-GB" sz="1600"/>
                        <a:t>No delivery service; ineffective pre-order system.</a:t>
                      </a:r>
                    </a:p>
                  </a:txBody>
                  <a:tcPr marL="75900" marR="75900" marT="37950" marB="37950" anchor="ctr"/>
                </a:tc>
                <a:extLst>
                  <a:ext uri="{0D108BD9-81ED-4DB2-BD59-A6C34878D82A}">
                    <a16:rowId xmlns:a16="http://schemas.microsoft.com/office/drawing/2014/main" val="192454525"/>
                  </a:ext>
                </a:extLst>
              </a:tr>
              <a:tr h="592898">
                <a:tc>
                  <a:txBody>
                    <a:bodyPr/>
                    <a:lstStyle/>
                    <a:p>
                      <a:pPr>
                        <a:buNone/>
                      </a:pPr>
                      <a:r>
                        <a:rPr lang="en-GB" sz="1600" b="1"/>
                        <a:t>Machines</a:t>
                      </a:r>
                      <a:endParaRPr lang="en-GB" sz="1600"/>
                    </a:p>
                  </a:txBody>
                  <a:tcPr marL="75900" marR="75900" marT="37950" marB="37950" anchor="ctr"/>
                </a:tc>
                <a:tc>
                  <a:txBody>
                    <a:bodyPr/>
                    <a:lstStyle/>
                    <a:p>
                      <a:pPr>
                        <a:buNone/>
                      </a:pPr>
                      <a:r>
                        <a:rPr lang="en-GB" sz="1600"/>
                        <a:t>Limited digital technology; absence of online ordering platform.</a:t>
                      </a:r>
                    </a:p>
                  </a:txBody>
                  <a:tcPr marL="75900" marR="75900" marT="37950" marB="37950" anchor="ctr"/>
                </a:tc>
                <a:extLst>
                  <a:ext uri="{0D108BD9-81ED-4DB2-BD59-A6C34878D82A}">
                    <a16:rowId xmlns:a16="http://schemas.microsoft.com/office/drawing/2014/main" val="2691951957"/>
                  </a:ext>
                </a:extLst>
              </a:tr>
              <a:tr h="592898">
                <a:tc>
                  <a:txBody>
                    <a:bodyPr/>
                    <a:lstStyle/>
                    <a:p>
                      <a:pPr>
                        <a:buNone/>
                      </a:pPr>
                      <a:r>
                        <a:rPr lang="en-GB" sz="1600" b="1"/>
                        <a:t>People</a:t>
                      </a:r>
                      <a:endParaRPr lang="en-GB" sz="1600"/>
                    </a:p>
                  </a:txBody>
                  <a:tcPr marL="75900" marR="75900" marT="37950" marB="37950" anchor="ctr"/>
                </a:tc>
                <a:tc>
                  <a:txBody>
                    <a:bodyPr/>
                    <a:lstStyle/>
                    <a:p>
                      <a:pPr>
                        <a:buNone/>
                      </a:pPr>
                      <a:r>
                        <a:rPr lang="en-GB" sz="1600"/>
                        <a:t>Increase in remote working; redundancies among retail employees.</a:t>
                      </a:r>
                    </a:p>
                  </a:txBody>
                  <a:tcPr marL="75900" marR="75900" marT="37950" marB="37950" anchor="ctr"/>
                </a:tc>
                <a:extLst>
                  <a:ext uri="{0D108BD9-81ED-4DB2-BD59-A6C34878D82A}">
                    <a16:rowId xmlns:a16="http://schemas.microsoft.com/office/drawing/2014/main" val="1390670881"/>
                  </a:ext>
                </a:extLst>
              </a:tr>
              <a:tr h="592898">
                <a:tc>
                  <a:txBody>
                    <a:bodyPr/>
                    <a:lstStyle/>
                    <a:p>
                      <a:pPr>
                        <a:buNone/>
                      </a:pPr>
                      <a:r>
                        <a:rPr lang="en-GB" sz="1600" b="1"/>
                        <a:t>Materials</a:t>
                      </a:r>
                      <a:endParaRPr lang="en-GB" sz="1600"/>
                    </a:p>
                  </a:txBody>
                  <a:tcPr marL="75900" marR="75900" marT="37950" marB="37950" anchor="ctr"/>
                </a:tc>
                <a:tc>
                  <a:txBody>
                    <a:bodyPr/>
                    <a:lstStyle/>
                    <a:p>
                      <a:pPr>
                        <a:buNone/>
                      </a:pPr>
                      <a:r>
                        <a:rPr lang="en-GB" sz="1600"/>
                        <a:t>Volatile organic ingredient prices; supply chain uncertainty.</a:t>
                      </a:r>
                    </a:p>
                  </a:txBody>
                  <a:tcPr marL="75900" marR="75900" marT="37950" marB="37950" anchor="ctr"/>
                </a:tc>
                <a:extLst>
                  <a:ext uri="{0D108BD9-81ED-4DB2-BD59-A6C34878D82A}">
                    <a16:rowId xmlns:a16="http://schemas.microsoft.com/office/drawing/2014/main" val="3014139839"/>
                  </a:ext>
                </a:extLst>
              </a:tr>
              <a:tr h="592898">
                <a:tc>
                  <a:txBody>
                    <a:bodyPr/>
                    <a:lstStyle/>
                    <a:p>
                      <a:pPr>
                        <a:buNone/>
                      </a:pPr>
                      <a:r>
                        <a:rPr lang="en-GB" sz="1600" b="1"/>
                        <a:t>Measurement</a:t>
                      </a:r>
                      <a:endParaRPr lang="en-GB" sz="1600"/>
                    </a:p>
                  </a:txBody>
                  <a:tcPr marL="75900" marR="75900" marT="37950" marB="37950" anchor="ctr"/>
                </a:tc>
                <a:tc>
                  <a:txBody>
                    <a:bodyPr/>
                    <a:lstStyle/>
                    <a:p>
                      <a:pPr>
                        <a:buNone/>
                      </a:pPr>
                      <a:r>
                        <a:rPr lang="en-GB" sz="1600"/>
                        <a:t>Limited customer data collection; lack of demand forecasting.</a:t>
                      </a:r>
                    </a:p>
                  </a:txBody>
                  <a:tcPr marL="75900" marR="75900" marT="37950" marB="37950" anchor="ctr"/>
                </a:tc>
                <a:extLst>
                  <a:ext uri="{0D108BD9-81ED-4DB2-BD59-A6C34878D82A}">
                    <a16:rowId xmlns:a16="http://schemas.microsoft.com/office/drawing/2014/main" val="1141630163"/>
                  </a:ext>
                </a:extLst>
              </a:tr>
              <a:tr h="592898">
                <a:tc>
                  <a:txBody>
                    <a:bodyPr/>
                    <a:lstStyle/>
                    <a:p>
                      <a:pPr>
                        <a:buNone/>
                      </a:pPr>
                      <a:r>
                        <a:rPr lang="en-GB" sz="1600" b="1"/>
                        <a:t>Environment</a:t>
                      </a:r>
                      <a:endParaRPr lang="en-GB" sz="1600"/>
                    </a:p>
                  </a:txBody>
                  <a:tcPr marL="75900" marR="75900" marT="37950" marB="37950" anchor="ctr"/>
                </a:tc>
                <a:tc>
                  <a:txBody>
                    <a:bodyPr/>
                    <a:lstStyle/>
                    <a:p>
                      <a:pPr>
                        <a:buNone/>
                      </a:pPr>
                      <a:r>
                        <a:rPr lang="en-GB" sz="1600"/>
                        <a:t>Reduced retail park footfall; closure of neighbouring stores.</a:t>
                      </a:r>
                    </a:p>
                  </a:txBody>
                  <a:tcPr marL="75900" marR="75900" marT="37950" marB="37950" anchor="ctr"/>
                </a:tc>
                <a:extLst>
                  <a:ext uri="{0D108BD9-81ED-4DB2-BD59-A6C34878D82A}">
                    <a16:rowId xmlns:a16="http://schemas.microsoft.com/office/drawing/2014/main" val="1687553181"/>
                  </a:ext>
                </a:extLst>
              </a:tr>
            </a:tbl>
          </a:graphicData>
        </a:graphic>
      </p:graphicFrame>
    </p:spTree>
    <p:extLst>
      <p:ext uri="{BB962C8B-B14F-4D97-AF65-F5344CB8AC3E}">
        <p14:creationId xmlns:p14="http://schemas.microsoft.com/office/powerpoint/2010/main" val="3856526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5B81DB-946D-1E1D-7CC6-187E535CF4B1}"/>
              </a:ext>
            </a:extLst>
          </p:cNvPr>
          <p:cNvSpPr>
            <a:spLocks noGrp="1"/>
          </p:cNvSpPr>
          <p:nvPr>
            <p:ph type="title"/>
          </p:nvPr>
        </p:nvSpPr>
        <p:spPr>
          <a:xfrm>
            <a:off x="761803" y="350196"/>
            <a:ext cx="4646904" cy="1624520"/>
          </a:xfrm>
        </p:spPr>
        <p:txBody>
          <a:bodyPr anchor="ctr">
            <a:normAutofit/>
          </a:bodyPr>
          <a:lstStyle/>
          <a:p>
            <a:r>
              <a:rPr lang="en-GB" sz="3700" b="1"/>
              <a:t>Summary of Key Findings</a:t>
            </a:r>
            <a:br>
              <a:rPr lang="en-GB" sz="3700" b="1"/>
            </a:br>
            <a:endParaRPr lang="en-GB" sz="3700"/>
          </a:p>
        </p:txBody>
      </p:sp>
      <p:sp>
        <p:nvSpPr>
          <p:cNvPr id="3" name="Content Placeholder 2">
            <a:extLst>
              <a:ext uri="{FF2B5EF4-FFF2-40B4-BE49-F238E27FC236}">
                <a16:creationId xmlns:a16="http://schemas.microsoft.com/office/drawing/2014/main" id="{EBC4CD2C-F195-7221-8C00-CD3E94D31C08}"/>
              </a:ext>
            </a:extLst>
          </p:cNvPr>
          <p:cNvSpPr>
            <a:spLocks noGrp="1"/>
          </p:cNvSpPr>
          <p:nvPr>
            <p:ph idx="1"/>
          </p:nvPr>
        </p:nvSpPr>
        <p:spPr>
          <a:xfrm>
            <a:off x="329610" y="2498652"/>
            <a:ext cx="5079098" cy="3857698"/>
          </a:xfrm>
        </p:spPr>
        <p:txBody>
          <a:bodyPr anchor="ctr">
            <a:normAutofit/>
          </a:bodyPr>
          <a:lstStyle/>
          <a:p>
            <a:pPr marL="0" indent="0">
              <a:buNone/>
            </a:pPr>
            <a:r>
              <a:rPr lang="en-GB" sz="1600" b="1" dirty="0">
                <a:latin typeface="Arial" panose="020B0604020202020204" pitchFamily="34" charset="0"/>
                <a:cs typeface="Arial" panose="020B0604020202020204" pitchFamily="34" charset="0"/>
              </a:rPr>
              <a:t>Key Finding 1</a:t>
            </a:r>
          </a:p>
          <a:p>
            <a:pPr marL="0" indent="0">
              <a:buNone/>
            </a:pPr>
            <a:r>
              <a:rPr lang="en-GB" sz="1600" dirty="0">
                <a:latin typeface="Arial" panose="020B0604020202020204" pitchFamily="34" charset="0"/>
                <a:cs typeface="Arial" panose="020B0604020202020204" pitchFamily="34" charset="0"/>
              </a:rPr>
              <a:t>Sales stagnation is the result of multiple interconnected factors rather than a single issue.</a:t>
            </a:r>
          </a:p>
          <a:p>
            <a:pPr marL="0" indent="0">
              <a:buNone/>
            </a:pPr>
            <a:r>
              <a:rPr lang="en-GB" sz="1600" b="1" dirty="0">
                <a:latin typeface="Arial" panose="020B0604020202020204" pitchFamily="34" charset="0"/>
                <a:cs typeface="Arial" panose="020B0604020202020204" pitchFamily="34" charset="0"/>
              </a:rPr>
              <a:t>Key Finding 2</a:t>
            </a:r>
          </a:p>
          <a:p>
            <a:pPr marL="0" indent="0">
              <a:buNone/>
            </a:pPr>
            <a:r>
              <a:rPr lang="en-GB" sz="1600" dirty="0">
                <a:latin typeface="Arial" panose="020B0604020202020204" pitchFamily="34" charset="0"/>
                <a:cs typeface="Arial" panose="020B0604020202020204" pitchFamily="34" charset="0"/>
              </a:rPr>
              <a:t>Changes in consumer behaviour, particularly hybrid working, have significantly reduced customer footfall.</a:t>
            </a:r>
          </a:p>
          <a:p>
            <a:pPr marL="0" indent="0">
              <a:buNone/>
            </a:pPr>
            <a:r>
              <a:rPr lang="en-GB" sz="1600" b="1" dirty="0">
                <a:latin typeface="Arial" panose="020B0604020202020204" pitchFamily="34" charset="0"/>
                <a:cs typeface="Arial" panose="020B0604020202020204" pitchFamily="34" charset="0"/>
              </a:rPr>
              <a:t>Key Finding 3</a:t>
            </a:r>
          </a:p>
          <a:p>
            <a:pPr marL="0" indent="0">
              <a:buNone/>
            </a:pPr>
            <a:r>
              <a:rPr lang="en-GB" sz="1600" dirty="0">
                <a:latin typeface="Arial" panose="020B0604020202020204" pitchFamily="34" charset="0"/>
                <a:cs typeface="Arial" panose="020B0604020202020204" pitchFamily="34" charset="0"/>
              </a:rPr>
              <a:t>Economic pressures, including inflation and rising operating costs, have negatively affected profitability.</a:t>
            </a:r>
          </a:p>
          <a:p>
            <a:pPr marL="0" indent="0">
              <a:buNone/>
            </a:pPr>
            <a:r>
              <a:rPr lang="en-GB" sz="1600" b="1" dirty="0">
                <a:latin typeface="Arial" panose="020B0604020202020204" pitchFamily="34" charset="0"/>
                <a:cs typeface="Arial" panose="020B0604020202020204" pitchFamily="34" charset="0"/>
              </a:rPr>
              <a:t>Key Finding 4</a:t>
            </a:r>
          </a:p>
          <a:p>
            <a:pPr marL="0" indent="0">
              <a:buNone/>
            </a:pPr>
            <a:r>
              <a:rPr lang="en-GB" sz="1600" dirty="0">
                <a:latin typeface="Arial" panose="020B0604020202020204" pitchFamily="34" charset="0"/>
                <a:cs typeface="Arial" panose="020B0604020202020204" pitchFamily="34" charset="0"/>
              </a:rPr>
              <a:t>Operational limitations, particularly the absence of delivery and digital ordering services, have reduced the bakery's competitiveness.</a:t>
            </a:r>
          </a:p>
          <a:p>
            <a:endParaRPr lang="en-GB" sz="1400" dirty="0"/>
          </a:p>
        </p:txBody>
      </p:sp>
      <p:pic>
        <p:nvPicPr>
          <p:cNvPr id="5" name="Picture 4" descr="Calculator, pen, compass, money and a paper with graphs printed on it">
            <a:extLst>
              <a:ext uri="{FF2B5EF4-FFF2-40B4-BE49-F238E27FC236}">
                <a16:creationId xmlns:a16="http://schemas.microsoft.com/office/drawing/2014/main" id="{98EA23A0-19E3-9592-D8C6-2A0119756C89}"/>
              </a:ext>
            </a:extLst>
          </p:cNvPr>
          <p:cNvPicPr>
            <a:picLocks noChangeAspect="1"/>
          </p:cNvPicPr>
          <p:nvPr/>
        </p:nvPicPr>
        <p:blipFill>
          <a:blip r:embed="rId2"/>
          <a:srcRect l="25303" r="21080"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268599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838E98-B982-D991-0C16-2C5DDC1F5DDC}"/>
              </a:ext>
            </a:extLst>
          </p:cNvPr>
          <p:cNvSpPr>
            <a:spLocks noGrp="1"/>
          </p:cNvSpPr>
          <p:nvPr>
            <p:ph type="title"/>
          </p:nvPr>
        </p:nvSpPr>
        <p:spPr>
          <a:xfrm>
            <a:off x="841248" y="256032"/>
            <a:ext cx="10506456" cy="1014984"/>
          </a:xfrm>
        </p:spPr>
        <p:txBody>
          <a:bodyPr anchor="b">
            <a:normAutofit/>
          </a:bodyPr>
          <a:lstStyle/>
          <a:p>
            <a:r>
              <a:rPr lang="en-GB" sz="3100" b="1"/>
              <a:t>Conclusion</a:t>
            </a:r>
            <a:br>
              <a:rPr lang="en-GB" sz="3100" b="1"/>
            </a:br>
            <a:endParaRPr lang="en-GB" sz="3100"/>
          </a:p>
        </p:txBody>
      </p:sp>
      <p:sp>
        <p:nvSpPr>
          <p:cNvPr id="15" name="Rectangle 1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6" name="Content Placeholder 2">
            <a:extLst>
              <a:ext uri="{FF2B5EF4-FFF2-40B4-BE49-F238E27FC236}">
                <a16:creationId xmlns:a16="http://schemas.microsoft.com/office/drawing/2014/main" id="{47436760-5A0C-C96D-93C6-F775C2005765}"/>
              </a:ext>
            </a:extLst>
          </p:cNvPr>
          <p:cNvGraphicFramePr>
            <a:graphicFrameLocks noGrp="1"/>
          </p:cNvGraphicFramePr>
          <p:nvPr>
            <p:ph idx="1"/>
            <p:extLst>
              <p:ext uri="{D42A27DB-BD31-4B8C-83A1-F6EECF244321}">
                <p14:modId xmlns:p14="http://schemas.microsoft.com/office/powerpoint/2010/main" val="309367319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3035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81791-A4A0-2D55-7536-2A16076207BA}"/>
              </a:ext>
            </a:extLst>
          </p:cNvPr>
          <p:cNvSpPr>
            <a:spLocks noGrp="1"/>
          </p:cNvSpPr>
          <p:nvPr>
            <p:ph type="title"/>
          </p:nvPr>
        </p:nvSpPr>
        <p:spPr>
          <a:xfrm>
            <a:off x="6417733" y="490537"/>
            <a:ext cx="5291663" cy="1628775"/>
          </a:xfrm>
        </p:spPr>
        <p:txBody>
          <a:bodyPr anchor="b">
            <a:normAutofit/>
          </a:bodyPr>
          <a:lstStyle/>
          <a:p>
            <a:r>
              <a:rPr lang="en-GB" sz="4000"/>
              <a:t>REFERENCES:</a:t>
            </a:r>
          </a:p>
        </p:txBody>
      </p:sp>
      <p:pic>
        <p:nvPicPr>
          <p:cNvPr id="6" name="Picture 5">
            <a:extLst>
              <a:ext uri="{FF2B5EF4-FFF2-40B4-BE49-F238E27FC236}">
                <a16:creationId xmlns:a16="http://schemas.microsoft.com/office/drawing/2014/main" id="{98F8ED02-9F5C-CC29-C4E0-840BAD58BFB2}"/>
              </a:ext>
            </a:extLst>
          </p:cNvPr>
          <p:cNvPicPr>
            <a:picLocks noChangeAspect="1"/>
          </p:cNvPicPr>
          <p:nvPr/>
        </p:nvPicPr>
        <p:blipFill>
          <a:blip r:embed="rId2"/>
          <a:srcRect l="32958" r="17031"/>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095931DE-92B7-FE3E-F7A9-C5BBA06D4F84}"/>
              </a:ext>
            </a:extLst>
          </p:cNvPr>
          <p:cNvGraphicFramePr>
            <a:graphicFrameLocks noGrp="1"/>
          </p:cNvGraphicFramePr>
          <p:nvPr>
            <p:ph idx="1"/>
            <p:extLst>
              <p:ext uri="{D42A27DB-BD31-4B8C-83A1-F6EECF244321}">
                <p14:modId xmlns:p14="http://schemas.microsoft.com/office/powerpoint/2010/main" val="4047951236"/>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56164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1133</Words>
  <Application>Microsoft Office PowerPoint</Application>
  <PresentationFormat>Widescreen</PresentationFormat>
  <Paragraphs>134</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STUDENT NAME: IONELA ALEXANDRA NEAGOE MODULE CODE: LCLM4004 LECTURES NAME: DEJI OLAGBOYE MODULE : PROBLEM SOLVING AND DECISIONS MAKING  STUDENT ID: 2530723 COMPONENT 1: BASIL”S BAKERY </vt:lpstr>
      <vt:lpstr>Presentation Overview </vt:lpstr>
      <vt:lpstr>Overview of Basil's Bakery </vt:lpstr>
      <vt:lpstr>Analysis of the Problem </vt:lpstr>
      <vt:lpstr>Critique of the PESTEL Framework </vt:lpstr>
      <vt:lpstr>PESTEL Analysis of Basil's Bakery</vt:lpstr>
      <vt:lpstr>Critique of the Cause-and-Effect Model </vt:lpstr>
      <vt:lpstr>Cause-and-Effect Analysis Root Problem Sales remain 25% below pre-pandemic levels. </vt:lpstr>
      <vt:lpstr>Summary of Key Findings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IONELA ALEXANDRA NEAGOE MODULE CODE: LCLM4004 LECTURES NAME: DEJI OLAGBOYE MODULE : PROBLEM SOLVING AND DECISIONS MAKING  STUDENT ID: 2530723 COMPONENT 1: BASIL”S BAKERY </dc:title>
  <dc:creator/>
  <cp:lastModifiedBy>Ionela Alexandra Neagoe</cp:lastModifiedBy>
  <cp:revision>2</cp:revision>
  <dcterms:created xsi:type="dcterms:W3CDTF">2026-06-04T14:44:04Z</dcterms:created>
  <dcterms:modified xsi:type="dcterms:W3CDTF">2026-06-15T06:36:33Z</dcterms:modified>
</cp:coreProperties>
</file>