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6" r:id="rId7"/>
    <p:sldId id="258" r:id="rId8"/>
    <p:sldId id="277" r:id="rId9"/>
    <p:sldId id="266" r:id="rId10"/>
    <p:sldId id="287" r:id="rId11"/>
    <p:sldId id="288" r:id="rId12"/>
    <p:sldId id="300" r:id="rId13"/>
    <p:sldId id="303" r:id="rId14"/>
    <p:sldId id="298" r:id="rId15"/>
    <p:sldId id="301" r:id="rId16"/>
    <p:sldId id="299" r:id="rId17"/>
    <p:sldId id="290" r:id="rId18"/>
    <p:sldId id="291" r:id="rId19"/>
    <p:sldId id="292" r:id="rId20"/>
    <p:sldId id="293" r:id="rId21"/>
    <p:sldId id="289" r:id="rId22"/>
    <p:sldId id="294" r:id="rId23"/>
    <p:sldId id="295" r:id="rId24"/>
    <p:sldId id="296" r:id="rId25"/>
    <p:sldId id="297" r:id="rId26"/>
    <p:sldId id="278" r:id="rId27"/>
    <p:sldId id="265" r:id="rId28"/>
    <p:sldId id="259" r:id="rId29"/>
    <p:sldId id="270" r:id="rId30"/>
    <p:sldId id="268" r:id="rId31"/>
    <p:sldId id="269" r:id="rId32"/>
    <p:sldId id="261" r:id="rId33"/>
    <p:sldId id="260" r:id="rId34"/>
    <p:sldId id="262" r:id="rId35"/>
    <p:sldId id="274" r:id="rId36"/>
    <p:sldId id="271" r:id="rId37"/>
    <p:sldId id="279" r:id="rId38"/>
    <p:sldId id="280" r:id="rId39"/>
    <p:sldId id="264" r:id="rId40"/>
    <p:sldId id="272" r:id="rId41"/>
    <p:sldId id="275" r:id="rId42"/>
    <p:sldId id="302" r:id="rId43"/>
    <p:sldId id="281" r:id="rId44"/>
    <p:sldId id="282" r:id="rId45"/>
    <p:sldId id="283" r:id="rId46"/>
    <p:sldId id="284"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briel Fisher" initials="GF" lastIdx="1" clrIdx="0">
    <p:extLst>
      <p:ext uri="{19B8F6BF-5375-455C-9EA6-DF929625EA0E}">
        <p15:presenceInfo xmlns:p15="http://schemas.microsoft.com/office/powerpoint/2012/main" userId="S::gabriel.fisher@uwtsd.ac.uk::a2ec841f-5023-4ef8-8afe-23dbf58b14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AFF7"/>
    <a:srgbClr val="A651ED"/>
    <a:srgbClr val="AA58EE"/>
    <a:srgbClr val="7902A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30CF3-9126-8DBB-CDC6-EDFA5AEB58CA}" v="10" dt="2021-03-05T15:23:15.218"/>
    <p1510:client id="{5DE2FC52-0F66-8F1B-D846-C5762A6636AE}" v="269" dt="2021-03-05T15:25:51.1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9530-A487-44B9-8C1F-97CB245959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4206285-F4EF-4980-A3EE-3F2B089EBF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D28CA-7B2A-4EC6-A19D-8FA46E8D4BFD}"/>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DCEC0DBD-5776-4234-AD40-ADC88D2ED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FEDCC-8D4C-4C1C-AE76-955D632FB778}"/>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1130580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9BCF8-D9DF-4FDF-B91E-3D1F0417A0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9AD0A1-A27F-432D-A180-8AE7AB9F09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8D9D6D-900C-4402-92D6-7472AD0253B4}"/>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093B7B3F-4335-455B-A595-790124921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45E53-6E7B-4D71-A9AD-31D37D4390D1}"/>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095870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5B7B7-EC5C-434A-BB69-A145977582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C37B72-A13B-4A49-B6B0-C89996F60F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FED76F-AD09-4958-9209-8B01C04456D1}"/>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E74E62DB-AE0E-4B15-B7E3-BEF9A6D93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847EE-F81F-49AD-ABF6-22AAEB77C062}"/>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758304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43F24-4C2B-48BD-8115-3A65EF4720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DD5EC-7276-4613-8A91-2845802082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E47970-9ECF-4820-A93E-3972BE8482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462219-2AE4-425C-A17A-518771B6B8D5}"/>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6" name="Footer Placeholder 5">
            <a:extLst>
              <a:ext uri="{FF2B5EF4-FFF2-40B4-BE49-F238E27FC236}">
                <a16:creationId xmlns:a16="http://schemas.microsoft.com/office/drawing/2014/main" id="{8A991A9A-1CF5-4FE6-B682-4C63D41FCF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6C60E-F736-4C48-A918-C2E6BD219B46}"/>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717244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99EE8-D587-4C71-B31F-C76A2D83D7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73CBE4-418F-436C-BB20-1596807BF3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690EB-A33D-43F3-8C20-CA088F3B7A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B091F8-3B69-4138-B71B-8BEA0E4E43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DFE088-AB2A-40A9-98E5-DE366E900A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9F2CCC-71E3-4404-9DEE-F451C4D59A6D}"/>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8" name="Footer Placeholder 7">
            <a:extLst>
              <a:ext uri="{FF2B5EF4-FFF2-40B4-BE49-F238E27FC236}">
                <a16:creationId xmlns:a16="http://schemas.microsoft.com/office/drawing/2014/main" id="{476155BA-A69B-43CD-AB0F-FB4B673B95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98E173-6A6E-4DA6-AF52-A953B08A482E}"/>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66313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1BCB-172B-4E39-B128-E0F279B8DD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47988C-26A9-43F0-A3A9-F9C410DFC764}"/>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4" name="Footer Placeholder 3">
            <a:extLst>
              <a:ext uri="{FF2B5EF4-FFF2-40B4-BE49-F238E27FC236}">
                <a16:creationId xmlns:a16="http://schemas.microsoft.com/office/drawing/2014/main" id="{C6334323-391B-4D52-9597-B1695217C3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069B0B-F123-4A7C-AB1E-FA1EE8809D5D}"/>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245587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AC4DCA-F2B4-4A7E-9FFA-FE8F1127C78C}"/>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3" name="Footer Placeholder 2">
            <a:extLst>
              <a:ext uri="{FF2B5EF4-FFF2-40B4-BE49-F238E27FC236}">
                <a16:creationId xmlns:a16="http://schemas.microsoft.com/office/drawing/2014/main" id="{8BAEDB51-2AE4-4545-88A7-EF9EDC6482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D6EE85-B3E7-4D40-953B-EE4C3413BE14}"/>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204299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700A2-0C85-4C13-BC74-2E5748CE17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8E6617-5E07-44C2-BBFE-142B226A3C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2F8815-C11E-4F61-B4C9-E7F1C89FF0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20D5FD-1A99-48D0-BF6B-994FC59BDF37}"/>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6" name="Footer Placeholder 5">
            <a:extLst>
              <a:ext uri="{FF2B5EF4-FFF2-40B4-BE49-F238E27FC236}">
                <a16:creationId xmlns:a16="http://schemas.microsoft.com/office/drawing/2014/main" id="{848DDE5B-860F-47FD-9925-8F8CB48220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D0E328-0647-4730-A67E-7D560B225773}"/>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632864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835A5-E350-4483-BF4F-FCDE60A2FA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F0CB50-9CFD-4015-8CFF-9BD18FE19D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6B2F7F-0A81-4061-85E5-A696A0C4DF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2507DB-C90C-4B1E-848C-9D6AEF8EB317}"/>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6" name="Footer Placeholder 5">
            <a:extLst>
              <a:ext uri="{FF2B5EF4-FFF2-40B4-BE49-F238E27FC236}">
                <a16:creationId xmlns:a16="http://schemas.microsoft.com/office/drawing/2014/main" id="{43F5E9AF-B024-44D8-BCD4-A512E8007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DE0136-F6BE-46B8-8941-EAE4AF125DC2}"/>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880600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34BD-2BFB-42FF-84F8-88DA1A5A832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FB58E9-98F2-4C15-8C60-C0F62FF0C1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D1E468-FC5E-413F-82BD-842D10600E50}"/>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059E9D19-1B16-464B-8763-A80D37DD6C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5ED6F-53D6-4C21-8A7E-22D608E612F9}"/>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1078781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449D5D-2139-4DCB-832E-5105E8B04FF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B07B95-C00A-415A-9AB0-493C81F47C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BB9F4-6CA1-4445-8FCF-35F2CCCE2270}"/>
              </a:ext>
            </a:extLst>
          </p:cNvPr>
          <p:cNvSpPr>
            <a:spLocks noGrp="1"/>
          </p:cNvSpPr>
          <p:nvPr>
            <p:ph type="dt" sz="half" idx="10"/>
          </p:nvPr>
        </p:nvSpPr>
        <p:spPr/>
        <p:txBody>
          <a:body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05388397-0824-42B3-A750-B9BF6AFCC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02AE2-E119-480E-9618-8D24A4FC60BB}"/>
              </a:ext>
            </a:extLst>
          </p:cNvPr>
          <p:cNvSpPr>
            <a:spLocks noGrp="1"/>
          </p:cNvSpPr>
          <p:nvPr>
            <p:ph type="sldNum" sz="quarter" idx="12"/>
          </p:nvPr>
        </p:nvSpPr>
        <p:spPr/>
        <p:txBody>
          <a:bodyPr/>
          <a:lstStyle/>
          <a:p>
            <a:fld id="{48E6CCD0-4FE6-48AE-8F75-093456338D3A}" type="slidenum">
              <a:rPr lang="en-GB" smtClean="0"/>
              <a:t>‹#›</a:t>
            </a:fld>
            <a:endParaRPr lang="en-GB"/>
          </a:p>
        </p:txBody>
      </p:sp>
    </p:spTree>
    <p:extLst>
      <p:ext uri="{BB962C8B-B14F-4D97-AF65-F5344CB8AC3E}">
        <p14:creationId xmlns:p14="http://schemas.microsoft.com/office/powerpoint/2010/main" val="391689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F5DB4B-B10E-4D84-953C-9CF4F0320C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1B51D3-51A5-4423-B718-6AA300D3AB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5B0EA-C132-4D1C-999E-CB644296C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1F41EB-357F-4B49-8933-23BE84013E8C}" type="datetimeFigureOut">
              <a:rPr lang="en-GB" smtClean="0"/>
              <a:t>05/03/2021</a:t>
            </a:fld>
            <a:endParaRPr lang="en-GB"/>
          </a:p>
        </p:txBody>
      </p:sp>
      <p:sp>
        <p:nvSpPr>
          <p:cNvPr id="5" name="Footer Placeholder 4">
            <a:extLst>
              <a:ext uri="{FF2B5EF4-FFF2-40B4-BE49-F238E27FC236}">
                <a16:creationId xmlns:a16="http://schemas.microsoft.com/office/drawing/2014/main" id="{EDA5A121-8274-47EE-9CC3-3F45EF828D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B6E0D2-2322-4415-A7E9-C0977D3995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E6CCD0-4FE6-48AE-8F75-093456338D3A}" type="slidenum">
              <a:rPr lang="en-GB" smtClean="0"/>
              <a:t>‹#›</a:t>
            </a:fld>
            <a:endParaRPr lang="en-GB"/>
          </a:p>
        </p:txBody>
      </p:sp>
    </p:spTree>
    <p:extLst>
      <p:ext uri="{BB962C8B-B14F-4D97-AF65-F5344CB8AC3E}">
        <p14:creationId xmlns:p14="http://schemas.microsoft.com/office/powerpoint/2010/main" val="42768940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B12DD-1414-4879-B2D0-41FF3547C834}"/>
              </a:ext>
            </a:extLst>
          </p:cNvPr>
          <p:cNvSpPr>
            <a:spLocks noGrp="1"/>
          </p:cNvSpPr>
          <p:nvPr>
            <p:ph type="ctrTitle"/>
          </p:nvPr>
        </p:nvSpPr>
        <p:spPr>
          <a:xfrm>
            <a:off x="1524000" y="2484684"/>
            <a:ext cx="9144000" cy="944316"/>
          </a:xfrm>
        </p:spPr>
        <p:txBody>
          <a:bodyPr>
            <a:normAutofit/>
          </a:bodyPr>
          <a:lstStyle/>
          <a:p>
            <a:r>
              <a:rPr lang="en-GB">
                <a:solidFill>
                  <a:schemeClr val="bg1"/>
                </a:solidFill>
                <a:latin typeface="Rockwell Condensed" panose="02060603050405020104" pitchFamily="18" charset="0"/>
              </a:rPr>
              <a:t>Ffion Morgan</a:t>
            </a:r>
          </a:p>
        </p:txBody>
      </p:sp>
      <p:sp>
        <p:nvSpPr>
          <p:cNvPr id="3" name="Subtitle 2">
            <a:extLst>
              <a:ext uri="{FF2B5EF4-FFF2-40B4-BE49-F238E27FC236}">
                <a16:creationId xmlns:a16="http://schemas.microsoft.com/office/drawing/2014/main" id="{2C3C114B-E6D3-4260-8286-A52D22E8D6EF}"/>
              </a:ext>
            </a:extLst>
          </p:cNvPr>
          <p:cNvSpPr>
            <a:spLocks noGrp="1"/>
          </p:cNvSpPr>
          <p:nvPr>
            <p:ph type="subTitle" idx="1"/>
          </p:nvPr>
        </p:nvSpPr>
        <p:spPr>
          <a:xfrm>
            <a:off x="1524000" y="3443227"/>
            <a:ext cx="9144000" cy="1103127"/>
          </a:xfrm>
        </p:spPr>
        <p:txBody>
          <a:bodyPr/>
          <a:lstStyle/>
          <a:p>
            <a:r>
              <a:rPr lang="en-GB">
                <a:solidFill>
                  <a:schemeClr val="bg1"/>
                </a:solidFill>
                <a:latin typeface="Rockwell Condensed" panose="02060603050405020104" pitchFamily="18" charset="0"/>
              </a:rPr>
              <a:t>Scenography-</a:t>
            </a:r>
            <a:br>
              <a:rPr lang="en-GB">
                <a:solidFill>
                  <a:schemeClr val="bg1"/>
                </a:solidFill>
                <a:latin typeface="Rockwell Condensed" panose="02060603050405020104" pitchFamily="18" charset="0"/>
              </a:rPr>
            </a:br>
            <a:r>
              <a:rPr lang="en-GB">
                <a:solidFill>
                  <a:schemeClr val="bg1"/>
                </a:solidFill>
                <a:latin typeface="Rockwell Condensed" panose="02060603050405020104" pitchFamily="18" charset="0"/>
              </a:rPr>
              <a:t>Stage Design Realisation </a:t>
            </a:r>
            <a:br>
              <a:rPr lang="en-GB">
                <a:solidFill>
                  <a:schemeClr val="bg1"/>
                </a:solidFill>
                <a:latin typeface="Rockwell Condensed" panose="02060603050405020104" pitchFamily="18" charset="0"/>
              </a:rPr>
            </a:br>
            <a:r>
              <a:rPr lang="en-GB">
                <a:solidFill>
                  <a:schemeClr val="bg1"/>
                </a:solidFill>
                <a:latin typeface="Rockwell Condensed" panose="02060603050405020104" pitchFamily="18" charset="0"/>
              </a:rPr>
              <a:t>HPTD5001</a:t>
            </a:r>
          </a:p>
        </p:txBody>
      </p:sp>
    </p:spTree>
    <p:extLst>
      <p:ext uri="{BB962C8B-B14F-4D97-AF65-F5344CB8AC3E}">
        <p14:creationId xmlns:p14="http://schemas.microsoft.com/office/powerpoint/2010/main" val="1609370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CA1F1-4364-4471-A82B-F17712A4C9D7}"/>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Pre-Module Evaluation</a:t>
            </a:r>
          </a:p>
        </p:txBody>
      </p:sp>
      <p:sp>
        <p:nvSpPr>
          <p:cNvPr id="3" name="Content Placeholder 2">
            <a:extLst>
              <a:ext uri="{FF2B5EF4-FFF2-40B4-BE49-F238E27FC236}">
                <a16:creationId xmlns:a16="http://schemas.microsoft.com/office/drawing/2014/main" id="{BC786515-311C-4935-A13F-3EA7A421A36F}"/>
              </a:ext>
            </a:extLst>
          </p:cNvPr>
          <p:cNvSpPr>
            <a:spLocks noGrp="1"/>
          </p:cNvSpPr>
          <p:nvPr>
            <p:ph idx="1"/>
          </p:nvPr>
        </p:nvSpPr>
        <p:spPr/>
        <p:txBody>
          <a:bodyPr vert="horz" lIns="91440" tIns="45720" rIns="91440" bIns="45720" rtlCol="0" anchor="t">
            <a:normAutofit/>
          </a:bodyPr>
          <a:lstStyle/>
          <a:p>
            <a:pPr marL="0" indent="0" algn="ctr">
              <a:buNone/>
            </a:pPr>
            <a:r>
              <a:rPr lang="en-GB">
                <a:solidFill>
                  <a:schemeClr val="bg1"/>
                </a:solidFill>
                <a:latin typeface="Rockwell"/>
              </a:rPr>
              <a:t>By this point I have experience in design and what that entails, however, I still feel like I can improve. After the last module I have a good idea of the basic steps and ideas of design. I do feel like during this module I will have the ability to go deeper into what it means to design a piece for theatre. </a:t>
            </a:r>
            <a:r>
              <a:rPr lang="en-GB">
                <a:solidFill>
                  <a:schemeClr val="bg1"/>
                </a:solidFill>
                <a:latin typeface="Rockwell" panose="02060603020205020403" pitchFamily="18" charset="0"/>
              </a:rPr>
              <a:t>And f</a:t>
            </a:r>
            <a:r>
              <a:rPr lang="en-GB">
                <a:solidFill>
                  <a:schemeClr val="bg1"/>
                </a:solidFill>
                <a:latin typeface="Rockwell"/>
              </a:rPr>
              <a:t>or this module more into the idea of what I am doing and the movement of Expressionism we are working in.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I hope by the end of this module I have a more extensive idea of design and the process of moving from a script to a real tangible idea.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258233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Commitment </a:t>
            </a:r>
          </a:p>
        </p:txBody>
      </p:sp>
    </p:spTree>
    <p:extLst>
      <p:ext uri="{BB962C8B-B14F-4D97-AF65-F5344CB8AC3E}">
        <p14:creationId xmlns:p14="http://schemas.microsoft.com/office/powerpoint/2010/main" val="3767573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5A61-C76F-48B5-B83B-2D9940A2B918}"/>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Aims and Outcomes  </a:t>
            </a:r>
          </a:p>
        </p:txBody>
      </p:sp>
      <p:sp>
        <p:nvSpPr>
          <p:cNvPr id="3" name="Content Placeholder 2">
            <a:extLst>
              <a:ext uri="{FF2B5EF4-FFF2-40B4-BE49-F238E27FC236}">
                <a16:creationId xmlns:a16="http://schemas.microsoft.com/office/drawing/2014/main" id="{90A4E12A-FBDE-4782-92B9-000A78491C7E}"/>
              </a:ext>
            </a:extLst>
          </p:cNvPr>
          <p:cNvSpPr>
            <a:spLocks noGrp="1"/>
          </p:cNvSpPr>
          <p:nvPr>
            <p:ph idx="1"/>
          </p:nvPr>
        </p:nvSpPr>
        <p:spPr/>
        <p:txBody>
          <a:bodyPr>
            <a:normAutofit lnSpcReduction="10000"/>
          </a:bodyPr>
          <a:lstStyle/>
          <a:p>
            <a:pPr marL="0" indent="0">
              <a:buClr>
                <a:srgbClr val="7902AE"/>
              </a:buClr>
              <a:buNone/>
            </a:pPr>
            <a:r>
              <a:rPr lang="en-US" sz="1800" u="sng">
                <a:solidFill>
                  <a:schemeClr val="bg1"/>
                </a:solidFill>
                <a:effectLst/>
                <a:latin typeface="Rockwell" panose="02060603020205020403" pitchFamily="18" charset="0"/>
                <a:ea typeface="Times New Roman" panose="02020603050405020304" pitchFamily="18" charset="0"/>
              </a:rPr>
              <a:t>Aims</a:t>
            </a:r>
            <a:endParaRPr lang="en-GB" sz="1800" u="sng">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To develop students' understanding and application of the various processes of design within the creation of a design.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To develop students’ understanding of genre, aesthetic movement or time period within theatre film &amp; set.</a:t>
            </a:r>
            <a:r>
              <a:rPr lang="en-US" sz="1800">
                <a:solidFill>
                  <a:schemeClr val="bg1"/>
                </a:solidFill>
                <a:effectLst/>
                <a:latin typeface="Rockwell" panose="02060603020205020403" pitchFamily="18" charset="0"/>
                <a:ea typeface="Times New Roman" panose="02020603050405020304" pitchFamily="18" charset="0"/>
              </a:rPr>
              <a:t> </a:t>
            </a:r>
          </a:p>
          <a:p>
            <a:pPr lvl="0">
              <a:buClr>
                <a:srgbClr val="7902AE"/>
              </a:buClr>
              <a:buFont typeface="Rockwell" panose="02060603020205020403" pitchFamily="18" charset="0"/>
              <a:buChar char="~"/>
            </a:pPr>
            <a:endParaRPr lang="en-GB" sz="1800">
              <a:solidFill>
                <a:schemeClr val="bg1"/>
              </a:solidFill>
              <a:effectLst/>
              <a:latin typeface="Rockwell" panose="02060603020205020403" pitchFamily="18" charset="0"/>
              <a:ea typeface="Times New Roman" panose="02020603050405020304" pitchFamily="18" charset="0"/>
            </a:endParaRPr>
          </a:p>
          <a:p>
            <a:pPr marL="0" indent="0">
              <a:buClr>
                <a:srgbClr val="7902AE"/>
              </a:buClr>
              <a:buNone/>
            </a:pPr>
            <a:r>
              <a:rPr lang="en-GB" sz="1800" u="sng">
                <a:solidFill>
                  <a:schemeClr val="bg1"/>
                </a:solidFill>
                <a:effectLst/>
                <a:latin typeface="Rockwell" panose="02060603020205020403" pitchFamily="18" charset="0"/>
                <a:ea typeface="Times New Roman" panose="02020603050405020304" pitchFamily="18" charset="0"/>
              </a:rPr>
              <a:t>Learning Outcomes </a:t>
            </a:r>
          </a:p>
          <a:p>
            <a:pPr>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rPr>
              <a:t>Upon the successful completion of this module, the student should be able to demonstrate the ability to:</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Critically reflect upon specified texts and dramatic genre from a theatre, film and set design perspective and understand ‘visual communication’ and ‘scenography’.</a:t>
            </a:r>
            <a:r>
              <a:rPr lang="en-US" sz="1800">
                <a:solidFill>
                  <a:schemeClr val="bg1"/>
                </a:solidFill>
                <a:effectLst/>
                <a:latin typeface="Rockwell" panose="02060603020205020403" pitchFamily="18" charset="0"/>
                <a:ea typeface="Times New Roman" panose="02020603050405020304" pitchFamily="18" charset="0"/>
              </a:rPr>
              <a:t>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Examine and apply design methodologies in the exploration of a given dramatic brief.</a:t>
            </a:r>
            <a:r>
              <a:rPr lang="en-US" sz="1800">
                <a:solidFill>
                  <a:schemeClr val="bg1"/>
                </a:solidFill>
                <a:effectLst/>
                <a:latin typeface="Rockwell" panose="02060603020205020403" pitchFamily="18" charset="0"/>
                <a:ea typeface="Times New Roman" panose="02020603050405020304" pitchFamily="18" charset="0"/>
              </a:rPr>
              <a:t> </a:t>
            </a:r>
            <a:endParaRPr lang="en-GB" sz="1800">
              <a:solidFill>
                <a:schemeClr val="bg1"/>
              </a:solidFill>
              <a:effectLst/>
              <a:latin typeface="Rockwell" panose="02060603020205020403" pitchFamily="18" charset="0"/>
              <a:ea typeface="Times New Roman" panose="02020603050405020304" pitchFamily="18" charset="0"/>
            </a:endParaRPr>
          </a:p>
          <a:p>
            <a:pPr lvl="0">
              <a:buClr>
                <a:srgbClr val="7902AE"/>
              </a:buClr>
              <a:buFont typeface="Rockwell" panose="02060603020205020403" pitchFamily="18" charset="0"/>
              <a:buChar char="~"/>
            </a:pP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Apply technical and production processes in the </a:t>
            </a:r>
            <a:r>
              <a:rPr lang="en-US" sz="1800" err="1">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realisation</a:t>
            </a:r>
            <a:r>
              <a:rPr lang="en-US"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rPr>
              <a:t> of appropriately complex design ideas.</a:t>
            </a:r>
            <a:endParaRPr lang="en-GB" sz="1800">
              <a:solidFill>
                <a:schemeClr val="bg1"/>
              </a:solidFill>
              <a:effectLst/>
              <a:latin typeface="Rockwell" panose="02060603020205020403" pitchFamily="18" charset="0"/>
              <a:ea typeface="Times New Roman" panose="02020603050405020304" pitchFamily="18" charset="0"/>
              <a:cs typeface="Times New Roman" panose="02020603050405020304" pitchFamily="18" charset="0"/>
            </a:endParaRPr>
          </a:p>
          <a:p>
            <a:pPr>
              <a:buClr>
                <a:srgbClr val="7902AE"/>
              </a:buClr>
              <a:buFont typeface="Rockwell" panose="02060603020205020403" pitchFamily="18" charset="0"/>
              <a:buChar char="~"/>
            </a:pP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2209982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Analysis </a:t>
            </a:r>
          </a:p>
        </p:txBody>
      </p:sp>
    </p:spTree>
    <p:extLst>
      <p:ext uri="{BB962C8B-B14F-4D97-AF65-F5344CB8AC3E}">
        <p14:creationId xmlns:p14="http://schemas.microsoft.com/office/powerpoint/2010/main" val="241809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First Read Through of </a:t>
            </a:r>
            <a:r>
              <a:rPr lang="en-GB" i="1">
                <a:solidFill>
                  <a:schemeClr val="bg1"/>
                </a:solidFill>
                <a:latin typeface="Rockwell Condensed" panose="02060603050405020104" pitchFamily="18" charset="0"/>
              </a:rPr>
              <a:t>The Adding Machine </a:t>
            </a:r>
            <a:r>
              <a:rPr lang="en-GB">
                <a:solidFill>
                  <a:schemeClr val="bg1"/>
                </a:solidFill>
                <a:latin typeface="Rockwell Condensed" panose="02060603050405020104" pitchFamily="18" charset="0"/>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vert="horz" lIns="91440" tIns="45720" rIns="91440" bIns="45720" rtlCol="0" anchor="t">
            <a:normAutofit fontScale="85000" lnSpcReduction="20000"/>
          </a:bodyPr>
          <a:lstStyle/>
          <a:p>
            <a:pPr marL="0" indent="0" algn="ctr">
              <a:buNone/>
            </a:pPr>
            <a:r>
              <a:rPr lang="en-GB">
                <a:solidFill>
                  <a:schemeClr val="bg1"/>
                </a:solidFill>
                <a:latin typeface="Rockwell"/>
              </a:rPr>
              <a:t>After reading </a:t>
            </a:r>
            <a:r>
              <a:rPr lang="en-GB" i="1">
                <a:solidFill>
                  <a:schemeClr val="bg1"/>
                </a:solidFill>
                <a:latin typeface="Rockwell"/>
              </a:rPr>
              <a:t>The Adding Machine</a:t>
            </a:r>
            <a:r>
              <a:rPr lang="en-GB">
                <a:solidFill>
                  <a:schemeClr val="bg1"/>
                </a:solidFill>
                <a:latin typeface="Rockwell"/>
              </a:rPr>
              <a:t> for the first time I am quite confused. There are a couple of points I think are interesting. For instance, how the three characters with names are punished by society. Grace Darling's husband leaves her and she is judged by others, Judy O’Grady who is confident in herself and her independence is arrested, and Daisy who wants more than what she has is suicidal and appears to commit suicide by the end of the play.  Also, that at the end what you expect is for Mr. Zero to be happy and content, in this more free, more individual world; but instead, he goes back to a more mundane and repetitive world of the office. As well the very end where he will be attracted to a women called Hope in his next life, where he is also told he will be enticed by a vixen. This suggests that Hope the person, and by extension, hope the belief is something that is not to be trusted and is going to trick and betray Mr. Zero.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Overall, I find the play a little odd and not what you expect.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785592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Second Read Through of </a:t>
            </a:r>
            <a:r>
              <a:rPr lang="en-GB" i="1">
                <a:solidFill>
                  <a:schemeClr val="bg1"/>
                </a:solidFill>
                <a:latin typeface="Rockwell Condensed" panose="02060603050405020104" pitchFamily="18" charset="0"/>
              </a:rPr>
              <a:t>The Adding Machine </a:t>
            </a:r>
            <a:r>
              <a:rPr lang="en-GB">
                <a:solidFill>
                  <a:schemeClr val="bg1"/>
                </a:solidFill>
                <a:latin typeface="Rockwell Condensed" panose="02060603050405020104" pitchFamily="18" charset="0"/>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vert="horz" lIns="91440" tIns="45720" rIns="91440" bIns="45720" rtlCol="0" anchor="t">
            <a:normAutofit fontScale="77500" lnSpcReduction="20000"/>
          </a:bodyPr>
          <a:lstStyle/>
          <a:p>
            <a:pPr marL="0" indent="0" algn="ctr">
              <a:buNone/>
            </a:pPr>
            <a:r>
              <a:rPr lang="en-GB">
                <a:solidFill>
                  <a:schemeClr val="bg1"/>
                </a:solidFill>
                <a:latin typeface="Rockwell"/>
              </a:rPr>
              <a:t>When reading the play for the second time the flow of the play made more sense to me. I think during the first read I was trying to focus more on what was being said by the characters and where it was all happening. This time I focused more on the events, I found this more helpful as I was able to create more of a timeline in my head, which gave the play more structure so I could follow what was happening more easily. I think by this point I was more accustomed to the style of writing and the flow of the play.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This time I really saw the fact that Mr. Zero’s life consistently got worse the more non-conformist he was. Then right at the end, when he decides to be more mundane and go with the flow of society things looked better for him. This really goes with the idea of the time as this was after WWI in Germany, but before WWII, so the system of government is really in charge. This may have resonated more with the original audience.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Overall I find the play more enjoyable, still a little odd but making more sense to me now.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302908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0A75C-736B-41D2-82CE-50D4D257BCC1}"/>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Third Read Through of </a:t>
            </a:r>
            <a:r>
              <a:rPr lang="en-GB" i="1">
                <a:solidFill>
                  <a:schemeClr val="bg1"/>
                </a:solidFill>
                <a:latin typeface="Rockwell Condensed" panose="02060603050405020104" pitchFamily="18" charset="0"/>
              </a:rPr>
              <a:t>The Adding Machine </a:t>
            </a:r>
            <a:r>
              <a:rPr lang="en-GB">
                <a:solidFill>
                  <a:schemeClr val="bg1"/>
                </a:solidFill>
                <a:latin typeface="Rockwell Condensed" panose="02060603050405020104" pitchFamily="18" charset="0"/>
              </a:rPr>
              <a:t>(1923)</a:t>
            </a:r>
          </a:p>
        </p:txBody>
      </p:sp>
      <p:sp>
        <p:nvSpPr>
          <p:cNvPr id="3" name="Content Placeholder 2">
            <a:extLst>
              <a:ext uri="{FF2B5EF4-FFF2-40B4-BE49-F238E27FC236}">
                <a16:creationId xmlns:a16="http://schemas.microsoft.com/office/drawing/2014/main" id="{354CC3FD-456E-43C8-B919-925A4C8B409E}"/>
              </a:ext>
            </a:extLst>
          </p:cNvPr>
          <p:cNvSpPr>
            <a:spLocks noGrp="1"/>
          </p:cNvSpPr>
          <p:nvPr>
            <p:ph idx="1"/>
          </p:nvPr>
        </p:nvSpPr>
        <p:spPr/>
        <p:txBody>
          <a:bodyPr vert="horz" lIns="91440" tIns="45720" rIns="91440" bIns="45720" rtlCol="0" anchor="t">
            <a:normAutofit fontScale="92500" lnSpcReduction="10000"/>
          </a:bodyPr>
          <a:lstStyle/>
          <a:p>
            <a:pPr marL="0" indent="0" algn="ctr">
              <a:buNone/>
            </a:pPr>
            <a:r>
              <a:rPr lang="en-GB">
                <a:solidFill>
                  <a:schemeClr val="bg1"/>
                </a:solidFill>
                <a:latin typeface="Rockwell"/>
              </a:rPr>
              <a:t>I found this read through the most helpful in fully understanding the plot of the play. During this one I paused at the end of every scene to create the scenic breakdown and answer scene-specific questions. This pausing and thinking over what I had just read enabled me to fully think about and understand each scene independently, and to see the play as a whole. </a:t>
            </a:r>
            <a:endParaRPr lang="en-GB">
              <a:solidFill>
                <a:schemeClr val="bg1"/>
              </a:solidFill>
              <a:latin typeface="Rockwell" panose="02060603020205020403" pitchFamily="18" charset="0"/>
            </a:endParaRPr>
          </a:p>
          <a:p>
            <a:pPr marL="0" indent="0" algn="ctr">
              <a:buNone/>
            </a:pPr>
            <a:r>
              <a:rPr lang="en-GB">
                <a:solidFill>
                  <a:schemeClr val="bg1"/>
                </a:solidFill>
                <a:latin typeface="Rockwell"/>
              </a:rPr>
              <a:t>During this read through I started to get some interesting ideas for design. Mainly in lighting and sound, but also thinking about costume, set and props. I think being able to look at the whole design idea of the show holistically has been helpful to create a design palette and general idea of the emotions and responses I want the audience to have towards my production.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82527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DA5A-99C1-4A08-9BE2-52AA0568D54E}"/>
              </a:ext>
            </a:extLst>
          </p:cNvPr>
          <p:cNvSpPr>
            <a:spLocks noGrp="1"/>
          </p:cNvSpPr>
          <p:nvPr>
            <p:ph type="title"/>
          </p:nvPr>
        </p:nvSpPr>
        <p:spPr>
          <a:xfrm>
            <a:off x="838200" y="1"/>
            <a:ext cx="10515600" cy="790112"/>
          </a:xfrm>
        </p:spPr>
        <p:txBody>
          <a:bodyPr/>
          <a:lstStyle/>
          <a:p>
            <a:pPr algn="ctr"/>
            <a:r>
              <a:rPr lang="en-GB">
                <a:solidFill>
                  <a:schemeClr val="bg1"/>
                </a:solidFill>
                <a:latin typeface="Rockwell Condensed" panose="02060603050405020104" pitchFamily="18" charset="0"/>
              </a:rPr>
              <a:t>Scenic Breakdown</a:t>
            </a:r>
          </a:p>
        </p:txBody>
      </p:sp>
      <p:graphicFrame>
        <p:nvGraphicFramePr>
          <p:cNvPr id="4" name="Table 4">
            <a:extLst>
              <a:ext uri="{FF2B5EF4-FFF2-40B4-BE49-F238E27FC236}">
                <a16:creationId xmlns:a16="http://schemas.microsoft.com/office/drawing/2014/main" id="{6FC52DD7-B537-494F-9D57-4FF02C5F20A3}"/>
              </a:ext>
            </a:extLst>
          </p:cNvPr>
          <p:cNvGraphicFramePr>
            <a:graphicFrameLocks noGrp="1"/>
          </p:cNvGraphicFramePr>
          <p:nvPr>
            <p:ph idx="1"/>
            <p:extLst>
              <p:ext uri="{D42A27DB-BD31-4B8C-83A1-F6EECF244321}">
                <p14:modId xmlns:p14="http://schemas.microsoft.com/office/powerpoint/2010/main" val="48473288"/>
              </p:ext>
            </p:extLst>
          </p:nvPr>
        </p:nvGraphicFramePr>
        <p:xfrm>
          <a:off x="0" y="790112"/>
          <a:ext cx="12192003" cy="5691285"/>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4044429243"/>
                    </a:ext>
                  </a:extLst>
                </a:gridCol>
                <a:gridCol w="1354667">
                  <a:extLst>
                    <a:ext uri="{9D8B030D-6E8A-4147-A177-3AD203B41FA5}">
                      <a16:colId xmlns:a16="http://schemas.microsoft.com/office/drawing/2014/main" val="1258117165"/>
                    </a:ext>
                  </a:extLst>
                </a:gridCol>
                <a:gridCol w="886122">
                  <a:extLst>
                    <a:ext uri="{9D8B030D-6E8A-4147-A177-3AD203B41FA5}">
                      <a16:colId xmlns:a16="http://schemas.microsoft.com/office/drawing/2014/main" val="3113860955"/>
                    </a:ext>
                  </a:extLst>
                </a:gridCol>
                <a:gridCol w="1823212">
                  <a:extLst>
                    <a:ext uri="{9D8B030D-6E8A-4147-A177-3AD203B41FA5}">
                      <a16:colId xmlns:a16="http://schemas.microsoft.com/office/drawing/2014/main" val="3315707612"/>
                    </a:ext>
                  </a:extLst>
                </a:gridCol>
                <a:gridCol w="1354667">
                  <a:extLst>
                    <a:ext uri="{9D8B030D-6E8A-4147-A177-3AD203B41FA5}">
                      <a16:colId xmlns:a16="http://schemas.microsoft.com/office/drawing/2014/main" val="3629853587"/>
                    </a:ext>
                  </a:extLst>
                </a:gridCol>
                <a:gridCol w="1354667">
                  <a:extLst>
                    <a:ext uri="{9D8B030D-6E8A-4147-A177-3AD203B41FA5}">
                      <a16:colId xmlns:a16="http://schemas.microsoft.com/office/drawing/2014/main" val="3559735310"/>
                    </a:ext>
                  </a:extLst>
                </a:gridCol>
                <a:gridCol w="1354667">
                  <a:extLst>
                    <a:ext uri="{9D8B030D-6E8A-4147-A177-3AD203B41FA5}">
                      <a16:colId xmlns:a16="http://schemas.microsoft.com/office/drawing/2014/main" val="2423147315"/>
                    </a:ext>
                  </a:extLst>
                </a:gridCol>
                <a:gridCol w="1354667">
                  <a:extLst>
                    <a:ext uri="{9D8B030D-6E8A-4147-A177-3AD203B41FA5}">
                      <a16:colId xmlns:a16="http://schemas.microsoft.com/office/drawing/2014/main" val="2627158181"/>
                    </a:ext>
                  </a:extLst>
                </a:gridCol>
                <a:gridCol w="1354667">
                  <a:extLst>
                    <a:ext uri="{9D8B030D-6E8A-4147-A177-3AD203B41FA5}">
                      <a16:colId xmlns:a16="http://schemas.microsoft.com/office/drawing/2014/main" val="34593587"/>
                    </a:ext>
                  </a:extLst>
                </a:gridCol>
              </a:tblGrid>
              <a:tr h="356952">
                <a:tc>
                  <a:txBody>
                    <a:bodyPr/>
                    <a:lstStyle/>
                    <a:p>
                      <a:pPr algn="ctr"/>
                      <a:r>
                        <a:rPr lang="en-GB" sz="1100">
                          <a:solidFill>
                            <a:schemeClr val="tx1"/>
                          </a:solidFill>
                          <a:latin typeface="Rockwell" panose="02060603020205020403" pitchFamily="18" charset="0"/>
                        </a:rPr>
                        <a:t>Scene and Page Number</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100">
                          <a:solidFill>
                            <a:schemeClr val="tx1"/>
                          </a:solidFill>
                          <a:latin typeface="Rockwell" panose="02060603020205020403" pitchFamily="18" charset="0"/>
                        </a:rPr>
                        <a:t>Characters</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100">
                          <a:solidFill>
                            <a:schemeClr val="tx1"/>
                          </a:solidFill>
                          <a:latin typeface="Rockwell" panose="02060603020205020403" pitchFamily="18" charset="0"/>
                        </a:rPr>
                        <a:t>Setting</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Action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Set Design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Props</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Costume</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Lighting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100">
                          <a:solidFill>
                            <a:schemeClr val="tx1"/>
                          </a:solidFill>
                          <a:latin typeface="Rockwell" panose="02060603020205020403" pitchFamily="18" charset="0"/>
                        </a:rPr>
                        <a:t>Sound</a:t>
                      </a:r>
                    </a:p>
                  </a:txBody>
                  <a:tcPr anchor="ctr">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3885994079"/>
                  </a:ext>
                </a:extLst>
              </a:tr>
              <a:tr h="906108">
                <a:tc>
                  <a:txBody>
                    <a:bodyPr/>
                    <a:lstStyle/>
                    <a:p>
                      <a:r>
                        <a:rPr lang="en-GB" sz="1000">
                          <a:solidFill>
                            <a:schemeClr val="tx1"/>
                          </a:solidFill>
                          <a:latin typeface="Rockwell" panose="02060603020205020403" pitchFamily="18" charset="0"/>
                        </a:rPr>
                        <a:t>Scene 1 (pg.3-6)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Mr. Zero, Mrs. Zero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Bedroom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Mrs. Zero moves from a mirror to a chair to the bed while Mr. Zero lies in bed while she talks.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3784760605"/>
                  </a:ext>
                </a:extLst>
              </a:tr>
              <a:tr h="1455264">
                <a:tc>
                  <a:txBody>
                    <a:bodyPr/>
                    <a:lstStyle/>
                    <a:p>
                      <a:r>
                        <a:rPr lang="en-GB" sz="1000">
                          <a:solidFill>
                            <a:schemeClr val="tx1"/>
                          </a:solidFill>
                          <a:latin typeface="Rockwell" panose="02060603020205020403" pitchFamily="18" charset="0"/>
                        </a:rPr>
                        <a:t>Scene 2 (pg. 6-14)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a:solidFill>
                            <a:schemeClr val="tx1"/>
                          </a:solidFill>
                          <a:latin typeface="Rockwell" panose="02060603020205020403" pitchFamily="18" charset="0"/>
                        </a:rPr>
                        <a:t>Mr. Zero, Daisy, Boss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a:solidFill>
                            <a:schemeClr val="tx1"/>
                          </a:solidFill>
                          <a:latin typeface="Rockwell" panose="02060603020205020403" pitchFamily="18" charset="0"/>
                        </a:rPr>
                        <a:t>Office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r>
                        <a:rPr lang="en-GB" sz="1000">
                          <a:solidFill>
                            <a:schemeClr val="tx1"/>
                          </a:solidFill>
                          <a:latin typeface="Rockwell" panose="02060603020205020403" pitchFamily="18" charset="0"/>
                        </a:rPr>
                        <a:t>Daisy and Mr. Zero sat at their desks working and talking. At the end of the work day Daisy leaves and Mr. Zero talks with the Boss and gets unceremoniously fired.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651ED"/>
                    </a:solidFill>
                  </a:tcPr>
                </a:tc>
                <a:extLst>
                  <a:ext uri="{0D108BD9-81ED-4DB2-BD59-A6C34878D82A}">
                    <a16:rowId xmlns:a16="http://schemas.microsoft.com/office/drawing/2014/main" val="1967585573"/>
                  </a:ext>
                </a:extLst>
              </a:tr>
              <a:tr h="1592553">
                <a:tc>
                  <a:txBody>
                    <a:bodyPr/>
                    <a:lstStyle/>
                    <a:p>
                      <a:r>
                        <a:rPr lang="en-GB" sz="1000">
                          <a:solidFill>
                            <a:schemeClr val="tx1"/>
                          </a:solidFill>
                          <a:latin typeface="Rockwell" panose="02060603020205020403" pitchFamily="18" charset="0"/>
                        </a:rPr>
                        <a:t>Scene 3 (pg. 14-20)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Mr. Zero, Mrs. Zero, Mr. One, Mrs. One, Mr. Two, Mr. Three, Mrs. Three, Mr. Four, Mrs. Four, Mr. Five, Mrs. Five, Mr. Six, Mrs. Six</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Dinning Room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000">
                          <a:solidFill>
                            <a:schemeClr val="tx1"/>
                          </a:solidFill>
                          <a:latin typeface="Rockwell" panose="02060603020205020403" pitchFamily="18" charset="0"/>
                        </a:rPr>
                        <a:t>Mrs. Zero in home alone then Mr. Zero arrives home. Mr. and Mrs. Zero having food. Guests arrive and they have general conversation. A police officer arrives and takes Mr. Zero away.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690130367"/>
                  </a:ext>
                </a:extLst>
              </a:tr>
              <a:tr h="1180686">
                <a:tc>
                  <a:txBody>
                    <a:bodyPr/>
                    <a:lstStyle/>
                    <a:p>
                      <a:r>
                        <a:rPr lang="en-GB" sz="1000">
                          <a:solidFill>
                            <a:schemeClr val="tx1"/>
                          </a:solidFill>
                          <a:latin typeface="Rockwell" panose="02060603020205020403" pitchFamily="18" charset="0"/>
                        </a:rPr>
                        <a:t>Scene 4 (pg. 20-25)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tx1"/>
                          </a:solidFill>
                          <a:latin typeface="Rockwell" panose="02060603020205020403" pitchFamily="18" charset="0"/>
                        </a:rPr>
                        <a:t>Mr. Zero,  Mr. One, Mrs. One, Mr. Two, Mr. Three, Mrs. Three, Mr. Four, Mrs. Four, Mr. Five, Mrs. Five, Mr. Six, Mrs. Six, Officer 1, Officer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000">
                          <a:solidFill>
                            <a:schemeClr val="tx1"/>
                          </a:solidFill>
                          <a:latin typeface="Rockwell" panose="02060603020205020403" pitchFamily="18" charset="0"/>
                        </a:rPr>
                        <a:t>Court Room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000">
                          <a:solidFill>
                            <a:schemeClr val="tx1"/>
                          </a:solidFill>
                          <a:latin typeface="Rockwell" panose="02060603020205020403" pitchFamily="18" charset="0"/>
                        </a:rPr>
                        <a:t>Court case for the Boss ongoing. Mr. Zero moves to the stand to tell his side of the murder to the jury. He is found guilty. Tries to explain more as members of jury leave the court room.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0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4285070904"/>
                  </a:ext>
                </a:extLst>
              </a:tr>
            </a:tbl>
          </a:graphicData>
        </a:graphic>
      </p:graphicFrame>
    </p:spTree>
    <p:extLst>
      <p:ext uri="{BB962C8B-B14F-4D97-AF65-F5344CB8AC3E}">
        <p14:creationId xmlns:p14="http://schemas.microsoft.com/office/powerpoint/2010/main" val="3679800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FC52DD7-B537-494F-9D57-4FF02C5F20A3}"/>
              </a:ext>
            </a:extLst>
          </p:cNvPr>
          <p:cNvGraphicFramePr>
            <a:graphicFrameLocks noGrp="1"/>
          </p:cNvGraphicFramePr>
          <p:nvPr>
            <p:ph idx="1"/>
            <p:extLst>
              <p:ext uri="{D42A27DB-BD31-4B8C-83A1-F6EECF244321}">
                <p14:modId xmlns:p14="http://schemas.microsoft.com/office/powerpoint/2010/main" val="4161733901"/>
              </p:ext>
            </p:extLst>
          </p:nvPr>
        </p:nvGraphicFramePr>
        <p:xfrm>
          <a:off x="-3" y="731520"/>
          <a:ext cx="12192003" cy="539496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4044429243"/>
                    </a:ext>
                  </a:extLst>
                </a:gridCol>
                <a:gridCol w="1354667">
                  <a:extLst>
                    <a:ext uri="{9D8B030D-6E8A-4147-A177-3AD203B41FA5}">
                      <a16:colId xmlns:a16="http://schemas.microsoft.com/office/drawing/2014/main" val="1258117165"/>
                    </a:ext>
                  </a:extLst>
                </a:gridCol>
                <a:gridCol w="1354667">
                  <a:extLst>
                    <a:ext uri="{9D8B030D-6E8A-4147-A177-3AD203B41FA5}">
                      <a16:colId xmlns:a16="http://schemas.microsoft.com/office/drawing/2014/main" val="3113860955"/>
                    </a:ext>
                  </a:extLst>
                </a:gridCol>
                <a:gridCol w="1354667">
                  <a:extLst>
                    <a:ext uri="{9D8B030D-6E8A-4147-A177-3AD203B41FA5}">
                      <a16:colId xmlns:a16="http://schemas.microsoft.com/office/drawing/2014/main" val="3315707612"/>
                    </a:ext>
                  </a:extLst>
                </a:gridCol>
                <a:gridCol w="1354667">
                  <a:extLst>
                    <a:ext uri="{9D8B030D-6E8A-4147-A177-3AD203B41FA5}">
                      <a16:colId xmlns:a16="http://schemas.microsoft.com/office/drawing/2014/main" val="3629853587"/>
                    </a:ext>
                  </a:extLst>
                </a:gridCol>
                <a:gridCol w="1354667">
                  <a:extLst>
                    <a:ext uri="{9D8B030D-6E8A-4147-A177-3AD203B41FA5}">
                      <a16:colId xmlns:a16="http://schemas.microsoft.com/office/drawing/2014/main" val="3559735310"/>
                    </a:ext>
                  </a:extLst>
                </a:gridCol>
                <a:gridCol w="1354667">
                  <a:extLst>
                    <a:ext uri="{9D8B030D-6E8A-4147-A177-3AD203B41FA5}">
                      <a16:colId xmlns:a16="http://schemas.microsoft.com/office/drawing/2014/main" val="2423147315"/>
                    </a:ext>
                  </a:extLst>
                </a:gridCol>
                <a:gridCol w="1354667">
                  <a:extLst>
                    <a:ext uri="{9D8B030D-6E8A-4147-A177-3AD203B41FA5}">
                      <a16:colId xmlns:a16="http://schemas.microsoft.com/office/drawing/2014/main" val="2627158181"/>
                    </a:ext>
                  </a:extLst>
                </a:gridCol>
                <a:gridCol w="1354667">
                  <a:extLst>
                    <a:ext uri="{9D8B030D-6E8A-4147-A177-3AD203B41FA5}">
                      <a16:colId xmlns:a16="http://schemas.microsoft.com/office/drawing/2014/main" val="34593587"/>
                    </a:ext>
                  </a:extLst>
                </a:gridCol>
              </a:tblGrid>
              <a:tr h="356952">
                <a:tc>
                  <a:txBody>
                    <a:bodyPr/>
                    <a:lstStyle/>
                    <a:p>
                      <a:pPr algn="ctr"/>
                      <a:r>
                        <a:rPr lang="en-GB" sz="1200">
                          <a:solidFill>
                            <a:schemeClr val="tx1"/>
                          </a:solidFill>
                          <a:latin typeface="Rockwell Condensed" panose="02060603050405020104" pitchFamily="18" charset="0"/>
                        </a:rPr>
                        <a:t>Scene and Page Number</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200">
                          <a:solidFill>
                            <a:schemeClr val="tx1"/>
                          </a:solidFill>
                          <a:latin typeface="Rockwell Condensed" panose="02060603050405020104" pitchFamily="18" charset="0"/>
                        </a:rPr>
                        <a:t>Characters</a:t>
                      </a:r>
                    </a:p>
                  </a:txBody>
                  <a:tcPr anchor="ctr">
                    <a:lnB w="12700" cap="flat" cmpd="sng" algn="ctr">
                      <a:solidFill>
                        <a:schemeClr val="tx1"/>
                      </a:solidFill>
                      <a:prstDash val="solid"/>
                      <a:round/>
                      <a:headEnd type="none" w="med" len="med"/>
                      <a:tailEnd type="none" w="med" len="med"/>
                    </a:lnB>
                    <a:solidFill>
                      <a:srgbClr val="7902AE"/>
                    </a:solidFill>
                  </a:tcPr>
                </a:tc>
                <a:tc>
                  <a:txBody>
                    <a:bodyPr/>
                    <a:lstStyle/>
                    <a:p>
                      <a:pPr algn="ctr"/>
                      <a:r>
                        <a:rPr lang="en-GB" sz="1200">
                          <a:solidFill>
                            <a:schemeClr val="tx1"/>
                          </a:solidFill>
                          <a:latin typeface="Rockwell Condensed" panose="02060603050405020104" pitchFamily="18" charset="0"/>
                        </a:rPr>
                        <a:t>Setting</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Action</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Set design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Props</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Costume</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Lighting </a:t>
                      </a:r>
                    </a:p>
                  </a:txBody>
                  <a:tcPr anchor="ctr">
                    <a:lnB w="12700" cap="flat" cmpd="sng" algn="ctr">
                      <a:solidFill>
                        <a:schemeClr val="tx1"/>
                      </a:solidFill>
                      <a:prstDash val="solid"/>
                      <a:round/>
                      <a:headEnd type="none" w="med" len="med"/>
                      <a:tailEnd type="none" w="med" len="med"/>
                    </a:lnB>
                    <a:solidFill>
                      <a:srgbClr val="7030A0"/>
                    </a:solidFill>
                  </a:tcPr>
                </a:tc>
                <a:tc>
                  <a:txBody>
                    <a:bodyPr/>
                    <a:lstStyle/>
                    <a:p>
                      <a:pPr algn="ctr"/>
                      <a:r>
                        <a:rPr lang="en-GB" sz="1200">
                          <a:solidFill>
                            <a:schemeClr val="tx1"/>
                          </a:solidFill>
                          <a:latin typeface="Rockwell Condensed" panose="02060603050405020104" pitchFamily="18" charset="0"/>
                        </a:rPr>
                        <a:t>Sound</a:t>
                      </a:r>
                    </a:p>
                  </a:txBody>
                  <a:tcPr anchor="ctr">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3885994079"/>
                  </a:ext>
                </a:extLst>
              </a:tr>
              <a:tr h="1180686">
                <a:tc>
                  <a:txBody>
                    <a:bodyPr/>
                    <a:lstStyle/>
                    <a:p>
                      <a:r>
                        <a:rPr lang="en-GB" sz="1200">
                          <a:solidFill>
                            <a:schemeClr val="tx1"/>
                          </a:solidFill>
                          <a:latin typeface="Rockwell" panose="02060603020205020403" pitchFamily="18" charset="0"/>
                        </a:rPr>
                        <a:t>Scene 5 (pg. 25-35)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Mr. Zero, Guide, Tall Lady, Stout Lady, Charley, Boy of Fourteen, Father, Little Lord Fauntleroy, Mother, Mrs. Zero, Fixer, Guard, Man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Cage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1803581645"/>
                  </a:ext>
                </a:extLst>
              </a:tr>
              <a:tr h="356952">
                <a:tc>
                  <a:txBody>
                    <a:bodyPr/>
                    <a:lstStyle/>
                    <a:p>
                      <a:r>
                        <a:rPr lang="en-GB" sz="1200">
                          <a:solidFill>
                            <a:schemeClr val="tx1"/>
                          </a:solidFill>
                          <a:latin typeface="Rockwell" panose="02060603020205020403" pitchFamily="18" charset="0"/>
                        </a:rPr>
                        <a:t>Scene 6 (pg. 35-42)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Judy, Young Man, Mr. Zero, Shrdlu</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Graveyard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2063316455"/>
                  </a:ext>
                </a:extLst>
              </a:tr>
              <a:tr h="356952">
                <a:tc>
                  <a:txBody>
                    <a:bodyPr/>
                    <a:lstStyle/>
                    <a:p>
                      <a:r>
                        <a:rPr lang="en-GB" sz="1200">
                          <a:solidFill>
                            <a:schemeClr val="tx1"/>
                          </a:solidFill>
                          <a:latin typeface="Rockwell" panose="02060603020205020403" pitchFamily="18" charset="0"/>
                        </a:rPr>
                        <a:t>Scene 7 (pg. 42-54)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Mr. Zero, Shrdlu, Daisy, Devore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r>
                        <a:rPr lang="en-GB" sz="1200">
                          <a:solidFill>
                            <a:schemeClr val="tx1"/>
                          </a:solidFill>
                          <a:latin typeface="Rockwell" panose="02060603020205020403" pitchFamily="18" charset="0"/>
                        </a:rPr>
                        <a:t>Meadow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tc>
                  <a:txBody>
                    <a:bodyPr/>
                    <a:lstStyle/>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6AFF7"/>
                    </a:solidFill>
                  </a:tcPr>
                </a:tc>
                <a:extLst>
                  <a:ext uri="{0D108BD9-81ED-4DB2-BD59-A6C34878D82A}">
                    <a16:rowId xmlns:a16="http://schemas.microsoft.com/office/drawing/2014/main" val="947942563"/>
                  </a:ext>
                </a:extLst>
              </a:tr>
              <a:tr h="356952">
                <a:tc>
                  <a:txBody>
                    <a:bodyPr/>
                    <a:lstStyle/>
                    <a:p>
                      <a:r>
                        <a:rPr lang="en-GB" sz="1200">
                          <a:solidFill>
                            <a:schemeClr val="tx1"/>
                          </a:solidFill>
                          <a:latin typeface="Rockwell" panose="02060603020205020403" pitchFamily="18" charset="0"/>
                        </a:rPr>
                        <a:t>Scene 8 (pg. 54-62)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Mr. Zero, Charles, Joe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Office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Mr. Zero sat in a stool working on adding machine, Mr. Zero, Charles and Joe talking, Mr. Zero leaving to live again.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Office set like scene 2 with a door in the back wall where you can see corridor, paper form adding machine filling the room </a:t>
                      </a:r>
                    </a:p>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Table, stool, adding machine. Paper coming out of machine and filling room, flask </a:t>
                      </a:r>
                    </a:p>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Mr . Zero – suit, sleeve protectors, green eye shade.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Charles- barefoot, panama hat, tight red tights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Joe- dirty blue overalls</a:t>
                      </a:r>
                    </a:p>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r>
                        <a:rPr lang="en-GB" sz="1200">
                          <a:solidFill>
                            <a:schemeClr val="tx1"/>
                          </a:solidFill>
                          <a:latin typeface="Rockwell" panose="02060603020205020403" pitchFamily="18" charset="0"/>
                        </a:rPr>
                        <a:t>Daytime indoor lighting.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tx1"/>
                          </a:solidFill>
                          <a:latin typeface="Rockwell" panose="02060603020205020403" pitchFamily="18" charset="0"/>
                        </a:rPr>
                        <a:t>Adding machine clicking, </a:t>
                      </a:r>
                    </a:p>
                    <a:p>
                      <a:endParaRPr lang="en-GB" sz="1200">
                        <a:solidFill>
                          <a:schemeClr val="tx1"/>
                        </a:solidFill>
                        <a:latin typeface="Rockwell" panose="02060603020205020403"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A58EE"/>
                    </a:solidFill>
                  </a:tcPr>
                </a:tc>
                <a:extLst>
                  <a:ext uri="{0D108BD9-81ED-4DB2-BD59-A6C34878D82A}">
                    <a16:rowId xmlns:a16="http://schemas.microsoft.com/office/drawing/2014/main" val="168583896"/>
                  </a:ext>
                </a:extLst>
              </a:tr>
            </a:tbl>
          </a:graphicData>
        </a:graphic>
      </p:graphicFrame>
    </p:spTree>
    <p:extLst>
      <p:ext uri="{BB962C8B-B14F-4D97-AF65-F5344CB8AC3E}">
        <p14:creationId xmlns:p14="http://schemas.microsoft.com/office/powerpoint/2010/main" val="4130997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FDE45-28B4-4A8B-A253-50EC731C76A2}"/>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Script Analysis Questions</a:t>
            </a:r>
          </a:p>
        </p:txBody>
      </p:sp>
      <p:sp>
        <p:nvSpPr>
          <p:cNvPr id="3" name="Content Placeholder 2">
            <a:extLst>
              <a:ext uri="{FF2B5EF4-FFF2-40B4-BE49-F238E27FC236}">
                <a16:creationId xmlns:a16="http://schemas.microsoft.com/office/drawing/2014/main" id="{EB3BFECB-7327-4E61-98DB-987C28792B15}"/>
              </a:ext>
            </a:extLst>
          </p:cNvPr>
          <p:cNvSpPr>
            <a:spLocks noGrp="1"/>
          </p:cNvSpPr>
          <p:nvPr>
            <p:ph idx="1"/>
          </p:nvPr>
        </p:nvSpPr>
        <p:spPr>
          <a:xfrm>
            <a:off x="257452" y="1825624"/>
            <a:ext cx="11629748" cy="4805995"/>
          </a:xfrm>
        </p:spPr>
        <p:txBody>
          <a:bodyPr vert="horz" lIns="91440" tIns="45720" rIns="91440" bIns="45720" rtlCol="0" anchor="t">
            <a:normAutofit fontScale="92500" lnSpcReduction="20000"/>
          </a:bodyPr>
          <a:lstStyle/>
          <a:p>
            <a:pPr marL="0" indent="0">
              <a:buNone/>
            </a:pPr>
            <a:r>
              <a:rPr lang="en-US" sz="1800">
                <a:solidFill>
                  <a:schemeClr val="bg1"/>
                </a:solidFill>
                <a:latin typeface="Rockwell"/>
              </a:rPr>
              <a:t>I decided to answer some questions to fully analyses the script to make sure I have the fullest understanding for what is happening throughout. I’m hopping that understanding this script inside and out will mean that I will know the best way to design the show. </a:t>
            </a:r>
          </a:p>
          <a:p>
            <a:pPr marL="0" indent="0">
              <a:buNone/>
            </a:pPr>
            <a:endParaRPr lang="en-US" sz="1800">
              <a:solidFill>
                <a:schemeClr val="bg1"/>
              </a:solidFill>
              <a:latin typeface="Rockwell"/>
            </a:endParaRPr>
          </a:p>
          <a:p>
            <a:pPr marL="0" indent="0">
              <a:buNone/>
            </a:pPr>
            <a:r>
              <a:rPr lang="en-US" sz="1800">
                <a:solidFill>
                  <a:schemeClr val="bg1"/>
                </a:solidFill>
                <a:latin typeface="Rockwell"/>
              </a:rPr>
              <a:t>1. What happens in the play?</a:t>
            </a:r>
          </a:p>
          <a:p>
            <a:pPr marL="0" indent="0">
              <a:buNone/>
            </a:pPr>
            <a:r>
              <a:rPr lang="en-US" sz="1800">
                <a:solidFill>
                  <a:schemeClr val="bg1"/>
                </a:solidFill>
                <a:latin typeface="Rockwell"/>
              </a:rPr>
              <a:t>In this play we follow Mr. Zero in his mundane life. After he is fired, due to his boss replacing him with an adding machine, he kills his boss and ends up going to trial and being convicted guilty. When he is in jail he is treated like an attraction and is killed for his crimes. He later appears in an afterlife where he seems like he could be happy but chooses to return to his life in the office instead.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2. What is the theme of the play?</a:t>
            </a:r>
          </a:p>
          <a:p>
            <a:pPr marL="0" indent="0">
              <a:buNone/>
            </a:pPr>
            <a:r>
              <a:rPr lang="en-US" sz="1800">
                <a:solidFill>
                  <a:schemeClr val="bg1"/>
                </a:solidFill>
                <a:latin typeface="Rockwell"/>
              </a:rPr>
              <a:t>I believe the theme of the play changes throughout. Initially, I feel the theme is to break away from what society expects of you and accept what may happen as a result of that, a '</a:t>
            </a:r>
            <a:r>
              <a:rPr lang="en-US" sz="1800" i="1">
                <a:solidFill>
                  <a:schemeClr val="bg1"/>
                </a:solidFill>
                <a:latin typeface="Rockwell"/>
              </a:rPr>
              <a:t>que serra </a:t>
            </a:r>
            <a:r>
              <a:rPr lang="en-US" sz="1800" i="1" err="1">
                <a:solidFill>
                  <a:schemeClr val="bg1"/>
                </a:solidFill>
                <a:latin typeface="Rockwell"/>
              </a:rPr>
              <a:t>serra</a:t>
            </a:r>
            <a:r>
              <a:rPr lang="en-US" sz="1800" i="1">
                <a:solidFill>
                  <a:schemeClr val="bg1"/>
                </a:solidFill>
                <a:latin typeface="Rockwell"/>
              </a:rPr>
              <a:t>'</a:t>
            </a:r>
            <a:r>
              <a:rPr lang="en-US" sz="1800">
                <a:solidFill>
                  <a:schemeClr val="bg1"/>
                </a:solidFill>
                <a:latin typeface="Rockwell"/>
              </a:rPr>
              <a:t> attitude, if you will. But in the end Mr. Zero goes against this and wants to conform, so maybe the theme is to stay where you are, stay safe and don’t rock the boat.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3. What is the logic of the play? </a:t>
            </a:r>
          </a:p>
          <a:p>
            <a:pPr marL="0" indent="0">
              <a:buNone/>
            </a:pPr>
            <a:r>
              <a:rPr lang="en-US" sz="1800">
                <a:solidFill>
                  <a:schemeClr val="bg1"/>
                </a:solidFill>
                <a:latin typeface="Rockwell" panose="02060603020205020403" pitchFamily="18" charset="0"/>
              </a:rPr>
              <a:t>I think the story makes sense overall. However, through the first read I did question why some of the events were happening, like why The Fixer wanted to save Mr. Zero. Or why Mr. Zero wanted a scrap book about his imprisonment and then wanted to give it to someone he had sent to jail. Overall, I believe the lack of clarity is an intentional technique used by the author to try and confuse the audience and make them think about the story. </a:t>
            </a:r>
          </a:p>
        </p:txBody>
      </p:sp>
    </p:spTree>
    <p:extLst>
      <p:ext uri="{BB962C8B-B14F-4D97-AF65-F5344CB8AC3E}">
        <p14:creationId xmlns:p14="http://schemas.microsoft.com/office/powerpoint/2010/main" val="1329072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3BFECB-7327-4E61-98DB-987C28792B15}"/>
              </a:ext>
            </a:extLst>
          </p:cNvPr>
          <p:cNvSpPr>
            <a:spLocks noGrp="1"/>
          </p:cNvSpPr>
          <p:nvPr>
            <p:ph idx="1"/>
          </p:nvPr>
        </p:nvSpPr>
        <p:spPr>
          <a:xfrm>
            <a:off x="281126" y="461913"/>
            <a:ext cx="11629748" cy="6033155"/>
          </a:xfrm>
        </p:spPr>
        <p:txBody>
          <a:bodyPr vert="horz" lIns="91440" tIns="45720" rIns="91440" bIns="45720" rtlCol="0" anchor="t">
            <a:normAutofit fontScale="92500" lnSpcReduction="20000"/>
          </a:bodyPr>
          <a:lstStyle/>
          <a:p>
            <a:pPr marL="0" indent="0">
              <a:buNone/>
            </a:pPr>
            <a:r>
              <a:rPr lang="en-US" sz="1800">
                <a:solidFill>
                  <a:schemeClr val="bg1"/>
                </a:solidFill>
                <a:latin typeface="Rockwell" panose="02060603020205020403" pitchFamily="18" charset="0"/>
              </a:rPr>
              <a:t>4. What are the characters doing and thinking?</a:t>
            </a:r>
          </a:p>
          <a:p>
            <a:pPr marL="0" indent="0">
              <a:buNone/>
            </a:pPr>
            <a:r>
              <a:rPr lang="en-US" sz="1800">
                <a:solidFill>
                  <a:schemeClr val="bg1"/>
                </a:solidFill>
                <a:latin typeface="Rockwell"/>
              </a:rPr>
              <a:t>Through the play the characters all have different thoughts and actions. Mr. Zero wants to move forward in work and when he is fired loses it and ends up killing someone. After that he consistently tries to get back to normality in a sense of having dinner parties, making scrap books and going back to work. All the other characters seem semi-uninterested in things, as they seem more to be devices to move the play along or show that Mr. Zero should or shouldn’t do something.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5. What is the drama in the play?</a:t>
            </a:r>
          </a:p>
          <a:p>
            <a:pPr marL="0" indent="0">
              <a:buNone/>
            </a:pPr>
            <a:r>
              <a:rPr lang="en-US" sz="1800">
                <a:solidFill>
                  <a:schemeClr val="bg1"/>
                </a:solidFill>
                <a:latin typeface="Rockwell"/>
              </a:rPr>
              <a:t>I think the drama of the play is that Mr. Zero shoots his boss. This is the most openly shocking thing that happens, as other important events happen off stage, such as Mr. Zero’s execution.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6. What creates tension in the play?</a:t>
            </a:r>
          </a:p>
          <a:p>
            <a:pPr marL="0" indent="0">
              <a:buNone/>
            </a:pPr>
            <a:r>
              <a:rPr lang="en-US" sz="1800">
                <a:solidFill>
                  <a:schemeClr val="bg1"/>
                </a:solidFill>
                <a:latin typeface="Rockwell"/>
              </a:rPr>
              <a:t>I think the uncertainty of who some of the characters are and where they come from causes tension. Also, the meeting of the strange Fixer, who offers to help Mr. Zero, introduces an angle into the play which adds a level of confusion.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7. What is the main question of the play?</a:t>
            </a:r>
          </a:p>
          <a:p>
            <a:pPr marL="0" indent="0">
              <a:buNone/>
            </a:pPr>
            <a:r>
              <a:rPr lang="en-US" sz="1800">
                <a:solidFill>
                  <a:schemeClr val="bg1"/>
                </a:solidFill>
                <a:latin typeface="Rockwell"/>
              </a:rPr>
              <a:t>I believe the question of the play is should we do what society expects of us, or should we break out and try and do our own thing? I think this because everything that happens in the play is either a move towards or away from conforming within society. </a:t>
            </a:r>
            <a:endParaRPr lang="en-US" sz="1800">
              <a:solidFill>
                <a:schemeClr val="bg1"/>
              </a:solidFill>
              <a:latin typeface="Rockwell" panose="02060603020205020403" pitchFamily="18" charset="0"/>
            </a:endParaRPr>
          </a:p>
          <a:p>
            <a:pPr marL="0" indent="0">
              <a:buNone/>
            </a:pPr>
            <a:r>
              <a:rPr lang="en-US" sz="1800">
                <a:solidFill>
                  <a:schemeClr val="bg1"/>
                </a:solidFill>
                <a:latin typeface="Rockwell" panose="02060603020205020403" pitchFamily="18" charset="0"/>
              </a:rPr>
              <a:t>8. What is the main action of the play?</a:t>
            </a:r>
          </a:p>
          <a:p>
            <a:pPr marL="0" indent="0">
              <a:buNone/>
            </a:pPr>
            <a:r>
              <a:rPr lang="en-US" sz="1800">
                <a:solidFill>
                  <a:schemeClr val="bg1"/>
                </a:solidFill>
                <a:latin typeface="Rockwell"/>
              </a:rPr>
              <a:t>I think Mr. Zero's death is an event that really hooks the audience into the story; throughout the entire play the audience have been following this man's journey until his demise. </a:t>
            </a:r>
          </a:p>
          <a:p>
            <a:pPr marL="0" indent="0">
              <a:buNone/>
            </a:pPr>
            <a:r>
              <a:rPr lang="en-US" sz="1800">
                <a:solidFill>
                  <a:schemeClr val="bg1"/>
                </a:solidFill>
                <a:latin typeface="Rockwell" panose="02060603020205020403" pitchFamily="18" charset="0"/>
              </a:rPr>
              <a:t>9. What is the cause of action?</a:t>
            </a:r>
          </a:p>
          <a:p>
            <a:pPr marL="0" indent="0">
              <a:buNone/>
            </a:pPr>
            <a:r>
              <a:rPr lang="en-US" sz="1800">
                <a:solidFill>
                  <a:schemeClr val="bg1"/>
                </a:solidFill>
                <a:latin typeface="Rockwell" panose="02060603020205020403" pitchFamily="18" charset="0"/>
              </a:rPr>
              <a:t>Through the play Mr. Zero goes through mundane life, work, a trial, jail, and the afterlife due to his choices and the resulting actions. </a:t>
            </a:r>
          </a:p>
        </p:txBody>
      </p:sp>
    </p:spTree>
    <p:extLst>
      <p:ext uri="{BB962C8B-B14F-4D97-AF65-F5344CB8AC3E}">
        <p14:creationId xmlns:p14="http://schemas.microsoft.com/office/powerpoint/2010/main" val="4231722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65B7D2-2F6E-4906-B91C-D18D4C2E9698}"/>
              </a:ext>
            </a:extLst>
          </p:cNvPr>
          <p:cNvSpPr>
            <a:spLocks noGrp="1"/>
          </p:cNvSpPr>
          <p:nvPr>
            <p:ph idx="1"/>
          </p:nvPr>
        </p:nvSpPr>
        <p:spPr>
          <a:xfrm>
            <a:off x="838200" y="471341"/>
            <a:ext cx="10515600" cy="5910606"/>
          </a:xfrm>
        </p:spPr>
        <p:txBody>
          <a:bodyPr>
            <a:normAutofit fontScale="92500" lnSpcReduction="10000"/>
          </a:bodyPr>
          <a:lstStyle/>
          <a:p>
            <a:pPr marL="0" indent="0">
              <a:buNone/>
            </a:pPr>
            <a:r>
              <a:rPr lang="en-US" sz="1600">
                <a:solidFill>
                  <a:schemeClr val="bg1"/>
                </a:solidFill>
                <a:latin typeface="Rockwell" panose="02060603020205020403" pitchFamily="18" charset="0"/>
              </a:rPr>
              <a:t>10. What is the resulting action of the main question?</a:t>
            </a:r>
          </a:p>
          <a:p>
            <a:pPr marL="0" indent="0">
              <a:buNone/>
            </a:pPr>
            <a:r>
              <a:rPr lang="en-US" sz="1600">
                <a:solidFill>
                  <a:schemeClr val="bg1"/>
                </a:solidFill>
                <a:latin typeface="Rockwell" panose="02060603020205020403" pitchFamily="18" charset="0"/>
              </a:rPr>
              <a:t>I think the answer the play wants is that you should stay within the status quo of what society tells you to do. However, I believe that with todays audiences they would be more inclined to see the result that you should feel sad for Mr. Zero choosing not to be happy and should want to go against that yourself. </a:t>
            </a:r>
          </a:p>
          <a:p>
            <a:pPr marL="0" indent="0">
              <a:buNone/>
            </a:pPr>
            <a:r>
              <a:rPr lang="en-US" sz="1600">
                <a:solidFill>
                  <a:schemeClr val="bg1"/>
                </a:solidFill>
                <a:latin typeface="Rockwell" panose="02060603020205020403" pitchFamily="18" charset="0"/>
              </a:rPr>
              <a:t>11. What is the conclusion of the story?</a:t>
            </a:r>
          </a:p>
          <a:p>
            <a:pPr marL="0" indent="0">
              <a:buNone/>
            </a:pPr>
            <a:r>
              <a:rPr lang="en-US" sz="1600">
                <a:solidFill>
                  <a:schemeClr val="bg1"/>
                </a:solidFill>
                <a:latin typeface="Rockwell" panose="02060603020205020403" pitchFamily="18" charset="0"/>
              </a:rPr>
              <a:t>At the end of the play Mr. Zero decides to go back to his mundane and repetitive life. </a:t>
            </a:r>
          </a:p>
          <a:p>
            <a:pPr marL="0" indent="0">
              <a:buNone/>
            </a:pPr>
            <a:r>
              <a:rPr lang="en-US" sz="1600">
                <a:solidFill>
                  <a:schemeClr val="bg1"/>
                </a:solidFill>
                <a:latin typeface="Rockwell" panose="02060603020205020403" pitchFamily="18" charset="0"/>
              </a:rPr>
              <a:t>12. Who is the protagonist?</a:t>
            </a:r>
          </a:p>
          <a:p>
            <a:pPr marL="0" indent="0">
              <a:buNone/>
            </a:pPr>
            <a:r>
              <a:rPr lang="en-US" sz="1600">
                <a:solidFill>
                  <a:schemeClr val="bg1"/>
                </a:solidFill>
                <a:latin typeface="Rockwell" panose="02060603020205020403" pitchFamily="18" charset="0"/>
              </a:rPr>
              <a:t>I would say Mr. Zero is the protagonist. We follow him through the whole script and see everything from his point of view. </a:t>
            </a:r>
          </a:p>
          <a:p>
            <a:pPr marL="0" indent="0">
              <a:buNone/>
            </a:pPr>
            <a:r>
              <a:rPr lang="en-US" sz="1600">
                <a:solidFill>
                  <a:schemeClr val="bg1"/>
                </a:solidFill>
                <a:latin typeface="Rockwell" panose="02060603020205020403" pitchFamily="18" charset="0"/>
              </a:rPr>
              <a:t>13. Who is the antagonist?</a:t>
            </a:r>
          </a:p>
          <a:p>
            <a:pPr marL="0" indent="0">
              <a:buNone/>
            </a:pPr>
            <a:r>
              <a:rPr lang="en-US" sz="1600">
                <a:solidFill>
                  <a:schemeClr val="bg1"/>
                </a:solidFill>
                <a:latin typeface="Rockwell" panose="02060603020205020403" pitchFamily="18" charset="0"/>
              </a:rPr>
              <a:t>I believe that the system is the antagonist. All the people we don’t like, the boss, the guide, the fixer are all people who work for or are a symbol of the system.  </a:t>
            </a:r>
          </a:p>
          <a:p>
            <a:pPr marL="0" indent="0">
              <a:buNone/>
            </a:pPr>
            <a:r>
              <a:rPr lang="en-US" sz="1600">
                <a:solidFill>
                  <a:schemeClr val="bg1"/>
                </a:solidFill>
                <a:latin typeface="Rockwell" panose="02060603020205020403" pitchFamily="18" charset="0"/>
              </a:rPr>
              <a:t>14. Who is the most interesting character?</a:t>
            </a:r>
          </a:p>
          <a:p>
            <a:pPr marL="0" indent="0">
              <a:buNone/>
            </a:pPr>
            <a:r>
              <a:rPr lang="en-US" sz="1600">
                <a:solidFill>
                  <a:schemeClr val="bg1"/>
                </a:solidFill>
                <a:latin typeface="Rockwell" panose="02060603020205020403" pitchFamily="18" charset="0"/>
              </a:rPr>
              <a:t>Honestly, I don’t think any of the characters are particularly interesting. I feel that is the point of the play. Everyone is a copy of everyone else, everyone is doing what they need to. The only characters who are out of that mold are Daisy and Mr. Zero but even they aren’t particularly interesting. </a:t>
            </a:r>
          </a:p>
          <a:p>
            <a:pPr marL="0" indent="0">
              <a:buNone/>
            </a:pPr>
            <a:r>
              <a:rPr lang="en-US" sz="1600">
                <a:solidFill>
                  <a:schemeClr val="bg1"/>
                </a:solidFill>
                <a:latin typeface="Rockwell" panose="02060603020205020403" pitchFamily="18" charset="0"/>
              </a:rPr>
              <a:t>15. Where and when does the play take place?</a:t>
            </a:r>
          </a:p>
          <a:p>
            <a:pPr marL="0" indent="0">
              <a:buNone/>
            </a:pPr>
            <a:r>
              <a:rPr lang="en-US" sz="1600">
                <a:solidFill>
                  <a:schemeClr val="bg1"/>
                </a:solidFill>
                <a:latin typeface="Rockwell" panose="02060603020205020403" pitchFamily="18" charset="0"/>
              </a:rPr>
              <a:t>There is no direct explanation of the setting or period of the play. The script was written in 1923 so it makes sense that it was originally based in that period. Also, the play was written and originally preformed in Germany. So again, logically it is likely set there. Personally, I feel the play could be based in any period even today, and any location. Simply because technology is always progressing to replace people, and this happens in most places, not just Germany. </a:t>
            </a:r>
          </a:p>
        </p:txBody>
      </p:sp>
    </p:spTree>
    <p:extLst>
      <p:ext uri="{BB962C8B-B14F-4D97-AF65-F5344CB8AC3E}">
        <p14:creationId xmlns:p14="http://schemas.microsoft.com/office/powerpoint/2010/main" val="626177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One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62500" lnSpcReduction="20000"/>
          </a:bodyPr>
          <a:lstStyle/>
          <a:p>
            <a:pPr marL="514350" indent="-514350">
              <a:buClr>
                <a:srgbClr val="7902AE"/>
              </a:buClr>
              <a:buFont typeface="+mj-lt"/>
              <a:buAutoNum type="arabicPeriod"/>
            </a:pPr>
            <a:r>
              <a:rPr lang="en-GB">
                <a:solidFill>
                  <a:schemeClr val="bg1"/>
                </a:solidFill>
                <a:latin typeface="Rockwell" panose="02060603020205020403" pitchFamily="18" charset="0"/>
              </a:rPr>
              <a:t>The scene works by setting up the relationship between Mr and Mrs. Zero, that she is the stronger personality. It also shows the kind of person Mr. Zero is, that he is very quiet and introverted person. </a:t>
            </a:r>
          </a:p>
          <a:p>
            <a:pPr marL="514350" indent="-514350">
              <a:buClr>
                <a:srgbClr val="7902AE"/>
              </a:buClr>
              <a:buFont typeface="+mj-lt"/>
              <a:buAutoNum type="arabicPeriod"/>
            </a:pPr>
            <a:r>
              <a:rPr lang="en-GB">
                <a:solidFill>
                  <a:schemeClr val="bg1"/>
                </a:solidFill>
                <a:latin typeface="Rockwell" panose="02060603020205020403" pitchFamily="18" charset="0"/>
              </a:rPr>
              <a:t>We learn what Mr. Zero’s job is, and we also find out about their neighbour who has been arrested. </a:t>
            </a:r>
          </a:p>
          <a:p>
            <a:pPr marL="514350" indent="-514350">
              <a:buClr>
                <a:srgbClr val="7902AE"/>
              </a:buClr>
              <a:buFont typeface="+mj-lt"/>
              <a:buAutoNum type="arabicPeriod"/>
            </a:pPr>
            <a:r>
              <a:rPr lang="en-GB">
                <a:solidFill>
                  <a:schemeClr val="bg1"/>
                </a:solidFill>
                <a:latin typeface="Rockwell" panose="02060603020205020403" pitchFamily="18" charset="0"/>
              </a:rPr>
              <a:t>There isn’t a climax to this scene. The scene is a continuous monologue from Mrs. Zero that continues even after the curtain falls. </a:t>
            </a:r>
          </a:p>
          <a:p>
            <a:pPr marL="514350" indent="-514350">
              <a:buClr>
                <a:srgbClr val="7902AE"/>
              </a:buClr>
              <a:buFont typeface="+mj-lt"/>
              <a:buAutoNum type="arabicPeriod"/>
            </a:pPr>
            <a:r>
              <a:rPr lang="en-GB">
                <a:solidFill>
                  <a:schemeClr val="bg1"/>
                </a:solidFill>
                <a:latin typeface="Rockwell" panose="02060603020205020403" pitchFamily="18" charset="0"/>
              </a:rPr>
              <a:t>Again there isn’t really a resolution as, again the scene continues after the curtain falls. </a:t>
            </a:r>
          </a:p>
          <a:p>
            <a:pPr marL="514350" indent="-514350">
              <a:buClr>
                <a:srgbClr val="7902AE"/>
              </a:buClr>
              <a:buFont typeface="+mj-lt"/>
              <a:buAutoNum type="arabicPeriod"/>
            </a:pPr>
            <a:r>
              <a:rPr lang="en-GB">
                <a:solidFill>
                  <a:schemeClr val="bg1"/>
                </a:solidFill>
                <a:latin typeface="Rockwell" panose="02060603020205020403" pitchFamily="18" charset="0"/>
              </a:rPr>
              <a:t>The scene ends with Mrs. Zero continuing her rant at Mr. Zero.</a:t>
            </a:r>
          </a:p>
          <a:p>
            <a:pPr marL="514350" indent="-514350">
              <a:buClr>
                <a:srgbClr val="7902AE"/>
              </a:buClr>
              <a:buFont typeface="+mj-lt"/>
              <a:buAutoNum type="arabicPeriod"/>
            </a:pPr>
            <a:r>
              <a:rPr lang="en-GB">
                <a:solidFill>
                  <a:schemeClr val="bg1"/>
                </a:solidFill>
                <a:latin typeface="Rockwell" panose="02060603020205020403" pitchFamily="18" charset="0"/>
              </a:rPr>
              <a:t>I don’t think there are any truly important lines of dialogue in this scene as it’s more just setting up the relationship and the Zero’s as a couple. </a:t>
            </a:r>
          </a:p>
          <a:p>
            <a:pPr marL="514350" indent="-514350">
              <a:buClr>
                <a:srgbClr val="7902AE"/>
              </a:buClr>
              <a:buFont typeface="+mj-lt"/>
              <a:buAutoNum type="arabicPeriod"/>
            </a:pPr>
            <a:r>
              <a:rPr lang="en-GB">
                <a:solidFill>
                  <a:schemeClr val="bg1"/>
                </a:solidFill>
                <a:latin typeface="Rockwell" panose="02060603020205020403" pitchFamily="18" charset="0"/>
              </a:rPr>
              <a:t>Mrs. Zero controls the scene as Mr. Zero simply is lying there listening. </a:t>
            </a:r>
          </a:p>
          <a:p>
            <a:pPr marL="514350" indent="-514350">
              <a:buClr>
                <a:srgbClr val="7902AE"/>
              </a:buClr>
              <a:buFont typeface="+mj-lt"/>
              <a:buAutoNum type="arabicPeriod"/>
            </a:pPr>
            <a:r>
              <a:rPr lang="en-GB">
                <a:solidFill>
                  <a:schemeClr val="bg1"/>
                </a:solidFill>
                <a:latin typeface="Rockwell" panose="02060603020205020403" pitchFamily="18" charset="0"/>
              </a:rPr>
              <a:t>The beats of the scene are when Mrs. Zero changes subject and changes location. For instance she goes from talking about the movies to how Mr. Zero is not loving or considerate to her moaning about her neighbour. Also when she moves from the mirror to the chair to the bed. </a:t>
            </a:r>
          </a:p>
        </p:txBody>
      </p:sp>
    </p:spTree>
    <p:extLst>
      <p:ext uri="{BB962C8B-B14F-4D97-AF65-F5344CB8AC3E}">
        <p14:creationId xmlns:p14="http://schemas.microsoft.com/office/powerpoint/2010/main" val="1618820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Two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92500" lnSpcReduction="10000"/>
          </a:bodyPr>
          <a:lstStyle/>
          <a:p>
            <a:pPr marL="514350" indent="-514350">
              <a:buClr>
                <a:srgbClr val="7902AE"/>
              </a:buClr>
              <a:buFont typeface="+mj-lt"/>
              <a:buAutoNum type="arabicPeriod"/>
            </a:pPr>
            <a:r>
              <a:rPr lang="en-GB" sz="1400">
                <a:solidFill>
                  <a:schemeClr val="bg1"/>
                </a:solidFill>
                <a:latin typeface="Rockwell" panose="02060603020205020403" pitchFamily="18" charset="0"/>
              </a:rPr>
              <a:t>This scene is used to see more of Mr. Zero by having him actually talk and seeing him interact with someone. We get a much clearer view on how Mr. Zero sees himself and others around him. We can also see this façade of grandeur he has about himself when imagining the conversation with his boss, where he is very extroverted and chatty, compared to the reality of a nervous man when he actually has the conversation, where he doesn’t joke and have a laugh.  </a:t>
            </a:r>
          </a:p>
          <a:p>
            <a:pPr marL="514350" indent="-514350">
              <a:buClr>
                <a:srgbClr val="7902AE"/>
              </a:buClr>
              <a:buFont typeface="+mj-lt"/>
              <a:buAutoNum type="arabicPeriod"/>
            </a:pPr>
            <a:r>
              <a:rPr lang="en-GB" sz="1400">
                <a:solidFill>
                  <a:schemeClr val="bg1"/>
                </a:solidFill>
                <a:latin typeface="Rockwell" panose="02060603020205020403" pitchFamily="18" charset="0"/>
              </a:rPr>
              <a:t>The plot points of the scene are Mr. Zero and Daisy talking about relationships, work and death, The end of the day and Mr. Zero getting fired. </a:t>
            </a:r>
          </a:p>
          <a:p>
            <a:pPr marL="514350" indent="-514350">
              <a:buClr>
                <a:srgbClr val="7902AE"/>
              </a:buClr>
              <a:buFont typeface="+mj-lt"/>
              <a:buAutoNum type="arabicPeriod"/>
            </a:pPr>
            <a:r>
              <a:rPr lang="en-GB" sz="1400">
                <a:solidFill>
                  <a:schemeClr val="bg1"/>
                </a:solidFill>
                <a:latin typeface="Rockwell" panose="02060603020205020403" pitchFamily="18" charset="0"/>
              </a:rPr>
              <a:t>I would say the turning point of the scene is where the merry-go-round music, when Mr. Zero understands what is actually being said. This is where he comes to accept what is being said to him and within the script overall is where he moves away from being a cog in society and starts to rebel and be an individual rather than a conformist. </a:t>
            </a:r>
          </a:p>
          <a:p>
            <a:pPr marL="514350" indent="-514350">
              <a:buClr>
                <a:srgbClr val="7902AE"/>
              </a:buClr>
              <a:buFont typeface="+mj-lt"/>
              <a:buAutoNum type="arabicPeriod"/>
            </a:pPr>
            <a:r>
              <a:rPr lang="en-GB" sz="1400">
                <a:solidFill>
                  <a:schemeClr val="bg1"/>
                </a:solidFill>
                <a:latin typeface="Rockwell" panose="02060603020205020403" pitchFamily="18" charset="0"/>
              </a:rPr>
              <a:t>I think the theme is brought to light here of being a good employee that’s there everyday and does his job has failed him. This causes the events of the rest of the play to happen. </a:t>
            </a:r>
          </a:p>
          <a:p>
            <a:pPr marL="514350" indent="-514350">
              <a:buClr>
                <a:srgbClr val="7902AE"/>
              </a:buClr>
              <a:buFont typeface="+mj-lt"/>
              <a:buAutoNum type="arabicPeriod"/>
            </a:pPr>
            <a:r>
              <a:rPr lang="en-GB" sz="1400">
                <a:solidFill>
                  <a:schemeClr val="bg1"/>
                </a:solidFill>
                <a:latin typeface="Rockwell" panose="02060603020205020403" pitchFamily="18" charset="0"/>
              </a:rPr>
              <a:t>The scene ends in a rather sudden manner as there is just a wall of sound and a red flash of light. In the moment this will leave the audience very confused about what is happening. </a:t>
            </a:r>
          </a:p>
          <a:p>
            <a:pPr marL="514350" indent="-514350">
              <a:buClr>
                <a:srgbClr val="7902AE"/>
              </a:buClr>
              <a:buFont typeface="+mj-lt"/>
              <a:buAutoNum type="arabicPeriod"/>
            </a:pPr>
            <a:r>
              <a:rPr lang="en-GB" sz="1400">
                <a:solidFill>
                  <a:schemeClr val="bg1"/>
                </a:solidFill>
                <a:latin typeface="Rockwell" panose="02060603020205020403" pitchFamily="18" charset="0"/>
              </a:rPr>
              <a:t>I believe ‘What do you think I am- a machine?’ is an important quote as it foreshadows the end of the scene where he is replaced by a machine. But, it also shows that he doesn’t want to be a part in a larger machine, he wants to be out of the machine doing his own thing. </a:t>
            </a:r>
          </a:p>
          <a:p>
            <a:pPr marL="514350" indent="-514350">
              <a:buClr>
                <a:srgbClr val="7902AE"/>
              </a:buClr>
              <a:buFont typeface="+mj-lt"/>
              <a:buAutoNum type="arabicPeriod"/>
            </a:pPr>
            <a:r>
              <a:rPr lang="en-GB" sz="1400">
                <a:solidFill>
                  <a:schemeClr val="bg1"/>
                </a:solidFill>
                <a:latin typeface="Rockwell" panose="02060603020205020403" pitchFamily="18" charset="0"/>
              </a:rPr>
              <a:t>During the first half of the scene no one is controlling it as Daisy and Mr. Zero are either having a discussion with themselves or are talking on the same level in their job. In the second part of the scene with Boss he controls the scene. Boss is the one telling Mr. Zero where things are going to go and what’s happening next and Mr. Zero has to just sit there and take it. </a:t>
            </a:r>
          </a:p>
          <a:p>
            <a:pPr marL="514350" indent="-514350">
              <a:buClr>
                <a:srgbClr val="7902AE"/>
              </a:buClr>
              <a:buFont typeface="+mj-lt"/>
              <a:buAutoNum type="arabicPeriod"/>
            </a:pPr>
            <a:r>
              <a:rPr lang="en-GB" sz="1400">
                <a:solidFill>
                  <a:schemeClr val="bg1"/>
                </a:solidFill>
                <a:latin typeface="Rockwell" panose="02060603020205020403" pitchFamily="18" charset="0"/>
              </a:rPr>
              <a:t>The beats of the scene are Daisy and Mr. Zero working and talking to themselves and each other and the Boss talking to Mr. Zero. </a:t>
            </a:r>
          </a:p>
        </p:txBody>
      </p:sp>
    </p:spTree>
    <p:extLst>
      <p:ext uri="{BB962C8B-B14F-4D97-AF65-F5344CB8AC3E}">
        <p14:creationId xmlns:p14="http://schemas.microsoft.com/office/powerpoint/2010/main" val="3222265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Three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fontScale="47500" lnSpcReduction="20000"/>
          </a:bodyPr>
          <a:lstStyle/>
          <a:p>
            <a:pPr marL="514350" indent="-514350">
              <a:buClr>
                <a:srgbClr val="7902AE"/>
              </a:buClr>
              <a:buFont typeface="+mj-lt"/>
              <a:buAutoNum type="arabicPeriod"/>
            </a:pPr>
            <a:r>
              <a:rPr lang="en-GB">
                <a:solidFill>
                  <a:schemeClr val="bg1"/>
                </a:solidFill>
                <a:latin typeface="Rockwell" panose="02060603020205020403" pitchFamily="18" charset="0"/>
              </a:rPr>
              <a:t>I feel this scene is used to add tension to the previous scene. There is a suggestion that something happened between Mr. Zero and the Boss but they act normal but there is tension in the air. The discussions and actions of the guests push forward the idea that everyone is the same and that Mr. Zero is breaking out of that as he is the only one not really involved. </a:t>
            </a:r>
          </a:p>
          <a:p>
            <a:pPr marL="514350" indent="-514350">
              <a:buClr>
                <a:srgbClr val="7902AE"/>
              </a:buClr>
              <a:buFont typeface="+mj-lt"/>
              <a:buAutoNum type="arabicPeriod"/>
            </a:pPr>
            <a:r>
              <a:rPr lang="en-GB">
                <a:solidFill>
                  <a:schemeClr val="bg1"/>
                </a:solidFill>
                <a:latin typeface="Rockwell" panose="02060603020205020403" pitchFamily="18" charset="0"/>
              </a:rPr>
              <a:t>The main plot point of the scene is when Mr. Zero gets arrested. Everything else in the scene seems to only be there to drive the changes in Mr. Zero to the forefront. </a:t>
            </a:r>
          </a:p>
          <a:p>
            <a:pPr marL="514350" indent="-514350">
              <a:buClr>
                <a:srgbClr val="7902AE"/>
              </a:buClr>
              <a:buFont typeface="+mj-lt"/>
              <a:buAutoNum type="arabicPeriod"/>
            </a:pPr>
            <a:r>
              <a:rPr lang="en-GB">
                <a:solidFill>
                  <a:schemeClr val="bg1"/>
                </a:solidFill>
                <a:latin typeface="Rockwell" panose="02060603020205020403" pitchFamily="18" charset="0"/>
              </a:rPr>
              <a:t>The climax of the scene is where the police officer arrives in the house. It shows the oddity of this happening as everyone is shocked that someone is at the door and is then more shocked to see the police officer. The only one who isn’t shocked is Mr. Zero and that shocks the audience as they want to know what he knows. </a:t>
            </a:r>
          </a:p>
          <a:p>
            <a:pPr marL="514350" indent="-514350">
              <a:buClr>
                <a:srgbClr val="7902AE"/>
              </a:buClr>
              <a:buFont typeface="+mj-lt"/>
              <a:buAutoNum type="arabicPeriod"/>
            </a:pPr>
            <a:r>
              <a:rPr lang="en-GB">
                <a:solidFill>
                  <a:schemeClr val="bg1"/>
                </a:solidFill>
                <a:latin typeface="Rockwell" panose="02060603020205020403" pitchFamily="18" charset="0"/>
              </a:rPr>
              <a:t>I think this scene is the real turning point for Mr. Zero stepping out from the societal norms and seeing himself as an individual rather than part of the unit. You can really see this where he is not doing what all the other men are doing or involving himself in the groups conversations. </a:t>
            </a:r>
          </a:p>
          <a:p>
            <a:pPr marL="514350" indent="-514350">
              <a:buClr>
                <a:srgbClr val="7902AE"/>
              </a:buClr>
              <a:buFont typeface="+mj-lt"/>
              <a:buAutoNum type="arabicPeriod"/>
            </a:pPr>
            <a:r>
              <a:rPr lang="en-GB">
                <a:solidFill>
                  <a:schemeClr val="bg1"/>
                </a:solidFill>
                <a:latin typeface="Rockwell" panose="02060603020205020403" pitchFamily="18" charset="0"/>
              </a:rPr>
              <a:t>At the end of the scene Mr. Zero is arrested and removed by a police officer and Mrs. Zero and the dinner guests are left wondering what's happened, until Mr. Zero announces he killed his boss. </a:t>
            </a:r>
          </a:p>
          <a:p>
            <a:pPr marL="514350" indent="-514350">
              <a:buClr>
                <a:srgbClr val="7902AE"/>
              </a:buClr>
              <a:buFont typeface="+mj-lt"/>
              <a:buAutoNum type="arabicPeriod"/>
            </a:pPr>
            <a:r>
              <a:rPr lang="en-GB">
                <a:solidFill>
                  <a:schemeClr val="bg1"/>
                </a:solidFill>
                <a:latin typeface="Rockwell" panose="02060603020205020403" pitchFamily="18" charset="0"/>
              </a:rPr>
              <a:t> I think Mr. Zero saying ‘I’m thinking’ and then one of the dinner guests responding with ‘well be careful not to sprain your mind.’ are important lines as they show that thinking independently can hurt you. This is a sort of foreshadowing for later where Mr. Zero is killed for his acts that went against what society believe to be right. </a:t>
            </a:r>
          </a:p>
          <a:p>
            <a:pPr marL="514350" indent="-514350">
              <a:buClr>
                <a:srgbClr val="7902AE"/>
              </a:buClr>
              <a:buFont typeface="+mj-lt"/>
              <a:buAutoNum type="arabicPeriod"/>
            </a:pPr>
            <a:r>
              <a:rPr lang="en-GB">
                <a:solidFill>
                  <a:schemeClr val="bg1"/>
                </a:solidFill>
                <a:latin typeface="Rockwell" panose="02060603020205020403" pitchFamily="18" charset="0"/>
              </a:rPr>
              <a:t>At the beginning Mr. Zero controls the scene. Even though Mrs. Zero is doing all the talking the pauses and lack of response from Mr. Zero mean she keeps talking and talking. Later there is no one in charge as everyone is playing their own roles in their own conversation. When the police officer arrives Mr. Zero is once again in control, going with the officer willingly and giving him evidence. </a:t>
            </a:r>
          </a:p>
          <a:p>
            <a:pPr marL="514350" indent="-514350">
              <a:buClr>
                <a:srgbClr val="7902AE"/>
              </a:buClr>
              <a:buFont typeface="+mj-lt"/>
              <a:buAutoNum type="arabicPeriod"/>
            </a:pPr>
            <a:r>
              <a:rPr lang="en-GB">
                <a:solidFill>
                  <a:schemeClr val="bg1"/>
                </a:solidFill>
                <a:latin typeface="Rockwell" panose="02060603020205020403" pitchFamily="18" charset="0"/>
              </a:rPr>
              <a:t>In this scene the beats are when Mr. Zero gets home and he and Mrs. Zero eat, when the guests start to arrive and when the police officer arrives. </a:t>
            </a:r>
          </a:p>
        </p:txBody>
      </p:sp>
    </p:spTree>
    <p:extLst>
      <p:ext uri="{BB962C8B-B14F-4D97-AF65-F5344CB8AC3E}">
        <p14:creationId xmlns:p14="http://schemas.microsoft.com/office/powerpoint/2010/main" val="4068818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Four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vert="horz" lIns="91440" tIns="45720" rIns="91440" bIns="45720" rtlCol="0" anchor="t">
            <a:normAutofit fontScale="55000" lnSpcReduction="20000"/>
          </a:bodyPr>
          <a:lstStyle/>
          <a:p>
            <a:pPr marL="514350" indent="-514350">
              <a:buClr>
                <a:srgbClr val="7902AE"/>
              </a:buClr>
              <a:buFont typeface="+mj-lt"/>
              <a:buAutoNum type="arabicPeriod"/>
            </a:pPr>
            <a:r>
              <a:rPr lang="en-GB">
                <a:solidFill>
                  <a:schemeClr val="bg1"/>
                </a:solidFill>
                <a:latin typeface="Rockwell"/>
              </a:rPr>
              <a:t>Within the story this scene is used to show Mr. Zero is losing his grip on what he does and what he knows. He is spending his time justifying his actions, current and previous. It also shows he is leaving, truly leaving society, not just in thought but in action as well.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main plot point of the scene is when Mr. Zero is found guilty. This really shows the point that Mr. Zero has moved from society into a more independent individual. It also shows him being punished for his individuality.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climax of this scene is when Mr. Zero is taken away. Again, showing his change of status.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theme is moved forward slightly by going from being an individual, to being punished for it.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panose="02060603020205020403" pitchFamily="18" charset="0"/>
              </a:rPr>
              <a:t>Mr. Zero is removed from the courtroom to go to jail, and the jury leave as well.</a:t>
            </a:r>
          </a:p>
          <a:p>
            <a:pPr marL="514350" indent="-514350">
              <a:buClr>
                <a:srgbClr val="7902AE"/>
              </a:buClr>
              <a:buFont typeface="+mj-lt"/>
              <a:buAutoNum type="arabicPeriod"/>
            </a:pPr>
            <a:r>
              <a:rPr lang="en-GB">
                <a:solidFill>
                  <a:schemeClr val="bg1"/>
                </a:solidFill>
                <a:latin typeface="Rockwell" panose="02060603020205020403" pitchFamily="18" charset="0"/>
              </a:rPr>
              <a:t>I think the whole of Mr. Zero’s monologue is important as it shows the two sides of him. Being very clinical and being able to discuss his points on one side and then also repeating himself and being flustered on the other. </a:t>
            </a:r>
          </a:p>
          <a:p>
            <a:pPr marL="514350" indent="-514350">
              <a:buClr>
                <a:srgbClr val="7902AE"/>
              </a:buClr>
              <a:buFont typeface="+mj-lt"/>
              <a:buAutoNum type="arabicPeriod"/>
            </a:pPr>
            <a:r>
              <a:rPr lang="en-GB">
                <a:solidFill>
                  <a:schemeClr val="bg1"/>
                </a:solidFill>
                <a:latin typeface="Rockwell" panose="02060603020205020403" pitchFamily="18" charset="0"/>
              </a:rPr>
              <a:t>I think the side characters of Mr and Mrs One, Two, Three, Four, Five and Six control the scene as they are who Mr. Zero is talking to and who decide his fate. </a:t>
            </a:r>
          </a:p>
          <a:p>
            <a:pPr marL="514350" indent="-514350">
              <a:buClr>
                <a:srgbClr val="7902AE"/>
              </a:buClr>
              <a:buFont typeface="+mj-lt"/>
              <a:buAutoNum type="arabicPeriod"/>
            </a:pPr>
            <a:r>
              <a:rPr lang="en-GB">
                <a:solidFill>
                  <a:schemeClr val="bg1"/>
                </a:solidFill>
                <a:latin typeface="Rockwell"/>
              </a:rPr>
              <a:t>The beats and changes of the scene are going from the start of Mr. Zero's monologue to the end, the jury saying that he is guilty and then them all leaving the scene with Mr. Zero not understanding what has happened.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3284859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normAutofit/>
          </a:bodyPr>
          <a:lstStyle/>
          <a:p>
            <a:pPr marL="514350" indent="-514350">
              <a:buClr>
                <a:srgbClr val="7902AE"/>
              </a:buClr>
              <a:buFont typeface="+mj-lt"/>
              <a:buAutoNum type="arabicPeriod"/>
            </a:pPr>
            <a:r>
              <a:rPr lang="en-US" sz="2800">
                <a:solidFill>
                  <a:schemeClr val="bg1"/>
                </a:solidFill>
                <a:latin typeface="Rockwell" panose="02060603020205020403" pitchFamily="18" charset="0"/>
              </a:rPr>
              <a:t>What is the scene used for dramatically?</a:t>
            </a:r>
          </a:p>
          <a:p>
            <a:pPr marL="514350" indent="-514350">
              <a:buClr>
                <a:srgbClr val="7902AE"/>
              </a:buClr>
              <a:buFont typeface="+mj-lt"/>
              <a:buAutoNum type="arabicPeriod"/>
            </a:pPr>
            <a:r>
              <a:rPr lang="en-US">
                <a:solidFill>
                  <a:schemeClr val="bg1"/>
                </a:solidFill>
                <a:latin typeface="Rockwell" panose="02060603020205020403" pitchFamily="18" charset="0"/>
              </a:rPr>
              <a:t>W</a:t>
            </a:r>
            <a:r>
              <a:rPr lang="en-US" sz="2800">
                <a:solidFill>
                  <a:schemeClr val="bg1"/>
                </a:solidFill>
                <a:latin typeface="Rockwell" panose="02060603020205020403" pitchFamily="18" charset="0"/>
              </a:rPr>
              <a:t>hat are the plot points?</a:t>
            </a:r>
          </a:p>
          <a:p>
            <a:pPr marL="514350" indent="-514350">
              <a:buClr>
                <a:srgbClr val="7902AE"/>
              </a:buClr>
              <a:buFont typeface="+mj-lt"/>
              <a:buAutoNum type="arabicPeriod"/>
            </a:pPr>
            <a:r>
              <a:rPr lang="en-US" sz="2800">
                <a:solidFill>
                  <a:schemeClr val="bg1"/>
                </a:solidFill>
                <a:latin typeface="Rockwell" panose="02060603020205020403" pitchFamily="18" charset="0"/>
              </a:rPr>
              <a:t>What is the </a:t>
            </a:r>
            <a:r>
              <a:rPr lang="en-US">
                <a:solidFill>
                  <a:schemeClr val="bg1"/>
                </a:solidFill>
                <a:latin typeface="Rockwell" panose="02060603020205020403" pitchFamily="18" charset="0"/>
              </a:rPr>
              <a:t>climax</a:t>
            </a:r>
            <a:r>
              <a:rPr lang="en-US" sz="2800">
                <a:solidFill>
                  <a:schemeClr val="bg1"/>
                </a:solidFill>
                <a:latin typeface="Rockwell" panose="02060603020205020403" pitchFamily="18" charset="0"/>
              </a:rPr>
              <a:t> of each scene? </a:t>
            </a:r>
          </a:p>
          <a:p>
            <a:pPr marL="514350" indent="-514350">
              <a:buClr>
                <a:srgbClr val="7902AE"/>
              </a:buClr>
              <a:buFont typeface="+mj-lt"/>
              <a:buAutoNum type="arabicPeriod"/>
            </a:pPr>
            <a:r>
              <a:rPr lang="en-US" sz="2800">
                <a:solidFill>
                  <a:schemeClr val="bg1"/>
                </a:solidFill>
                <a:latin typeface="Rockwell" panose="02060603020205020403" pitchFamily="18" charset="0"/>
              </a:rPr>
              <a:t>How is the theme resolved or moved forward?</a:t>
            </a:r>
          </a:p>
          <a:p>
            <a:pPr marL="514350" indent="-514350">
              <a:buClr>
                <a:srgbClr val="7902AE"/>
              </a:buClr>
              <a:buFont typeface="+mj-lt"/>
              <a:buAutoNum type="arabicPeriod"/>
            </a:pPr>
            <a:r>
              <a:rPr lang="en-US">
                <a:solidFill>
                  <a:schemeClr val="bg1"/>
                </a:solidFill>
                <a:latin typeface="Rockwell" panose="02060603020205020403" pitchFamily="18" charset="0"/>
              </a:rPr>
              <a:t>W</a:t>
            </a:r>
            <a:r>
              <a:rPr lang="en-US" sz="2800">
                <a:solidFill>
                  <a:schemeClr val="bg1"/>
                </a:solidFill>
                <a:latin typeface="Rockwell" panose="02060603020205020403" pitchFamily="18" charset="0"/>
              </a:rPr>
              <a:t>hat is the ending of the scene?</a:t>
            </a:r>
          </a:p>
          <a:p>
            <a:pPr marL="514350" indent="-514350">
              <a:buClr>
                <a:srgbClr val="7902AE"/>
              </a:buClr>
              <a:buFont typeface="+mj-lt"/>
              <a:buAutoNum type="arabicPeriod"/>
            </a:pPr>
            <a:r>
              <a:rPr lang="en-US" sz="2800">
                <a:solidFill>
                  <a:schemeClr val="bg1"/>
                </a:solidFill>
                <a:latin typeface="Rockwell" panose="02060603020205020403" pitchFamily="18" charset="0"/>
              </a:rPr>
              <a:t>What are the important lines of dialogue?</a:t>
            </a:r>
          </a:p>
          <a:p>
            <a:pPr marL="514350" indent="-514350">
              <a:buClr>
                <a:srgbClr val="7902AE"/>
              </a:buClr>
              <a:buFont typeface="+mj-lt"/>
              <a:buAutoNum type="arabicPeriod"/>
            </a:pPr>
            <a:r>
              <a:rPr lang="en-US">
                <a:solidFill>
                  <a:schemeClr val="bg1"/>
                </a:solidFill>
                <a:latin typeface="Rockwell" panose="02060603020205020403" pitchFamily="18" charset="0"/>
              </a:rPr>
              <a:t>W</a:t>
            </a:r>
            <a:r>
              <a:rPr lang="en-US" sz="2800">
                <a:solidFill>
                  <a:schemeClr val="bg1"/>
                </a:solidFill>
                <a:latin typeface="Rockwell" panose="02060603020205020403" pitchFamily="18" charset="0"/>
              </a:rPr>
              <a:t>hich character controls the scene? </a:t>
            </a:r>
          </a:p>
          <a:p>
            <a:pPr marL="514350" indent="-514350">
              <a:buClr>
                <a:srgbClr val="7902AE"/>
              </a:buClr>
              <a:buFont typeface="+mj-lt"/>
              <a:buAutoNum type="arabicPeriod"/>
            </a:pPr>
            <a:r>
              <a:rPr lang="en-US">
                <a:solidFill>
                  <a:schemeClr val="bg1"/>
                </a:solidFill>
                <a:latin typeface="Rockwell" panose="02060603020205020403" pitchFamily="18" charset="0"/>
              </a:rPr>
              <a:t>W</a:t>
            </a:r>
            <a:r>
              <a:rPr lang="en-US" sz="2800">
                <a:solidFill>
                  <a:schemeClr val="bg1"/>
                </a:solidFill>
                <a:latin typeface="Rockwell" panose="02060603020205020403" pitchFamily="18" charset="0"/>
              </a:rPr>
              <a:t>hat are the beats/unit changes?</a:t>
            </a:r>
          </a:p>
        </p:txBody>
      </p:sp>
    </p:spTree>
    <p:extLst>
      <p:ext uri="{BB962C8B-B14F-4D97-AF65-F5344CB8AC3E}">
        <p14:creationId xmlns:p14="http://schemas.microsoft.com/office/powerpoint/2010/main" val="4279821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Five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pPr marL="514350" indent="-514350">
              <a:buClr>
                <a:srgbClr val="7902AE"/>
              </a:buClr>
              <a:buFont typeface="+mj-lt"/>
              <a:buAutoNum type="arabicPeriod"/>
            </a:pPr>
            <a:endParaRPr lang="en-GB">
              <a:solidFill>
                <a:srgbClr val="7030A0"/>
              </a:solidFill>
            </a:endParaRPr>
          </a:p>
        </p:txBody>
      </p:sp>
    </p:spTree>
    <p:extLst>
      <p:ext uri="{BB962C8B-B14F-4D97-AF65-F5344CB8AC3E}">
        <p14:creationId xmlns:p14="http://schemas.microsoft.com/office/powerpoint/2010/main" val="372740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Six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4044464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r>
              <a:rPr lang="en-GB">
                <a:solidFill>
                  <a:srgbClr val="7030A0"/>
                </a:solidFill>
              </a:rPr>
              <a:t>Scene Seven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a:lstStyle/>
          <a:p>
            <a:endParaRPr lang="en-GB">
              <a:solidFill>
                <a:srgbClr val="7030A0"/>
              </a:solidFill>
            </a:endParaRPr>
          </a:p>
        </p:txBody>
      </p:sp>
    </p:spTree>
    <p:extLst>
      <p:ext uri="{BB962C8B-B14F-4D97-AF65-F5344CB8AC3E}">
        <p14:creationId xmlns:p14="http://schemas.microsoft.com/office/powerpoint/2010/main" val="701708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F084-F490-4666-998F-EEABB4DF7ED0}"/>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Scene Eight Analysis Questions </a:t>
            </a:r>
          </a:p>
        </p:txBody>
      </p:sp>
      <p:sp>
        <p:nvSpPr>
          <p:cNvPr id="3" name="Content Placeholder 2">
            <a:extLst>
              <a:ext uri="{FF2B5EF4-FFF2-40B4-BE49-F238E27FC236}">
                <a16:creationId xmlns:a16="http://schemas.microsoft.com/office/drawing/2014/main" id="{3E94691E-6530-4ACF-BBB4-2A8FD96672B9}"/>
              </a:ext>
            </a:extLst>
          </p:cNvPr>
          <p:cNvSpPr>
            <a:spLocks noGrp="1"/>
          </p:cNvSpPr>
          <p:nvPr>
            <p:ph idx="1"/>
          </p:nvPr>
        </p:nvSpPr>
        <p:spPr/>
        <p:txBody>
          <a:bodyPr vert="horz" lIns="91440" tIns="45720" rIns="91440" bIns="45720" rtlCol="0" anchor="t">
            <a:normAutofit fontScale="55000" lnSpcReduction="20000"/>
          </a:bodyPr>
          <a:lstStyle/>
          <a:p>
            <a:pPr marL="514350" indent="-514350">
              <a:buClr>
                <a:srgbClr val="7902AE"/>
              </a:buClr>
              <a:buFont typeface="+mj-lt"/>
              <a:buAutoNum type="arabicPeriod"/>
            </a:pPr>
            <a:r>
              <a:rPr lang="en-GB">
                <a:solidFill>
                  <a:schemeClr val="bg1"/>
                </a:solidFill>
                <a:latin typeface="Rockwell"/>
              </a:rPr>
              <a:t>The scene is used to conclude the play and show that life itself is a large machine where you go through the motions, finish, start again and repeat.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main plot point of the scene is Mr. Zero being tricked into following Hope back into the real world. He sees Hope as potential, but really this is a trick to convince him to go back to a mediocre life. This would have likely resonated with the post WW1 audience in Germany.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climax of this scene is Mr. Zero finding out that he is in the lesser category and that he will never amount to being greater than this. Again, this would have likely resonated with people of the time.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final scene shows the theme of going back into society and excepting the punishment it gives you. This was an odd theme for the expressionism movement, that this play is a part of, but is likely due to the changing times and beliefs of the Germans leading up to WW2.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In the end of the scene Mr. Zero follows Hope to be born again and Joe and Charles have to clean up the space for a new person. This will have suggested to the audience that higher officials will lie to you and that you’re just one in a long line of people.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I think ‘A waste product, a slave to a contraption of steel and iron’ is an interesting line of dialogue as it makes Mr. Zero back into one small part of a large machine, as he was at the beginning of the play.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Charles controls this scene, as he is giving all the information out that Mr. Zero wants. Because we are unaware of what Charles is sharing, we also do not know if he is sharing all the information. </a:t>
            </a:r>
            <a:endParaRPr lang="en-GB">
              <a:solidFill>
                <a:schemeClr val="bg1"/>
              </a:solidFill>
              <a:latin typeface="Rockwell" panose="02060603020205020403" pitchFamily="18" charset="0"/>
            </a:endParaRPr>
          </a:p>
          <a:p>
            <a:pPr marL="514350" indent="-514350">
              <a:buClr>
                <a:srgbClr val="7902AE"/>
              </a:buClr>
              <a:buFont typeface="+mj-lt"/>
              <a:buAutoNum type="arabicPeriod"/>
            </a:pPr>
            <a:r>
              <a:rPr lang="en-GB">
                <a:solidFill>
                  <a:schemeClr val="bg1"/>
                </a:solidFill>
                <a:latin typeface="Rockwell"/>
              </a:rPr>
              <a:t>The beats of the scene are: Mr. Zero finding out he has to go back, him knowing what he was in his past lives, him following Hope, and Joe and Charles getting ready for the next person. </a:t>
            </a:r>
            <a:endParaRPr lang="en-GB">
              <a:solidFill>
                <a:schemeClr val="bg1"/>
              </a:solidFill>
              <a:latin typeface="Rockwell" panose="02060603020205020403" pitchFamily="18" charset="0"/>
            </a:endParaRPr>
          </a:p>
        </p:txBody>
      </p:sp>
    </p:spTree>
    <p:extLst>
      <p:ext uri="{BB962C8B-B14F-4D97-AF65-F5344CB8AC3E}">
        <p14:creationId xmlns:p14="http://schemas.microsoft.com/office/powerpoint/2010/main" val="645579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Research </a:t>
            </a:r>
          </a:p>
        </p:txBody>
      </p:sp>
    </p:spTree>
    <p:extLst>
      <p:ext uri="{BB962C8B-B14F-4D97-AF65-F5344CB8AC3E}">
        <p14:creationId xmlns:p14="http://schemas.microsoft.com/office/powerpoint/2010/main" val="41624155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3B78-C7CB-4BF9-821F-E641CFAF716A}"/>
              </a:ext>
            </a:extLst>
          </p:cNvPr>
          <p:cNvSpPr>
            <a:spLocks noGrp="1"/>
          </p:cNvSpPr>
          <p:nvPr>
            <p:ph type="title"/>
          </p:nvPr>
        </p:nvSpPr>
        <p:spPr/>
        <p:txBody>
          <a:bodyPr/>
          <a:lstStyle/>
          <a:p>
            <a:r>
              <a:rPr lang="en-GB">
                <a:solidFill>
                  <a:srgbClr val="7902AE"/>
                </a:solidFill>
              </a:rPr>
              <a:t>The Adding Machine </a:t>
            </a:r>
          </a:p>
        </p:txBody>
      </p:sp>
      <p:sp>
        <p:nvSpPr>
          <p:cNvPr id="3" name="Content Placeholder 2">
            <a:extLst>
              <a:ext uri="{FF2B5EF4-FFF2-40B4-BE49-F238E27FC236}">
                <a16:creationId xmlns:a16="http://schemas.microsoft.com/office/drawing/2014/main" id="{344EBF77-E38C-497A-BB52-A1E961F3A594}"/>
              </a:ext>
            </a:extLst>
          </p:cNvPr>
          <p:cNvSpPr>
            <a:spLocks noGrp="1"/>
          </p:cNvSpPr>
          <p:nvPr>
            <p:ph idx="1"/>
          </p:nvPr>
        </p:nvSpPr>
        <p:spPr/>
        <p:txBody>
          <a:bodyPr/>
          <a:lstStyle/>
          <a:p>
            <a:r>
              <a:rPr lang="en-GB">
                <a:solidFill>
                  <a:srgbClr val="7902AE"/>
                </a:solidFill>
              </a:rPr>
              <a:t>More based on real conversation</a:t>
            </a:r>
          </a:p>
          <a:p>
            <a:r>
              <a:rPr lang="en-GB">
                <a:solidFill>
                  <a:srgbClr val="7902AE"/>
                </a:solidFill>
              </a:rPr>
              <a:t>Can be speaking over each other or non- stop talking </a:t>
            </a:r>
          </a:p>
          <a:p>
            <a:r>
              <a:rPr lang="en-GB">
                <a:solidFill>
                  <a:srgbClr val="7902AE"/>
                </a:solidFill>
              </a:rPr>
              <a:t>Audience doesn’t know how to act pr who to listen to </a:t>
            </a:r>
          </a:p>
          <a:p>
            <a:r>
              <a:rPr lang="en-GB">
                <a:solidFill>
                  <a:srgbClr val="7902AE"/>
                </a:solidFill>
              </a:rPr>
              <a:t>Expressionism the idea that they are in an uncomfortable situation and want to bring the audience into the same feeling </a:t>
            </a:r>
          </a:p>
          <a:p>
            <a:r>
              <a:rPr lang="en-GB">
                <a:solidFill>
                  <a:srgbClr val="7902AE"/>
                </a:solidFill>
              </a:rPr>
              <a:t>Importance of names being stripped away just numbers </a:t>
            </a:r>
          </a:p>
          <a:p>
            <a:endParaRPr lang="en-GB">
              <a:solidFill>
                <a:srgbClr val="7902AE"/>
              </a:solidFill>
            </a:endParaRPr>
          </a:p>
          <a:p>
            <a:r>
              <a:rPr lang="en-GB">
                <a:solidFill>
                  <a:srgbClr val="7902AE"/>
                </a:solidFill>
              </a:rPr>
              <a:t>Relation to propaganda </a:t>
            </a:r>
          </a:p>
        </p:txBody>
      </p:sp>
    </p:spTree>
    <p:extLst>
      <p:ext uri="{BB962C8B-B14F-4D97-AF65-F5344CB8AC3E}">
        <p14:creationId xmlns:p14="http://schemas.microsoft.com/office/powerpoint/2010/main" val="294286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FA21-2A02-49EF-8645-72B6B738E4E6}"/>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Expressionism </a:t>
            </a:r>
          </a:p>
        </p:txBody>
      </p:sp>
      <p:sp>
        <p:nvSpPr>
          <p:cNvPr id="3" name="Content Placeholder 2">
            <a:extLst>
              <a:ext uri="{FF2B5EF4-FFF2-40B4-BE49-F238E27FC236}">
                <a16:creationId xmlns:a16="http://schemas.microsoft.com/office/drawing/2014/main" id="{2143383B-B2F4-44EC-B040-C023F52F57F7}"/>
              </a:ext>
            </a:extLst>
          </p:cNvPr>
          <p:cNvSpPr>
            <a:spLocks noGrp="1"/>
          </p:cNvSpPr>
          <p:nvPr>
            <p:ph idx="1"/>
          </p:nvPr>
        </p:nvSpPr>
        <p:spPr>
          <a:xfrm>
            <a:off x="838200" y="1837285"/>
            <a:ext cx="10515600" cy="4667250"/>
          </a:xfrm>
        </p:spPr>
        <p:txBody>
          <a:bodyPr vert="horz" lIns="91440" tIns="45720" rIns="91440" bIns="45720" rtlCol="0" anchor="t">
            <a:normAutofit fontScale="92500" lnSpcReduction="10000"/>
          </a:bodyPr>
          <a:lstStyle/>
          <a:p>
            <a:pPr>
              <a:buClr>
                <a:srgbClr val="7902AE"/>
              </a:buClr>
              <a:buFont typeface="Rockwell" panose="02060603020205020403" pitchFamily="18" charset="0"/>
              <a:buChar char="~"/>
            </a:pPr>
            <a:r>
              <a:rPr lang="en-GB" sz="1600">
                <a:solidFill>
                  <a:schemeClr val="bg1"/>
                </a:solidFill>
                <a:latin typeface="Rockwell"/>
              </a:rPr>
              <a:t>Expressionism was an artistic movement that lasted from 1905-1933. Though it only lasted 28 years id did heavily influence future movements like Abstract-Expressionism, Neo-Expressionism and the School of London. It also had resurgences in periods of World War and extreme political repression, where people felt more need to paint what they felt. </a:t>
            </a:r>
            <a:endParaRPr lang="en-GB" sz="1600">
              <a:solidFill>
                <a:schemeClr val="bg1"/>
              </a:solidFill>
              <a:latin typeface="Rockwell" panose="02060603020205020403" pitchFamily="18" charset="0"/>
            </a:endParaRPr>
          </a:p>
          <a:p>
            <a:pPr>
              <a:buClr>
                <a:srgbClr val="7902AE"/>
              </a:buClr>
              <a:buFont typeface="Rockwell" panose="02060603020205020403" pitchFamily="18" charset="0"/>
              <a:buChar char="~"/>
            </a:pPr>
            <a:r>
              <a:rPr lang="en-GB" sz="1600">
                <a:solidFill>
                  <a:schemeClr val="bg1"/>
                </a:solidFill>
                <a:latin typeface="Rockwell"/>
              </a:rPr>
              <a:t>The movement was heavily influenced by artists like Vincent Van Gogh, Edvard Munch and James Ensor. This was because they showed a similar want to convey emotion and more abstract forms that weren’t purely true to the real world. </a:t>
            </a:r>
            <a:endParaRPr lang="en-GB" sz="1600">
              <a:solidFill>
                <a:schemeClr val="bg1"/>
              </a:solidFill>
              <a:latin typeface="Rockwell" panose="02060603020205020403" pitchFamily="18" charset="0"/>
            </a:endParaRPr>
          </a:p>
          <a:p>
            <a:pPr>
              <a:buClr>
                <a:srgbClr val="7902AE"/>
              </a:buClr>
              <a:buFont typeface="Rockwell" panose="02060603020205020403" pitchFamily="18" charset="0"/>
              <a:buChar char="~"/>
            </a:pPr>
            <a:r>
              <a:rPr lang="en-GB" sz="1600">
                <a:solidFill>
                  <a:schemeClr val="bg1"/>
                </a:solidFill>
                <a:latin typeface="Rockwell"/>
              </a:rPr>
              <a:t>The movement was intended to be more about the artist painting what they feel rather than specifically what they see. Art needed to come from within rather than being a recreation of a visual in the world, this was a response against Impressionism.  The Expressionist artists regularly used swirling and exaggerated brush strokes and bold shapes and colours to try and show the complex emotions they were experiencing due to the ever changing and turbulent world around them.</a:t>
            </a:r>
          </a:p>
          <a:p>
            <a:pPr>
              <a:buClr>
                <a:srgbClr val="7902AE"/>
              </a:buClr>
              <a:buFont typeface="Rockwell" panose="02060603020205020403" pitchFamily="18" charset="0"/>
              <a:buChar char="~"/>
            </a:pPr>
            <a:r>
              <a:rPr lang="en-GB" sz="1600">
                <a:solidFill>
                  <a:schemeClr val="bg1"/>
                </a:solidFill>
                <a:latin typeface="Rockwell"/>
              </a:rPr>
              <a:t>There are very few female artists within the movement. They seem to come after the initial wave of expressionism when it’s added to, for instance Perle Fine who was worked in Abstract-Expressionism. </a:t>
            </a:r>
          </a:p>
          <a:p>
            <a:pPr>
              <a:buClr>
                <a:srgbClr val="7902AE"/>
              </a:buClr>
              <a:buFont typeface="Rockwell" panose="02060603020205020403" pitchFamily="18" charset="0"/>
              <a:buChar char="~"/>
            </a:pPr>
            <a:r>
              <a:rPr lang="en-GB" sz="1600">
                <a:solidFill>
                  <a:schemeClr val="bg1"/>
                </a:solidFill>
                <a:latin typeface="Rockwell" panose="02060603020205020403" pitchFamily="18" charset="0"/>
              </a:rPr>
              <a:t>One piece of art to have influenced the Expressionism movement is </a:t>
            </a:r>
            <a:r>
              <a:rPr lang="en-GB" sz="1600" i="1">
                <a:solidFill>
                  <a:schemeClr val="bg1"/>
                </a:solidFill>
                <a:latin typeface="Rockwell" panose="02060603020205020403" pitchFamily="18" charset="0"/>
              </a:rPr>
              <a:t>The Scream </a:t>
            </a:r>
            <a:r>
              <a:rPr lang="en-GB" sz="1600">
                <a:solidFill>
                  <a:schemeClr val="bg1"/>
                </a:solidFill>
                <a:latin typeface="Rockwell" panose="02060603020205020403" pitchFamily="18" charset="0"/>
              </a:rPr>
              <a:t>by Edvard Munch (1893). This was his most famous piece of work which was meant to be a look at the battle between society and the individual. This piece is dated before the movement started though it shows similar techniques, with bold colours and lines, swirling strokes and a more abstract view on the subject. The painting was inspired by a walk Munch took on a bridge in Oslo where the sky changed colour to red very quickly. He said it looked ‘as red as blood’, we can see this idea of a red sky recreated in the painting showing the anger of the world and exaggerating the anxiety felt by the man in the painting. </a:t>
            </a:r>
          </a:p>
        </p:txBody>
      </p:sp>
    </p:spTree>
    <p:extLst>
      <p:ext uri="{BB962C8B-B14F-4D97-AF65-F5344CB8AC3E}">
        <p14:creationId xmlns:p14="http://schemas.microsoft.com/office/powerpoint/2010/main" val="1187911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dvard Munch: The Scream (1893)">
            <a:extLst>
              <a:ext uri="{FF2B5EF4-FFF2-40B4-BE49-F238E27FC236}">
                <a16:creationId xmlns:a16="http://schemas.microsoft.com/office/drawing/2014/main" id="{688593FC-F6F0-483A-BC47-9D06EEAAF8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2815" y="120316"/>
            <a:ext cx="4192498" cy="52973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91C1E8-8122-4CA7-9E1E-90287480D2A1}"/>
              </a:ext>
            </a:extLst>
          </p:cNvPr>
          <p:cNvSpPr txBox="1"/>
          <p:nvPr/>
        </p:nvSpPr>
        <p:spPr>
          <a:xfrm>
            <a:off x="1074314" y="5754405"/>
            <a:ext cx="4189639" cy="287025"/>
          </a:xfrm>
          <a:prstGeom prst="rect">
            <a:avLst/>
          </a:prstGeom>
          <a:noFill/>
        </p:spPr>
        <p:txBody>
          <a:bodyPr wrap="square" rtlCol="0">
            <a:spAutoFit/>
          </a:bodyPr>
          <a:lstStyle/>
          <a:p>
            <a:pPr algn="ctr"/>
            <a:r>
              <a:rPr lang="en-GB" sz="1200" i="1">
                <a:solidFill>
                  <a:schemeClr val="bg1"/>
                </a:solidFill>
                <a:latin typeface="Rockwell" panose="02060603020205020403" pitchFamily="18" charset="0"/>
              </a:rPr>
              <a:t>The Scream </a:t>
            </a:r>
            <a:r>
              <a:rPr lang="en-GB" sz="1200">
                <a:solidFill>
                  <a:schemeClr val="bg1"/>
                </a:solidFill>
                <a:latin typeface="Rockwell" panose="02060603020205020403" pitchFamily="18" charset="0"/>
              </a:rPr>
              <a:t>by</a:t>
            </a:r>
            <a:r>
              <a:rPr lang="en-GB" sz="1200" i="1">
                <a:solidFill>
                  <a:schemeClr val="bg1"/>
                </a:solidFill>
                <a:latin typeface="Rockwell" panose="02060603020205020403" pitchFamily="18" charset="0"/>
              </a:rPr>
              <a:t> </a:t>
            </a:r>
            <a:r>
              <a:rPr lang="en-GB" sz="1200">
                <a:solidFill>
                  <a:schemeClr val="bg1"/>
                </a:solidFill>
                <a:latin typeface="Rockwell" panose="02060603020205020403" pitchFamily="18" charset="0"/>
              </a:rPr>
              <a:t>Edvard Munch (1893)</a:t>
            </a:r>
          </a:p>
        </p:txBody>
      </p:sp>
      <p:pic>
        <p:nvPicPr>
          <p:cNvPr id="7" name="Picture 6" descr="A picture containing text&#10;&#10;Description automatically generated">
            <a:extLst>
              <a:ext uri="{FF2B5EF4-FFF2-40B4-BE49-F238E27FC236}">
                <a16:creationId xmlns:a16="http://schemas.microsoft.com/office/drawing/2014/main" id="{4E6B04BA-4E06-4AA5-ADF9-7A2347087922}"/>
              </a:ext>
            </a:extLst>
          </p:cNvPr>
          <p:cNvPicPr>
            <a:picLocks noChangeAspect="1"/>
          </p:cNvPicPr>
          <p:nvPr/>
        </p:nvPicPr>
        <p:blipFill rotWithShape="1">
          <a:blip r:embed="rId3"/>
          <a:srcRect l="54713" t="20547" r="21558" b="50000"/>
          <a:stretch/>
        </p:blipFill>
        <p:spPr>
          <a:xfrm>
            <a:off x="6094742" y="762000"/>
            <a:ext cx="5736311" cy="4006496"/>
          </a:xfrm>
          <a:prstGeom prst="rect">
            <a:avLst/>
          </a:prstGeom>
        </p:spPr>
      </p:pic>
      <p:sp>
        <p:nvSpPr>
          <p:cNvPr id="9" name="TextBox 8">
            <a:extLst>
              <a:ext uri="{FF2B5EF4-FFF2-40B4-BE49-F238E27FC236}">
                <a16:creationId xmlns:a16="http://schemas.microsoft.com/office/drawing/2014/main" id="{699757FD-1C5E-41E1-83C9-771E555891E2}"/>
              </a:ext>
            </a:extLst>
          </p:cNvPr>
          <p:cNvSpPr txBox="1"/>
          <p:nvPr/>
        </p:nvSpPr>
        <p:spPr>
          <a:xfrm>
            <a:off x="6096104" y="5664868"/>
            <a:ext cx="5733690" cy="287025"/>
          </a:xfrm>
          <a:prstGeom prst="rect">
            <a:avLst/>
          </a:prstGeom>
          <a:noFill/>
        </p:spPr>
        <p:txBody>
          <a:bodyPr wrap="square" rtlCol="0">
            <a:spAutoFit/>
          </a:bodyPr>
          <a:lstStyle/>
          <a:p>
            <a:pPr algn="ctr"/>
            <a:r>
              <a:rPr lang="en-GB" sz="1200" i="1">
                <a:solidFill>
                  <a:schemeClr val="bg1"/>
                </a:solidFill>
                <a:latin typeface="Rockwell" panose="02060603020205020403" pitchFamily="18" charset="0"/>
              </a:rPr>
              <a:t>Summer I </a:t>
            </a:r>
            <a:r>
              <a:rPr lang="en-GB" sz="1200">
                <a:solidFill>
                  <a:schemeClr val="bg1"/>
                </a:solidFill>
                <a:latin typeface="Rockwell" panose="02060603020205020403" pitchFamily="18" charset="0"/>
              </a:rPr>
              <a:t>by</a:t>
            </a:r>
            <a:r>
              <a:rPr lang="en-GB" sz="1200" i="1">
                <a:solidFill>
                  <a:schemeClr val="bg1"/>
                </a:solidFill>
                <a:latin typeface="Rockwell" panose="02060603020205020403" pitchFamily="18" charset="0"/>
              </a:rPr>
              <a:t> </a:t>
            </a:r>
            <a:r>
              <a:rPr lang="en-GB" sz="1200">
                <a:solidFill>
                  <a:schemeClr val="bg1"/>
                </a:solidFill>
                <a:latin typeface="Rockwell" panose="02060603020205020403" pitchFamily="18" charset="0"/>
              </a:rPr>
              <a:t>Perle Fine (1958-1959)</a:t>
            </a:r>
          </a:p>
        </p:txBody>
      </p:sp>
    </p:spTree>
    <p:extLst>
      <p:ext uri="{BB962C8B-B14F-4D97-AF65-F5344CB8AC3E}">
        <p14:creationId xmlns:p14="http://schemas.microsoft.com/office/powerpoint/2010/main" val="2772289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F6EB2-3F48-4DA0-BAFB-DE210575E18B}"/>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Expressionism Artwork</a:t>
            </a:r>
          </a:p>
        </p:txBody>
      </p:sp>
      <p:sp>
        <p:nvSpPr>
          <p:cNvPr id="3" name="Content Placeholder 2">
            <a:extLst>
              <a:ext uri="{FF2B5EF4-FFF2-40B4-BE49-F238E27FC236}">
                <a16:creationId xmlns:a16="http://schemas.microsoft.com/office/drawing/2014/main" id="{2A26586D-727B-4D86-AF35-E2023EF560E4}"/>
              </a:ext>
            </a:extLst>
          </p:cNvPr>
          <p:cNvSpPr>
            <a:spLocks noGrp="1"/>
          </p:cNvSpPr>
          <p:nvPr>
            <p:ph idx="1"/>
          </p:nvPr>
        </p:nvSpPr>
        <p:spPr>
          <a:xfrm>
            <a:off x="838200" y="1825625"/>
            <a:ext cx="4763610" cy="2513407"/>
          </a:xfrm>
        </p:spPr>
        <p:txBody>
          <a:bodyPr vert="horz" lIns="91440" tIns="45720" rIns="91440" bIns="45720" rtlCol="0" anchor="t">
            <a:normAutofit fontScale="92500" lnSpcReduction="20000"/>
          </a:bodyPr>
          <a:lstStyle/>
          <a:p>
            <a:pPr marL="0" indent="0" algn="ctr">
              <a:buNone/>
            </a:pPr>
            <a:r>
              <a:rPr lang="en-GB" sz="1400" i="1" u="sng">
                <a:solidFill>
                  <a:schemeClr val="bg1"/>
                </a:solidFill>
                <a:latin typeface="Rockwell" panose="02060603020205020403" pitchFamily="18" charset="0"/>
              </a:rPr>
              <a:t>Large Blue Horses </a:t>
            </a:r>
            <a:r>
              <a:rPr lang="en-GB" sz="1400" u="sng">
                <a:solidFill>
                  <a:schemeClr val="bg1"/>
                </a:solidFill>
                <a:latin typeface="Rockwell" panose="02060603020205020403" pitchFamily="18" charset="0"/>
              </a:rPr>
              <a:t>by Franz Marc (1911</a:t>
            </a:r>
            <a:r>
              <a:rPr lang="en-GB" sz="1400">
                <a:solidFill>
                  <a:schemeClr val="bg1"/>
                </a:solidFill>
                <a:latin typeface="Rockwell" panose="02060603020205020403" pitchFamily="18" charset="0"/>
              </a:rPr>
              <a:t>)  </a:t>
            </a:r>
          </a:p>
          <a:p>
            <a:pPr marL="0" indent="0">
              <a:buNone/>
            </a:pPr>
            <a:r>
              <a:rPr lang="en-GB" sz="1400">
                <a:solidFill>
                  <a:schemeClr val="bg1"/>
                </a:solidFill>
                <a:latin typeface="Rockwell"/>
              </a:rPr>
              <a:t>Marc had a fascination with animals and regularly included them in his pieces. In this piece he is showing a horse which he felt were a symbolism of spiritual renewal.  In the piece he uses bold colours and shapes but still shows the calmness and serenity of the horse and by extension the spirit.  Marc was a leading member in a group of Expressionism artist called Der Blaue Reiter, founded by August Make and other artists.  Marc and Wassily Kandinsky, another member of the group published a collection of essays on art, this was a look into animals and their meanings and their use in the expressionism movement. The group ended  during the First World War were Marc and Make were killed.  This piece is currently in display in the Walker Arts Centre in Minneapolis. </a:t>
            </a:r>
            <a:endParaRPr lang="en-GB" sz="1400">
              <a:solidFill>
                <a:schemeClr val="bg1"/>
              </a:solidFill>
              <a:latin typeface="Rockwell" panose="02060603020205020403" pitchFamily="18" charset="0"/>
            </a:endParaRPr>
          </a:p>
        </p:txBody>
      </p:sp>
      <p:pic>
        <p:nvPicPr>
          <p:cNvPr id="4" name="Picture 8">
            <a:extLst>
              <a:ext uri="{FF2B5EF4-FFF2-40B4-BE49-F238E27FC236}">
                <a16:creationId xmlns:a16="http://schemas.microsoft.com/office/drawing/2014/main" id="{16BEB236-6E63-491B-BFE8-5DF66476DC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180" y="4339032"/>
            <a:ext cx="4111650" cy="242575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404F887C-2C2F-4432-A6E5-22E39DCB615A}"/>
              </a:ext>
            </a:extLst>
          </p:cNvPr>
          <p:cNvSpPr txBox="1">
            <a:spLocks/>
          </p:cNvSpPr>
          <p:nvPr/>
        </p:nvSpPr>
        <p:spPr>
          <a:xfrm>
            <a:off x="6590190" y="1825625"/>
            <a:ext cx="4763610" cy="2321087"/>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u="sng">
                <a:solidFill>
                  <a:srgbClr val="FFFFFF"/>
                </a:solidFill>
                <a:latin typeface="Rockwell"/>
              </a:rPr>
              <a:t>Street, Berlin </a:t>
            </a:r>
            <a:r>
              <a:rPr lang="en-GB" sz="1400" u="sng">
                <a:solidFill>
                  <a:srgbClr val="FFFFFF"/>
                </a:solidFill>
                <a:latin typeface="Rockwell"/>
              </a:rPr>
              <a:t>by Ernst Ludwig Kirchner (1913) </a:t>
            </a:r>
          </a:p>
          <a:p>
            <a:pPr marL="0" indent="0">
              <a:buNone/>
            </a:pPr>
            <a:r>
              <a:rPr lang="en-GB" sz="1400">
                <a:solidFill>
                  <a:srgbClr val="FFFFFF"/>
                </a:solidFill>
                <a:latin typeface="Rockwell"/>
              </a:rPr>
              <a:t>Kirchner is known for depicting street scenes in Berlin. He creates pieces with rough angular strokes and more acidic bold colours and creates elongated forms. These techniques create an exaggerated version of the street to depict a more rebellious break from tradition. Kirchner was also a founding member of </a:t>
            </a:r>
            <a:r>
              <a:rPr lang="en-GB" sz="1400" i="1">
                <a:solidFill>
                  <a:srgbClr val="FFFFFF"/>
                </a:solidFill>
                <a:latin typeface="Rockwell"/>
                <a:ea typeface="+mn-lt"/>
                <a:cs typeface="+mn-lt"/>
              </a:rPr>
              <a:t>Die Brücke</a:t>
            </a:r>
            <a:r>
              <a:rPr lang="en-GB" sz="1400">
                <a:solidFill>
                  <a:srgbClr val="FFFFFF"/>
                </a:solidFill>
                <a:latin typeface="Rockwell"/>
              </a:rPr>
              <a:t>, another group of artists within the Expressionism movement. Their intention was to visibly renounce Impressionism's need to portray everything accurately. This is also shown in the subjects depicted, as two of them are prostitutes, very scandalous for the time. This is currently being displayed in The Museum of Modern Art in New York. </a:t>
            </a:r>
          </a:p>
        </p:txBody>
      </p:sp>
      <p:pic>
        <p:nvPicPr>
          <p:cNvPr id="6" name="Picture 6">
            <a:extLst>
              <a:ext uri="{FF2B5EF4-FFF2-40B4-BE49-F238E27FC236}">
                <a16:creationId xmlns:a16="http://schemas.microsoft.com/office/drawing/2014/main" id="{C08BCCF0-1BF7-4F59-85C9-E6DD29363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3269" y="4146712"/>
            <a:ext cx="2006353" cy="271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458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26586D-727B-4D86-AF35-E2023EF560E4}"/>
              </a:ext>
            </a:extLst>
          </p:cNvPr>
          <p:cNvSpPr>
            <a:spLocks noGrp="1"/>
          </p:cNvSpPr>
          <p:nvPr>
            <p:ph idx="1"/>
          </p:nvPr>
        </p:nvSpPr>
        <p:spPr>
          <a:xfrm>
            <a:off x="838200" y="760305"/>
            <a:ext cx="4763610" cy="2513407"/>
          </a:xfrm>
        </p:spPr>
        <p:txBody>
          <a:bodyPr>
            <a:normAutofit/>
          </a:bodyPr>
          <a:lstStyle/>
          <a:p>
            <a:pPr marL="0" indent="0" algn="ctr">
              <a:buNone/>
            </a:pPr>
            <a:r>
              <a:rPr lang="en-GB" sz="1400" i="1" u="sng">
                <a:solidFill>
                  <a:schemeClr val="bg1"/>
                </a:solidFill>
                <a:latin typeface="Rockwell" panose="02060603020205020403" pitchFamily="18" charset="0"/>
              </a:rPr>
              <a:t>Sitting Woman With Legs Drawn Up </a:t>
            </a:r>
            <a:r>
              <a:rPr lang="en-GB" sz="1400" u="sng">
                <a:solidFill>
                  <a:schemeClr val="bg1"/>
                </a:solidFill>
                <a:latin typeface="Rockwell" panose="02060603020205020403" pitchFamily="18" charset="0"/>
              </a:rPr>
              <a:t>by Egon Schiele (1917) </a:t>
            </a:r>
          </a:p>
          <a:p>
            <a:pPr marL="0" indent="0">
              <a:buNone/>
            </a:pPr>
            <a:r>
              <a:rPr lang="en-GB" sz="1400">
                <a:solidFill>
                  <a:schemeClr val="bg1"/>
                </a:solidFill>
                <a:latin typeface="Rockwell" panose="02060603020205020403" pitchFamily="18" charset="0"/>
              </a:rPr>
              <a:t>This is a depiction of Schiele’s wife Edith. Schiele is known for jarring and sometimes grotesque depictions of sexuality in his works. Here his wife has limited clothing and is sat in a more unnatural position. The expression on her face seems to confront and challenge the person looking at her which contradicts the idea of passive femininity. He was known for making the image he interpreted not the one he saw. This piece is currently on display in the National Gallery in Prague. </a:t>
            </a:r>
          </a:p>
        </p:txBody>
      </p:sp>
      <p:sp>
        <p:nvSpPr>
          <p:cNvPr id="5" name="Content Placeholder 2">
            <a:extLst>
              <a:ext uri="{FF2B5EF4-FFF2-40B4-BE49-F238E27FC236}">
                <a16:creationId xmlns:a16="http://schemas.microsoft.com/office/drawing/2014/main" id="{404F887C-2C2F-4432-A6E5-22E39DCB615A}"/>
              </a:ext>
            </a:extLst>
          </p:cNvPr>
          <p:cNvSpPr txBox="1">
            <a:spLocks/>
          </p:cNvSpPr>
          <p:nvPr/>
        </p:nvSpPr>
        <p:spPr>
          <a:xfrm>
            <a:off x="6590192" y="760305"/>
            <a:ext cx="4763610" cy="23210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u="sng">
                <a:solidFill>
                  <a:schemeClr val="bg1"/>
                </a:solidFill>
                <a:latin typeface="Rockwell" panose="02060603020205020403" pitchFamily="18" charset="0"/>
              </a:rPr>
              <a:t>Mad Woman </a:t>
            </a:r>
            <a:r>
              <a:rPr lang="en-GB" sz="1400" u="sng">
                <a:solidFill>
                  <a:schemeClr val="bg1"/>
                </a:solidFill>
                <a:latin typeface="Rockwell" panose="02060603020205020403" pitchFamily="18" charset="0"/>
              </a:rPr>
              <a:t>by Chaim Soutine (1920)  </a:t>
            </a:r>
          </a:p>
          <a:p>
            <a:pPr marL="0" indent="0">
              <a:buNone/>
            </a:pPr>
            <a:r>
              <a:rPr lang="en-GB" sz="1400">
                <a:solidFill>
                  <a:schemeClr val="bg1"/>
                </a:solidFill>
                <a:latin typeface="Rockwell"/>
              </a:rPr>
              <a:t>Soutine created two Mad Woman paintings with this being the darker of the two. This has violent brush strokes and contorted features, which convey the tension and inner battle of the woman. However, still has the colour to give her character and life. Showing the pulling and pushing of the woman's movements in the coat gives a real sense of movement. Due to the closeness of Soutine to the subject, who was considered mysterious and dangerous, he was seen as an empathetic person. It is currently in the National Museum of Western Art in Tokyo. </a:t>
            </a:r>
            <a:endParaRPr lang="en-GB" sz="1400">
              <a:solidFill>
                <a:schemeClr val="bg1"/>
              </a:solidFill>
              <a:latin typeface="Rockwell" panose="02060603020205020403" pitchFamily="18" charset="0"/>
            </a:endParaRPr>
          </a:p>
        </p:txBody>
      </p:sp>
      <p:pic>
        <p:nvPicPr>
          <p:cNvPr id="9" name="Picture 4">
            <a:extLst>
              <a:ext uri="{FF2B5EF4-FFF2-40B4-BE49-F238E27FC236}">
                <a16:creationId xmlns:a16="http://schemas.microsoft.com/office/drawing/2014/main" id="{06C7301A-DFA7-47B1-BA6F-D8432023C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4928" y="3273712"/>
            <a:ext cx="2210154" cy="326221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haim Soutine: Mad Woman (1920)">
            <a:extLst>
              <a:ext uri="{FF2B5EF4-FFF2-40B4-BE49-F238E27FC236}">
                <a16:creationId xmlns:a16="http://schemas.microsoft.com/office/drawing/2014/main" id="{BA89C650-684A-4867-9803-619467B59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6626" y="3273712"/>
            <a:ext cx="2050741" cy="326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9102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DC179-669F-487D-9545-83D3A96FC71A}"/>
              </a:ext>
            </a:extLst>
          </p:cNvPr>
          <p:cNvSpPr>
            <a:spLocks noGrp="1"/>
          </p:cNvSpPr>
          <p:nvPr>
            <p:ph type="title"/>
          </p:nvPr>
        </p:nvSpPr>
        <p:spPr/>
        <p:txBody>
          <a:bodyPr/>
          <a:lstStyle/>
          <a:p>
            <a:r>
              <a:rPr lang="en-GB">
                <a:solidFill>
                  <a:srgbClr val="7902AE"/>
                </a:solidFill>
              </a:rPr>
              <a:t>German Expressionism in Film and Theatre </a:t>
            </a:r>
          </a:p>
        </p:txBody>
      </p:sp>
      <p:sp>
        <p:nvSpPr>
          <p:cNvPr id="3" name="Content Placeholder 2">
            <a:extLst>
              <a:ext uri="{FF2B5EF4-FFF2-40B4-BE49-F238E27FC236}">
                <a16:creationId xmlns:a16="http://schemas.microsoft.com/office/drawing/2014/main" id="{104EA138-25C0-4AC1-B378-2708C42C103D}"/>
              </a:ext>
            </a:extLst>
          </p:cNvPr>
          <p:cNvSpPr>
            <a:spLocks noGrp="1"/>
          </p:cNvSpPr>
          <p:nvPr>
            <p:ph idx="1"/>
          </p:nvPr>
        </p:nvSpPr>
        <p:spPr/>
        <p:txBody>
          <a:bodyPr/>
          <a:lstStyle/>
          <a:p>
            <a:r>
              <a:rPr lang="en-GB">
                <a:solidFill>
                  <a:srgbClr val="7902AE"/>
                </a:solidFill>
              </a:rPr>
              <a:t>They didn’t like dollhouse- felt realism and struggle was more real and respectable because of soldiers in the trenches</a:t>
            </a:r>
          </a:p>
        </p:txBody>
      </p:sp>
    </p:spTree>
    <p:extLst>
      <p:ext uri="{BB962C8B-B14F-4D97-AF65-F5344CB8AC3E}">
        <p14:creationId xmlns:p14="http://schemas.microsoft.com/office/powerpoint/2010/main" val="2110774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D182F-F3EE-4925-92D9-623EAA7E092B}"/>
              </a:ext>
            </a:extLst>
          </p:cNvPr>
          <p:cNvSpPr>
            <a:spLocks noGrp="1"/>
          </p:cNvSpPr>
          <p:nvPr>
            <p:ph type="title"/>
          </p:nvPr>
        </p:nvSpPr>
        <p:spPr/>
        <p:txBody>
          <a:bodyPr/>
          <a:lstStyle/>
          <a:p>
            <a:pPr algn="ctr"/>
            <a:r>
              <a:rPr lang="en-GB">
                <a:solidFill>
                  <a:schemeClr val="bg1"/>
                </a:solidFill>
                <a:latin typeface="Rockwell Condensed" panose="02060603050405020104" pitchFamily="18" charset="0"/>
              </a:rPr>
              <a:t>The Cabinet of Doctor Caligari (1920)</a:t>
            </a:r>
          </a:p>
        </p:txBody>
      </p:sp>
      <p:sp>
        <p:nvSpPr>
          <p:cNvPr id="3" name="Content Placeholder 2">
            <a:extLst>
              <a:ext uri="{FF2B5EF4-FFF2-40B4-BE49-F238E27FC236}">
                <a16:creationId xmlns:a16="http://schemas.microsoft.com/office/drawing/2014/main" id="{3E41FFDC-86A9-447E-B8D4-C60DEE4768AC}"/>
              </a:ext>
            </a:extLst>
          </p:cNvPr>
          <p:cNvSpPr>
            <a:spLocks noGrp="1"/>
          </p:cNvSpPr>
          <p:nvPr>
            <p:ph idx="1"/>
          </p:nvPr>
        </p:nvSpPr>
        <p:spPr>
          <a:xfrm>
            <a:off x="4798243" y="1825625"/>
            <a:ext cx="6555557" cy="4351338"/>
          </a:xfrm>
        </p:spPr>
        <p:txBody>
          <a:bodyPr>
            <a:normAutofit fontScale="47500" lnSpcReduction="20000"/>
          </a:bodyPr>
          <a:lstStyle/>
          <a:p>
            <a:pPr marL="0" indent="0">
              <a:buNone/>
            </a:pPr>
            <a:r>
              <a:rPr lang="en-GB" b="0" i="0">
                <a:solidFill>
                  <a:schemeClr val="bg1"/>
                </a:solidFill>
                <a:effectLst/>
                <a:latin typeface="Rockwell" panose="02060603020205020403" pitchFamily="18" charset="0"/>
              </a:rPr>
              <a:t>Written by first-time screenwriters Hans Janowitz and Carl Mayer </a:t>
            </a:r>
            <a:r>
              <a:rPr lang="en-GB">
                <a:solidFill>
                  <a:schemeClr val="bg1"/>
                </a:solidFill>
                <a:latin typeface="Rockwell" panose="02060603020205020403" pitchFamily="18" charset="0"/>
              </a:rPr>
              <a:t>The Cabinet of Dr Caligari is a German silent film from 1920, it is one of the first ever films in the horror genre and the first film to be shot in the style of German Expressionism. </a:t>
            </a:r>
          </a:p>
          <a:p>
            <a:pPr marL="0" indent="0">
              <a:buNone/>
            </a:pPr>
            <a:r>
              <a:rPr lang="en-GB">
                <a:solidFill>
                  <a:schemeClr val="bg1"/>
                </a:solidFill>
                <a:latin typeface="Rockwell" panose="02060603020205020403" pitchFamily="18" charset="0"/>
              </a:rPr>
              <a:t>In the story Dr. Caligari and his companion Cesar, a man who can be commanded to complete his masters biding, arrive in a rural town. When murders start to occur the towns people suspect the doctor and Cesar. </a:t>
            </a:r>
          </a:p>
          <a:p>
            <a:pPr marL="0" indent="0">
              <a:buNone/>
            </a:pPr>
            <a:r>
              <a:rPr lang="en-GB">
                <a:solidFill>
                  <a:schemeClr val="bg1"/>
                </a:solidFill>
                <a:latin typeface="Rockwell" panose="02060603020205020403" pitchFamily="18" charset="0"/>
              </a:rPr>
              <a:t>Creating and utilising the interesting shapes and lighting styles of this movement made the film more thrilling and eerie. For example the lighting is very shadowed and can sometimes cast shadows across the face giving off a mysterious scary vibe. The shapes of the set and the cramped space they are in also give a spooky and slightly wrong feel that puts the viewer on edge. </a:t>
            </a:r>
          </a:p>
          <a:p>
            <a:pPr marL="0" indent="0">
              <a:buNone/>
            </a:pPr>
            <a:r>
              <a:rPr lang="en-GB">
                <a:solidFill>
                  <a:schemeClr val="bg1"/>
                </a:solidFill>
                <a:latin typeface="Rockwell" panose="02060603020205020403" pitchFamily="18" charset="0"/>
              </a:rPr>
              <a:t>This film created a resurgence in German theatres after World War I, due to the fact that there was an embargo on allied films. It also inspired other films like </a:t>
            </a:r>
            <a:r>
              <a:rPr lang="en-GB" i="1">
                <a:solidFill>
                  <a:schemeClr val="bg1"/>
                </a:solidFill>
                <a:latin typeface="Rockwell" panose="02060603020205020403" pitchFamily="18" charset="0"/>
              </a:rPr>
              <a:t>Nosferatu </a:t>
            </a:r>
            <a:r>
              <a:rPr lang="en-GB">
                <a:solidFill>
                  <a:schemeClr val="bg1"/>
                </a:solidFill>
                <a:latin typeface="Rockwell" panose="02060603020205020403" pitchFamily="18" charset="0"/>
              </a:rPr>
              <a:t>(1922) and </a:t>
            </a:r>
            <a:r>
              <a:rPr lang="en-GB" i="1">
                <a:solidFill>
                  <a:schemeClr val="bg1"/>
                </a:solidFill>
                <a:latin typeface="Rockwell" panose="02060603020205020403" pitchFamily="18" charset="0"/>
              </a:rPr>
              <a:t>Metropolis </a:t>
            </a:r>
            <a:r>
              <a:rPr lang="en-GB">
                <a:solidFill>
                  <a:schemeClr val="bg1"/>
                </a:solidFill>
                <a:latin typeface="Rockwell" panose="02060603020205020403" pitchFamily="18" charset="0"/>
              </a:rPr>
              <a:t>(1927). It also inspired the post World War II American film movement known as film noir. </a:t>
            </a:r>
          </a:p>
          <a:p>
            <a:pPr marL="0" indent="0">
              <a:buNone/>
            </a:pPr>
            <a:r>
              <a:rPr lang="en-GB">
                <a:solidFill>
                  <a:schemeClr val="bg1"/>
                </a:solidFill>
                <a:latin typeface="Rockwell" panose="02060603020205020403" pitchFamily="18" charset="0"/>
              </a:rPr>
              <a:t>Personally for me after watching the film I was left with a sese of wanting a bit more from the story. I can see why when it was released it was seen as a really good film and a game changer for styles and themes of films but I didn’t really feel that. I think this is more because Of the fact that the films I watch are more modern so the effects, cameras and jump scares are better. I also wasn’t the biggest fan of the silent movie aspect as I found it difficult to follow the story line. </a:t>
            </a:r>
          </a:p>
          <a:p>
            <a:pPr marL="0" indent="0">
              <a:buNone/>
            </a:pPr>
            <a:r>
              <a:rPr lang="en-GB">
                <a:solidFill>
                  <a:schemeClr val="bg1"/>
                </a:solidFill>
                <a:latin typeface="Rockwell" panose="02060603020205020403" pitchFamily="18" charset="0"/>
              </a:rPr>
              <a:t>The one thing I really liked about the film was the score. Due to the lack of dialogue the score really needed to push the story forward and create the right emotions in the audience. I felt that it did do that and was the reason I stayed invested in the film. The original score of the film was created by Giuseppe </a:t>
            </a:r>
            <a:r>
              <a:rPr lang="en-GB" err="1">
                <a:solidFill>
                  <a:schemeClr val="bg1"/>
                </a:solidFill>
                <a:latin typeface="Rockwell" panose="02060603020205020403" pitchFamily="18" charset="0"/>
              </a:rPr>
              <a:t>Becce</a:t>
            </a:r>
            <a:r>
              <a:rPr lang="en-GB" b="0" i="0">
                <a:solidFill>
                  <a:schemeClr val="bg1"/>
                </a:solidFill>
                <a:effectLst/>
                <a:latin typeface="Rockwell" panose="02060603020205020403" pitchFamily="18" charset="0"/>
              </a:rPr>
              <a:t>.</a:t>
            </a:r>
            <a:endParaRPr lang="en-GB">
              <a:solidFill>
                <a:schemeClr val="bg1"/>
              </a:solidFill>
              <a:latin typeface="Rockwell" panose="02060603020205020403" pitchFamily="18" charset="0"/>
            </a:endParaRPr>
          </a:p>
        </p:txBody>
      </p:sp>
      <p:pic>
        <p:nvPicPr>
          <p:cNvPr id="1026" name="Picture 2" descr="Image result for the cabinet of dr. caligari">
            <a:extLst>
              <a:ext uri="{FF2B5EF4-FFF2-40B4-BE49-F238E27FC236}">
                <a16:creationId xmlns:a16="http://schemas.microsoft.com/office/drawing/2014/main" id="{FFF22C3E-AFEC-4AE2-8D8D-956628FFB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587902"/>
            <a:ext cx="3544479" cy="4776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22360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070F-8B5C-4885-AE59-2A778B9072DB}"/>
              </a:ext>
            </a:extLst>
          </p:cNvPr>
          <p:cNvSpPr>
            <a:spLocks noGrp="1"/>
          </p:cNvSpPr>
          <p:nvPr>
            <p:ph type="title"/>
          </p:nvPr>
        </p:nvSpPr>
        <p:spPr/>
        <p:txBody>
          <a:bodyPr/>
          <a:lstStyle/>
          <a:p>
            <a:pPr algn="ctr"/>
            <a:r>
              <a:rPr lang="en-GB" i="1">
                <a:solidFill>
                  <a:schemeClr val="bg1"/>
                </a:solidFill>
                <a:latin typeface="Rockwell Condensed" panose="02060603050405020104" pitchFamily="18" charset="0"/>
              </a:rPr>
              <a:t>Metropolis</a:t>
            </a:r>
            <a:r>
              <a:rPr lang="en-GB">
                <a:solidFill>
                  <a:schemeClr val="bg1"/>
                </a:solidFill>
                <a:latin typeface="Rockwell Condensed" panose="02060603050405020104" pitchFamily="18" charset="0"/>
              </a:rPr>
              <a:t> (1927)</a:t>
            </a:r>
          </a:p>
        </p:txBody>
      </p:sp>
      <p:sp>
        <p:nvSpPr>
          <p:cNvPr id="3" name="Content Placeholder 2">
            <a:extLst>
              <a:ext uri="{FF2B5EF4-FFF2-40B4-BE49-F238E27FC236}">
                <a16:creationId xmlns:a16="http://schemas.microsoft.com/office/drawing/2014/main" id="{5F221541-72AA-4A50-BFF5-C022AA3B8DC4}"/>
              </a:ext>
            </a:extLst>
          </p:cNvPr>
          <p:cNvSpPr>
            <a:spLocks noGrp="1"/>
          </p:cNvSpPr>
          <p:nvPr>
            <p:ph idx="1"/>
          </p:nvPr>
        </p:nvSpPr>
        <p:spPr>
          <a:xfrm>
            <a:off x="838200" y="1825625"/>
            <a:ext cx="7320379" cy="4351338"/>
          </a:xfrm>
        </p:spPr>
        <p:txBody>
          <a:bodyPr vert="horz" lIns="91440" tIns="45720" rIns="91440" bIns="45720" rtlCol="0" anchor="t">
            <a:normAutofit fontScale="92500"/>
          </a:bodyPr>
          <a:lstStyle/>
          <a:p>
            <a:pPr marL="0" indent="0">
              <a:buNone/>
            </a:pPr>
            <a:r>
              <a:rPr lang="en-GB" sz="1200">
                <a:solidFill>
                  <a:schemeClr val="bg1"/>
                </a:solidFill>
                <a:latin typeface="Rockwell" panose="02060603020205020403" pitchFamily="18" charset="0"/>
              </a:rPr>
              <a:t>Written in 1927 </a:t>
            </a:r>
            <a:r>
              <a:rPr lang="en-GB" sz="1200" i="1">
                <a:solidFill>
                  <a:schemeClr val="bg1"/>
                </a:solidFill>
                <a:latin typeface="Rockwell" panose="02060603020205020403" pitchFamily="18" charset="0"/>
              </a:rPr>
              <a:t>Metropolis </a:t>
            </a:r>
            <a:r>
              <a:rPr lang="en-GB" sz="1200">
                <a:solidFill>
                  <a:schemeClr val="bg1"/>
                </a:solidFill>
                <a:latin typeface="Rockwell" panose="02060603020205020403" pitchFamily="18" charset="0"/>
              </a:rPr>
              <a:t>is directed by Fritz Lang, the screen play was written by Thea von Harbou. She also wrote the book that the film is based on, of the same name, that was released in 1925. The film is considered a pioneering film in the science fiction genre, and an important film in the German Expressionism movement. </a:t>
            </a:r>
          </a:p>
          <a:p>
            <a:pPr marL="0" indent="0">
              <a:buNone/>
            </a:pPr>
            <a:r>
              <a:rPr lang="en-GB" sz="1200">
                <a:solidFill>
                  <a:schemeClr val="bg1"/>
                </a:solidFill>
                <a:latin typeface="Rockwell"/>
              </a:rPr>
              <a:t>In the film we are in the city of Metropolis where everyone lives an easy life. Freder one day sees a beautiful woman and a group of children who quickly disappear. When he tries to follow them, he ends up under the city where the working classes are working to keep the city above functioning correctly. While he is down there, he has a vision that the machines working the city are eating the people. He then decides to try and change the system. He tries to become the heart that connects the hands (workers) and the head (people of the city). </a:t>
            </a:r>
            <a:endParaRPr lang="en-GB" sz="1200">
              <a:solidFill>
                <a:schemeClr val="bg1"/>
              </a:solidFill>
              <a:latin typeface="Rockwell" panose="02060603020205020403" pitchFamily="18" charset="0"/>
            </a:endParaRPr>
          </a:p>
          <a:p>
            <a:pPr marL="0" indent="0">
              <a:buNone/>
            </a:pPr>
            <a:r>
              <a:rPr lang="en-GB" sz="1200">
                <a:solidFill>
                  <a:schemeClr val="bg1"/>
                </a:solidFill>
                <a:latin typeface="Rockwell"/>
              </a:rPr>
              <a:t>Comparatively to </a:t>
            </a:r>
            <a:r>
              <a:rPr lang="en-GB" sz="1200" i="1">
                <a:solidFill>
                  <a:schemeClr val="bg1"/>
                </a:solidFill>
                <a:latin typeface="Rockwell"/>
              </a:rPr>
              <a:t>The Cabinet of Doctor Caligari</a:t>
            </a:r>
            <a:r>
              <a:rPr lang="en-GB" sz="1200">
                <a:solidFill>
                  <a:schemeClr val="bg1"/>
                </a:solidFill>
                <a:latin typeface="Rockwell"/>
              </a:rPr>
              <a:t> (1920) which uses the shapes of set and lighting techniques to be in the genre, </a:t>
            </a:r>
            <a:r>
              <a:rPr lang="en-GB" sz="1200" i="1">
                <a:solidFill>
                  <a:schemeClr val="bg1"/>
                </a:solidFill>
                <a:latin typeface="Rockwell"/>
              </a:rPr>
              <a:t>Metropolis </a:t>
            </a:r>
            <a:r>
              <a:rPr lang="en-GB" sz="1200">
                <a:solidFill>
                  <a:schemeClr val="bg1"/>
                </a:solidFill>
                <a:latin typeface="Rockwell"/>
              </a:rPr>
              <a:t>uses the themes of the story to be part of the genre, using the idea that you can upturn society and change things, and that working class people can reform the system to work for them and not against them.  </a:t>
            </a:r>
            <a:endParaRPr lang="en-GB" sz="1200">
              <a:solidFill>
                <a:schemeClr val="bg1"/>
              </a:solidFill>
              <a:latin typeface="Rockwell" panose="02060603020205020403" pitchFamily="18" charset="0"/>
            </a:endParaRPr>
          </a:p>
          <a:p>
            <a:pPr marL="0" indent="0">
              <a:buNone/>
            </a:pPr>
            <a:r>
              <a:rPr lang="en-GB" sz="1200">
                <a:solidFill>
                  <a:schemeClr val="bg1"/>
                </a:solidFill>
                <a:latin typeface="Rockwell"/>
              </a:rPr>
              <a:t>In 1927 in Germany the Weimar Republic was still the ruling body, the people of Germany were unhappy with the country's leadership and Adolf Hitler made his first public speech in the country. The film fits in well to the thoughts of the time as the people at the top were very well off and the people at the bottom were not. The idea that they could rise up and get a better life would have likely resonated with the people. </a:t>
            </a:r>
            <a:endParaRPr lang="en-GB" sz="1200">
              <a:solidFill>
                <a:schemeClr val="bg1"/>
              </a:solidFill>
              <a:latin typeface="Rockwell" panose="02060603020205020403" pitchFamily="18" charset="0"/>
            </a:endParaRPr>
          </a:p>
          <a:p>
            <a:pPr marL="0" indent="0">
              <a:buNone/>
            </a:pPr>
            <a:r>
              <a:rPr lang="en-GB" sz="1200">
                <a:solidFill>
                  <a:schemeClr val="bg1"/>
                </a:solidFill>
                <a:latin typeface="Rockwell"/>
              </a:rPr>
              <a:t>Due to the fact that there is a 7-year gap between </a:t>
            </a:r>
            <a:r>
              <a:rPr lang="en-GB" sz="1200" i="1">
                <a:solidFill>
                  <a:schemeClr val="bg1"/>
                </a:solidFill>
                <a:latin typeface="Rockwell"/>
              </a:rPr>
              <a:t>The Cabinet of Doctor Caligari </a:t>
            </a:r>
            <a:r>
              <a:rPr lang="en-GB" sz="1200">
                <a:solidFill>
                  <a:schemeClr val="bg1"/>
                </a:solidFill>
                <a:latin typeface="Rockwell"/>
              </a:rPr>
              <a:t>and </a:t>
            </a:r>
            <a:r>
              <a:rPr lang="en-GB" sz="1200" i="1">
                <a:solidFill>
                  <a:schemeClr val="bg1"/>
                </a:solidFill>
                <a:latin typeface="Rockwell"/>
              </a:rPr>
              <a:t>Metropolis</a:t>
            </a:r>
            <a:r>
              <a:rPr lang="en-GB" sz="1200">
                <a:solidFill>
                  <a:schemeClr val="bg1"/>
                </a:solidFill>
                <a:latin typeface="Rockwell"/>
              </a:rPr>
              <a:t>,</a:t>
            </a:r>
            <a:r>
              <a:rPr lang="en-GB" sz="1200" i="1">
                <a:solidFill>
                  <a:schemeClr val="bg1"/>
                </a:solidFill>
                <a:latin typeface="Rockwell"/>
              </a:rPr>
              <a:t> </a:t>
            </a:r>
            <a:r>
              <a:rPr lang="en-GB" sz="1200">
                <a:solidFill>
                  <a:schemeClr val="bg1"/>
                </a:solidFill>
                <a:latin typeface="Rockwell"/>
              </a:rPr>
              <a:t>there was great leaps forward in the way films were made. Due to the improvements in cameras and lighting the actors are able to perform more natural movements. This is due to the improved fps of the camera. </a:t>
            </a:r>
            <a:endParaRPr lang="en-GB" sz="1200">
              <a:solidFill>
                <a:schemeClr val="bg1"/>
              </a:solidFill>
              <a:latin typeface="Rockwell" panose="02060603020205020403" pitchFamily="18" charset="0"/>
            </a:endParaRPr>
          </a:p>
          <a:p>
            <a:pPr marL="0" indent="0">
              <a:buNone/>
            </a:pPr>
            <a:r>
              <a:rPr lang="en-GB" sz="1200">
                <a:solidFill>
                  <a:schemeClr val="bg1"/>
                </a:solidFill>
                <a:latin typeface="Rockwell"/>
              </a:rPr>
              <a:t>When I watched </a:t>
            </a:r>
            <a:r>
              <a:rPr lang="en-GB" sz="1200" i="1">
                <a:solidFill>
                  <a:schemeClr val="bg1"/>
                </a:solidFill>
                <a:latin typeface="Rockwell"/>
              </a:rPr>
              <a:t>Metropolis </a:t>
            </a:r>
            <a:r>
              <a:rPr lang="en-GB" sz="1200">
                <a:solidFill>
                  <a:schemeClr val="bg1"/>
                </a:solidFill>
                <a:latin typeface="Rockwell"/>
              </a:rPr>
              <a:t>I was slightly confused. Initially I didn’t understand what was happening. I think from watching these films I have learnt that I am very much a person who needs dialogue to enjoy a film. I also ended up watching a 2-hour version of the film which was like pulling teeth by the end of it. I can see how it fits with the genre and really makes you think how something doesn’t have to hit you in the face with the movement for a film to be a part of it. </a:t>
            </a:r>
            <a:endParaRPr lang="en-GB" sz="1200">
              <a:solidFill>
                <a:schemeClr val="bg1"/>
              </a:solidFill>
              <a:latin typeface="Rockwell" panose="02060603020205020403" pitchFamily="18" charset="0"/>
            </a:endParaRPr>
          </a:p>
        </p:txBody>
      </p:sp>
      <p:pic>
        <p:nvPicPr>
          <p:cNvPr id="1028" name="Picture 4" descr="Pin em metropolis">
            <a:extLst>
              <a:ext uri="{FF2B5EF4-FFF2-40B4-BE49-F238E27FC236}">
                <a16:creationId xmlns:a16="http://schemas.microsoft.com/office/drawing/2014/main" id="{2BC76FAC-408C-4273-89D8-69065380DD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0712" y="0"/>
            <a:ext cx="308133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4977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4438-5796-46B6-9AB4-1E300E56CA02}"/>
              </a:ext>
            </a:extLst>
          </p:cNvPr>
          <p:cNvSpPr>
            <a:spLocks noGrp="1"/>
          </p:cNvSpPr>
          <p:nvPr>
            <p:ph type="title"/>
          </p:nvPr>
        </p:nvSpPr>
        <p:spPr/>
        <p:txBody>
          <a:bodyPr/>
          <a:lstStyle/>
          <a:p>
            <a:r>
              <a:rPr lang="en-GB">
                <a:solidFill>
                  <a:srgbClr val="7902AE"/>
                </a:solidFill>
              </a:rPr>
              <a:t>What to take forward from the films </a:t>
            </a:r>
          </a:p>
        </p:txBody>
      </p:sp>
      <p:sp>
        <p:nvSpPr>
          <p:cNvPr id="3" name="Content Placeholder 2">
            <a:extLst>
              <a:ext uri="{FF2B5EF4-FFF2-40B4-BE49-F238E27FC236}">
                <a16:creationId xmlns:a16="http://schemas.microsoft.com/office/drawing/2014/main" id="{6B3B876D-EFB7-4140-BA45-AFBF229680F0}"/>
              </a:ext>
            </a:extLst>
          </p:cNvPr>
          <p:cNvSpPr>
            <a:spLocks noGrp="1"/>
          </p:cNvSpPr>
          <p:nvPr>
            <p:ph idx="1"/>
          </p:nvPr>
        </p:nvSpPr>
        <p:spPr/>
        <p:txBody>
          <a:bodyPr/>
          <a:lstStyle/>
          <a:p>
            <a:r>
              <a:rPr lang="en-GB">
                <a:solidFill>
                  <a:srgbClr val="7902AE"/>
                </a:solidFill>
              </a:rPr>
              <a:t>What impresses you </a:t>
            </a:r>
          </a:p>
          <a:p>
            <a:r>
              <a:rPr lang="en-GB">
                <a:solidFill>
                  <a:srgbClr val="7902AE"/>
                </a:solidFill>
              </a:rPr>
              <a:t>What thing is striking to you </a:t>
            </a:r>
          </a:p>
          <a:p>
            <a:r>
              <a:rPr lang="en-GB">
                <a:solidFill>
                  <a:srgbClr val="7902AE"/>
                </a:solidFill>
              </a:rPr>
              <a:t>What is visually interesting </a:t>
            </a:r>
          </a:p>
          <a:p>
            <a:r>
              <a:rPr lang="en-GB">
                <a:solidFill>
                  <a:srgbClr val="7902AE"/>
                </a:solidFill>
              </a:rPr>
              <a:t>Think critically </a:t>
            </a:r>
          </a:p>
          <a:p>
            <a:r>
              <a:rPr lang="en-GB">
                <a:solidFill>
                  <a:srgbClr val="7902AE"/>
                </a:solidFill>
              </a:rPr>
              <a:t>How can these facts help with the project </a:t>
            </a:r>
          </a:p>
        </p:txBody>
      </p:sp>
    </p:spTree>
    <p:extLst>
      <p:ext uri="{BB962C8B-B14F-4D97-AF65-F5344CB8AC3E}">
        <p14:creationId xmlns:p14="http://schemas.microsoft.com/office/powerpoint/2010/main" val="2829661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AF667-757E-4683-B3AE-59BD1FA1E89C}"/>
              </a:ext>
            </a:extLst>
          </p:cNvPr>
          <p:cNvSpPr>
            <a:spLocks noGrp="1"/>
          </p:cNvSpPr>
          <p:nvPr>
            <p:ph type="title"/>
          </p:nvPr>
        </p:nvSpPr>
        <p:spPr/>
        <p:txBody>
          <a:bodyPr/>
          <a:lstStyle/>
          <a:p>
            <a:r>
              <a:rPr lang="en-GB">
                <a:solidFill>
                  <a:srgbClr val="7902AE"/>
                </a:solidFill>
              </a:rPr>
              <a:t>Research tasks </a:t>
            </a:r>
          </a:p>
        </p:txBody>
      </p:sp>
      <p:sp>
        <p:nvSpPr>
          <p:cNvPr id="3" name="Content Placeholder 2">
            <a:extLst>
              <a:ext uri="{FF2B5EF4-FFF2-40B4-BE49-F238E27FC236}">
                <a16:creationId xmlns:a16="http://schemas.microsoft.com/office/drawing/2014/main" id="{CA889084-4F4A-45A8-994D-E1098D22120B}"/>
              </a:ext>
            </a:extLst>
          </p:cNvPr>
          <p:cNvSpPr>
            <a:spLocks noGrp="1"/>
          </p:cNvSpPr>
          <p:nvPr>
            <p:ph idx="1"/>
          </p:nvPr>
        </p:nvSpPr>
        <p:spPr/>
        <p:txBody>
          <a:bodyPr/>
          <a:lstStyle/>
          <a:p>
            <a:pPr marL="342900" indent="-342900" algn="just">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artist groups known as </a:t>
            </a:r>
            <a:r>
              <a:rPr lang="en-US" sz="1800" b="1">
                <a:solidFill>
                  <a:srgbClr val="7902AE"/>
                </a:solidFill>
                <a:effectLst/>
                <a:latin typeface="Times New Roman" panose="02020603050405020304" pitchFamily="18" charset="0"/>
                <a:ea typeface="Times New Roman" panose="02020603050405020304" pitchFamily="18" charset="0"/>
              </a:rPr>
              <a:t>Die Brücke</a:t>
            </a:r>
            <a:r>
              <a:rPr lang="en-US" sz="1800">
                <a:solidFill>
                  <a:srgbClr val="7902AE"/>
                </a:solidFill>
                <a:effectLst/>
                <a:latin typeface="Times New Roman" panose="02020603050405020304" pitchFamily="18" charset="0"/>
                <a:ea typeface="Times New Roman" panose="02020603050405020304" pitchFamily="18" charset="0"/>
              </a:rPr>
              <a:t> and  </a:t>
            </a:r>
            <a:r>
              <a:rPr lang="en-US" sz="1800" b="1">
                <a:solidFill>
                  <a:srgbClr val="7902AE"/>
                </a:solidFill>
                <a:effectLst/>
                <a:latin typeface="Times New Roman" panose="02020603050405020304" pitchFamily="18" charset="0"/>
                <a:ea typeface="Times New Roman" panose="02020603050405020304" pitchFamily="18" charset="0"/>
              </a:rPr>
              <a:t>Blaue Reiter</a:t>
            </a:r>
            <a:r>
              <a:rPr lang="en-US" sz="1800">
                <a:solidFill>
                  <a:srgbClr val="7902AE"/>
                </a:solidFill>
                <a:effectLst/>
                <a:latin typeface="Times New Roman" panose="02020603050405020304" pitchFamily="18" charset="0"/>
                <a:ea typeface="Times New Roman" panose="02020603050405020304" pitchFamily="18" charset="0"/>
              </a:rPr>
              <a:t>. Choose artwork by members of each of these groups to explore.</a:t>
            </a:r>
            <a:endParaRPr lang="en-GB" sz="1800">
              <a:solidFill>
                <a:srgbClr val="7902AE"/>
              </a:solidFill>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influences of Expressionism in architecture. Buildings designed by the following Architects; Bruno Taut, Hans </a:t>
            </a:r>
            <a:r>
              <a:rPr lang="en-US" sz="1800" err="1">
                <a:solidFill>
                  <a:srgbClr val="7902AE"/>
                </a:solidFill>
                <a:effectLst/>
                <a:latin typeface="Times New Roman" panose="02020603050405020304" pitchFamily="18" charset="0"/>
                <a:ea typeface="Times New Roman" panose="02020603050405020304" pitchFamily="18" charset="0"/>
              </a:rPr>
              <a:t>Poelzig</a:t>
            </a:r>
            <a:r>
              <a:rPr lang="en-US" sz="1800">
                <a:solidFill>
                  <a:srgbClr val="7902AE"/>
                </a:solidFill>
                <a:effectLst/>
                <a:latin typeface="Times New Roman" panose="02020603050405020304" pitchFamily="18" charset="0"/>
                <a:ea typeface="Times New Roman" panose="02020603050405020304" pitchFamily="18" charset="0"/>
              </a:rPr>
              <a:t> and Erich Mendelsohn are a good place to start.</a:t>
            </a:r>
            <a:endParaRPr lang="en-GB" sz="1800">
              <a:solidFill>
                <a:srgbClr val="7902AE"/>
              </a:solidFill>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US" sz="1800">
                <a:solidFill>
                  <a:srgbClr val="7902AE"/>
                </a:solidFill>
                <a:effectLst/>
                <a:latin typeface="Times New Roman" panose="02020603050405020304" pitchFamily="18" charset="0"/>
                <a:ea typeface="Times New Roman" panose="02020603050405020304" pitchFamily="18" charset="0"/>
              </a:rPr>
              <a:t>Look at the work of Expressionist dramatists and playwrights for example: Walter </a:t>
            </a:r>
            <a:r>
              <a:rPr lang="en-US" sz="1800" err="1">
                <a:solidFill>
                  <a:srgbClr val="7902AE"/>
                </a:solidFill>
                <a:effectLst/>
                <a:latin typeface="Times New Roman" panose="02020603050405020304" pitchFamily="18" charset="0"/>
                <a:ea typeface="Times New Roman" panose="02020603050405020304" pitchFamily="18" charset="0"/>
              </a:rPr>
              <a:t>Hasenclever</a:t>
            </a:r>
            <a:r>
              <a:rPr lang="en-US" sz="1800">
                <a:solidFill>
                  <a:srgbClr val="7902AE"/>
                </a:solidFill>
                <a:effectLst/>
                <a:latin typeface="Times New Roman" panose="02020603050405020304" pitchFamily="18" charset="0"/>
                <a:ea typeface="Times New Roman" panose="02020603050405020304" pitchFamily="18" charset="0"/>
              </a:rPr>
              <a:t>, Sophie Treadwell, Ernst Toller and Georg Kaiser</a:t>
            </a:r>
            <a:endParaRPr lang="en-GB" sz="1800">
              <a:solidFill>
                <a:srgbClr val="7902AE"/>
              </a:solidFill>
              <a:effectLst/>
              <a:latin typeface="Times New Roman" panose="02020603050405020304" pitchFamily="18" charset="0"/>
              <a:ea typeface="Times New Roman" panose="02020603050405020304" pitchFamily="18" charset="0"/>
            </a:endParaRPr>
          </a:p>
          <a:p>
            <a:pPr marL="514350" indent="-514350">
              <a:buFont typeface="+mj-lt"/>
              <a:buAutoNum type="arabicPeriod"/>
            </a:pPr>
            <a:endParaRPr lang="en-GB">
              <a:solidFill>
                <a:srgbClr val="7902AE"/>
              </a:solidFill>
            </a:endParaRPr>
          </a:p>
        </p:txBody>
      </p:sp>
    </p:spTree>
    <p:extLst>
      <p:ext uri="{BB962C8B-B14F-4D97-AF65-F5344CB8AC3E}">
        <p14:creationId xmlns:p14="http://schemas.microsoft.com/office/powerpoint/2010/main" val="1486340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Incubation </a:t>
            </a:r>
          </a:p>
        </p:txBody>
      </p:sp>
    </p:spTree>
    <p:extLst>
      <p:ext uri="{BB962C8B-B14F-4D97-AF65-F5344CB8AC3E}">
        <p14:creationId xmlns:p14="http://schemas.microsoft.com/office/powerpoint/2010/main" val="2779194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Selection  </a:t>
            </a:r>
          </a:p>
        </p:txBody>
      </p:sp>
    </p:spTree>
    <p:extLst>
      <p:ext uri="{BB962C8B-B14F-4D97-AF65-F5344CB8AC3E}">
        <p14:creationId xmlns:p14="http://schemas.microsoft.com/office/powerpoint/2010/main" val="9917471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B8B28-673D-4211-9E79-C394EF298857}"/>
              </a:ext>
            </a:extLst>
          </p:cNvPr>
          <p:cNvSpPr>
            <a:spLocks noGrp="1"/>
          </p:cNvSpPr>
          <p:nvPr>
            <p:ph type="title"/>
          </p:nvPr>
        </p:nvSpPr>
        <p:spPr/>
        <p:txBody>
          <a:bodyPr/>
          <a:lstStyle/>
          <a:p>
            <a:r>
              <a:rPr lang="en-GB">
                <a:solidFill>
                  <a:srgbClr val="7902AE"/>
                </a:solidFill>
              </a:rPr>
              <a:t>Roles in the Group</a:t>
            </a:r>
          </a:p>
        </p:txBody>
      </p:sp>
      <p:sp>
        <p:nvSpPr>
          <p:cNvPr id="3" name="Content Placeholder 2">
            <a:extLst>
              <a:ext uri="{FF2B5EF4-FFF2-40B4-BE49-F238E27FC236}">
                <a16:creationId xmlns:a16="http://schemas.microsoft.com/office/drawing/2014/main" id="{1E8EB28E-E1BB-4BD9-BD95-7F17E0677356}"/>
              </a:ext>
            </a:extLst>
          </p:cNvPr>
          <p:cNvSpPr>
            <a:spLocks noGrp="1"/>
          </p:cNvSpPr>
          <p:nvPr>
            <p:ph idx="1"/>
          </p:nvPr>
        </p:nvSpPr>
        <p:spPr/>
        <p:txBody>
          <a:bodyPr/>
          <a:lstStyle/>
          <a:p>
            <a:r>
              <a:rPr lang="en-GB">
                <a:solidFill>
                  <a:srgbClr val="7902AE"/>
                </a:solidFill>
              </a:rPr>
              <a:t>Set Design</a:t>
            </a:r>
          </a:p>
          <a:p>
            <a:r>
              <a:rPr lang="en-GB">
                <a:solidFill>
                  <a:srgbClr val="7902AE"/>
                </a:solidFill>
              </a:rPr>
              <a:t>Set Dressing </a:t>
            </a:r>
          </a:p>
          <a:p>
            <a:r>
              <a:rPr lang="en-GB">
                <a:solidFill>
                  <a:srgbClr val="7902AE"/>
                </a:solidFill>
              </a:rPr>
              <a:t>Stage construction </a:t>
            </a:r>
          </a:p>
          <a:p>
            <a:r>
              <a:rPr lang="en-GB">
                <a:solidFill>
                  <a:srgbClr val="7902AE"/>
                </a:solidFill>
              </a:rPr>
              <a:t>Costume Design </a:t>
            </a:r>
          </a:p>
          <a:p>
            <a:r>
              <a:rPr lang="en-GB">
                <a:solidFill>
                  <a:srgbClr val="7902AE"/>
                </a:solidFill>
              </a:rPr>
              <a:t>Lighting Design </a:t>
            </a:r>
          </a:p>
          <a:p>
            <a:r>
              <a:rPr lang="en-GB">
                <a:solidFill>
                  <a:srgbClr val="7902AE"/>
                </a:solidFill>
              </a:rPr>
              <a:t>Sound Design</a:t>
            </a:r>
          </a:p>
          <a:p>
            <a:endParaRPr lang="en-GB">
              <a:solidFill>
                <a:srgbClr val="7902AE"/>
              </a:solidFill>
            </a:endParaRPr>
          </a:p>
          <a:p>
            <a:r>
              <a:rPr lang="en-GB">
                <a:solidFill>
                  <a:srgbClr val="7902AE"/>
                </a:solidFill>
              </a:rPr>
              <a:t>Me and expressionism  </a:t>
            </a:r>
          </a:p>
        </p:txBody>
      </p:sp>
    </p:spTree>
    <p:extLst>
      <p:ext uri="{BB962C8B-B14F-4D97-AF65-F5344CB8AC3E}">
        <p14:creationId xmlns:p14="http://schemas.microsoft.com/office/powerpoint/2010/main" val="38786254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4BABC-1323-4FEE-8F69-0BD7D5F14339}"/>
              </a:ext>
            </a:extLst>
          </p:cNvPr>
          <p:cNvSpPr>
            <a:spLocks noGrp="1"/>
          </p:cNvSpPr>
          <p:nvPr>
            <p:ph type="title"/>
          </p:nvPr>
        </p:nvSpPr>
        <p:spPr/>
        <p:txBody>
          <a:bodyPr/>
          <a:lstStyle/>
          <a:p>
            <a:r>
              <a:rPr lang="en-GB">
                <a:solidFill>
                  <a:srgbClr val="7902AE"/>
                </a:solidFill>
              </a:rPr>
              <a:t>Why scene 5	</a:t>
            </a:r>
          </a:p>
        </p:txBody>
      </p:sp>
      <p:sp>
        <p:nvSpPr>
          <p:cNvPr id="3" name="Content Placeholder 2">
            <a:extLst>
              <a:ext uri="{FF2B5EF4-FFF2-40B4-BE49-F238E27FC236}">
                <a16:creationId xmlns:a16="http://schemas.microsoft.com/office/drawing/2014/main" id="{59DE8FA1-66D6-48BC-993F-11E89289BB97}"/>
              </a:ext>
            </a:extLst>
          </p:cNvPr>
          <p:cNvSpPr>
            <a:spLocks noGrp="1"/>
          </p:cNvSpPr>
          <p:nvPr>
            <p:ph idx="1"/>
          </p:nvPr>
        </p:nvSpPr>
        <p:spPr/>
        <p:txBody>
          <a:bodyPr/>
          <a:lstStyle/>
          <a:p>
            <a:r>
              <a:rPr lang="en-GB">
                <a:solidFill>
                  <a:srgbClr val="7902AE"/>
                </a:solidFill>
              </a:rPr>
              <a:t>Why do we like it </a:t>
            </a:r>
          </a:p>
          <a:p>
            <a:r>
              <a:rPr lang="en-GB">
                <a:solidFill>
                  <a:srgbClr val="7902AE"/>
                </a:solidFill>
              </a:rPr>
              <a:t>How does it function with the idea of the show </a:t>
            </a:r>
          </a:p>
        </p:txBody>
      </p:sp>
    </p:spTree>
    <p:extLst>
      <p:ext uri="{BB962C8B-B14F-4D97-AF65-F5344CB8AC3E}">
        <p14:creationId xmlns:p14="http://schemas.microsoft.com/office/powerpoint/2010/main" val="2822197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3AC0E-6AB7-4EE1-8A38-DB9B287B6912}"/>
              </a:ext>
            </a:extLst>
          </p:cNvPr>
          <p:cNvSpPr>
            <a:spLocks noGrp="1"/>
          </p:cNvSpPr>
          <p:nvPr>
            <p:ph type="title"/>
          </p:nvPr>
        </p:nvSpPr>
        <p:spPr/>
        <p:txBody>
          <a:bodyPr/>
          <a:lstStyle/>
          <a:p>
            <a:r>
              <a:rPr lang="en-GB">
                <a:solidFill>
                  <a:srgbClr val="7902AE"/>
                </a:solidFill>
              </a:rPr>
              <a:t>Why the whole show </a:t>
            </a:r>
          </a:p>
        </p:txBody>
      </p:sp>
      <p:sp>
        <p:nvSpPr>
          <p:cNvPr id="3" name="Content Placeholder 2">
            <a:extLst>
              <a:ext uri="{FF2B5EF4-FFF2-40B4-BE49-F238E27FC236}">
                <a16:creationId xmlns:a16="http://schemas.microsoft.com/office/drawing/2014/main" id="{91DE5D6C-FA0F-4704-8773-7022EFF39FA6}"/>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40620265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7556-E349-4F43-9941-858E73EAFD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5D0614-E140-420F-870C-9CA8234B94EB}"/>
              </a:ext>
            </a:extLst>
          </p:cNvPr>
          <p:cNvSpPr>
            <a:spLocks noGrp="1"/>
          </p:cNvSpPr>
          <p:nvPr>
            <p:ph idx="1"/>
          </p:nvPr>
        </p:nvSpPr>
        <p:spPr/>
        <p:txBody>
          <a:bodyPr/>
          <a:lstStyle/>
          <a:p>
            <a:r>
              <a:rPr lang="en-GB">
                <a:solidFill>
                  <a:srgbClr val="7030A0"/>
                </a:solidFill>
              </a:rPr>
              <a:t>Sound citation </a:t>
            </a:r>
          </a:p>
        </p:txBody>
      </p:sp>
      <p:pic>
        <p:nvPicPr>
          <p:cNvPr id="5" name="Picture 4">
            <a:extLst>
              <a:ext uri="{FF2B5EF4-FFF2-40B4-BE49-F238E27FC236}">
                <a16:creationId xmlns:a16="http://schemas.microsoft.com/office/drawing/2014/main" id="{53A4546D-595C-46AD-9B81-ACDADC8CBFB4}"/>
              </a:ext>
            </a:extLst>
          </p:cNvPr>
          <p:cNvPicPr>
            <a:picLocks noChangeAspect="1"/>
          </p:cNvPicPr>
          <p:nvPr/>
        </p:nvPicPr>
        <p:blipFill>
          <a:blip r:embed="rId2"/>
          <a:stretch>
            <a:fillRect/>
          </a:stretch>
        </p:blipFill>
        <p:spPr>
          <a:xfrm>
            <a:off x="0" y="3780223"/>
            <a:ext cx="5471604" cy="3077777"/>
          </a:xfrm>
          <a:prstGeom prst="rect">
            <a:avLst/>
          </a:prstGeom>
        </p:spPr>
      </p:pic>
    </p:spTree>
    <p:extLst>
      <p:ext uri="{BB962C8B-B14F-4D97-AF65-F5344CB8AC3E}">
        <p14:creationId xmlns:p14="http://schemas.microsoft.com/office/powerpoint/2010/main" val="32650556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Implementation </a:t>
            </a:r>
          </a:p>
        </p:txBody>
      </p:sp>
    </p:spTree>
    <p:extLst>
      <p:ext uri="{BB962C8B-B14F-4D97-AF65-F5344CB8AC3E}">
        <p14:creationId xmlns:p14="http://schemas.microsoft.com/office/powerpoint/2010/main" val="28481403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759F-16F1-4880-B6AF-D10A2189F43C}"/>
              </a:ext>
            </a:extLst>
          </p:cNvPr>
          <p:cNvSpPr>
            <a:spLocks noGrp="1"/>
          </p:cNvSpPr>
          <p:nvPr>
            <p:ph type="title"/>
          </p:nvPr>
        </p:nvSpPr>
        <p:spPr>
          <a:xfrm>
            <a:off x="838200" y="2766218"/>
            <a:ext cx="10515600" cy="1325563"/>
          </a:xfrm>
        </p:spPr>
        <p:txBody>
          <a:bodyPr/>
          <a:lstStyle/>
          <a:p>
            <a:pPr algn="ctr"/>
            <a:r>
              <a:rPr lang="en-GB">
                <a:solidFill>
                  <a:schemeClr val="bg1"/>
                </a:solidFill>
                <a:latin typeface="Rockwell Condensed" panose="02060603050405020104" pitchFamily="18" charset="0"/>
              </a:rPr>
              <a:t>Evaluation  </a:t>
            </a:r>
          </a:p>
        </p:txBody>
      </p:sp>
    </p:spTree>
    <p:extLst>
      <p:ext uri="{BB962C8B-B14F-4D97-AF65-F5344CB8AC3E}">
        <p14:creationId xmlns:p14="http://schemas.microsoft.com/office/powerpoint/2010/main" val="19032652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482E-2EE8-46B8-B47E-FC6B247E4062}"/>
              </a:ext>
            </a:extLst>
          </p:cNvPr>
          <p:cNvSpPr>
            <a:spLocks noGrp="1"/>
          </p:cNvSpPr>
          <p:nvPr>
            <p:ph type="title"/>
          </p:nvPr>
        </p:nvSpPr>
        <p:spPr/>
        <p:txBody>
          <a:bodyPr/>
          <a:lstStyle/>
          <a:p>
            <a:r>
              <a:rPr lang="en-GB">
                <a:solidFill>
                  <a:srgbClr val="7902AE"/>
                </a:solidFill>
              </a:rPr>
              <a:t>Design Evaluation</a:t>
            </a:r>
          </a:p>
        </p:txBody>
      </p:sp>
      <p:sp>
        <p:nvSpPr>
          <p:cNvPr id="3" name="Content Placeholder 2">
            <a:extLst>
              <a:ext uri="{FF2B5EF4-FFF2-40B4-BE49-F238E27FC236}">
                <a16:creationId xmlns:a16="http://schemas.microsoft.com/office/drawing/2014/main" id="{3430DCBB-405B-427F-ADAA-78A601E76712}"/>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12300348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482E-2EE8-46B8-B47E-FC6B247E4062}"/>
              </a:ext>
            </a:extLst>
          </p:cNvPr>
          <p:cNvSpPr>
            <a:spLocks noGrp="1"/>
          </p:cNvSpPr>
          <p:nvPr>
            <p:ph type="title"/>
          </p:nvPr>
        </p:nvSpPr>
        <p:spPr/>
        <p:txBody>
          <a:bodyPr/>
          <a:lstStyle/>
          <a:p>
            <a:r>
              <a:rPr lang="en-GB">
                <a:solidFill>
                  <a:srgbClr val="7902AE"/>
                </a:solidFill>
              </a:rPr>
              <a:t>Module Evaluation</a:t>
            </a:r>
          </a:p>
        </p:txBody>
      </p:sp>
      <p:sp>
        <p:nvSpPr>
          <p:cNvPr id="3" name="Content Placeholder 2">
            <a:extLst>
              <a:ext uri="{FF2B5EF4-FFF2-40B4-BE49-F238E27FC236}">
                <a16:creationId xmlns:a16="http://schemas.microsoft.com/office/drawing/2014/main" id="{3430DCBB-405B-427F-ADAA-78A601E76712}"/>
              </a:ext>
            </a:extLst>
          </p:cNvPr>
          <p:cNvSpPr>
            <a:spLocks noGrp="1"/>
          </p:cNvSpPr>
          <p:nvPr>
            <p:ph idx="1"/>
          </p:nvPr>
        </p:nvSpPr>
        <p:spPr/>
        <p:txBody>
          <a:bodyPr/>
          <a:lstStyle/>
          <a:p>
            <a:endParaRPr lang="en-GB">
              <a:solidFill>
                <a:srgbClr val="7902AE"/>
              </a:solidFill>
            </a:endParaRPr>
          </a:p>
        </p:txBody>
      </p:sp>
    </p:spTree>
    <p:extLst>
      <p:ext uri="{BB962C8B-B14F-4D97-AF65-F5344CB8AC3E}">
        <p14:creationId xmlns:p14="http://schemas.microsoft.com/office/powerpoint/2010/main" val="2971674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499a508eca77da8ea20daea9a1cfe68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6b0cbb2030b3023d4054375e64829c7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7765B8-E1D4-465F-B341-630AA23E5A53}">
  <ds:schemaRefs>
    <ds:schemaRef ds:uri="39a888ec-cc75-402e-856f-ff68cc5460ab"/>
    <ds:schemaRef ds:uri="9d0d5cce-d4dc-4043-8325-c992d2f588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3D31F10-EED0-4027-A34E-517BE52976E8}">
  <ds:schemaRefs>
    <ds:schemaRef ds:uri="39a888ec-cc75-402e-856f-ff68cc5460ab"/>
    <ds:schemaRef ds:uri="9d0d5cce-d4dc-4043-8325-c992d2f588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D4F30DB-F173-4274-A6BF-EC98186060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6340</Words>
  <Application>Microsoft Office PowerPoint</Application>
  <PresentationFormat>Widescreen</PresentationFormat>
  <Paragraphs>244</Paragraphs>
  <Slides>43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Rockwell</vt:lpstr>
      <vt:lpstr>Rockwell Condensed</vt:lpstr>
      <vt:lpstr>Times New Roman</vt:lpstr>
      <vt:lpstr>Office Theme</vt:lpstr>
      <vt:lpstr>Ffion Morgan</vt:lpstr>
      <vt:lpstr>Pre-Module Evaluation</vt:lpstr>
      <vt:lpstr>Commitment </vt:lpstr>
      <vt:lpstr>Aims and Outcomes  </vt:lpstr>
      <vt:lpstr>Analysis </vt:lpstr>
      <vt:lpstr>First Read Through of The Adding Machine (1923)</vt:lpstr>
      <vt:lpstr>Second Read Through of The Adding Machine (1923)</vt:lpstr>
      <vt:lpstr>Third Read Through of The Adding Machine (1923)</vt:lpstr>
      <vt:lpstr>Scenic Breakdown</vt:lpstr>
      <vt:lpstr>PowerPoint Presentation</vt:lpstr>
      <vt:lpstr>Script Analysis Questions</vt:lpstr>
      <vt:lpstr>PowerPoint Presentation</vt:lpstr>
      <vt:lpstr>PowerPoint Presentation</vt:lpstr>
      <vt:lpstr>Scene One Analysis Questions </vt:lpstr>
      <vt:lpstr>Scene Two Analysis Questions </vt:lpstr>
      <vt:lpstr>Scene Three Analysis Questions </vt:lpstr>
      <vt:lpstr>Scene Four Analysis Questions </vt:lpstr>
      <vt:lpstr>Scene Analysis Questions </vt:lpstr>
      <vt:lpstr>Scene Five Analysis Questions </vt:lpstr>
      <vt:lpstr>Scene Six Analysis Questions </vt:lpstr>
      <vt:lpstr>Scene Seven Analysis Questions </vt:lpstr>
      <vt:lpstr>Scene Eight Analysis Questions </vt:lpstr>
      <vt:lpstr>Research </vt:lpstr>
      <vt:lpstr>The Adding Machine </vt:lpstr>
      <vt:lpstr>Expressionism </vt:lpstr>
      <vt:lpstr>PowerPoint Presentation</vt:lpstr>
      <vt:lpstr>Expressionism Artwork</vt:lpstr>
      <vt:lpstr>PowerPoint Presentation</vt:lpstr>
      <vt:lpstr>German Expressionism in Film and Theatre </vt:lpstr>
      <vt:lpstr>The Cabinet of Doctor Caligari (1920)</vt:lpstr>
      <vt:lpstr>Metropolis (1927)</vt:lpstr>
      <vt:lpstr>What to take forward from the films </vt:lpstr>
      <vt:lpstr>Research tasks </vt:lpstr>
      <vt:lpstr>Incubation </vt:lpstr>
      <vt:lpstr>Selection  </vt:lpstr>
      <vt:lpstr>Roles in the Group</vt:lpstr>
      <vt:lpstr>Why scene 5 </vt:lpstr>
      <vt:lpstr>Why the whole show </vt:lpstr>
      <vt:lpstr>PowerPoint Presentation</vt:lpstr>
      <vt:lpstr>Implementation </vt:lpstr>
      <vt:lpstr>Evaluation  </vt:lpstr>
      <vt:lpstr>Design Evaluation</vt:lpstr>
      <vt:lpstr>Module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Morgan</dc:title>
  <dc:creator>Ffion Sioned Morgan (1903388)</dc:creator>
  <cp:lastModifiedBy>Ffion Sioned Morgan (1903388)</cp:lastModifiedBy>
  <cp:revision>2</cp:revision>
  <dcterms:created xsi:type="dcterms:W3CDTF">2021-02-01T13:12:41Z</dcterms:created>
  <dcterms:modified xsi:type="dcterms:W3CDTF">2021-03-05T15:51:34Z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