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56" r:id="rId3"/>
    <p:sldId id="278" r:id="rId4"/>
    <p:sldId id="279" r:id="rId5"/>
    <p:sldId id="263" r:id="rId6"/>
    <p:sldId id="262" r:id="rId7"/>
    <p:sldId id="260" r:id="rId8"/>
    <p:sldId id="258" r:id="rId9"/>
    <p:sldId id="261" r:id="rId10"/>
    <p:sldId id="259" r:id="rId11"/>
    <p:sldId id="257" r:id="rId12"/>
    <p:sldId id="265" r:id="rId13"/>
    <p:sldId id="271" r:id="rId14"/>
    <p:sldId id="270" r:id="rId15"/>
    <p:sldId id="272" r:id="rId16"/>
    <p:sldId id="267" r:id="rId17"/>
    <p:sldId id="273" r:id="rId18"/>
    <p:sldId id="281" r:id="rId19"/>
    <p:sldId id="276" r:id="rId20"/>
    <p:sldId id="274" r:id="rId21"/>
    <p:sldId id="275" r:id="rId22"/>
    <p:sldId id="277" r:id="rId23"/>
    <p:sldId id="280" r:id="rId24"/>
    <p:sldId id="26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CC66"/>
    <a:srgbClr val="FF505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A03BD5-948B-4B10-9A5D-ACD4450BE5C4}" v="373" dt="2024-12-07T12:09:36.7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12" autoAdjust="0"/>
    <p:restoredTop sz="94660"/>
  </p:normalViewPr>
  <p:slideViewPr>
    <p:cSldViewPr snapToGrid="0">
      <p:cViewPr varScale="1">
        <p:scale>
          <a:sx n="69" d="100"/>
          <a:sy n="69" d="100"/>
        </p:scale>
        <p:origin x="6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7.png"/><Relationship Id="rId7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0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5.png"/><Relationship Id="rId5" Type="http://schemas.openxmlformats.org/officeDocument/2006/relationships/image" Target="../media/image8.png"/><Relationship Id="rId10" Type="http://schemas.openxmlformats.org/officeDocument/2006/relationships/image" Target="../media/image14.png"/><Relationship Id="rId4" Type="http://schemas.openxmlformats.org/officeDocument/2006/relationships/image" Target="../media/image7.png"/><Relationship Id="rId9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8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6.png"/><Relationship Id="rId5" Type="http://schemas.openxmlformats.org/officeDocument/2006/relationships/image" Target="../media/image21.png"/><Relationship Id="rId10" Type="http://schemas.openxmlformats.org/officeDocument/2006/relationships/image" Target="../media/image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6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image" Target="../media/image1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20" Type="http://schemas.openxmlformats.org/officeDocument/2006/relationships/image" Target="../media/image32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19" Type="http://schemas.openxmlformats.org/officeDocument/2006/relationships/image" Target="../media/image31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8.m4a"/><Relationship Id="rId7" Type="http://schemas.openxmlformats.org/officeDocument/2006/relationships/image" Target="../media/image3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8.m4a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13" Type="http://schemas.openxmlformats.org/officeDocument/2006/relationships/hyperlink" Target="https://www.flickr.com/photos/blackcountrymuseums/4644471449" TargetMode="External"/><Relationship Id="rId18" Type="http://schemas.openxmlformats.org/officeDocument/2006/relationships/image" Target="../media/image41.jpg"/><Relationship Id="rId3" Type="http://schemas.openxmlformats.org/officeDocument/2006/relationships/hyperlink" Target="https://www.flickr.com/photos/statelibraryofvictoria_collections/7463917094" TargetMode="External"/><Relationship Id="rId21" Type="http://schemas.openxmlformats.org/officeDocument/2006/relationships/image" Target="../media/image5.png"/><Relationship Id="rId7" Type="http://schemas.openxmlformats.org/officeDocument/2006/relationships/hyperlink" Target="https://en.wikipedia.org/wiki/List_of_toys" TargetMode="External"/><Relationship Id="rId12" Type="http://schemas.openxmlformats.org/officeDocument/2006/relationships/image" Target="../media/image38.jpg"/><Relationship Id="rId17" Type="http://schemas.openxmlformats.org/officeDocument/2006/relationships/hyperlink" Target="https://yesterdays-paper.deviantart.com/art/Victorian-Advertising-Playing-With-Dolls-694147396" TargetMode="External"/><Relationship Id="rId2" Type="http://schemas.openxmlformats.org/officeDocument/2006/relationships/image" Target="../media/image33.jpg"/><Relationship Id="rId16" Type="http://schemas.openxmlformats.org/officeDocument/2006/relationships/image" Target="../media/image40.jpg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g"/><Relationship Id="rId11" Type="http://schemas.openxmlformats.org/officeDocument/2006/relationships/hyperlink" Target="https://www.flickr.com/photos/beinecke_library/5166401201/in/photostream/" TargetMode="External"/><Relationship Id="rId5" Type="http://schemas.openxmlformats.org/officeDocument/2006/relationships/hyperlink" Target="https://lacasavictoriana.com/category/juegos-y-juguetes/" TargetMode="External"/><Relationship Id="rId15" Type="http://schemas.openxmlformats.org/officeDocument/2006/relationships/hyperlink" Target="https://www.flickr.com/photos/mualphachi/6315967462/?reg=1&amp;src=fave" TargetMode="External"/><Relationship Id="rId10" Type="http://schemas.openxmlformats.org/officeDocument/2006/relationships/image" Target="../media/image37.jpg"/><Relationship Id="rId19" Type="http://schemas.openxmlformats.org/officeDocument/2006/relationships/hyperlink" Target="https://www.publicdomainpictures.net/en/view-image.php?image=305638&amp;picture=doll-children-playing-victorian" TargetMode="External"/><Relationship Id="rId4" Type="http://schemas.openxmlformats.org/officeDocument/2006/relationships/image" Target="../media/image34.jpg"/><Relationship Id="rId9" Type="http://schemas.openxmlformats.org/officeDocument/2006/relationships/hyperlink" Target="https://www.flickr.com/photos/manchesterarchiveplus/14466530890/" TargetMode="External"/><Relationship Id="rId14" Type="http://schemas.openxmlformats.org/officeDocument/2006/relationships/image" Target="../media/image39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17" Type="http://schemas.openxmlformats.org/officeDocument/2006/relationships/image" Target="../media/image2.png"/><Relationship Id="rId2" Type="http://schemas.openxmlformats.org/officeDocument/2006/relationships/image" Target="../media/image42.jpeg"/><Relationship Id="rId16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1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56.png"/><Relationship Id="rId7" Type="http://schemas.openxmlformats.org/officeDocument/2006/relationships/image" Target="../media/image2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56.png"/><Relationship Id="rId7" Type="http://schemas.openxmlformats.org/officeDocument/2006/relationships/image" Target="../media/image62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57.png"/><Relationship Id="rId4" Type="http://schemas.openxmlformats.org/officeDocument/2006/relationships/image" Target="../media/image60.png"/><Relationship Id="rId9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63.png"/><Relationship Id="rId7" Type="http://schemas.openxmlformats.org/officeDocument/2006/relationships/image" Target="../media/image62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63.png"/><Relationship Id="rId3" Type="http://schemas.openxmlformats.org/officeDocument/2006/relationships/image" Target="../media/image14.png"/><Relationship Id="rId7" Type="http://schemas.openxmlformats.org/officeDocument/2006/relationships/image" Target="../media/image52.png"/><Relationship Id="rId12" Type="http://schemas.openxmlformats.org/officeDocument/2006/relationships/image" Target="../media/image58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11" Type="http://schemas.openxmlformats.org/officeDocument/2006/relationships/image" Target="../media/image70.png"/><Relationship Id="rId5" Type="http://schemas.openxmlformats.org/officeDocument/2006/relationships/image" Target="../media/image53.png"/><Relationship Id="rId10" Type="http://schemas.openxmlformats.org/officeDocument/2006/relationships/image" Target="../media/image69.png"/><Relationship Id="rId4" Type="http://schemas.openxmlformats.org/officeDocument/2006/relationships/image" Target="../media/image51.png"/><Relationship Id="rId9" Type="http://schemas.openxmlformats.org/officeDocument/2006/relationships/image" Target="../media/image62.png"/><Relationship Id="rId14" Type="http://schemas.openxmlformats.org/officeDocument/2006/relationships/image" Target="../media/image7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MTyd2Dhu7MvKwIVzKxHeaA7-jCcHKs-N/view?usp=sharing" TargetMode="External"/><Relationship Id="rId2" Type="http://schemas.openxmlformats.org/officeDocument/2006/relationships/hyperlink" Target="https://drive.google.com/file/d/1NY5VbsJFy8tBpwznfOv1zLYn5Ux3RfD-/view?usp=shar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rive.google.com/file/d/1NLQ8Ip9EnLPGRVO2r-MLzl2cIdl1-RKK/view?usp=sharing" TargetMode="External"/><Relationship Id="rId5" Type="http://schemas.openxmlformats.org/officeDocument/2006/relationships/hyperlink" Target="https://drive.google.com/file/d/1MZEeMVgZxTz2RflBJksJbMMo8vCxOVIA/view?usp=sharing" TargetMode="External"/><Relationship Id="rId4" Type="http://schemas.openxmlformats.org/officeDocument/2006/relationships/hyperlink" Target="https://drive.google.com/file/d/1MZ_tJMI4l6h-s5nCgmDPw0tn-75hr8SV/view?usp=shar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F400A-202C-C19D-339A-4090F6A3F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5400" dirty="0" err="1">
                <a:latin typeface="Calibri" panose="020F0502020204030204" pitchFamily="34" charset="0"/>
                <a:cs typeface="Calibri" panose="020F0502020204030204" pitchFamily="34" charset="0"/>
              </a:rPr>
              <a:t>Portffolio</a:t>
            </a:r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400" dirty="0" err="1">
                <a:latin typeface="Calibri" panose="020F0502020204030204" pitchFamily="34" charset="0"/>
                <a:cs typeface="Calibri" panose="020F0502020204030204" pitchFamily="34" charset="0"/>
              </a:rPr>
              <a:t>Adnoddau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5400" dirty="0" err="1"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Nichola Thomas</a:t>
            </a:r>
          </a:p>
        </p:txBody>
      </p:sp>
    </p:spTree>
    <p:extLst>
      <p:ext uri="{BB962C8B-B14F-4D97-AF65-F5344CB8AC3E}">
        <p14:creationId xmlns:p14="http://schemas.microsoft.com/office/powerpoint/2010/main" val="1922867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E44FA7F-80D5-A53D-504F-D96C6E9CC9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313977"/>
              </p:ext>
            </p:extLst>
          </p:nvPr>
        </p:nvGraphicFramePr>
        <p:xfrm>
          <a:off x="95535" y="88575"/>
          <a:ext cx="11867865" cy="66541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55955">
                  <a:extLst>
                    <a:ext uri="{9D8B030D-6E8A-4147-A177-3AD203B41FA5}">
                      <a16:colId xmlns:a16="http://schemas.microsoft.com/office/drawing/2014/main" val="2229641109"/>
                    </a:ext>
                  </a:extLst>
                </a:gridCol>
                <a:gridCol w="3955955">
                  <a:extLst>
                    <a:ext uri="{9D8B030D-6E8A-4147-A177-3AD203B41FA5}">
                      <a16:colId xmlns:a16="http://schemas.microsoft.com/office/drawing/2014/main" val="3112851432"/>
                    </a:ext>
                  </a:extLst>
                </a:gridCol>
                <a:gridCol w="3955955">
                  <a:extLst>
                    <a:ext uri="{9D8B030D-6E8A-4147-A177-3AD203B41FA5}">
                      <a16:colId xmlns:a16="http://schemas.microsoft.com/office/drawing/2014/main" val="1167817520"/>
                    </a:ext>
                  </a:extLst>
                </a:gridCol>
              </a:tblGrid>
              <a:tr h="295211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sng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Gwyddoniaeth</a:t>
                      </a:r>
                      <a:r>
                        <a:rPr lang="en-US" sz="1200" u="sng" dirty="0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US" sz="1200" u="sng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Thechnoleg</a:t>
                      </a:r>
                      <a:endParaRPr lang="en-US" sz="1000" dirty="0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Ffocws</a:t>
                      </a:r>
                      <a:r>
                        <a:rPr lang="en-US" sz="1000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iaith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gêm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ddysgu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newydd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marchogaeth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sgïo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syrffio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beicio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coginio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bowlio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deg,</a:t>
                      </a:r>
                    </a:p>
                    <a:p>
                      <a:pPr lvl="0">
                        <a:buNone/>
                      </a:pP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Gweithgareddau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dysgu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newydd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ddilyn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algorithm</a:t>
                      </a:r>
                      <a:r>
                        <a:rPr lang="cy-GB" sz="1000" b="1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.</a:t>
                      </a: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Iechyd a </a:t>
                      </a:r>
                      <a:r>
                        <a:rPr lang="en-US" sz="12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Lles</a:t>
                      </a:r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Ffocws</a:t>
                      </a:r>
                      <a:r>
                        <a:rPr lang="en-US" sz="1000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iaith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Patrwm</a:t>
                      </a:r>
                      <a:r>
                        <a:rPr lang="en-US" sz="10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ti’n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wneud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amser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hamdden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…..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…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sgipio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rhedeg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neidio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marchogaeth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sgïo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syrffio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beicio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coginio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bowlio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deg,</a:t>
                      </a:r>
                    </a:p>
                    <a:p>
                      <a:pPr lvl="0">
                        <a:buNone/>
                      </a:pP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Gweithgareddau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Mae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Seimon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dweud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ymarfer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E.e.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“Mae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Seimon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dweud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nofio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.” </a:t>
                      </a: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creu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holiadur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pobl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wneud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ei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amser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hamdden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.</a:t>
                      </a: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sng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Mathemateg</a:t>
                      </a:r>
                      <a:r>
                        <a:rPr lang="en-US" sz="1200" u="sng" dirty="0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US" sz="1200" u="sng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Rhifedd</a:t>
                      </a:r>
                      <a:endParaRPr lang="en-US" sz="1000" dirty="0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Ffocws</a:t>
                      </a:r>
                      <a:r>
                        <a:rPr lang="en-US" sz="1000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iaith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Patrwm</a:t>
                      </a:r>
                      <a:r>
                        <a:rPr lang="en-US" sz="10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</a:p>
                    <a:p>
                      <a:pPr lvl="0"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Hanner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awr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….</a:t>
                      </a:r>
                      <a:b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b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…..</a:t>
                      </a:r>
                    </a:p>
                    <a:p>
                      <a:pPr lvl="0"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_____ais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sgipiais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rhedais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beiciais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a.y.b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br>
                        <a:rPr lang="en-US" sz="1000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000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Gweithgareddau</a:t>
                      </a:r>
                      <a:endParaRPr lang="en-US" sz="1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ysgrifennu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mosaig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ymarfer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dweud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yr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amser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ac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creu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brawddegau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nhw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wneud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eich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amser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hamdden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defnyddio’r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patrymau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503930"/>
                  </a:ext>
                </a:extLst>
              </a:tr>
              <a:tr h="370201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sng" strike="noStrike" noProof="0" dirty="0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</a:t>
                      </a:r>
                      <a:r>
                        <a:rPr lang="en-US" sz="1200" b="1" i="0" u="sng" strike="noStrike" noProof="0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Dyniaethau</a:t>
                      </a:r>
                      <a:endParaRPr lang="en-US" sz="1000" b="1" i="0" u="none" strike="noStrike" noProof="0" dirty="0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sng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Ffocws</a:t>
                      </a:r>
                      <a:r>
                        <a:rPr lang="en-US" sz="1000" b="1" i="0" u="sng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1" i="0" u="sng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iaith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Patrwm</a:t>
                      </a:r>
                      <a:r>
                        <a:rPr lang="en-US" sz="10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br>
                        <a:rPr lang="en-US" sz="10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US" sz="1000" dirty="0" err="1">
                          <a:solidFill>
                            <a:schemeClr val="tx1"/>
                          </a:solidFill>
                        </a:rPr>
                        <a:t>roedd</a:t>
                      </a: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 y plant </a:t>
                      </a:r>
                      <a:r>
                        <a:rPr lang="en-US" sz="100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00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000" dirty="0" err="1">
                          <a:solidFill>
                            <a:schemeClr val="tx1"/>
                          </a:solidFill>
                        </a:rPr>
                        <a:t>wneud</a:t>
                      </a: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00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00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000" dirty="0" err="1">
                          <a:solidFill>
                            <a:schemeClr val="tx1"/>
                          </a:solidFill>
                        </a:rPr>
                        <a:t>Fictoria</a:t>
                      </a:r>
                      <a:r>
                        <a:rPr lang="en-US" sz="100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  <a:p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Roedd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Oes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  <a:p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Roedd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Doedd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Oes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endParaRPr lang="en-US" sz="10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Doedd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en-US" sz="1000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endParaRPr lang="en-US" sz="1000" b="1" i="0" u="sng" strike="noStrike" noProof="0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sng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endParaRPr lang="en-US" sz="1000" b="1" i="0" u="sng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hŵp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reidio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ceffyl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siglo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</a:t>
                      </a:r>
                      <a:r>
                        <a:rPr lang="cy-GB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ŷ doliau, chwarae gyda thop, chwarae gyda marblis, </a:t>
                      </a:r>
                    </a:p>
                    <a:p>
                      <a:pPr lvl="0">
                        <a:buNone/>
                      </a:pPr>
                      <a:endParaRPr lang="en-US" sz="10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sng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Gweithgareddau</a:t>
                      </a: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edrych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luniau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o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hamdden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yr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cymharu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hamdden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ym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2024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hamdden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yr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ddefnyddio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mat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iaith</a:t>
                      </a:r>
                      <a:endParaRPr lang="en-US" sz="10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trapddor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ymarfer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patrymau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u="sng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Ieithoedd</a:t>
                      </a:r>
                      <a:r>
                        <a:rPr lang="en-US" sz="1200" b="1" u="sng" dirty="0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200" b="1" u="sng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Llythrennedd</a:t>
                      </a:r>
                      <a:r>
                        <a:rPr lang="en-US" sz="1200" b="1" u="sng" dirty="0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US" sz="1200" b="1" u="sng" dirty="0" err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Chyfathrebu</a:t>
                      </a:r>
                      <a:endParaRPr lang="en-US" sz="1000" b="1" i="0" u="none" strike="noStrike" noProof="0" dirty="0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Ffocws</a:t>
                      </a:r>
                      <a:r>
                        <a:rPr lang="en-US" sz="10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iaith</a:t>
                      </a:r>
                      <a:endParaRPr lang="en-US" sz="1000" b="1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Patrwm</a:t>
                      </a:r>
                      <a:r>
                        <a:rPr lang="en-US" sz="10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br>
                        <a:rPr lang="en-US" sz="10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endParaRPr lang="en-US" sz="10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endParaRPr lang="en-US" sz="10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endParaRPr lang="en-US" sz="1000" b="1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endParaRPr lang="en-US" sz="1000" b="1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marchogaeth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sgïo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syrffio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beicio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coginio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bowlio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deg,</a:t>
                      </a:r>
                    </a:p>
                    <a:p>
                      <a:pPr lvl="0">
                        <a:buNone/>
                      </a:pPr>
                      <a:endParaRPr lang="en-US" sz="1000" b="1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Gweithgareddau</a:t>
                      </a:r>
                      <a:endParaRPr lang="en-US" sz="1000" b="1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gwrando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ddarnau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gwahanol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ac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pobl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gwneud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gwrando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ddarnau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adlais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anghywir</a:t>
                      </a:r>
                      <a:endParaRPr lang="en-US" sz="10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gwrando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ddarnau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llenwch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bylchau</a:t>
                      </a:r>
                      <a:endParaRPr lang="en-US" sz="10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endParaRPr lang="en-US" sz="1000" b="1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</a:t>
                      </a:r>
                      <a:r>
                        <a:rPr lang="en-US" sz="1200" b="1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Celfyddydau</a:t>
                      </a:r>
                      <a:r>
                        <a:rPr lang="en-US" sz="12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200" b="1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Mynegiannol</a:t>
                      </a:r>
                      <a:endParaRPr lang="en-US" sz="10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Ffocws</a:t>
                      </a:r>
                      <a:r>
                        <a:rPr lang="en-US" sz="10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1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iaith</a:t>
                      </a:r>
                      <a:endParaRPr lang="en-US" sz="1000" b="1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Patrwm</a:t>
                      </a:r>
                      <a:r>
                        <a:rPr lang="en-US" sz="10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</a:p>
                    <a:p>
                      <a:pPr lvl="0"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ac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gwahanol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e.e.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ydych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chi’n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feddwl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y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llun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sy’n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digwydd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llun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stori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llun</a:t>
                      </a:r>
                      <a:endParaRPr lang="en-US" sz="1000" u="none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Hoffech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chi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fyw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llun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Sut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mae’r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llunau’n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wahanol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Sut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mae’r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llunia’n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u="none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debyg</a:t>
                      </a:r>
                      <a:r>
                        <a:rPr lang="en-US" sz="100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endParaRPr lang="en-US" sz="10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endParaRPr lang="en-US" sz="1000" b="1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lliwiau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arlunydd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</a:p>
                    <a:p>
                      <a:pPr lvl="0">
                        <a:buNone/>
                      </a:pP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US" sz="1000" b="1" u="sng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Gweithgareddau</a:t>
                      </a:r>
                      <a:endParaRPr lang="en-US" sz="1000" b="1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siarad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gelf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wahanol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dangosi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hamdden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gorffennol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b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addysgu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hwn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ôl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gweithgareddau</a:t>
                      </a:r>
                      <a:r>
                        <a:rPr lang="en-US" sz="1000" b="0" u="none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dyniaethau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felly’r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plant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hapus am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siarad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y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gorffennol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ac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mae’n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gyfle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ddefnyddio’r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patrymau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“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Roedd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… a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Doedd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… </a:t>
                      </a:r>
                      <a:r>
                        <a:rPr lang="en-US" sz="10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0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”)</a:t>
                      </a:r>
                    </a:p>
                    <a:p>
                      <a:pPr lvl="0">
                        <a:buNone/>
                      </a:pPr>
                      <a:endParaRPr lang="en-US" sz="1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endParaRPr lang="en-US" sz="10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1963788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18EA810D-59A7-DB95-977B-E49630504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940" y="2620371"/>
            <a:ext cx="437523" cy="4768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990C61-DA7E-8D72-4E4A-69EAADB776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1546" y="2622196"/>
            <a:ext cx="536604" cy="4750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9FA8F93-4A8C-4215-3A71-F234E49569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48150" y="2620370"/>
            <a:ext cx="598499" cy="4768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1A0C0CA-20A5-58D8-0DD1-992DFEA46E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148" y="2613956"/>
            <a:ext cx="459191" cy="4750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428E8B5-89DE-EE00-D174-9CD9AD803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7575" y="2620371"/>
            <a:ext cx="437523" cy="4768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2A3E4CF-E86D-9AAF-262B-5DFAFA4CA8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83420" y="2622196"/>
            <a:ext cx="459191" cy="4750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67D86AB-09FF-FBB3-6634-AED3D4B5B8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2981" y="6227736"/>
            <a:ext cx="437523" cy="47502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DE0C6C1-C716-9CD3-CFCF-A1FF40A594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3252" y="6227736"/>
            <a:ext cx="437523" cy="47685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6D3CE2F-FC35-E7AA-79C8-D373DE1B64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5088" y="6227736"/>
            <a:ext cx="437523" cy="47685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FCFD722-D46F-0173-04E7-6993722868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57195" y="6227736"/>
            <a:ext cx="437523" cy="475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E36B4A6-F917-42B0-C963-40A1D0F42AED}"/>
              </a:ext>
            </a:extLst>
          </p:cNvPr>
          <p:cNvSpPr txBox="1"/>
          <p:nvPr/>
        </p:nvSpPr>
        <p:spPr>
          <a:xfrm>
            <a:off x="892628" y="289871"/>
            <a:ext cx="10406743" cy="62782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ct val="106000"/>
              </a:lnSpc>
              <a:buNone/>
            </a:pPr>
            <a:r>
              <a:rPr lang="cy-GB" sz="28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Cyflwynia</a:t>
            </a:r>
            <a:r>
              <a:rPr lang="cy-GB" sz="2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br>
              <a:rPr lang="cy-GB" sz="2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cy-GB" sz="2800" b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6000"/>
              </a:lnSpc>
              <a:buNone/>
            </a:pP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Penderfynais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ddewis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thema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hamdden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mhecyn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addysgu’r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topig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a’r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plant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mwynhau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siarad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nhw’n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hoffi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ôl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penwythnos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eisiau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greu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rhywbeth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bydda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defnyddio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meddyliais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syniad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da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ddefnyddio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patrymau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addysgu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nosbarth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06000"/>
              </a:lnSpc>
              <a:buNone/>
            </a:pPr>
            <a:endParaRPr lang="cy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6000"/>
              </a:lnSpc>
              <a:buNone/>
            </a:pP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Dewisais i'r gêm lego i ddatblygu geirfa achos defnyddiais i’r gêm yn fy Meicro Ddysgu a meddyliais i roedd e’n ddefnyddiol i ymarfer geirfa newydd. Pan gwelais i’r syniad yn gyntaf, meddyliais i roedd e’n gyfle i ddefnyddio sgiliau codio syml hefyd fel dilyn algorithmau.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“This activity encourages learners to make a physical response to what they hear”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Seccombe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2024, p.46)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 ysgol, rydw i’n gyfrifol am wyddoniaeth a thechnoleg ac rydw i’n mwynhau dysgu codio. Doeddwn i ddim wedi meddwl o ddysgu geirfa a chodio ar yr un pryd ond mae’r gêm lego yn cynnwys gwrando at a dilynol algorithmau. 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Cyfnewidiais i’r syniad i ddefnyddio mwy sgiliau codio.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Cynhwysais i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adeiladau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tŵr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dangos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 y plant a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dweda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eirfa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gydag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un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camgymeriad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achos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sgil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codio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edrych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amgymeriad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algorithmau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lnSpc>
                <a:spcPct val="106000"/>
              </a:lnSpc>
              <a:buNone/>
            </a:pPr>
            <a:endParaRPr lang="cy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6000"/>
              </a:lnSpc>
              <a:buNone/>
            </a:pP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I’r gweithgareddau i helpu datblygu sgiliau wrando, rydw i wedi cynnwys tri gweithgaredd achos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“Narrow listening … helps the students understanding by recycling the same language material.” (Conti, 2015).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Mae’r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ffeiliau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sŵn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debyg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achos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cytuno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Conti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mae’n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bwysig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blant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glywed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patrymau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llawer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amserau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helpu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nhw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deall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04786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0CFF2-64B1-B4C0-1842-8B211911B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CF7B5E1-AA41-9EA7-4A1A-F45FE42F4847}"/>
              </a:ext>
            </a:extLst>
          </p:cNvPr>
          <p:cNvSpPr txBox="1"/>
          <p:nvPr/>
        </p:nvSpPr>
        <p:spPr>
          <a:xfrm>
            <a:off x="892628" y="518235"/>
            <a:ext cx="10406743" cy="6539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06000"/>
              </a:lnSpc>
              <a:buNone/>
            </a:pPr>
            <a:r>
              <a:rPr lang="cy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Ces i ysbrydoli gan “Pod Antur” i greu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gweithgareddau 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Dyniaethau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am yr Oes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Defnyddiais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“Pod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Antur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ysgol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weithiau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gorffennol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800" i="0" u="none" strike="noStrike" noProof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cynlluniais</a:t>
            </a:r>
            <a:r>
              <a:rPr lang="en-US" sz="1800" i="0" u="none" strike="noStrike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wersi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syml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am yr Oes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ddefnyddia’r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syniadau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pecyn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“Pod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Antur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nawr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fwy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hyderus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Yn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ysgol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bydda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defnyddio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ngwaith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pecyn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“Pod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Antur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mae’n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gweithio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ben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hun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hefyd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Gwnes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mat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iaith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siarad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luniau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Oes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gêm Trapddor i ymarfer y patrymau. Rydw i’n hoffi chwarae trapddor yn y Hwb achos mae’n gyfle i ymarfer patrymau newydd a chael hwyl hefyd!</a:t>
            </a:r>
          </a:p>
          <a:p>
            <a:pPr marL="0" indent="0">
              <a:lnSpc>
                <a:spcPct val="106000"/>
              </a:lnSpc>
              <a:buNone/>
            </a:pPr>
            <a:endParaRPr lang="cy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6000"/>
              </a:lnSpc>
              <a:buNone/>
            </a:pP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dasg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meddyliais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hi’n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syniad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da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ddysgu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wedyn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ymarfer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gorfennol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cryno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 person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cyntaf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Dewisais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greu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tasg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mosaig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meddwl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maen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nhw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defnyddiol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ddatblygu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sgiliau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ysgrifen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achos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mae’n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gyfle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plant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adeiladu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brawddegau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sgaffald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Penderfynais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greu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tasg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her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plant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yr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mosaig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felly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bydd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 plant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defnyddio’r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patrymau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ysgrifen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brawddegau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debyg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Dewisais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wahaniaethu'r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dasg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hon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achos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meddwl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anodd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blant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Saesneg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ac,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Gymraeg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rhaid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iddyn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nhw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gofio'r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treiglad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"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chwarter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" felly, does dim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treiglad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daflen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gyntaf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, un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 ail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daflen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daflen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trydydd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mae'n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fwy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anodd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ddewis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rhifau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achos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dau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opsiwn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un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threiglad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ac un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heb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dreiglad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lnSpc>
                <a:spcPct val="106000"/>
              </a:lnSpc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6000"/>
              </a:lnSpc>
            </a:pP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hi’n lawer o ailadroddwch o eirfa a phatrymau yn fy nhasgau achos rydw i’n meddwl mae hi’n bwysig i ailymweld iaith lawer o weithiau i gofio hi a Conti a Seccombe yn cytuno. Yn ystod fy nhaith iaith fi rydw i wedi dysgu i yn ailymweld ac ailadroddwch yn helpu fi gyda fy rhuglder.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6000"/>
              </a:lnSpc>
              <a:buNone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6000"/>
              </a:lnSpc>
              <a:buNone/>
            </a:pPr>
            <a:endParaRPr lang="cy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6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245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02DAC-5E29-FCBD-28BE-B54E2770AB95}"/>
              </a:ext>
            </a:extLst>
          </p:cNvPr>
          <p:cNvSpPr txBox="1"/>
          <p:nvPr/>
        </p:nvSpPr>
        <p:spPr>
          <a:xfrm>
            <a:off x="295277" y="239570"/>
            <a:ext cx="11601450" cy="6315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800" b="1" u="dbl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Cyfarwyddiadau</a:t>
            </a:r>
            <a:r>
              <a:rPr lang="en-GB" sz="2800" b="1" u="dbl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1" u="dbl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800" b="1" u="dbl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1" u="dbl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Gynorthwyydd</a:t>
            </a:r>
            <a:r>
              <a:rPr lang="en-GB" sz="2800" b="1" u="dbl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sz="2800" b="1" u="dbl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2800" b="1" u="dbl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sz="2800" b="1" u="dbl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2800" b="1" u="dbl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Lego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Nod y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Dysgwch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eirfa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newydd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hamdden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Gweithia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gwrp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US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angen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Pwerbwynt</a:t>
            </a: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sleid</a:t>
            </a: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6-8)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Lego –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felen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werdd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las,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wen,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ddu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goch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Allwedd</a:t>
            </a: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sleid</a:t>
            </a: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9)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6000"/>
              </a:lnSpc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Casgla’r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plant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Eglura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nod 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êm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gyntaf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Dangosa’r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eirfa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ewydd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plant.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sleid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6)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Modela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ddweud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gair.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e.e.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“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Ailadroddwch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…”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Ymarfera’r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eirfa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plant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sleid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7 a 8)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Pan y plant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eitha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hyderus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Dangosa’r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allwedd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plant.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u="sng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sleid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u="sng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9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Eglura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allwedd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Marchogaeth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du</a:t>
            </a:r>
          </a:p>
          <a:p>
            <a:pPr marL="1257300" lvl="2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Beicio =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pinc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ï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coch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Coginio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melyn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Syrffio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Bowlio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gwyrdd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89C3D3-C1FF-4A8A-DF44-2AB52E1EC4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153900">
            <a:off x="10125621" y="2411772"/>
            <a:ext cx="736773" cy="7255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1FCC5D-0447-9F95-BFB0-FCE4DCAD33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96096">
            <a:off x="7765161" y="3876802"/>
            <a:ext cx="736772" cy="6857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1905CA-AAF0-DF69-D83B-76ED6ACA56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83180">
            <a:off x="7208793" y="1487547"/>
            <a:ext cx="736772" cy="7367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511D5F-7083-79CA-EFE5-FB4C57839C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448059">
            <a:off x="10588217" y="5453231"/>
            <a:ext cx="736772" cy="75961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4057492-562F-EB38-14BF-1A0A607C0C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9662636">
            <a:off x="11015624" y="378089"/>
            <a:ext cx="736772" cy="7536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0022E0D-8A9F-975A-FCEF-04AAE25093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35773">
            <a:off x="5728095" y="5470888"/>
            <a:ext cx="735812" cy="6887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46E9B9-2F85-317E-CB98-3CFF79AD659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258EBDE-A100-D76E-90E7-531A995226D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1755"/>
            <a:ext cx="679717" cy="70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713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215E54-AFA6-711F-103B-6A47DD298116}"/>
              </a:ext>
            </a:extLst>
          </p:cNvPr>
          <p:cNvSpPr txBox="1"/>
          <p:nvPr/>
        </p:nvSpPr>
        <p:spPr>
          <a:xfrm>
            <a:off x="339858" y="237516"/>
            <a:ext cx="11677650" cy="638091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800" u="dbl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Eglura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rwyt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ti’n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dweud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syrffio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plant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dechrau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las.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rwyt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ti’n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dweud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ï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plant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ben 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las.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plant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ofalus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eirfa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adeiladu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trefn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ywir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Gofynna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plant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Eglura’r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dydyn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ddim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deall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rhywbeth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/>
                <a:ea typeface="Calibri"/>
                <a:cs typeface="Times New Roman"/>
              </a:rPr>
              <a:t>Dechreua’r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Times New Roman"/>
              </a:rPr>
              <a:t>g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êm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. </a:t>
            </a:r>
            <a:r>
              <a:rPr lang="en-GB" dirty="0" err="1">
                <a:latin typeface="Calibri"/>
                <a:ea typeface="Calibri"/>
                <a:cs typeface="Calibri"/>
              </a:rPr>
              <a:t>Dweda’r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eirfa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a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chymhara</a:t>
            </a:r>
            <a:r>
              <a:rPr lang="en-GB" dirty="0" err="1">
                <a:latin typeface="Calibri"/>
                <a:ea typeface="Calibri"/>
                <a:cs typeface="Calibri"/>
              </a:rPr>
              <a:t>’r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tyrau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. </a:t>
            </a:r>
            <a:endParaRPr lang="en-GB" sz="1400" dirty="0">
              <a:effectLst/>
              <a:latin typeface="Calibri"/>
              <a:ea typeface="Calibri"/>
              <a:cs typeface="Calibri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Gwiria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plant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cywir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Pan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plant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hyderus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reua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dangos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 y plant.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Nawr,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dweda’r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eirfa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ond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gydag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un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camgymeriad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.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E.e.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tŵr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glas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coch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melyn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pinc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du a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gwyrdd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ond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dweud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syrffio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s</a:t>
            </a:r>
            <a:r>
              <a:rPr lang="en-GB" sz="1800" dirty="0" err="1">
                <a:effectLst/>
                <a:latin typeface="Calibri"/>
                <a:ea typeface="Calibri"/>
                <a:cs typeface="Times New Roman"/>
              </a:rPr>
              <a:t>g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ïo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coginio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marchogaeth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beicio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bowlio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deg. </a:t>
            </a:r>
            <a:endParaRPr lang="en-GB" sz="1400" dirty="0">
              <a:effectLst/>
              <a:latin typeface="Calibri"/>
              <a:ea typeface="Calibri"/>
              <a:cs typeface="Calibri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dirty="0" err="1">
                <a:latin typeface="Calibri"/>
                <a:ea typeface="Calibri"/>
                <a:cs typeface="Calibri"/>
              </a:rPr>
              <a:t>Gofynna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i</a:t>
            </a:r>
            <a:r>
              <a:rPr lang="en-GB" dirty="0" err="1">
                <a:latin typeface="Calibri"/>
                <a:ea typeface="Calibri"/>
                <a:cs typeface="Calibri"/>
              </a:rPr>
              <a:t>’r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plant “Ble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mae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camgymeriad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?”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Ydyn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nhw’n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gywir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?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rho y plant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Bob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eistedd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cefn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Dewisa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plentyn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ddweud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yr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eirfa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adeiladu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tŵr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trefn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ywir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dirty="0" err="1">
                <a:latin typeface="Calibri"/>
                <a:ea typeface="Calibri"/>
                <a:cs typeface="Calibri"/>
              </a:rPr>
              <a:t>Gwrandawa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ar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y plant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yn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ofalus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modela</a:t>
            </a:r>
            <a:r>
              <a:rPr lang="en-GB" dirty="0" err="1">
                <a:latin typeface="Calibri"/>
                <a:ea typeface="Calibri"/>
                <a:cs typeface="Calibri"/>
              </a:rPr>
              <a:t>’r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eirfa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os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yn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ôl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 yr </a:t>
            </a:r>
            <a:r>
              <a:rPr lang="en-GB" sz="1800" dirty="0" err="1">
                <a:effectLst/>
                <a:latin typeface="Calibri"/>
                <a:ea typeface="Calibri"/>
                <a:cs typeface="Calibri"/>
              </a:rPr>
              <a:t>angen</a:t>
            </a:r>
            <a:r>
              <a:rPr lang="en-GB" sz="1800" dirty="0">
                <a:effectLst/>
                <a:latin typeface="Calibri"/>
                <a:ea typeface="Calibri"/>
                <a:cs typeface="Calibri"/>
              </a:rPr>
              <a:t>.</a:t>
            </a:r>
            <a:endParaRPr lang="en-GB" sz="1400" dirty="0">
              <a:effectLst/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106000"/>
              </a:lnSpc>
              <a:buFont typeface="+mj-lt"/>
              <a:buAutoNum type="arabicPeriod" startAt="8"/>
            </a:pPr>
            <a:r>
              <a:rPr lang="en-GB" dirty="0" err="1">
                <a:latin typeface="Calibri"/>
                <a:ea typeface="Calibri"/>
                <a:cs typeface="Times New Roman"/>
              </a:rPr>
              <a:t>Dweda’r</a:t>
            </a:r>
            <a:r>
              <a:rPr lang="en-GB" dirty="0">
                <a:latin typeface="Calibri"/>
                <a:ea typeface="Calibri"/>
                <a:cs typeface="Times New Roman"/>
              </a:rPr>
              <a:t> 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plant </a:t>
            </a:r>
            <a:r>
              <a:rPr lang="en-GB" sz="1800" dirty="0" err="1">
                <a:effectLst/>
                <a:latin typeface="Calibri"/>
                <a:ea typeface="Calibri"/>
                <a:cs typeface="Times New Roman"/>
              </a:rPr>
              <a:t>i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Times New Roman"/>
              </a:rPr>
              <a:t>gymharu</a:t>
            </a:r>
            <a:r>
              <a:rPr lang="en-GB" dirty="0" err="1">
                <a:latin typeface="Calibri"/>
                <a:ea typeface="Calibri"/>
                <a:cs typeface="Times New Roman"/>
              </a:rPr>
              <a:t>’r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800" dirty="0" err="1">
                <a:effectLst/>
                <a:latin typeface="Calibri"/>
                <a:ea typeface="Calibri"/>
                <a:cs typeface="Times New Roman"/>
              </a:rPr>
              <a:t>tyrau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.</a:t>
            </a:r>
            <a:endParaRPr lang="en-GB" sz="1400" dirty="0">
              <a:effectLst/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+mj-lt"/>
              <a:buAutoNum type="arabicPeriod" startAt="8"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Newida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arweinydd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65E302-06CC-C3AA-5A36-43D7EC847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153900">
            <a:off x="10072332" y="2371375"/>
            <a:ext cx="736773" cy="7255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E1B065-A225-7F96-EE30-3AA3E15093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96096">
            <a:off x="7641567" y="5743702"/>
            <a:ext cx="736772" cy="6857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63F5CEB-EA85-9A8B-8559-4D37B96A56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83180">
            <a:off x="7587531" y="1988453"/>
            <a:ext cx="736772" cy="7367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82D4FB4-A81E-B213-3993-2A065BD5C1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448059">
            <a:off x="10099415" y="4564838"/>
            <a:ext cx="736772" cy="75961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EEEA01B-E5F4-5AAD-8DBE-A687B97A2D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9662636">
            <a:off x="11015624" y="378089"/>
            <a:ext cx="736772" cy="75364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FEC5E16-15AE-6EE6-DD3B-C9DAD1EA75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370DE3-6CD9-768C-0181-ED1113C0E8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1755"/>
            <a:ext cx="679717" cy="70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306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F020A-D100-BC73-B9BB-6E294BBBE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607CAC1-A2E1-7640-5D6C-AA2BE46427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4119618"/>
              </p:ext>
            </p:extLst>
          </p:nvPr>
        </p:nvGraphicFramePr>
        <p:xfrm>
          <a:off x="204354" y="220085"/>
          <a:ext cx="11783292" cy="64178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2214">
                  <a:extLst>
                    <a:ext uri="{9D8B030D-6E8A-4147-A177-3AD203B41FA5}">
                      <a16:colId xmlns:a16="http://schemas.microsoft.com/office/drawing/2014/main" val="3724731469"/>
                    </a:ext>
                  </a:extLst>
                </a:gridCol>
                <a:gridCol w="4033314">
                  <a:extLst>
                    <a:ext uri="{9D8B030D-6E8A-4147-A177-3AD203B41FA5}">
                      <a16:colId xmlns:a16="http://schemas.microsoft.com/office/drawing/2014/main" val="3170903724"/>
                    </a:ext>
                  </a:extLst>
                </a:gridCol>
                <a:gridCol w="3927764">
                  <a:extLst>
                    <a:ext uri="{9D8B030D-6E8A-4147-A177-3AD203B41FA5}">
                      <a16:colId xmlns:a16="http://schemas.microsoft.com/office/drawing/2014/main" val="226804688"/>
                    </a:ext>
                  </a:extLst>
                </a:gridCol>
              </a:tblGrid>
              <a:tr h="320891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995590"/>
                  </a:ext>
                </a:extLst>
              </a:tr>
              <a:tr h="320891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8919145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4AA831FF-0FCB-66C8-466F-96DBD30B114C}"/>
              </a:ext>
            </a:extLst>
          </p:cNvPr>
          <p:cNvSpPr txBox="1"/>
          <p:nvPr/>
        </p:nvSpPr>
        <p:spPr>
          <a:xfrm>
            <a:off x="8486590" y="2785517"/>
            <a:ext cx="3031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marchogaeth</a:t>
            </a:r>
            <a:r>
              <a:rPr lang="en-GB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2D06ED-B3CC-CF14-7F20-A565DD84C8B1}"/>
              </a:ext>
            </a:extLst>
          </p:cNvPr>
          <p:cNvSpPr txBox="1"/>
          <p:nvPr/>
        </p:nvSpPr>
        <p:spPr>
          <a:xfrm>
            <a:off x="4580021" y="2785517"/>
            <a:ext cx="3031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bowlio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A15B7A6-210A-698C-477D-4C04030127E3}"/>
              </a:ext>
            </a:extLst>
          </p:cNvPr>
          <p:cNvSpPr txBox="1"/>
          <p:nvPr/>
        </p:nvSpPr>
        <p:spPr>
          <a:xfrm>
            <a:off x="617118" y="2785517"/>
            <a:ext cx="3031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beicio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FEB42E-53A0-B5C5-3E5D-71ECFBF493E5}"/>
              </a:ext>
            </a:extLst>
          </p:cNvPr>
          <p:cNvSpPr txBox="1"/>
          <p:nvPr/>
        </p:nvSpPr>
        <p:spPr>
          <a:xfrm>
            <a:off x="641684" y="5918467"/>
            <a:ext cx="3031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3200" kern="120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gïo</a:t>
            </a:r>
            <a:r>
              <a:rPr lang="en-GB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11BABE-CB0B-9F03-4B00-F56DCBE9EF30}"/>
              </a:ext>
            </a:extLst>
          </p:cNvPr>
          <p:cNvSpPr txBox="1"/>
          <p:nvPr/>
        </p:nvSpPr>
        <p:spPr>
          <a:xfrm>
            <a:off x="4590411" y="5918467"/>
            <a:ext cx="3031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coginio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D142416-9441-DA65-541C-A53A369F470C}"/>
              </a:ext>
            </a:extLst>
          </p:cNvPr>
          <p:cNvSpPr txBox="1"/>
          <p:nvPr/>
        </p:nvSpPr>
        <p:spPr>
          <a:xfrm>
            <a:off x="8518358" y="5888925"/>
            <a:ext cx="3031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syrffio</a:t>
            </a:r>
            <a:endParaRPr lang="en-GB" dirty="0"/>
          </a:p>
        </p:txBody>
      </p:sp>
      <p:pic>
        <p:nvPicPr>
          <p:cNvPr id="22" name="Picture 21" descr="A person holding a bowling ball&#10;&#10;Description automatically generated">
            <a:extLst>
              <a:ext uri="{FF2B5EF4-FFF2-40B4-BE49-F238E27FC236}">
                <a16:creationId xmlns:a16="http://schemas.microsoft.com/office/drawing/2014/main" id="{BDF4F564-40F7-2498-CCF6-CB0C129DAB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522" y="247856"/>
            <a:ext cx="2499598" cy="2499598"/>
          </a:xfrm>
          <a:prstGeom prst="rect">
            <a:avLst/>
          </a:prstGeom>
        </p:spPr>
      </p:pic>
      <p:pic>
        <p:nvPicPr>
          <p:cNvPr id="23" name="Picture 22" descr="A person and person skiing&#10;&#10;Description automatically generated">
            <a:extLst>
              <a:ext uri="{FF2B5EF4-FFF2-40B4-BE49-F238E27FC236}">
                <a16:creationId xmlns:a16="http://schemas.microsoft.com/office/drawing/2014/main" id="{D0498CC5-5EAB-DD79-A942-B4D4A2EF3F6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808" y="3529486"/>
            <a:ext cx="2502240" cy="250224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DEF3C5F-406A-3462-F006-2FBFFB7D61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0962" y="3783331"/>
            <a:ext cx="2317586" cy="2136087"/>
          </a:xfrm>
          <a:prstGeom prst="rect">
            <a:avLst/>
          </a:prstGeom>
        </p:spPr>
      </p:pic>
      <p:pic>
        <p:nvPicPr>
          <p:cNvPr id="25" name="Picture 24" descr="A cartoon of a person holding a plate of food&#10;&#10;Description automatically generated">
            <a:extLst>
              <a:ext uri="{FF2B5EF4-FFF2-40B4-BE49-F238E27FC236}">
                <a16:creationId xmlns:a16="http://schemas.microsoft.com/office/drawing/2014/main" id="{FAB148C4-A20B-3E5E-D923-446103EE071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055" y="3806412"/>
            <a:ext cx="2116055" cy="2116055"/>
          </a:xfrm>
          <a:prstGeom prst="rect">
            <a:avLst/>
          </a:prstGeom>
        </p:spPr>
      </p:pic>
      <p:pic>
        <p:nvPicPr>
          <p:cNvPr id="26" name="Picture 25" descr="A person riding a bicycle&#10;&#10;Description automatically generated">
            <a:extLst>
              <a:ext uri="{FF2B5EF4-FFF2-40B4-BE49-F238E27FC236}">
                <a16:creationId xmlns:a16="http://schemas.microsoft.com/office/drawing/2014/main" id="{5C079BB1-2D7C-6AC8-EB45-D4936DC647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872" y="484145"/>
            <a:ext cx="2278750" cy="2278750"/>
          </a:xfrm>
          <a:prstGeom prst="rect">
            <a:avLst/>
          </a:prstGeom>
        </p:spPr>
      </p:pic>
      <p:pic>
        <p:nvPicPr>
          <p:cNvPr id="27" name="Picture 26" descr="A cartoon of a child riding a horse&#10;&#10;Description automatically generated">
            <a:extLst>
              <a:ext uri="{FF2B5EF4-FFF2-40B4-BE49-F238E27FC236}">
                <a16:creationId xmlns:a16="http://schemas.microsoft.com/office/drawing/2014/main" id="{C25383B8-F8BE-4B34-EB2A-5D7C729EDBA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9495" y="649430"/>
            <a:ext cx="2136087" cy="21360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536C42F-FCF8-75A0-F508-58D1043BF6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62D374-CB86-A409-EBB5-56C55A9685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1755"/>
            <a:ext cx="679717" cy="70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72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person holding a bowling ball&#10;&#10;Description automatically generated">
            <a:extLst>
              <a:ext uri="{FF2B5EF4-FFF2-40B4-BE49-F238E27FC236}">
                <a16:creationId xmlns:a16="http://schemas.microsoft.com/office/drawing/2014/main" id="{A775CBDC-7B34-9D0F-B818-EDEE9C4D238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522" y="247856"/>
            <a:ext cx="2499598" cy="2499598"/>
          </a:xfrm>
          <a:prstGeom prst="rect">
            <a:avLst/>
          </a:prstGeom>
        </p:spPr>
      </p:pic>
      <p:pic>
        <p:nvPicPr>
          <p:cNvPr id="23" name="Picture 22" descr="A person and person skiing&#10;&#10;Description automatically generated">
            <a:extLst>
              <a:ext uri="{FF2B5EF4-FFF2-40B4-BE49-F238E27FC236}">
                <a16:creationId xmlns:a16="http://schemas.microsoft.com/office/drawing/2014/main" id="{641D3653-39A3-8DC9-C147-5FABB4D30E9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808" y="3529486"/>
            <a:ext cx="2502240" cy="250224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781F441-0138-B2DC-22A5-1737FFCD5A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0962" y="3783331"/>
            <a:ext cx="2317586" cy="2136087"/>
          </a:xfrm>
          <a:prstGeom prst="rect">
            <a:avLst/>
          </a:prstGeom>
        </p:spPr>
      </p:pic>
      <p:pic>
        <p:nvPicPr>
          <p:cNvPr id="25" name="Picture 24" descr="A cartoon of a person holding a plate of food&#10;&#10;Description automatically generated">
            <a:extLst>
              <a:ext uri="{FF2B5EF4-FFF2-40B4-BE49-F238E27FC236}">
                <a16:creationId xmlns:a16="http://schemas.microsoft.com/office/drawing/2014/main" id="{C4C36A64-A966-4E93-2910-C9776AC25B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055" y="3806412"/>
            <a:ext cx="2116055" cy="2116055"/>
          </a:xfrm>
          <a:prstGeom prst="rect">
            <a:avLst/>
          </a:prstGeom>
        </p:spPr>
      </p:pic>
      <p:pic>
        <p:nvPicPr>
          <p:cNvPr id="26" name="Picture 25" descr="A person riding a bicycle&#10;&#10;Description automatically generated">
            <a:extLst>
              <a:ext uri="{FF2B5EF4-FFF2-40B4-BE49-F238E27FC236}">
                <a16:creationId xmlns:a16="http://schemas.microsoft.com/office/drawing/2014/main" id="{00D07790-1D43-FF6A-24AA-CF855BBCF28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872" y="484145"/>
            <a:ext cx="2278750" cy="2278750"/>
          </a:xfrm>
          <a:prstGeom prst="rect">
            <a:avLst/>
          </a:prstGeom>
        </p:spPr>
      </p:pic>
      <p:pic>
        <p:nvPicPr>
          <p:cNvPr id="27" name="Picture 26" descr="A cartoon of a child riding a horse&#10;&#10;Description automatically generated">
            <a:extLst>
              <a:ext uri="{FF2B5EF4-FFF2-40B4-BE49-F238E27FC236}">
                <a16:creationId xmlns:a16="http://schemas.microsoft.com/office/drawing/2014/main" id="{4E00A2C9-111B-30CB-513B-0E57B1BD5A3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9495" y="649430"/>
            <a:ext cx="2136087" cy="213608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E20F48E9-5F7D-A549-C355-9D701F11B6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97645E64-F467-818B-0BEC-979105897CD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1755"/>
            <a:ext cx="679717" cy="70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538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813D5-29C1-4DF8-E5D7-4E7884AC4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person holding a bowling ball&#10;&#10;Description automatically generated">
            <a:extLst>
              <a:ext uri="{FF2B5EF4-FFF2-40B4-BE49-F238E27FC236}">
                <a16:creationId xmlns:a16="http://schemas.microsoft.com/office/drawing/2014/main" id="{7E4BBD0A-C46B-EF1D-561A-90DFC9A7E22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99" y="467674"/>
            <a:ext cx="2499598" cy="2499598"/>
          </a:xfrm>
          <a:prstGeom prst="rect">
            <a:avLst/>
          </a:prstGeom>
        </p:spPr>
      </p:pic>
      <p:pic>
        <p:nvPicPr>
          <p:cNvPr id="23" name="Picture 22" descr="A person and person skiing&#10;&#10;Description automatically generated">
            <a:extLst>
              <a:ext uri="{FF2B5EF4-FFF2-40B4-BE49-F238E27FC236}">
                <a16:creationId xmlns:a16="http://schemas.microsoft.com/office/drawing/2014/main" id="{229CC910-E357-1D1C-2A3E-8FCC73FFBB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6418" y="3628307"/>
            <a:ext cx="2502240" cy="250224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162428F-3879-3224-88AE-E158606E15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0042" y="754911"/>
            <a:ext cx="2317586" cy="2136087"/>
          </a:xfrm>
          <a:prstGeom prst="rect">
            <a:avLst/>
          </a:prstGeom>
        </p:spPr>
      </p:pic>
      <p:pic>
        <p:nvPicPr>
          <p:cNvPr id="25" name="Picture 24" descr="A cartoon of a person holding a plate of food&#10;&#10;Description automatically generated">
            <a:extLst>
              <a:ext uri="{FF2B5EF4-FFF2-40B4-BE49-F238E27FC236}">
                <a16:creationId xmlns:a16="http://schemas.microsoft.com/office/drawing/2014/main" id="{83668280-96C9-309B-DF50-A56BAFC16B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931" y="851217"/>
            <a:ext cx="2116055" cy="2116055"/>
          </a:xfrm>
          <a:prstGeom prst="rect">
            <a:avLst/>
          </a:prstGeom>
        </p:spPr>
      </p:pic>
      <p:pic>
        <p:nvPicPr>
          <p:cNvPr id="26" name="Picture 25" descr="A person riding a bicycle&#10;&#10;Description automatically generated">
            <a:extLst>
              <a:ext uri="{FF2B5EF4-FFF2-40B4-BE49-F238E27FC236}">
                <a16:creationId xmlns:a16="http://schemas.microsoft.com/office/drawing/2014/main" id="{D61A1B5C-27F6-AC82-BF22-81E14587FB7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647" y="3628307"/>
            <a:ext cx="2278750" cy="2278750"/>
          </a:xfrm>
          <a:prstGeom prst="rect">
            <a:avLst/>
          </a:prstGeom>
        </p:spPr>
      </p:pic>
      <p:pic>
        <p:nvPicPr>
          <p:cNvPr id="27" name="Picture 26" descr="A cartoon of a child riding a horse&#10;&#10;Description automatically generated">
            <a:extLst>
              <a:ext uri="{FF2B5EF4-FFF2-40B4-BE49-F238E27FC236}">
                <a16:creationId xmlns:a16="http://schemas.microsoft.com/office/drawing/2014/main" id="{1F58E57D-2EBF-9582-5B2C-3B2B4FA562A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364" y="3811383"/>
            <a:ext cx="2136087" cy="213608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1A0251E-EA15-950C-5B54-8CBB6CA563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758D3D3-191E-4088-76F7-8AE192844E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1755"/>
            <a:ext cx="679717" cy="70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89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5BFD1-2633-E86D-74F2-C60EFC409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804A51-8555-8662-70B3-7E94B8FD04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9172900"/>
              </p:ext>
            </p:extLst>
          </p:nvPr>
        </p:nvGraphicFramePr>
        <p:xfrm>
          <a:off x="204354" y="220085"/>
          <a:ext cx="11783292" cy="64178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7764">
                  <a:extLst>
                    <a:ext uri="{9D8B030D-6E8A-4147-A177-3AD203B41FA5}">
                      <a16:colId xmlns:a16="http://schemas.microsoft.com/office/drawing/2014/main" val="3724731469"/>
                    </a:ext>
                  </a:extLst>
                </a:gridCol>
                <a:gridCol w="3927764">
                  <a:extLst>
                    <a:ext uri="{9D8B030D-6E8A-4147-A177-3AD203B41FA5}">
                      <a16:colId xmlns:a16="http://schemas.microsoft.com/office/drawing/2014/main" val="3170903724"/>
                    </a:ext>
                  </a:extLst>
                </a:gridCol>
                <a:gridCol w="3927764">
                  <a:extLst>
                    <a:ext uri="{9D8B030D-6E8A-4147-A177-3AD203B41FA5}">
                      <a16:colId xmlns:a16="http://schemas.microsoft.com/office/drawing/2014/main" val="226804688"/>
                    </a:ext>
                  </a:extLst>
                </a:gridCol>
              </a:tblGrid>
              <a:tr h="320891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995590"/>
                  </a:ext>
                </a:extLst>
              </a:tr>
              <a:tr h="320891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891914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9E6EC2D-C6F5-85E6-34D2-9DB0A0B0E8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4182" y="3675202"/>
            <a:ext cx="736773" cy="725524"/>
          </a:xfrm>
          <a:prstGeom prst="rect">
            <a:avLst/>
          </a:prstGeom>
        </p:spPr>
      </p:pic>
      <p:pic>
        <p:nvPicPr>
          <p:cNvPr id="13" name="Picture 12" descr="A person holding a bowling ball&#10;&#10;Description automatically generated">
            <a:extLst>
              <a:ext uri="{FF2B5EF4-FFF2-40B4-BE49-F238E27FC236}">
                <a16:creationId xmlns:a16="http://schemas.microsoft.com/office/drawing/2014/main" id="{44130765-52DF-6A6D-AA3A-5118982682C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686" y="840781"/>
            <a:ext cx="2499598" cy="249959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0B74818-32E2-D3F0-3A87-859D4C004D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5926" y="3585775"/>
            <a:ext cx="736772" cy="6857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EEC4831-AEAC-B872-0B05-62007C8939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7614" y="429536"/>
            <a:ext cx="736772" cy="736772"/>
          </a:xfrm>
          <a:prstGeom prst="rect">
            <a:avLst/>
          </a:prstGeom>
        </p:spPr>
      </p:pic>
      <p:pic>
        <p:nvPicPr>
          <p:cNvPr id="24" name="Picture 23" descr="A person and person skiing&#10;&#10;Description automatically generated">
            <a:extLst>
              <a:ext uri="{FF2B5EF4-FFF2-40B4-BE49-F238E27FC236}">
                <a16:creationId xmlns:a16="http://schemas.microsoft.com/office/drawing/2014/main" id="{11F7F70D-7E44-B8B0-E8B3-02A6D6573E1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72" y="4122411"/>
            <a:ext cx="2502240" cy="25022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63E4C9E-E77F-0913-0064-DB2B2450A6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17671" y="399301"/>
            <a:ext cx="736772" cy="7536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825317E-A6C7-A2FE-8484-0CF609A9CA5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38518" y="448652"/>
            <a:ext cx="735812" cy="68872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63C72A-53DC-1200-AE39-03415CBAC48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17671" y="3625534"/>
            <a:ext cx="736772" cy="7596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8BEB47-1813-501A-F34E-7DB824E7C6E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47126" y="4376256"/>
            <a:ext cx="2317586" cy="2136087"/>
          </a:xfrm>
          <a:prstGeom prst="rect">
            <a:avLst/>
          </a:prstGeom>
        </p:spPr>
      </p:pic>
      <p:pic>
        <p:nvPicPr>
          <p:cNvPr id="9" name="Picture 8" descr="A cartoon of a person holding a plate of food&#10;&#10;Description automatically generated">
            <a:extLst>
              <a:ext uri="{FF2B5EF4-FFF2-40B4-BE49-F238E27FC236}">
                <a16:creationId xmlns:a16="http://schemas.microsoft.com/office/drawing/2014/main" id="{170D2AB1-C065-2BA5-AE46-D4B3A186C938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219" y="4399337"/>
            <a:ext cx="2116055" cy="2116055"/>
          </a:xfrm>
          <a:prstGeom prst="rect">
            <a:avLst/>
          </a:prstGeom>
        </p:spPr>
      </p:pic>
      <p:pic>
        <p:nvPicPr>
          <p:cNvPr id="22" name="Picture 21" descr="A person riding a bicycle&#10;&#10;Description automatically generated">
            <a:extLst>
              <a:ext uri="{FF2B5EF4-FFF2-40B4-BE49-F238E27FC236}">
                <a16:creationId xmlns:a16="http://schemas.microsoft.com/office/drawing/2014/main" id="{639E5972-6782-5A55-949F-677BB699598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036" y="1077070"/>
            <a:ext cx="2278750" cy="2278750"/>
          </a:xfrm>
          <a:prstGeom prst="rect">
            <a:avLst/>
          </a:prstGeom>
        </p:spPr>
      </p:pic>
      <p:pic>
        <p:nvPicPr>
          <p:cNvPr id="26" name="Picture 25" descr="A cartoon of a child riding a horse&#10;&#10;Description automatically generated">
            <a:extLst>
              <a:ext uri="{FF2B5EF4-FFF2-40B4-BE49-F238E27FC236}">
                <a16:creationId xmlns:a16="http://schemas.microsoft.com/office/drawing/2014/main" id="{7EA7A849-60DF-571C-8070-FC19A65647EC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5659" y="1242355"/>
            <a:ext cx="2136087" cy="2136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113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BD0B3BF-FD90-934D-915C-A9EF076A3B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1880380"/>
              </p:ext>
            </p:extLst>
          </p:nvPr>
        </p:nvGraphicFramePr>
        <p:xfrm>
          <a:off x="4812632" y="1572125"/>
          <a:ext cx="6914148" cy="5005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4329">
                  <a:extLst>
                    <a:ext uri="{9D8B030D-6E8A-4147-A177-3AD203B41FA5}">
                      <a16:colId xmlns:a16="http://schemas.microsoft.com/office/drawing/2014/main" val="315826054"/>
                    </a:ext>
                  </a:extLst>
                </a:gridCol>
                <a:gridCol w="1493273">
                  <a:extLst>
                    <a:ext uri="{9D8B030D-6E8A-4147-A177-3AD203B41FA5}">
                      <a16:colId xmlns:a16="http://schemas.microsoft.com/office/drawing/2014/main" val="2545392003"/>
                    </a:ext>
                  </a:extLst>
                </a:gridCol>
                <a:gridCol w="1493273">
                  <a:extLst>
                    <a:ext uri="{9D8B030D-6E8A-4147-A177-3AD203B41FA5}">
                      <a16:colId xmlns:a16="http://schemas.microsoft.com/office/drawing/2014/main" val="46828692"/>
                    </a:ext>
                  </a:extLst>
                </a:gridCol>
                <a:gridCol w="1493273">
                  <a:extLst>
                    <a:ext uri="{9D8B030D-6E8A-4147-A177-3AD203B41FA5}">
                      <a16:colId xmlns:a16="http://schemas.microsoft.com/office/drawing/2014/main" val="1157356398"/>
                    </a:ext>
                  </a:extLst>
                </a:gridCol>
              </a:tblGrid>
              <a:tr h="834189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Lisa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Jo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Frank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724814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 err="1"/>
                        <a:t>Dawnsio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9890182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 err="1"/>
                        <a:t>Marchogaeth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718540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 err="1"/>
                        <a:t>Chwarae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rygbi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4197319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 err="1"/>
                        <a:t>Rhedeg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201601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 err="1"/>
                        <a:t>Coginio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9382553"/>
                  </a:ext>
                </a:extLst>
              </a:tr>
            </a:tbl>
          </a:graphicData>
        </a:graphic>
      </p:graphicFrame>
      <p:pic>
        <p:nvPicPr>
          <p:cNvPr id="3" name="Picture 2" descr="A cartoon of a child riding a horse&#10;&#10;Description automatically generated">
            <a:extLst>
              <a:ext uri="{FF2B5EF4-FFF2-40B4-BE49-F238E27FC236}">
                <a16:creationId xmlns:a16="http://schemas.microsoft.com/office/drawing/2014/main" id="{EFF60BB8-9AE8-73F4-B029-3558E062ECA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421" y="3288563"/>
            <a:ext cx="722027" cy="722027"/>
          </a:xfrm>
          <a:prstGeom prst="rect">
            <a:avLst/>
          </a:prstGeom>
        </p:spPr>
      </p:pic>
      <p:pic>
        <p:nvPicPr>
          <p:cNvPr id="4" name="Picture 3" descr="A cartoon of a person holding a plate of food&#10;&#10;Description automatically generated">
            <a:extLst>
              <a:ext uri="{FF2B5EF4-FFF2-40B4-BE49-F238E27FC236}">
                <a16:creationId xmlns:a16="http://schemas.microsoft.com/office/drawing/2014/main" id="{D8A6CB87-EE21-78A6-6D78-B6F92DF751A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8716" y="5817571"/>
            <a:ext cx="647394" cy="6473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9ACF10C-A0E0-FB11-7E28-BA00EB910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708" y="4971655"/>
            <a:ext cx="902740" cy="6473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30D504-983A-4603-E008-150FC93D4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6062" y="2481747"/>
            <a:ext cx="632385" cy="6082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B16D4FD-78F3-4276-5F3B-453B2E9B8C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625" y="4159085"/>
            <a:ext cx="522822" cy="647394"/>
          </a:xfrm>
          <a:prstGeom prst="rect">
            <a:avLst/>
          </a:prstGeom>
        </p:spPr>
      </p:pic>
      <p:sp>
        <p:nvSpPr>
          <p:cNvPr id="18" name="Speech Bubble: Oval 17">
            <a:extLst>
              <a:ext uri="{FF2B5EF4-FFF2-40B4-BE49-F238E27FC236}">
                <a16:creationId xmlns:a16="http://schemas.microsoft.com/office/drawing/2014/main" id="{635ED6AC-31F7-F08A-49E8-5D343B371C17}"/>
              </a:ext>
            </a:extLst>
          </p:cNvPr>
          <p:cNvSpPr/>
          <p:nvPr/>
        </p:nvSpPr>
        <p:spPr>
          <a:xfrm>
            <a:off x="691996" y="1620159"/>
            <a:ext cx="1733266" cy="1337481"/>
          </a:xfrm>
          <a:prstGeom prst="wedgeEllipseCallout">
            <a:avLst>
              <a:gd name="adj1" fmla="val 89403"/>
              <a:gd name="adj2" fmla="val 1352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Speech Bubble: Oval 21">
            <a:extLst>
              <a:ext uri="{FF2B5EF4-FFF2-40B4-BE49-F238E27FC236}">
                <a16:creationId xmlns:a16="http://schemas.microsoft.com/office/drawing/2014/main" id="{E0D8378D-E6A7-CF3D-A2F8-06E8B7D29E92}"/>
              </a:ext>
            </a:extLst>
          </p:cNvPr>
          <p:cNvSpPr/>
          <p:nvPr/>
        </p:nvSpPr>
        <p:spPr>
          <a:xfrm>
            <a:off x="2652056" y="3490344"/>
            <a:ext cx="1733266" cy="1337481"/>
          </a:xfrm>
          <a:prstGeom prst="wedgeEllipseCallout">
            <a:avLst>
              <a:gd name="adj1" fmla="val -88385"/>
              <a:gd name="adj2" fmla="val 1849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peech Bubble: Oval 20">
            <a:extLst>
              <a:ext uri="{FF2B5EF4-FFF2-40B4-BE49-F238E27FC236}">
                <a16:creationId xmlns:a16="http://schemas.microsoft.com/office/drawing/2014/main" id="{CFF727FB-7B0A-CF86-1F38-3CA4EB1E45D3}"/>
              </a:ext>
            </a:extLst>
          </p:cNvPr>
          <p:cNvSpPr/>
          <p:nvPr/>
        </p:nvSpPr>
        <p:spPr>
          <a:xfrm>
            <a:off x="707238" y="5239778"/>
            <a:ext cx="1733266" cy="1337481"/>
          </a:xfrm>
          <a:prstGeom prst="wedgeEllipseCallout">
            <a:avLst>
              <a:gd name="adj1" fmla="val 68931"/>
              <a:gd name="adj2" fmla="val 46173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838B850-3296-5C42-7188-4CBBB6092C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2781" y="1769595"/>
            <a:ext cx="1362370" cy="134918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E7FC45C-0320-E292-E656-5AF6D399BA15}"/>
              </a:ext>
            </a:extLst>
          </p:cNvPr>
          <p:cNvSpPr txBox="1"/>
          <p:nvPr/>
        </p:nvSpPr>
        <p:spPr>
          <a:xfrm>
            <a:off x="2875871" y="1879363"/>
            <a:ext cx="9962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Lisa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7AD692E-B647-99DC-1D46-6E9ED1D9F3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9088" y="3271278"/>
            <a:ext cx="1604741" cy="155057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0D5A58B-E717-1979-496B-6FFF149E64FB}"/>
              </a:ext>
            </a:extLst>
          </p:cNvPr>
          <p:cNvSpPr txBox="1"/>
          <p:nvPr/>
        </p:nvSpPr>
        <p:spPr>
          <a:xfrm>
            <a:off x="1798722" y="3898654"/>
            <a:ext cx="9962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Jo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054DB9A-0652-3D1A-C0DF-C8F8A4ED7A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45651" y="5087292"/>
            <a:ext cx="1397258" cy="148996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F7122E6-72AC-5481-715C-EFC3AF700FC0}"/>
              </a:ext>
            </a:extLst>
          </p:cNvPr>
          <p:cNvSpPr txBox="1"/>
          <p:nvPr/>
        </p:nvSpPr>
        <p:spPr>
          <a:xfrm>
            <a:off x="2629083" y="5721560"/>
            <a:ext cx="9962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Frank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73C9FF6-703E-8B79-A775-223B3649E2F5}"/>
              </a:ext>
            </a:extLst>
          </p:cNvPr>
          <p:cNvSpPr txBox="1"/>
          <p:nvPr/>
        </p:nvSpPr>
        <p:spPr>
          <a:xfrm>
            <a:off x="517118" y="890056"/>
            <a:ext cx="11117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Sganiwch</a:t>
            </a:r>
            <a:r>
              <a:rPr lang="en-GB" dirty="0"/>
              <a:t> y cod QR a </a:t>
            </a:r>
            <a:r>
              <a:rPr lang="en-GB" dirty="0" err="1"/>
              <a:t>gwrandewch</a:t>
            </a:r>
            <a:r>
              <a:rPr lang="en-GB" dirty="0"/>
              <a:t> at y </a:t>
            </a:r>
            <a:r>
              <a:rPr lang="en-GB" dirty="0" err="1"/>
              <a:t>pobl</a:t>
            </a:r>
            <a:r>
              <a:rPr lang="en-GB" dirty="0"/>
              <a:t>. </a:t>
            </a:r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dic</a:t>
            </a:r>
            <a:r>
              <a:rPr lang="en-GB" dirty="0"/>
              <a:t> neu </a:t>
            </a:r>
            <a:r>
              <a:rPr lang="en-GB" dirty="0" err="1"/>
              <a:t>groes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nhwn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neu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!</a:t>
            </a:r>
          </a:p>
        </p:txBody>
      </p:sp>
      <p:sp>
        <p:nvSpPr>
          <p:cNvPr id="41" name="Star: 5 Points 40">
            <a:extLst>
              <a:ext uri="{FF2B5EF4-FFF2-40B4-BE49-F238E27FC236}">
                <a16:creationId xmlns:a16="http://schemas.microsoft.com/office/drawing/2014/main" id="{C9B36328-22C9-7BE9-16EB-02120FBFEECF}"/>
              </a:ext>
            </a:extLst>
          </p:cNvPr>
          <p:cNvSpPr/>
          <p:nvPr/>
        </p:nvSpPr>
        <p:spPr>
          <a:xfrm>
            <a:off x="117525" y="6121670"/>
            <a:ext cx="503125" cy="58962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4EC073A5-02B9-EF24-EA48-88FEADE021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645164" cy="703156"/>
          </a:xfrm>
          <a:prstGeom prst="rect">
            <a:avLst/>
          </a:prstGeom>
        </p:spPr>
      </p:pic>
      <p:sp>
        <p:nvSpPr>
          <p:cNvPr id="49" name="Star: 5 Points 48">
            <a:extLst>
              <a:ext uri="{FF2B5EF4-FFF2-40B4-BE49-F238E27FC236}">
                <a16:creationId xmlns:a16="http://schemas.microsoft.com/office/drawing/2014/main" id="{397A8744-C59A-25CC-AA35-7F47A3587996}"/>
              </a:ext>
            </a:extLst>
          </p:cNvPr>
          <p:cNvSpPr/>
          <p:nvPr/>
        </p:nvSpPr>
        <p:spPr>
          <a:xfrm>
            <a:off x="109823" y="5522761"/>
            <a:ext cx="503125" cy="58962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840C497-4DC8-A3AB-CF54-8EBC86EFBA5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flipH="1" flipV="1">
            <a:off x="3091526" y="3734015"/>
            <a:ext cx="854325" cy="8507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A4ECCED-06BE-B67A-E0DA-8911530EA6F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74716" y="5471795"/>
            <a:ext cx="850922" cy="8509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D72390-CDFB-45B2-F20E-A791A2BDA18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51885" y="1858995"/>
            <a:ext cx="854325" cy="8472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091179-155B-BFAB-A416-46634547BDAB}"/>
              </a:ext>
            </a:extLst>
          </p:cNvPr>
          <p:cNvSpPr txBox="1"/>
          <p:nvPr/>
        </p:nvSpPr>
        <p:spPr>
          <a:xfrm>
            <a:off x="2762924" y="102757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Beth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wyt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ti’n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hoffi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wneud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0234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ABF30A-DE2C-ACFC-71DC-4D7FDCFEC8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509D33B-DCC5-DE90-EEC1-5E37C72135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887990"/>
              </p:ext>
            </p:extLst>
          </p:nvPr>
        </p:nvGraphicFramePr>
        <p:xfrm>
          <a:off x="818147" y="1572125"/>
          <a:ext cx="10929400" cy="4889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1763">
                  <a:extLst>
                    <a:ext uri="{9D8B030D-6E8A-4147-A177-3AD203B41FA5}">
                      <a16:colId xmlns:a16="http://schemas.microsoft.com/office/drawing/2014/main" val="315826054"/>
                    </a:ext>
                  </a:extLst>
                </a:gridCol>
                <a:gridCol w="8817637">
                  <a:extLst>
                    <a:ext uri="{9D8B030D-6E8A-4147-A177-3AD203B41FA5}">
                      <a16:colId xmlns:a16="http://schemas.microsoft.com/office/drawing/2014/main" val="46828692"/>
                    </a:ext>
                  </a:extLst>
                </a:gridCol>
              </a:tblGrid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Lisa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Lisa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ydw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_____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dawnsio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ffrindiau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_____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bowlio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deg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mae’n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ddiflas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9890182"/>
                  </a:ext>
                </a:extLst>
              </a:tr>
              <a:tr h="732671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Jo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ydy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Jo. _____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rhedeg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coginio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anniben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!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718540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Frank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rygbi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Langwm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pob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dydd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Sadwrn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marchogaeth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ceffylau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o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gwbl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4197319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Sarah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Sarah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mynd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i’r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gampfa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gadw’n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heini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pêl-droed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hefyd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rhedeg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sgïo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oer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fi!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canu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hefyd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llais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ofnadwy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arna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201601"/>
                  </a:ext>
                </a:extLst>
              </a:tr>
              <a:tr h="834189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Rob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ydy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Rob. 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marchogaeth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Mae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ceffyl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o’r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Betsi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fi. Mae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hyfryd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beicio pan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hi’n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heulog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ond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llaw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arall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syrffio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byw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bwys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môr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sgïo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_____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mae’n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rhy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beryglus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9382553"/>
                  </a:ext>
                </a:extLst>
              </a:tr>
            </a:tbl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20CB99D4-0EFC-8B4D-D826-B23642C6BADD}"/>
              </a:ext>
            </a:extLst>
          </p:cNvPr>
          <p:cNvSpPr txBox="1"/>
          <p:nvPr/>
        </p:nvSpPr>
        <p:spPr>
          <a:xfrm>
            <a:off x="818147" y="883685"/>
            <a:ext cx="11117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Sganiwch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y cod QR.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Gwrandewch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pobl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ofalus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Llenwch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bwlchau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 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3C05C041-3C9F-6C86-9DBA-125316A63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45164" cy="7031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62C418A-5320-B9AD-F0F5-0CC895F16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3642" y="3314363"/>
            <a:ext cx="691712" cy="6917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3B5BD9-0BC4-9A05-D1A6-AD034A801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4812" y="5482247"/>
            <a:ext cx="700542" cy="6917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396CA24-46E9-F94E-8CD8-B1009B52A4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642" y="2443747"/>
            <a:ext cx="694606" cy="6917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E3D3961-9B0F-8EC8-5CBE-5927B63CF1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4812" y="1653239"/>
            <a:ext cx="697500" cy="6917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2FB484C-8C63-BC34-A517-30F96267E48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6610" y="4274959"/>
            <a:ext cx="688670" cy="69453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5D1BBB4-D369-F021-47C2-603849796350}"/>
              </a:ext>
            </a:extLst>
          </p:cNvPr>
          <p:cNvSpPr txBox="1"/>
          <p:nvPr/>
        </p:nvSpPr>
        <p:spPr>
          <a:xfrm>
            <a:off x="3577988" y="59190"/>
            <a:ext cx="503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Llenwch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Bwlchau</a:t>
            </a:r>
            <a:endParaRPr lang="en-GB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5887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C58E53-CEEA-DBA3-7494-4A61975A1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168880C-A4D5-6C8F-A506-0CBB28908BBE}"/>
              </a:ext>
            </a:extLst>
          </p:cNvPr>
          <p:cNvSpPr txBox="1"/>
          <p:nvPr/>
        </p:nvSpPr>
        <p:spPr>
          <a:xfrm>
            <a:off x="3389620" y="118381"/>
            <a:ext cx="54127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Adlais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Anghywir</a:t>
            </a:r>
            <a:endParaRPr lang="en-GB" sz="32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BEBA766-5FB9-FC9D-D5C6-547984E994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469383"/>
              </p:ext>
            </p:extLst>
          </p:nvPr>
        </p:nvGraphicFramePr>
        <p:xfrm>
          <a:off x="645164" y="1055848"/>
          <a:ext cx="6418998" cy="5380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3224">
                  <a:extLst>
                    <a:ext uri="{9D8B030D-6E8A-4147-A177-3AD203B41FA5}">
                      <a16:colId xmlns:a16="http://schemas.microsoft.com/office/drawing/2014/main" val="1867822038"/>
                    </a:ext>
                  </a:extLst>
                </a:gridCol>
                <a:gridCol w="2367887">
                  <a:extLst>
                    <a:ext uri="{9D8B030D-6E8A-4147-A177-3AD203B41FA5}">
                      <a16:colId xmlns:a16="http://schemas.microsoft.com/office/drawing/2014/main" val="645683260"/>
                    </a:ext>
                  </a:extLst>
                </a:gridCol>
                <a:gridCol w="2367887">
                  <a:extLst>
                    <a:ext uri="{9D8B030D-6E8A-4147-A177-3AD203B41FA5}">
                      <a16:colId xmlns:a16="http://schemas.microsoft.com/office/drawing/2014/main" val="1868201446"/>
                    </a:ext>
                  </a:extLst>
                </a:gridCol>
              </a:tblGrid>
              <a:tr h="507930"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Darn 1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Darn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9107173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1648574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5043794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7737379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6723295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6662168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BF74A338-16AE-7604-466E-71EC8C0B1406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645164" cy="703156"/>
          </a:xfrm>
          <a:prstGeom prst="rect">
            <a:avLst/>
          </a:prstGeom>
        </p:spPr>
      </p:pic>
      <p:pic>
        <p:nvPicPr>
          <p:cNvPr id="2" name="A1">
            <a:hlinkClick r:id="" action="ppaction://media"/>
            <a:extLst>
              <a:ext uri="{FF2B5EF4-FFF2-40B4-BE49-F238E27FC236}">
                <a16:creationId xmlns:a16="http://schemas.microsoft.com/office/drawing/2014/main" id="{B7D5A1B5-0F74-E40E-521D-CA13ABE807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272358" y="1695734"/>
            <a:ext cx="609600" cy="609600"/>
          </a:xfrm>
          <a:prstGeom prst="rect">
            <a:avLst/>
          </a:prstGeom>
        </p:spPr>
      </p:pic>
      <p:pic>
        <p:nvPicPr>
          <p:cNvPr id="3" name="A1">
            <a:hlinkClick r:id="" action="ppaction://media"/>
            <a:extLst>
              <a:ext uri="{FF2B5EF4-FFF2-40B4-BE49-F238E27FC236}">
                <a16:creationId xmlns:a16="http://schemas.microsoft.com/office/drawing/2014/main" id="{74555B8B-2632-1BB5-0B26-9B62BE5AF6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595581" y="1695734"/>
            <a:ext cx="609600" cy="609600"/>
          </a:xfrm>
          <a:prstGeom prst="rect">
            <a:avLst/>
          </a:prstGeom>
        </p:spPr>
      </p:pic>
      <p:pic>
        <p:nvPicPr>
          <p:cNvPr id="6" name="B1">
            <a:hlinkClick r:id="" action="ppaction://media"/>
            <a:extLst>
              <a:ext uri="{FF2B5EF4-FFF2-40B4-BE49-F238E27FC236}">
                <a16:creationId xmlns:a16="http://schemas.microsoft.com/office/drawing/2014/main" id="{18365662-4983-022B-FCD4-49CE6DCBF26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247336" y="2671802"/>
            <a:ext cx="609600" cy="6096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42A98D-2363-45E5-6F4D-98433CD1F57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595581" y="2667808"/>
            <a:ext cx="609600" cy="609600"/>
          </a:xfrm>
          <a:prstGeom prst="rect">
            <a:avLst/>
          </a:prstGeom>
        </p:spPr>
      </p:pic>
      <p:pic>
        <p:nvPicPr>
          <p:cNvPr id="8" name="C1">
            <a:hlinkClick r:id="" action="ppaction://media"/>
            <a:extLst>
              <a:ext uri="{FF2B5EF4-FFF2-40B4-BE49-F238E27FC236}">
                <a16:creationId xmlns:a16="http://schemas.microsoft.com/office/drawing/2014/main" id="{781AEAB9-867C-CD1C-1585-C3B0B3FA3F93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272358" y="3647870"/>
            <a:ext cx="609600" cy="609600"/>
          </a:xfrm>
          <a:prstGeom prst="rect">
            <a:avLst/>
          </a:prstGeom>
        </p:spPr>
      </p:pic>
      <p:pic>
        <p:nvPicPr>
          <p:cNvPr id="9" name="C1">
            <a:hlinkClick r:id="" action="ppaction://media"/>
            <a:extLst>
              <a:ext uri="{FF2B5EF4-FFF2-40B4-BE49-F238E27FC236}">
                <a16:creationId xmlns:a16="http://schemas.microsoft.com/office/drawing/2014/main" id="{87AB6F9F-4A41-0A64-658B-5560F603C80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595581" y="3647870"/>
            <a:ext cx="609600" cy="609600"/>
          </a:xfrm>
          <a:prstGeom prst="rect">
            <a:avLst/>
          </a:prstGeom>
        </p:spPr>
      </p:pic>
      <p:pic>
        <p:nvPicPr>
          <p:cNvPr id="11" name="D1">
            <a:hlinkClick r:id="" action="ppaction://media"/>
            <a:extLst>
              <a:ext uri="{FF2B5EF4-FFF2-40B4-BE49-F238E27FC236}">
                <a16:creationId xmlns:a16="http://schemas.microsoft.com/office/drawing/2014/main" id="{7CD40AC0-6FE8-4352-AFE4-17F6560B294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272358" y="4623938"/>
            <a:ext cx="609600" cy="609600"/>
          </a:xfrm>
          <a:prstGeom prst="rect">
            <a:avLst/>
          </a:prstGeom>
        </p:spPr>
      </p:pic>
      <p:pic>
        <p:nvPicPr>
          <p:cNvPr id="12" name="D2">
            <a:hlinkClick r:id="" action="ppaction://media"/>
            <a:extLst>
              <a:ext uri="{FF2B5EF4-FFF2-40B4-BE49-F238E27FC236}">
                <a16:creationId xmlns:a16="http://schemas.microsoft.com/office/drawing/2014/main" id="{F8921222-65E2-42FF-F77E-B3925BD6173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595581" y="4623938"/>
            <a:ext cx="609600" cy="6096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902548-89E0-9596-C477-07EF6D492185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272358" y="5600006"/>
            <a:ext cx="609600" cy="6096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D3143D-2D15-5A21-3B74-3CD0285CD2A4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595581" y="5600006"/>
            <a:ext cx="609600" cy="6096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4B1071-F3CB-5669-E41A-A89C8A248C81}"/>
              </a:ext>
            </a:extLst>
          </p:cNvPr>
          <p:cNvSpPr txBox="1"/>
          <p:nvPr/>
        </p:nvSpPr>
        <p:spPr>
          <a:xfrm>
            <a:off x="7767491" y="1055848"/>
            <a:ext cx="338810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Gwrandewch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ddarn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ofalus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dileu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Ysgrifennwch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fwrdd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gwyn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Picture 16" descr="A cartoon of a child riding a horse&#10;&#10;Description automatically generated">
            <a:extLst>
              <a:ext uri="{FF2B5EF4-FFF2-40B4-BE49-F238E27FC236}">
                <a16:creationId xmlns:a16="http://schemas.microsoft.com/office/drawing/2014/main" id="{9592F2CC-FA0B-8DAE-9DCB-0F2B0554B2A0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3374" y="3189426"/>
            <a:ext cx="3204258" cy="3204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80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9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2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6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758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758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73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666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096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993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B26468-7D0D-4F88-E08E-ACC24FA07763}"/>
              </a:ext>
            </a:extLst>
          </p:cNvPr>
          <p:cNvSpPr txBox="1"/>
          <p:nvPr/>
        </p:nvSpPr>
        <p:spPr>
          <a:xfrm>
            <a:off x="3389620" y="118381"/>
            <a:ext cx="54127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err="1"/>
              <a:t>Adlais</a:t>
            </a:r>
            <a:r>
              <a:rPr lang="en-GB" sz="3200" b="1" u="sng" dirty="0"/>
              <a:t> </a:t>
            </a:r>
            <a:r>
              <a:rPr lang="en-GB" sz="3200" b="1" u="sng" dirty="0" err="1"/>
              <a:t>Anghywir</a:t>
            </a:r>
            <a:r>
              <a:rPr lang="en-GB" sz="3200" b="1" u="sng" dirty="0"/>
              <a:t> - </a:t>
            </a:r>
            <a:r>
              <a:rPr lang="en-GB" sz="3200" b="1" u="sng" dirty="0" err="1"/>
              <a:t>Atebion</a:t>
            </a:r>
            <a:endParaRPr lang="en-GB" sz="3200" b="1" u="sng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8054B3A-3934-5264-C2AF-9526B17F2E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411207"/>
              </p:ext>
            </p:extLst>
          </p:nvPr>
        </p:nvGraphicFramePr>
        <p:xfrm>
          <a:off x="609600" y="719666"/>
          <a:ext cx="11220450" cy="5380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3224">
                  <a:extLst>
                    <a:ext uri="{9D8B030D-6E8A-4147-A177-3AD203B41FA5}">
                      <a16:colId xmlns:a16="http://schemas.microsoft.com/office/drawing/2014/main" val="1867822038"/>
                    </a:ext>
                  </a:extLst>
                </a:gridCol>
                <a:gridCol w="4768613">
                  <a:extLst>
                    <a:ext uri="{9D8B030D-6E8A-4147-A177-3AD203B41FA5}">
                      <a16:colId xmlns:a16="http://schemas.microsoft.com/office/drawing/2014/main" val="645683260"/>
                    </a:ext>
                  </a:extLst>
                </a:gridCol>
                <a:gridCol w="4768613">
                  <a:extLst>
                    <a:ext uri="{9D8B030D-6E8A-4147-A177-3AD203B41FA5}">
                      <a16:colId xmlns:a16="http://schemas.microsoft.com/office/drawing/2014/main" val="1868201446"/>
                    </a:ext>
                  </a:extLst>
                </a:gridCol>
              </a:tblGrid>
              <a:tr h="507930"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Tro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1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Tro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9107173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coginio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achos</a:t>
                      </a:r>
                      <a:r>
                        <a:rPr lang="en-GB" dirty="0"/>
                        <a:t> </a:t>
                      </a:r>
                      <a:r>
                        <a:rPr lang="en-GB" dirty="0" err="1">
                          <a:highlight>
                            <a:srgbClr val="FFFF00"/>
                          </a:highlight>
                        </a:rPr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bwyd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blasus</a:t>
                      </a:r>
                      <a:r>
                        <a:rPr lang="en-GB" dirty="0"/>
                        <a:t> .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coginio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achos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bwyd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blasus</a:t>
                      </a:r>
                      <a:r>
                        <a:rPr lang="en-GB" dirty="0"/>
                        <a:t> .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1648574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Dydw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>
                          <a:highlight>
                            <a:srgbClr val="FFFF00"/>
                          </a:highlight>
                        </a:rPr>
                        <a:t>ddim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beicio </a:t>
                      </a:r>
                      <a:r>
                        <a:rPr lang="en-GB" dirty="0" err="1"/>
                        <a:t>achos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mae’n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unig</a:t>
                      </a:r>
                      <a:r>
                        <a:rPr lang="en-GB" dirty="0"/>
                        <a:t>. 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Dydw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beicio </a:t>
                      </a:r>
                      <a:r>
                        <a:rPr lang="en-GB" dirty="0" err="1"/>
                        <a:t>achos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mae’n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unig</a:t>
                      </a:r>
                      <a:r>
                        <a:rPr lang="en-GB" dirty="0"/>
                        <a:t>. 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5043794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Yn yr </a:t>
                      </a:r>
                      <a:r>
                        <a:rPr lang="en-GB" dirty="0" err="1"/>
                        <a:t>haf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>
                          <a:highlight>
                            <a:srgbClr val="FFFF00"/>
                          </a:highlight>
                        </a:rPr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syrffio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traeth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Trefdaith</a:t>
                      </a:r>
                      <a:r>
                        <a:rPr lang="en-GB" dirty="0"/>
                        <a:t>.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Yn yr </a:t>
                      </a:r>
                      <a:r>
                        <a:rPr lang="en-GB" dirty="0" err="1"/>
                        <a:t>haf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syrffio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traeth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Trefdaith</a:t>
                      </a:r>
                      <a:r>
                        <a:rPr lang="en-GB" dirty="0"/>
                        <a:t>.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7737379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>
                          <a:highlight>
                            <a:srgbClr val="FFFF00"/>
                          </a:highlight>
                        </a:rPr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sgïo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wyliau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gyda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fy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nheulu</a:t>
                      </a:r>
                      <a:r>
                        <a:rPr lang="en-GB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sgïo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wyliau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gyda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fy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nheulu</a:t>
                      </a:r>
                      <a:r>
                        <a:rPr lang="en-GB" dirty="0"/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6723295"/>
                  </a:ext>
                </a:extLst>
              </a:tr>
              <a:tr h="97446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Dydw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marchogaeth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dydw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ceffylau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gwbl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Dydw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marchogaeth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dydw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ceffylau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gwbl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6662168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68E9F549-70E6-6E3E-F705-A029EA3EC9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645164" cy="703156"/>
          </a:xfrm>
          <a:prstGeom prst="rect">
            <a:avLst/>
          </a:prstGeom>
        </p:spPr>
      </p:pic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E8D3B9-4E81-D80F-7CA9-3CC7096A7D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5CEFAA-8BCA-CDE4-0EF7-FAB41DD939B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1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8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39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women walking with children&#10;&#10;Description automatically generated">
            <a:extLst>
              <a:ext uri="{FF2B5EF4-FFF2-40B4-BE49-F238E27FC236}">
                <a16:creationId xmlns:a16="http://schemas.microsoft.com/office/drawing/2014/main" id="{3EA4AC24-0A1B-D5BB-8244-EDEE460C7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69416" y="4152706"/>
            <a:ext cx="3298383" cy="2421013"/>
          </a:xfrm>
          <a:prstGeom prst="rect">
            <a:avLst/>
          </a:prstGeom>
        </p:spPr>
      </p:pic>
      <p:pic>
        <p:nvPicPr>
          <p:cNvPr id="9" name="Picture 8" descr="A group of children playing with a spinning top&#10;&#10;Description automatically generated">
            <a:extLst>
              <a:ext uri="{FF2B5EF4-FFF2-40B4-BE49-F238E27FC236}">
                <a16:creationId xmlns:a16="http://schemas.microsoft.com/office/drawing/2014/main" id="{07352AB3-4104-7BC3-4666-98966A47BB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934545" y="1643497"/>
            <a:ext cx="3541505" cy="2446015"/>
          </a:xfrm>
          <a:prstGeom prst="rect">
            <a:avLst/>
          </a:prstGeom>
        </p:spPr>
      </p:pic>
      <p:pic>
        <p:nvPicPr>
          <p:cNvPr id="12" name="Picture 11" descr="A group of boys playing on a sidewalk&#10;&#10;Description automatically generated">
            <a:extLst>
              <a:ext uri="{FF2B5EF4-FFF2-40B4-BE49-F238E27FC236}">
                <a16:creationId xmlns:a16="http://schemas.microsoft.com/office/drawing/2014/main" id="{EA374192-33E4-860C-7FA5-498B86F380E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432224" y="4572000"/>
            <a:ext cx="2317417" cy="2055542"/>
          </a:xfrm>
          <a:prstGeom prst="rect">
            <a:avLst/>
          </a:prstGeom>
        </p:spPr>
      </p:pic>
      <p:pic>
        <p:nvPicPr>
          <p:cNvPr id="15" name="Picture 14" descr="A group of young children sitting on stairs&#10;&#10;Description automatically generated">
            <a:extLst>
              <a:ext uri="{FF2B5EF4-FFF2-40B4-BE49-F238E27FC236}">
                <a16:creationId xmlns:a16="http://schemas.microsoft.com/office/drawing/2014/main" id="{DE89CE3B-154F-D745-F7AC-B2F6F6ADD6C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342877" y="230459"/>
            <a:ext cx="3541505" cy="2417492"/>
          </a:xfrm>
          <a:prstGeom prst="rect">
            <a:avLst/>
          </a:prstGeom>
        </p:spPr>
      </p:pic>
      <p:pic>
        <p:nvPicPr>
          <p:cNvPr id="18" name="Picture 17" descr="A child holding a toy horse&#10;&#10;Description automatically generated">
            <a:extLst>
              <a:ext uri="{FF2B5EF4-FFF2-40B4-BE49-F238E27FC236}">
                <a16:creationId xmlns:a16="http://schemas.microsoft.com/office/drawing/2014/main" id="{A39E0D2B-E23A-9397-E44A-FED6F28BAB3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7760" t="15863" r="6526" b="12587"/>
          <a:stretch/>
        </p:blipFill>
        <p:spPr>
          <a:xfrm>
            <a:off x="339203" y="870642"/>
            <a:ext cx="2361877" cy="3218870"/>
          </a:xfrm>
          <a:prstGeom prst="rect">
            <a:avLst/>
          </a:prstGeom>
        </p:spPr>
      </p:pic>
      <p:pic>
        <p:nvPicPr>
          <p:cNvPr id="24" name="Picture 23" descr="A long stick and a bag of shells&#10;&#10;Description automatically generated with medium confidence">
            <a:extLst>
              <a:ext uri="{FF2B5EF4-FFF2-40B4-BE49-F238E27FC236}">
                <a16:creationId xmlns:a16="http://schemas.microsoft.com/office/drawing/2014/main" id="{23383323-9352-5230-0BDE-88F30FF3B5E1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542064" y="2866505"/>
            <a:ext cx="2304218" cy="1486941"/>
          </a:xfrm>
          <a:prstGeom prst="rect">
            <a:avLst/>
          </a:prstGeom>
        </p:spPr>
      </p:pic>
      <p:pic>
        <p:nvPicPr>
          <p:cNvPr id="27" name="Picture 26" descr="A dollhouse with many different furniture&#10;&#10;Description automatically generated with medium confidence">
            <a:extLst>
              <a:ext uri="{FF2B5EF4-FFF2-40B4-BE49-F238E27FC236}">
                <a16:creationId xmlns:a16="http://schemas.microsoft.com/office/drawing/2014/main" id="{141EC0F2-289F-2A44-192E-4EB4D1917B14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rcRect l="16951" t="4482" r="17265" b="4884"/>
          <a:stretch/>
        </p:blipFill>
        <p:spPr>
          <a:xfrm>
            <a:off x="307618" y="4256909"/>
            <a:ext cx="2304218" cy="2212608"/>
          </a:xfrm>
          <a:prstGeom prst="rect">
            <a:avLst/>
          </a:prstGeom>
        </p:spPr>
      </p:pic>
      <p:pic>
        <p:nvPicPr>
          <p:cNvPr id="31" name="Picture 30" descr="A group of children playing with dolls&#10;&#10;Description automatically generated">
            <a:extLst>
              <a:ext uri="{FF2B5EF4-FFF2-40B4-BE49-F238E27FC236}">
                <a16:creationId xmlns:a16="http://schemas.microsoft.com/office/drawing/2014/main" id="{6C08C50E-E3D4-EE9A-0158-3C8A853B6A1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2798291" y="4553488"/>
            <a:ext cx="2806700" cy="1916029"/>
          </a:xfrm>
          <a:prstGeom prst="rect">
            <a:avLst/>
          </a:prstGeom>
        </p:spPr>
      </p:pic>
      <p:pic>
        <p:nvPicPr>
          <p:cNvPr id="35" name="Picture 34" descr="A group of children in different poses&#10;&#10;Description automatically generated">
            <a:extLst>
              <a:ext uri="{FF2B5EF4-FFF2-40B4-BE49-F238E27FC236}">
                <a16:creationId xmlns:a16="http://schemas.microsoft.com/office/drawing/2014/main" id="{531B1050-FABC-9971-40B6-BAC9B01E4FD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6782914" y="1581960"/>
            <a:ext cx="1471386" cy="2569087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C9AC623E-5F3E-CD33-1E20-63FEB4FEDCDE}"/>
              </a:ext>
            </a:extLst>
          </p:cNvPr>
          <p:cNvSpPr txBox="1"/>
          <p:nvPr/>
        </p:nvSpPr>
        <p:spPr>
          <a:xfrm>
            <a:off x="3629420" y="80643"/>
            <a:ext cx="4479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sz="3200" b="1" u="sng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Yn Oes </a:t>
            </a:r>
            <a:r>
              <a:rPr lang="en-GB" sz="3200" b="1" u="sng" dirty="0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endParaRPr lang="en-GB" sz="3200" b="1" u="sng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BE1CB6D-346B-B956-1AE8-A3E588E58FEE}"/>
              </a:ext>
            </a:extLst>
          </p:cNvPr>
          <p:cNvSpPr txBox="1"/>
          <p:nvPr/>
        </p:nvSpPr>
        <p:spPr>
          <a:xfrm>
            <a:off x="2934545" y="645199"/>
            <a:ext cx="531975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Beth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plant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hoffi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wneud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oes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Beth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digwydd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lluniau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Defnyddiwch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y mat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iaith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siarad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beth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plant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hoffi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wneud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oes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endParaRPr lang="en-US" sz="1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228B4B97-058A-95D1-F588-896E338D3732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2702D54-7295-C565-5575-DC94234CF437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33350" y="51755"/>
            <a:ext cx="647643" cy="70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101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Jump Rope Stock Illustrations – 15,939 Jump Rope Stock Illustrations,  Vectors &amp; Clipart - Dreamstime">
            <a:extLst>
              <a:ext uri="{FF2B5EF4-FFF2-40B4-BE49-F238E27FC236}">
                <a16:creationId xmlns:a16="http://schemas.microsoft.com/office/drawing/2014/main" id="{1A727F89-4122-CB6B-281E-0B72D078F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062" y="1136722"/>
            <a:ext cx="885622" cy="112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456DD89-0AD8-5DA5-A585-2BA00F1183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134186"/>
              </p:ext>
            </p:extLst>
          </p:nvPr>
        </p:nvGraphicFramePr>
        <p:xfrm>
          <a:off x="5718189" y="1104899"/>
          <a:ext cx="6340464" cy="5359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5116">
                  <a:extLst>
                    <a:ext uri="{9D8B030D-6E8A-4147-A177-3AD203B41FA5}">
                      <a16:colId xmlns:a16="http://schemas.microsoft.com/office/drawing/2014/main" val="3724966509"/>
                    </a:ext>
                  </a:extLst>
                </a:gridCol>
                <a:gridCol w="1585116">
                  <a:extLst>
                    <a:ext uri="{9D8B030D-6E8A-4147-A177-3AD203B41FA5}">
                      <a16:colId xmlns:a16="http://schemas.microsoft.com/office/drawing/2014/main" val="1069594210"/>
                    </a:ext>
                  </a:extLst>
                </a:gridCol>
                <a:gridCol w="1585116">
                  <a:extLst>
                    <a:ext uri="{9D8B030D-6E8A-4147-A177-3AD203B41FA5}">
                      <a16:colId xmlns:a16="http://schemas.microsoft.com/office/drawing/2014/main" val="2692742467"/>
                    </a:ext>
                  </a:extLst>
                </a:gridCol>
                <a:gridCol w="1585116">
                  <a:extLst>
                    <a:ext uri="{9D8B030D-6E8A-4147-A177-3AD203B41FA5}">
                      <a16:colId xmlns:a16="http://schemas.microsoft.com/office/drawing/2014/main" val="1069953995"/>
                    </a:ext>
                  </a:extLst>
                </a:gridCol>
              </a:tblGrid>
              <a:tr h="1767743"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sgipio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nofio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beicio</a:t>
                      </a: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gwylio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teledu</a:t>
                      </a: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248748"/>
                  </a:ext>
                </a:extLst>
              </a:tr>
              <a:tr h="1767743"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hŵp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ffon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pêl-droed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reidio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ceffyl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siglo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X-box/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Playstation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3560692"/>
                  </a:ext>
                </a:extLst>
              </a:tr>
              <a:tr h="1824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</a:t>
                      </a:r>
                      <a:r>
                        <a:rPr lang="cy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ŷ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doliau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b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thop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marblis</a:t>
                      </a:r>
                      <a:endParaRPr lang="en-GB" sz="1600" b="0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doliau</a:t>
                      </a:r>
                      <a:r>
                        <a:rPr lang="en-GB" sz="1600" b="0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770950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2CE47F-DD93-A651-60DF-F17AD327EE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571210"/>
              </p:ext>
            </p:extLst>
          </p:nvPr>
        </p:nvGraphicFramePr>
        <p:xfrm>
          <a:off x="133350" y="1104900"/>
          <a:ext cx="5584839" cy="5359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0919">
                  <a:extLst>
                    <a:ext uri="{9D8B030D-6E8A-4147-A177-3AD203B41FA5}">
                      <a16:colId xmlns:a16="http://schemas.microsoft.com/office/drawing/2014/main" val="2283138542"/>
                    </a:ext>
                  </a:extLst>
                </a:gridCol>
                <a:gridCol w="1483920">
                  <a:extLst>
                    <a:ext uri="{9D8B030D-6E8A-4147-A177-3AD203B41FA5}">
                      <a16:colId xmlns:a16="http://schemas.microsoft.com/office/drawing/2014/main" val="1781411215"/>
                    </a:ext>
                  </a:extLst>
                </a:gridCol>
              </a:tblGrid>
              <a:tr h="67689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roedd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wneud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169857"/>
                  </a:ext>
                </a:extLst>
              </a:tr>
              <a:tr h="1168331">
                <a:tc>
                  <a:txBody>
                    <a:bodyPr/>
                    <a:lstStyle/>
                    <a:p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Roedd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Oes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  <a:p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Roedd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en-GB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b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mwynhau</a:t>
                      </a:r>
                      <a:endParaRPr lang="en-GB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0310669"/>
                  </a:ext>
                </a:extLst>
              </a:tr>
              <a:tr h="11683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Doedd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Oes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endParaRPr lang="en-US" sz="1800" b="0" i="0" u="none" strike="noStrike" noProof="0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i="0" u="none" strike="noStrike" noProof="0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Doedd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plant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en-GB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953492958"/>
                  </a:ext>
                </a:extLst>
              </a:tr>
              <a:tr h="67689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ti’n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wneud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nawr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i="0" u="none" strike="noStrike" noProof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3869640"/>
                  </a:ext>
                </a:extLst>
              </a:tr>
              <a:tr h="6768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b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mwynhau</a:t>
                      </a:r>
                      <a:endParaRPr lang="en-GB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1049074"/>
                  </a:ext>
                </a:extLst>
              </a:tr>
              <a:tr h="99215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800" b="0" i="0" u="none" strike="noStrike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endParaRPr lang="en-US" sz="1800" b="0" i="0" u="none" strike="noStrike" noProof="0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86168890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38C620C-07CE-7218-F817-03AFB618D734}"/>
              </a:ext>
            </a:extLst>
          </p:cNvPr>
          <p:cNvSpPr txBox="1"/>
          <p:nvPr/>
        </p:nvSpPr>
        <p:spPr>
          <a:xfrm>
            <a:off x="3037187" y="251386"/>
            <a:ext cx="60137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sz="3200" b="1" u="sng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Yn Oes </a:t>
            </a:r>
            <a:r>
              <a:rPr lang="en-GB" sz="3200" b="1" u="sng" dirty="0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endParaRPr lang="en-GB" sz="3200" b="1" u="sng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ABDC85D-09A9-93E5-54CD-6B57227808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2848" y="4877236"/>
            <a:ext cx="1095945" cy="86908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D8B41A0-E1D7-5871-780A-A8DFDCAEA0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29811" y="4918082"/>
            <a:ext cx="1285121" cy="9099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70DD85A-744C-E90A-1DAB-9C6233EF7C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5211" y="4776214"/>
            <a:ext cx="1340836" cy="106296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4AFDA69-C8C4-C866-071B-BC152DEE4F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67949" y="2911642"/>
            <a:ext cx="1065744" cy="122363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4D25AA8-5512-8D92-3747-7C64508CBF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2848" y="3042314"/>
            <a:ext cx="923187" cy="103097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781E928-997B-9D7D-FBB2-488433594D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24160" y="3134437"/>
            <a:ext cx="1341271" cy="84672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13ECA62-52F6-8BEE-8803-C33CD8B132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4205" y="4776214"/>
            <a:ext cx="1110485" cy="105180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B24B895-09FD-429D-A8AE-0367996AE0E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38024" y="3200409"/>
            <a:ext cx="1032320" cy="78736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F05A5A09-636F-1545-3914-4142C89E69C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2263" y="1483372"/>
            <a:ext cx="1320889" cy="84672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94A3D81-ADB8-D5A0-6203-06284ACD404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79563" y="1388835"/>
            <a:ext cx="1054130" cy="104595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97FEF58-F3EA-BE08-701B-33A622B467D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887725" y="1388004"/>
            <a:ext cx="1320889" cy="103745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32F9B167-10A9-BA58-6EA2-8598751612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593436" y="1388835"/>
            <a:ext cx="1321496" cy="785346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EF84157F-0DAD-5A03-07AB-C8E795C4DA5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CBBABDF-D895-68BE-C96E-DF8B9ABC7DF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33350" y="51755"/>
            <a:ext cx="647643" cy="7031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D216C44-47D7-5853-3E29-1E1DEFD2970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324881" y="40427"/>
            <a:ext cx="839832" cy="74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1145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316BC-A174-9D55-3B60-8C9939ABCA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6E8AF49-5747-2AE1-B481-9F224871F886}"/>
              </a:ext>
            </a:extLst>
          </p:cNvPr>
          <p:cNvSpPr txBox="1"/>
          <p:nvPr/>
        </p:nvSpPr>
        <p:spPr>
          <a:xfrm>
            <a:off x="1965885" y="251386"/>
            <a:ext cx="82602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sz="3600" b="1" u="sng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Yn Oes </a:t>
            </a:r>
            <a:r>
              <a:rPr lang="en-GB" sz="3600" b="1" u="sng" dirty="0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Fictoria</a:t>
            </a:r>
            <a:r>
              <a:rPr lang="en-GB" sz="3600" b="1" u="sng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en-GB" sz="3600" b="1" u="sng" dirty="0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Trapddor</a:t>
            </a:r>
            <a:endParaRPr lang="en-GB" sz="3600" b="1" u="sng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58BC6C-57D3-53F5-1ED5-B66166779D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342288"/>
              </p:ext>
            </p:extLst>
          </p:nvPr>
        </p:nvGraphicFramePr>
        <p:xfrm>
          <a:off x="443831" y="1918188"/>
          <a:ext cx="6680299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4524">
                  <a:extLst>
                    <a:ext uri="{9D8B030D-6E8A-4147-A177-3AD203B41FA5}">
                      <a16:colId xmlns:a16="http://schemas.microsoft.com/office/drawing/2014/main" val="1928959364"/>
                    </a:ext>
                  </a:extLst>
                </a:gridCol>
                <a:gridCol w="1437264">
                  <a:extLst>
                    <a:ext uri="{9D8B030D-6E8A-4147-A177-3AD203B41FA5}">
                      <a16:colId xmlns:a16="http://schemas.microsoft.com/office/drawing/2014/main" val="51364746"/>
                    </a:ext>
                  </a:extLst>
                </a:gridCol>
                <a:gridCol w="2498511">
                  <a:extLst>
                    <a:ext uri="{9D8B030D-6E8A-4147-A177-3AD203B41FA5}">
                      <a16:colId xmlns:a16="http://schemas.microsoft.com/office/drawing/2014/main" val="2652759695"/>
                    </a:ext>
                  </a:extLst>
                </a:gridCol>
              </a:tblGrid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err="1">
                          <a:solidFill>
                            <a:schemeClr val="tx1"/>
                          </a:solidFill>
                        </a:rPr>
                        <a:t>sgipio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471734"/>
                  </a:ext>
                </a:extLst>
              </a:tr>
              <a:tr h="31023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Roedd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y plant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Oes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Fictoria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hoffi</a:t>
                      </a:r>
                      <a:endParaRPr lang="en-US" sz="1800" b="0" i="0" u="none" strike="noStrike" noProof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reidio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ceffyl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siglo</a:t>
                      </a:r>
                      <a:endParaRPr lang="en-GB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4432601"/>
                  </a:ext>
                </a:extLst>
              </a:tr>
              <a:tr h="322147">
                <a:tc>
                  <a:txBody>
                    <a:bodyPr/>
                    <a:lstStyle/>
                    <a:p>
                      <a:endParaRPr lang="en-GB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t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</a:rPr>
                        <a:t>ŷ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doliau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227929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FC7736C-C740-6A86-17B5-D696592F7C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3848893"/>
              </p:ext>
            </p:extLst>
          </p:nvPr>
        </p:nvGraphicFramePr>
        <p:xfrm>
          <a:off x="7560040" y="1906511"/>
          <a:ext cx="4303098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5535">
                  <a:extLst>
                    <a:ext uri="{9D8B030D-6E8A-4147-A177-3AD203B41FA5}">
                      <a16:colId xmlns:a16="http://schemas.microsoft.com/office/drawing/2014/main" val="1928959364"/>
                    </a:ext>
                  </a:extLst>
                </a:gridCol>
                <a:gridCol w="2477563">
                  <a:extLst>
                    <a:ext uri="{9D8B030D-6E8A-4147-A177-3AD203B41FA5}">
                      <a16:colId xmlns:a16="http://schemas.microsoft.com/office/drawing/2014/main" val="2652759695"/>
                    </a:ext>
                  </a:extLst>
                </a:gridCol>
              </a:tblGrid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marblis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471734"/>
                  </a:ext>
                </a:extLst>
              </a:tr>
              <a:tr h="3102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a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hŵp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ffon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4432601"/>
                  </a:ext>
                </a:extLst>
              </a:tr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doliau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227929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EDFF6BF1-C217-C28F-B24A-197964611D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338176"/>
              </p:ext>
            </p:extLst>
          </p:nvPr>
        </p:nvGraphicFramePr>
        <p:xfrm>
          <a:off x="443831" y="3604939"/>
          <a:ext cx="6280818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0402">
                  <a:extLst>
                    <a:ext uri="{9D8B030D-6E8A-4147-A177-3AD203B41FA5}">
                      <a16:colId xmlns:a16="http://schemas.microsoft.com/office/drawing/2014/main" val="1928959364"/>
                    </a:ext>
                  </a:extLst>
                </a:gridCol>
                <a:gridCol w="1351316">
                  <a:extLst>
                    <a:ext uri="{9D8B030D-6E8A-4147-A177-3AD203B41FA5}">
                      <a16:colId xmlns:a16="http://schemas.microsoft.com/office/drawing/2014/main" val="51364746"/>
                    </a:ext>
                  </a:extLst>
                </a:gridCol>
                <a:gridCol w="2349100">
                  <a:extLst>
                    <a:ext uri="{9D8B030D-6E8A-4147-A177-3AD203B41FA5}">
                      <a16:colId xmlns:a16="http://schemas.microsoft.com/office/drawing/2014/main" val="2652759695"/>
                    </a:ext>
                  </a:extLst>
                </a:gridCol>
              </a:tblGrid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err="1">
                          <a:solidFill>
                            <a:schemeClr val="tx1"/>
                          </a:solidFill>
                        </a:rPr>
                        <a:t>gwylio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 teledu.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471734"/>
                  </a:ext>
                </a:extLst>
              </a:tr>
              <a:tr h="31023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Doedd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y plant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Oes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Fictoria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ddim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+mn-lt"/>
                        </a:rPr>
                        <a:t>yn</a:t>
                      </a:r>
                      <a:endParaRPr lang="en-US" sz="1800" b="0" i="0" u="none" strike="noStrike" noProof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y X-box.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4432601"/>
                  </a:ext>
                </a:extLst>
              </a:tr>
              <a:tr h="322147">
                <a:tc>
                  <a:txBody>
                    <a:bodyPr/>
                    <a:lstStyle/>
                    <a:p>
                      <a:endParaRPr lang="en-GB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beicio.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227929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FCFD8BC0-C49D-8E82-B99A-6D4BD5D2C6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8165576"/>
              </p:ext>
            </p:extLst>
          </p:nvPr>
        </p:nvGraphicFramePr>
        <p:xfrm>
          <a:off x="6930900" y="3604939"/>
          <a:ext cx="4932238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4079">
                  <a:extLst>
                    <a:ext uri="{9D8B030D-6E8A-4147-A177-3AD203B41FA5}">
                      <a16:colId xmlns:a16="http://schemas.microsoft.com/office/drawing/2014/main" val="1928959364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51364746"/>
                    </a:ext>
                  </a:extLst>
                </a:gridCol>
                <a:gridCol w="2719879">
                  <a:extLst>
                    <a:ext uri="{9D8B030D-6E8A-4147-A177-3AD203B41FA5}">
                      <a16:colId xmlns:a16="http://schemas.microsoft.com/office/drawing/2014/main" val="2652759695"/>
                    </a:ext>
                  </a:extLst>
                </a:gridCol>
              </a:tblGrid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gwylio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471734"/>
                  </a:ext>
                </a:extLst>
              </a:tr>
              <a:tr h="31023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i’n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mwynhau</a:t>
                      </a:r>
                      <a:endParaRPr lang="en-US" sz="18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Playstation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4432601"/>
                  </a:ext>
                </a:extLst>
              </a:tr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nofio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227929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1991A9ED-9B29-FEDB-B345-5AE5F90137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397333"/>
              </p:ext>
            </p:extLst>
          </p:nvPr>
        </p:nvGraphicFramePr>
        <p:xfrm>
          <a:off x="443831" y="5291691"/>
          <a:ext cx="4615278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4815">
                  <a:extLst>
                    <a:ext uri="{9D8B030D-6E8A-4147-A177-3AD203B41FA5}">
                      <a16:colId xmlns:a16="http://schemas.microsoft.com/office/drawing/2014/main" val="1928959364"/>
                    </a:ext>
                  </a:extLst>
                </a:gridCol>
                <a:gridCol w="273819">
                  <a:extLst>
                    <a:ext uri="{9D8B030D-6E8A-4147-A177-3AD203B41FA5}">
                      <a16:colId xmlns:a16="http://schemas.microsoft.com/office/drawing/2014/main" val="51364746"/>
                    </a:ext>
                  </a:extLst>
                </a:gridCol>
                <a:gridCol w="2496644">
                  <a:extLst>
                    <a:ext uri="{9D8B030D-6E8A-4147-A177-3AD203B41FA5}">
                      <a16:colId xmlns:a16="http://schemas.microsoft.com/office/drawing/2014/main" val="2652759695"/>
                    </a:ext>
                  </a:extLst>
                </a:gridCol>
              </a:tblGrid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ffrindiau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471734"/>
                  </a:ext>
                </a:extLst>
              </a:tr>
              <a:tr h="31023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nofio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4432601"/>
                  </a:ext>
                </a:extLst>
              </a:tr>
              <a:tr h="322147">
                <a:tc>
                  <a:txBody>
                    <a:bodyPr/>
                    <a:lstStyle/>
                    <a:p>
                      <a:endParaRPr lang="en-GB" b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rygbi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227929"/>
                  </a:ext>
                </a:extLst>
              </a:tr>
            </a:tbl>
          </a:graphicData>
        </a:graphic>
      </p:graphicFrame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F483BCCE-ED9A-A76F-085C-5C0545A458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5472984"/>
              </p:ext>
            </p:extLst>
          </p:nvPr>
        </p:nvGraphicFramePr>
        <p:xfrm>
          <a:off x="6104030" y="5303367"/>
          <a:ext cx="5058301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1900">
                  <a:extLst>
                    <a:ext uri="{9D8B030D-6E8A-4147-A177-3AD203B41FA5}">
                      <a16:colId xmlns:a16="http://schemas.microsoft.com/office/drawing/2014/main" val="1928959364"/>
                    </a:ext>
                  </a:extLst>
                </a:gridCol>
                <a:gridCol w="300103">
                  <a:extLst>
                    <a:ext uri="{9D8B030D-6E8A-4147-A177-3AD203B41FA5}">
                      <a16:colId xmlns:a16="http://schemas.microsoft.com/office/drawing/2014/main" val="51364746"/>
                    </a:ext>
                  </a:extLst>
                </a:gridCol>
                <a:gridCol w="2736298">
                  <a:extLst>
                    <a:ext uri="{9D8B030D-6E8A-4147-A177-3AD203B41FA5}">
                      <a16:colId xmlns:a16="http://schemas.microsoft.com/office/drawing/2014/main" val="2652759695"/>
                    </a:ext>
                  </a:extLst>
                </a:gridCol>
              </a:tblGrid>
              <a:tr h="322147"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hŵp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ffon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471734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Dydw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ddim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hoffi</a:t>
                      </a:r>
                      <a:endParaRPr lang="en-US" sz="1800" b="0" i="0" u="none" strike="noStrike" noProof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top.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4432601"/>
                  </a:ext>
                </a:extLst>
              </a:tr>
              <a:tr h="322147">
                <a:tc>
                  <a:txBody>
                    <a:bodyPr/>
                    <a:lstStyle/>
                    <a:p>
                      <a:endParaRPr lang="en-GB" b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pêl-droed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227929"/>
                  </a:ext>
                </a:extLst>
              </a:tr>
            </a:tbl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8829853B-CF2B-BAF4-01E7-07E429C62B55}"/>
              </a:ext>
            </a:extLst>
          </p:cNvPr>
          <p:cNvSpPr txBox="1"/>
          <p:nvPr/>
        </p:nvSpPr>
        <p:spPr>
          <a:xfrm>
            <a:off x="300251" y="897717"/>
            <a:ext cx="115628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Gweithiwch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phartner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Partner 1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Dewiswch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opsiwn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 bob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rhifau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ysgrifennwch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bob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opsiwn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fwrdd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gwyn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Cuddiwch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atebion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Partner 2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Dyfalwch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feddwl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partner 1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dewis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rif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un a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ddwedwch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rydych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feddwl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gywir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trio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rhif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anghywir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nol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ddechrau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785D7C9-3471-5A30-66D0-8BA4A12DC494}"/>
              </a:ext>
            </a:extLst>
          </p:cNvPr>
          <p:cNvSpPr txBox="1"/>
          <p:nvPr/>
        </p:nvSpPr>
        <p:spPr>
          <a:xfrm>
            <a:off x="443831" y="1924071"/>
            <a:ext cx="382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76A15FD-2828-66C1-5F94-AE0D815DA909}"/>
              </a:ext>
            </a:extLst>
          </p:cNvPr>
          <p:cNvSpPr txBox="1"/>
          <p:nvPr/>
        </p:nvSpPr>
        <p:spPr>
          <a:xfrm>
            <a:off x="7560040" y="1924071"/>
            <a:ext cx="382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ADE9BCE-CCF6-EB39-01A8-5860B959A5CA}"/>
              </a:ext>
            </a:extLst>
          </p:cNvPr>
          <p:cNvSpPr txBox="1"/>
          <p:nvPr/>
        </p:nvSpPr>
        <p:spPr>
          <a:xfrm>
            <a:off x="443831" y="3639696"/>
            <a:ext cx="382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D20DCF7-ACED-8CFE-8CAE-0A62BA9640EA}"/>
              </a:ext>
            </a:extLst>
          </p:cNvPr>
          <p:cNvSpPr txBox="1"/>
          <p:nvPr/>
        </p:nvSpPr>
        <p:spPr>
          <a:xfrm>
            <a:off x="6930900" y="3635223"/>
            <a:ext cx="382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4.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10E26DB-B185-E352-145C-B557FD53BFC3}"/>
              </a:ext>
            </a:extLst>
          </p:cNvPr>
          <p:cNvSpPr txBox="1"/>
          <p:nvPr/>
        </p:nvSpPr>
        <p:spPr>
          <a:xfrm>
            <a:off x="443831" y="5303367"/>
            <a:ext cx="382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222C160-6460-A50C-3624-F8551FA75A16}"/>
              </a:ext>
            </a:extLst>
          </p:cNvPr>
          <p:cNvSpPr txBox="1"/>
          <p:nvPr/>
        </p:nvSpPr>
        <p:spPr>
          <a:xfrm>
            <a:off x="6104030" y="5315531"/>
            <a:ext cx="382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6.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0BE90D97-C1E5-FE23-ECEC-0D50C47B7A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717" y="51755"/>
            <a:ext cx="645164" cy="703156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F1B191B-2CDA-D85E-D6C3-E48150163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" y="51755"/>
            <a:ext cx="647643" cy="70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6021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7005C-50EB-27C6-2F4D-8394BDFC9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A639B-2676-3982-C7C3-4D76EDF54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30" y="-20293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Cyfarwyddiadau</a:t>
            </a:r>
            <a:r>
              <a:rPr lang="en-GB" sz="32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b="1" u="sng" dirty="0"/>
              <a:t>- </a:t>
            </a:r>
            <a:r>
              <a:rPr lang="en-GB" sz="3200" b="1" u="sng" dirty="0" err="1"/>
              <a:t>Ysgrifennu</a:t>
            </a:r>
            <a:r>
              <a:rPr lang="en-GB" sz="3200" b="1" u="sng" dirty="0"/>
              <a:t> </a:t>
            </a:r>
            <a:r>
              <a:rPr lang="en-GB" sz="3200" b="1" u="sng" dirty="0" err="1"/>
              <a:t>Mosaig</a:t>
            </a:r>
            <a:r>
              <a:rPr lang="en-GB" sz="3200" b="1" u="sng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0EBDAB4-AA01-BAD2-21DB-D63C3E1F5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44" y="0"/>
            <a:ext cx="839832" cy="7434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617B8FB-87E4-C51E-A148-C6A8008EA3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636" y="30583"/>
            <a:ext cx="882533" cy="7031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7CCFE3-575E-3BA1-6B7B-75C82BD71CCF}"/>
              </a:ext>
            </a:extLst>
          </p:cNvPr>
          <p:cNvSpPr txBox="1"/>
          <p:nvPr/>
        </p:nvSpPr>
        <p:spPr>
          <a:xfrm>
            <a:off x="873776" y="1611634"/>
            <a:ext cx="99305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 err="1"/>
              <a:t>Darllenwch</a:t>
            </a:r>
            <a:r>
              <a:rPr lang="en-GB" dirty="0"/>
              <a:t> yr </a:t>
            </a:r>
            <a:r>
              <a:rPr lang="en-GB" dirty="0" err="1"/>
              <a:t>eirfa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grid</a:t>
            </a: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err="1"/>
              <a:t>Cyfeithiwch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defnyddio'r</a:t>
            </a:r>
            <a:r>
              <a:rPr lang="en-GB" dirty="0"/>
              <a:t> grid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ddefnyddio'r</a:t>
            </a:r>
            <a:r>
              <a:rPr lang="en-GB" dirty="0"/>
              <a:t> </a:t>
            </a:r>
            <a:r>
              <a:rPr lang="en-GB" dirty="0" err="1"/>
              <a:t>allwedd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liwio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gydweddu'r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Yn </a:t>
            </a:r>
            <a:r>
              <a:rPr lang="en-GB" dirty="0" err="1"/>
              <a:t>olaf</a:t>
            </a:r>
            <a:r>
              <a:rPr lang="en-GB" dirty="0"/>
              <a:t>, </a:t>
            </a:r>
            <a:r>
              <a:rPr lang="en-GB" dirty="0" err="1"/>
              <a:t>ysgrifennwch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llyfrau</a:t>
            </a: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Pan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gorffen</a:t>
            </a:r>
            <a:r>
              <a:rPr lang="en-GB" dirty="0"/>
              <a:t>, </a:t>
            </a:r>
            <a:r>
              <a:rPr lang="en-GB" dirty="0" err="1"/>
              <a:t>trio'r</a:t>
            </a:r>
            <a:r>
              <a:rPr lang="en-GB" dirty="0"/>
              <a:t> her!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e.e.</a:t>
            </a:r>
            <a:r>
              <a:rPr lang="en-GB" dirty="0"/>
              <a:t>              I like eating chocolate.</a:t>
            </a:r>
          </a:p>
          <a:p>
            <a:r>
              <a:rPr lang="en-GB" dirty="0"/>
              <a:t>                     You enjoy drinking milk.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D63645-A65A-A875-1576-72B9CAC2FE8B}"/>
              </a:ext>
            </a:extLst>
          </p:cNvPr>
          <p:cNvSpPr/>
          <p:nvPr/>
        </p:nvSpPr>
        <p:spPr>
          <a:xfrm>
            <a:off x="1639864" y="3597600"/>
            <a:ext cx="248930" cy="23338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9DEE12-F985-6117-4F7F-F139A1DA3EF0}"/>
              </a:ext>
            </a:extLst>
          </p:cNvPr>
          <p:cNvSpPr/>
          <p:nvPr/>
        </p:nvSpPr>
        <p:spPr>
          <a:xfrm>
            <a:off x="1639864" y="3869103"/>
            <a:ext cx="248930" cy="233387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8C274C57-9757-99BA-F773-9A55CF15BF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834843"/>
              </p:ext>
            </p:extLst>
          </p:nvPr>
        </p:nvGraphicFramePr>
        <p:xfrm>
          <a:off x="873776" y="4875526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9607470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29637018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16140442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4407813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mwynhau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bwyta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siocled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3800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Rwyt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ti’n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yfed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llaeth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65563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0710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0C431F-283D-6D8A-F5FA-0541AAA2D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BCD6D-AA7D-1560-0A99-F75E74479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30" y="-20293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Mosaig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10C625B-7F62-25C4-6338-7F3CA15458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289053"/>
              </p:ext>
            </p:extLst>
          </p:nvPr>
        </p:nvGraphicFramePr>
        <p:xfrm>
          <a:off x="457199" y="866274"/>
          <a:ext cx="11277601" cy="4459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7957">
                  <a:extLst>
                    <a:ext uri="{9D8B030D-6E8A-4147-A177-3AD203B41FA5}">
                      <a16:colId xmlns:a16="http://schemas.microsoft.com/office/drawing/2014/main" val="1945283023"/>
                    </a:ext>
                  </a:extLst>
                </a:gridCol>
                <a:gridCol w="2493084">
                  <a:extLst>
                    <a:ext uri="{9D8B030D-6E8A-4147-A177-3AD203B41FA5}">
                      <a16:colId xmlns:a16="http://schemas.microsoft.com/office/drawing/2014/main" val="773277806"/>
                    </a:ext>
                  </a:extLst>
                </a:gridCol>
                <a:gridCol w="2255520">
                  <a:extLst>
                    <a:ext uri="{9D8B030D-6E8A-4147-A177-3AD203B41FA5}">
                      <a16:colId xmlns:a16="http://schemas.microsoft.com/office/drawing/2014/main" val="3610484659"/>
                    </a:ext>
                  </a:extLst>
                </a:gridCol>
                <a:gridCol w="2255520">
                  <a:extLst>
                    <a:ext uri="{9D8B030D-6E8A-4147-A177-3AD203B41FA5}">
                      <a16:colId xmlns:a16="http://schemas.microsoft.com/office/drawing/2014/main" val="3099177887"/>
                    </a:ext>
                  </a:extLst>
                </a:gridCol>
                <a:gridCol w="2255520">
                  <a:extLst>
                    <a:ext uri="{9D8B030D-6E8A-4147-A177-3AD203B41FA5}">
                      <a16:colId xmlns:a16="http://schemas.microsoft.com/office/drawing/2014/main" val="1859433987"/>
                    </a:ext>
                  </a:extLst>
                </a:gridCol>
              </a:tblGrid>
              <a:tr h="1011876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Marchogais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hanner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awr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pedwar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ddoe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1670968"/>
                  </a:ext>
                </a:extLst>
              </a:tr>
              <a:tr h="861790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Sgipiais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saith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021370"/>
                  </a:ext>
                </a:extLst>
              </a:tr>
              <a:tr h="861790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Beiciais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hanner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awr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‘ma.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9790055"/>
                  </a:ext>
                </a:extLst>
              </a:tr>
              <a:tr h="861790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Dawnsiais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bore.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941876"/>
                  </a:ext>
                </a:extLst>
              </a:tr>
              <a:tr h="8617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Syrffais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tri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8970686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D22F539-2D2A-86C6-28F5-D41C1E3894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2611" y="4541648"/>
            <a:ext cx="688743" cy="6911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F7FDB2-418A-2C04-C9F4-7DF709780E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0708" y="2880198"/>
            <a:ext cx="688743" cy="6794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368429F-C9A8-00B1-EA7A-85D6A5C487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0708" y="1122627"/>
            <a:ext cx="707615" cy="688361"/>
          </a:xfrm>
          <a:prstGeom prst="rect">
            <a:avLst/>
          </a:prstGeom>
        </p:spPr>
      </p:pic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695A4B59-2E21-D7E0-AFAE-FC6DFB1D00ED}"/>
              </a:ext>
            </a:extLst>
          </p:cNvPr>
          <p:cNvSpPr/>
          <p:nvPr/>
        </p:nvSpPr>
        <p:spPr>
          <a:xfrm>
            <a:off x="11401833" y="6156880"/>
            <a:ext cx="665933" cy="5868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BD3972-DA61-DE82-E045-11994E1EC4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23801" y="3700071"/>
            <a:ext cx="674522" cy="6556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19524C-F756-7E68-8893-849F8C7FD5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23801" y="1996955"/>
            <a:ext cx="665933" cy="64611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FD0B677-510D-9105-D47D-F9BE30F7A9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4" y="0"/>
            <a:ext cx="839832" cy="7434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B224FD-B319-61EB-24B5-E34B04295B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8636" y="30583"/>
            <a:ext cx="882533" cy="70315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8B5719E-149F-D83A-28A7-2083226F3868}"/>
              </a:ext>
            </a:extLst>
          </p:cNvPr>
          <p:cNvSpPr txBox="1"/>
          <p:nvPr/>
        </p:nvSpPr>
        <p:spPr>
          <a:xfrm>
            <a:off x="706129" y="5396256"/>
            <a:ext cx="478329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surfed at half past four yesterday.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 cycled at quarter past three today.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 skipped at half past one in the afternoon.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 danced at quarter past ten this morning.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 rode at quarter past seven in the morning.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b="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34EDFAB-F0C1-7F17-3E4B-D3DB79E86C00}"/>
              </a:ext>
            </a:extLst>
          </p:cNvPr>
          <p:cNvGrpSpPr/>
          <p:nvPr/>
        </p:nvGrpSpPr>
        <p:grpSpPr>
          <a:xfrm>
            <a:off x="457199" y="5448126"/>
            <a:ext cx="248930" cy="1319399"/>
            <a:chOff x="457199" y="5448126"/>
            <a:chExt cx="248930" cy="1319399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367467A-FAA6-AAB7-A8E1-735EDDD5F60F}"/>
                </a:ext>
              </a:extLst>
            </p:cNvPr>
            <p:cNvSpPr/>
            <p:nvPr/>
          </p:nvSpPr>
          <p:spPr>
            <a:xfrm>
              <a:off x="457199" y="5448126"/>
              <a:ext cx="248930" cy="233387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768BFE8-349E-08B3-47EB-B36C61702F8A}"/>
                </a:ext>
              </a:extLst>
            </p:cNvPr>
            <p:cNvSpPr/>
            <p:nvPr/>
          </p:nvSpPr>
          <p:spPr>
            <a:xfrm>
              <a:off x="457199" y="5719629"/>
              <a:ext cx="248930" cy="233387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AAC6572-97B3-8300-E84D-12FAD9BD9D57}"/>
                </a:ext>
              </a:extLst>
            </p:cNvPr>
            <p:cNvSpPr/>
            <p:nvPr/>
          </p:nvSpPr>
          <p:spPr>
            <a:xfrm>
              <a:off x="457199" y="5991132"/>
              <a:ext cx="248930" cy="233387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16573E7-B666-F324-A7A5-4F7A5B2EBAE8}"/>
                </a:ext>
              </a:extLst>
            </p:cNvPr>
            <p:cNvSpPr/>
            <p:nvPr/>
          </p:nvSpPr>
          <p:spPr>
            <a:xfrm>
              <a:off x="457199" y="6262635"/>
              <a:ext cx="248930" cy="233387"/>
            </a:xfrm>
            <a:prstGeom prst="rect">
              <a:avLst/>
            </a:prstGeom>
            <a:solidFill>
              <a:srgbClr val="00CC66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9E4E11E-2FE1-2A71-EC12-B09903EB986A}"/>
                </a:ext>
              </a:extLst>
            </p:cNvPr>
            <p:cNvSpPr/>
            <p:nvPr/>
          </p:nvSpPr>
          <p:spPr>
            <a:xfrm>
              <a:off x="457199" y="6534138"/>
              <a:ext cx="248930" cy="233387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845425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7C399-3F8F-D24C-2415-467DACA07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30" y="-20293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Mosaig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8DB7FC1-DFA8-65AB-045F-78AEEC9C77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426334"/>
              </p:ext>
            </p:extLst>
          </p:nvPr>
        </p:nvGraphicFramePr>
        <p:xfrm>
          <a:off x="457200" y="866274"/>
          <a:ext cx="11277600" cy="42832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1630">
                  <a:extLst>
                    <a:ext uri="{9D8B030D-6E8A-4147-A177-3AD203B41FA5}">
                      <a16:colId xmlns:a16="http://schemas.microsoft.com/office/drawing/2014/main" val="1945283023"/>
                    </a:ext>
                  </a:extLst>
                </a:gridCol>
                <a:gridCol w="2077570">
                  <a:extLst>
                    <a:ext uri="{9D8B030D-6E8A-4147-A177-3AD203B41FA5}">
                      <a16:colId xmlns:a16="http://schemas.microsoft.com/office/drawing/2014/main" val="773277806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1509676026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3610484659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3099177887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1859433987"/>
                    </a:ext>
                  </a:extLst>
                </a:gridCol>
              </a:tblGrid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Rhedais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hanner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awr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chwech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ddoe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1670968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Sgipiais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021370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Nofiais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hanner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awr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saith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‘ma.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9790055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Dawnsiais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bedwar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bore.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941876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Ymlaciais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tri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897068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C3CDD3C-5473-1797-6D20-5D3C62441116}"/>
              </a:ext>
            </a:extLst>
          </p:cNvPr>
          <p:cNvSpPr txBox="1"/>
          <p:nvPr/>
        </p:nvSpPr>
        <p:spPr>
          <a:xfrm>
            <a:off x="702790" y="5273349"/>
            <a:ext cx="6451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ran at half past one in the afternoon.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swam at quarter past seven in the morning.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skipped at quarter to six this morning.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danced at quarter past three yesterday.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relaxed at quarter to four today.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C2697E-17D4-AFAA-1860-EDD7C7E67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9504" y="3520540"/>
            <a:ext cx="688743" cy="6911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1D2CD49-894D-2D8F-EBFD-F70263B9A7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9504" y="4340878"/>
            <a:ext cx="688743" cy="6794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93C1B2D-7D81-83B3-3258-5260B27AE2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0632" y="1837624"/>
            <a:ext cx="707615" cy="6794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B56CA44-D46B-F6F1-F759-9925E4EDC9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0631" y="958839"/>
            <a:ext cx="707615" cy="68836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D7FB051-1979-9DF6-67CE-8551539E21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60632" y="2646265"/>
            <a:ext cx="747919" cy="741471"/>
          </a:xfrm>
          <a:prstGeom prst="rect">
            <a:avLst/>
          </a:prstGeom>
        </p:spPr>
      </p:pic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2FFAB4B0-226D-4841-96CA-1333877D6634}"/>
              </a:ext>
            </a:extLst>
          </p:cNvPr>
          <p:cNvSpPr/>
          <p:nvPr/>
        </p:nvSpPr>
        <p:spPr>
          <a:xfrm>
            <a:off x="11401833" y="6156880"/>
            <a:ext cx="665933" cy="5868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10B1777A-E674-42A6-9D38-3D840132F1E8}"/>
              </a:ext>
            </a:extLst>
          </p:cNvPr>
          <p:cNvSpPr/>
          <p:nvPr/>
        </p:nvSpPr>
        <p:spPr>
          <a:xfrm>
            <a:off x="10686197" y="6156880"/>
            <a:ext cx="665933" cy="5868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9C75F2-9D33-DE55-38F0-85EEAF5E20F1}"/>
              </a:ext>
            </a:extLst>
          </p:cNvPr>
          <p:cNvSpPr txBox="1"/>
          <p:nvPr/>
        </p:nvSpPr>
        <p:spPr>
          <a:xfrm>
            <a:off x="6404829" y="5602308"/>
            <a:ext cx="17308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Cofiwch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dreiglad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meddal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“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”! </a:t>
            </a:r>
          </a:p>
        </p:txBody>
      </p:sp>
      <p:sp>
        <p:nvSpPr>
          <p:cNvPr id="21" name="Speech Bubble: Oval 20">
            <a:extLst>
              <a:ext uri="{FF2B5EF4-FFF2-40B4-BE49-F238E27FC236}">
                <a16:creationId xmlns:a16="http://schemas.microsoft.com/office/drawing/2014/main" id="{96346FAC-D3B5-ECF9-832A-225B93D5EDDC}"/>
              </a:ext>
            </a:extLst>
          </p:cNvPr>
          <p:cNvSpPr/>
          <p:nvPr/>
        </p:nvSpPr>
        <p:spPr>
          <a:xfrm>
            <a:off x="6226187" y="5501101"/>
            <a:ext cx="2088107" cy="1293854"/>
          </a:xfrm>
          <a:prstGeom prst="wedgeEllipseCallout">
            <a:avLst>
              <a:gd name="adj1" fmla="val 60867"/>
              <a:gd name="adj2" fmla="val -20830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B3B31B0-9D9A-3D58-D6EC-4368A7674A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8636634" y="5296933"/>
            <a:ext cx="814286" cy="156106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B839AE3-DBF3-6FEE-F99A-F906209877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4" y="0"/>
            <a:ext cx="839832" cy="74345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F907FEB-D2F0-0CDA-8150-30B95A2377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8636" y="30583"/>
            <a:ext cx="882533" cy="703156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BDEB5039-E10F-0D85-86E2-DE1ECEF7B70D}"/>
              </a:ext>
            </a:extLst>
          </p:cNvPr>
          <p:cNvGrpSpPr/>
          <p:nvPr/>
        </p:nvGrpSpPr>
        <p:grpSpPr>
          <a:xfrm>
            <a:off x="453860" y="5332026"/>
            <a:ext cx="248930" cy="1319399"/>
            <a:chOff x="457199" y="5448126"/>
            <a:chExt cx="248930" cy="1319399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241124FB-B11D-A65A-465D-262C01F067A3}"/>
                </a:ext>
              </a:extLst>
            </p:cNvPr>
            <p:cNvSpPr/>
            <p:nvPr/>
          </p:nvSpPr>
          <p:spPr>
            <a:xfrm>
              <a:off x="457199" y="5448126"/>
              <a:ext cx="248930" cy="233387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E4D6686C-FCEF-AC90-952D-70EFE2EE50E3}"/>
                </a:ext>
              </a:extLst>
            </p:cNvPr>
            <p:cNvSpPr/>
            <p:nvPr/>
          </p:nvSpPr>
          <p:spPr>
            <a:xfrm>
              <a:off x="457199" y="5719629"/>
              <a:ext cx="248930" cy="233387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3B20F1BC-E12A-4FF6-94A1-2A573257756E}"/>
                </a:ext>
              </a:extLst>
            </p:cNvPr>
            <p:cNvSpPr/>
            <p:nvPr/>
          </p:nvSpPr>
          <p:spPr>
            <a:xfrm>
              <a:off x="457199" y="5991132"/>
              <a:ext cx="248930" cy="233387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0C17726E-33DB-A90B-C358-BFFD64127897}"/>
                </a:ext>
              </a:extLst>
            </p:cNvPr>
            <p:cNvSpPr/>
            <p:nvPr/>
          </p:nvSpPr>
          <p:spPr>
            <a:xfrm>
              <a:off x="457199" y="6262635"/>
              <a:ext cx="248930" cy="233387"/>
            </a:xfrm>
            <a:prstGeom prst="rect">
              <a:avLst/>
            </a:prstGeom>
            <a:solidFill>
              <a:srgbClr val="00CC66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ACFF5A57-D000-85F1-CA0B-46AC2F3E9885}"/>
                </a:ext>
              </a:extLst>
            </p:cNvPr>
            <p:cNvSpPr/>
            <p:nvPr/>
          </p:nvSpPr>
          <p:spPr>
            <a:xfrm>
              <a:off x="457199" y="6534138"/>
              <a:ext cx="248930" cy="233387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79015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8BEF7C-F62A-59EC-21CA-E24CF2950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605A-DB28-440C-7C29-2A91A7409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30" y="-20293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en-GB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Mosaig</a:t>
            </a: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48B93E-A711-DE87-E2B8-8CA1DA0EA0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3639909"/>
              </p:ext>
            </p:extLst>
          </p:nvPr>
        </p:nvGraphicFramePr>
        <p:xfrm>
          <a:off x="457200" y="866274"/>
          <a:ext cx="11277600" cy="42832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1630">
                  <a:extLst>
                    <a:ext uri="{9D8B030D-6E8A-4147-A177-3AD203B41FA5}">
                      <a16:colId xmlns:a16="http://schemas.microsoft.com/office/drawing/2014/main" val="1945283023"/>
                    </a:ext>
                  </a:extLst>
                </a:gridCol>
                <a:gridCol w="2077570">
                  <a:extLst>
                    <a:ext uri="{9D8B030D-6E8A-4147-A177-3AD203B41FA5}">
                      <a16:colId xmlns:a16="http://schemas.microsoft.com/office/drawing/2014/main" val="773277806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1509676026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3610484659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3099177887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1859433987"/>
                    </a:ext>
                  </a:extLst>
                </a:gridCol>
              </a:tblGrid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Beiciais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ddeg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ddoe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1670968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Loncanais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tri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ddydd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Sul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021370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Nofiais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hanner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awr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dri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‘ma.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9790055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Coginiais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pedwar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ddydd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Mawrth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941876"/>
                  </a:ext>
                </a:extLst>
              </a:tr>
              <a:tr h="856649">
                <a:tc>
                  <a:txBody>
                    <a:bodyPr/>
                    <a:lstStyle/>
                    <a:p>
                      <a:r>
                        <a:rPr lang="en-GB" sz="2000" kern="1200" dirty="0" err="1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Sgïais</a:t>
                      </a:r>
                      <a:r>
                        <a:rPr lang="en-GB" sz="2000" kern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kern="1200" dirty="0" err="1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chwarter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wedi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897068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BEF0B19-0CD3-DD4E-F6F6-A0687E65879C}"/>
              </a:ext>
            </a:extLst>
          </p:cNvPr>
          <p:cNvSpPr txBox="1"/>
          <p:nvPr/>
        </p:nvSpPr>
        <p:spPr>
          <a:xfrm>
            <a:off x="748977" y="4976063"/>
            <a:ext cx="6451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en-GB" dirty="0"/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skied at half past four yesterday.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cycled at quarter past ten this morning.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swam at quarter to three on Tuesday.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jogged at quarter to ten today.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cooked at quarter past three on Sunday.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06482E66-7658-50C1-E3F2-9F3AC0E43600}"/>
              </a:ext>
            </a:extLst>
          </p:cNvPr>
          <p:cNvSpPr/>
          <p:nvPr/>
        </p:nvSpPr>
        <p:spPr>
          <a:xfrm>
            <a:off x="11401833" y="6156880"/>
            <a:ext cx="665933" cy="5868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0F6BFE05-7D23-1DBC-C639-251ED996E4CB}"/>
              </a:ext>
            </a:extLst>
          </p:cNvPr>
          <p:cNvSpPr/>
          <p:nvPr/>
        </p:nvSpPr>
        <p:spPr>
          <a:xfrm>
            <a:off x="10686197" y="6156880"/>
            <a:ext cx="665933" cy="5868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EE134377-43E4-44F0-D09D-95C275D3D3E9}"/>
              </a:ext>
            </a:extLst>
          </p:cNvPr>
          <p:cNvSpPr/>
          <p:nvPr/>
        </p:nvSpPr>
        <p:spPr>
          <a:xfrm>
            <a:off x="9970561" y="6156880"/>
            <a:ext cx="665933" cy="5868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861FA8-4BAB-D0D4-42BC-E63FC7A38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3374" y="4420114"/>
            <a:ext cx="665933" cy="64611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AD031EF-BF6D-E75F-B9C6-D6579715CD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3374" y="1794960"/>
            <a:ext cx="665934" cy="65561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8D875E1-AFA2-1FBE-33B5-97BBF6ED2A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6196" y="2624244"/>
            <a:ext cx="674522" cy="65561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1565821-EA21-7509-C654-85BB30D8B1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37392" y="3495484"/>
            <a:ext cx="784264" cy="76743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9A29348-4D3B-EDA6-5E75-826094B2CB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44278" y="949807"/>
            <a:ext cx="705029" cy="70223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75E2CDD-1655-2330-AF3D-2A362ED7822A}"/>
              </a:ext>
            </a:extLst>
          </p:cNvPr>
          <p:cNvSpPr txBox="1"/>
          <p:nvPr/>
        </p:nvSpPr>
        <p:spPr>
          <a:xfrm>
            <a:off x="6404829" y="5602308"/>
            <a:ext cx="17308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Cofiwch</a:t>
            </a:r>
            <a:r>
              <a:rPr lang="en-GB" dirty="0"/>
              <a:t>, </a:t>
            </a:r>
            <a:r>
              <a:rPr lang="en-GB" dirty="0" err="1"/>
              <a:t>dreiglad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ol</a:t>
            </a:r>
            <a:r>
              <a:rPr lang="en-GB" dirty="0"/>
              <a:t> “</a:t>
            </a:r>
            <a:r>
              <a:rPr lang="en-GB" dirty="0" err="1"/>
              <a:t>i</a:t>
            </a:r>
            <a:r>
              <a:rPr lang="en-GB" dirty="0"/>
              <a:t>”! </a:t>
            </a:r>
          </a:p>
        </p:txBody>
      </p:sp>
      <p:sp>
        <p:nvSpPr>
          <p:cNvPr id="24" name="Speech Bubble: Oval 23">
            <a:extLst>
              <a:ext uri="{FF2B5EF4-FFF2-40B4-BE49-F238E27FC236}">
                <a16:creationId xmlns:a16="http://schemas.microsoft.com/office/drawing/2014/main" id="{7703B1A6-CD9B-5B6C-97D4-C331D33C342A}"/>
              </a:ext>
            </a:extLst>
          </p:cNvPr>
          <p:cNvSpPr/>
          <p:nvPr/>
        </p:nvSpPr>
        <p:spPr>
          <a:xfrm>
            <a:off x="6226187" y="5501101"/>
            <a:ext cx="2088107" cy="1293854"/>
          </a:xfrm>
          <a:prstGeom prst="wedgeEllipseCallout">
            <a:avLst>
              <a:gd name="adj1" fmla="val 60867"/>
              <a:gd name="adj2" fmla="val -20830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1A24D7F-1527-0AEB-3B05-A329547898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8636634" y="5296933"/>
            <a:ext cx="814286" cy="156106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325AEDB-326C-A22F-0EF1-2F8A39D62A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4" y="0"/>
            <a:ext cx="839832" cy="74345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E5B24DF-1BF4-3A36-5F4D-9A758D44EA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8636" y="30583"/>
            <a:ext cx="882533" cy="703156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B14A58AD-EA55-7FF6-CE04-788FA4EF1424}"/>
              </a:ext>
            </a:extLst>
          </p:cNvPr>
          <p:cNvGrpSpPr/>
          <p:nvPr/>
        </p:nvGrpSpPr>
        <p:grpSpPr>
          <a:xfrm>
            <a:off x="455874" y="5332025"/>
            <a:ext cx="248930" cy="1319399"/>
            <a:chOff x="457199" y="5448126"/>
            <a:chExt cx="248930" cy="1319399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A572A8FB-24AD-8062-E728-E3234D196E06}"/>
                </a:ext>
              </a:extLst>
            </p:cNvPr>
            <p:cNvSpPr/>
            <p:nvPr/>
          </p:nvSpPr>
          <p:spPr>
            <a:xfrm>
              <a:off x="457199" y="5448126"/>
              <a:ext cx="248930" cy="233387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D66CD01-04F8-5EE6-CAE9-510F3EC279BC}"/>
                </a:ext>
              </a:extLst>
            </p:cNvPr>
            <p:cNvSpPr/>
            <p:nvPr/>
          </p:nvSpPr>
          <p:spPr>
            <a:xfrm>
              <a:off x="457199" y="5719629"/>
              <a:ext cx="248930" cy="233387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3AAC13EC-3A1A-FFF5-C8DC-96B66A7573C9}"/>
                </a:ext>
              </a:extLst>
            </p:cNvPr>
            <p:cNvSpPr/>
            <p:nvPr/>
          </p:nvSpPr>
          <p:spPr>
            <a:xfrm>
              <a:off x="457199" y="5991132"/>
              <a:ext cx="248930" cy="233387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5C822D71-E266-A284-1770-15A85B88BC99}"/>
                </a:ext>
              </a:extLst>
            </p:cNvPr>
            <p:cNvSpPr/>
            <p:nvPr/>
          </p:nvSpPr>
          <p:spPr>
            <a:xfrm>
              <a:off x="457199" y="6262635"/>
              <a:ext cx="248930" cy="233387"/>
            </a:xfrm>
            <a:prstGeom prst="rect">
              <a:avLst/>
            </a:prstGeom>
            <a:solidFill>
              <a:srgbClr val="00CC66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ADC5EA5A-5959-E92C-8320-32FC6FB9FABD}"/>
                </a:ext>
              </a:extLst>
            </p:cNvPr>
            <p:cNvSpPr/>
            <p:nvPr/>
          </p:nvSpPr>
          <p:spPr>
            <a:xfrm>
              <a:off x="457199" y="6534138"/>
              <a:ext cx="248930" cy="233387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674467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25CA55-E11B-392C-B308-AAB069E7A061}"/>
              </a:ext>
            </a:extLst>
          </p:cNvPr>
          <p:cNvSpPr txBox="1">
            <a:spLocks/>
          </p:cNvSpPr>
          <p:nvPr/>
        </p:nvSpPr>
        <p:spPr>
          <a:xfrm>
            <a:off x="836530" y="-20293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Her –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endParaRPr lang="en-GB" sz="32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A90EA87-DFDB-C373-926F-789EEC6CC2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5677294"/>
              </p:ext>
            </p:extLst>
          </p:nvPr>
        </p:nvGraphicFramePr>
        <p:xfrm>
          <a:off x="449179" y="719665"/>
          <a:ext cx="11357811" cy="33550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5937">
                  <a:extLst>
                    <a:ext uri="{9D8B030D-6E8A-4147-A177-3AD203B41FA5}">
                      <a16:colId xmlns:a16="http://schemas.microsoft.com/office/drawing/2014/main" val="1814273575"/>
                    </a:ext>
                  </a:extLst>
                </a:gridCol>
                <a:gridCol w="3785937">
                  <a:extLst>
                    <a:ext uri="{9D8B030D-6E8A-4147-A177-3AD203B41FA5}">
                      <a16:colId xmlns:a16="http://schemas.microsoft.com/office/drawing/2014/main" val="3528897224"/>
                    </a:ext>
                  </a:extLst>
                </a:gridCol>
                <a:gridCol w="3785937">
                  <a:extLst>
                    <a:ext uri="{9D8B030D-6E8A-4147-A177-3AD203B41FA5}">
                      <a16:colId xmlns:a16="http://schemas.microsoft.com/office/drawing/2014/main" val="3936686098"/>
                    </a:ext>
                  </a:extLst>
                </a:gridCol>
              </a:tblGrid>
              <a:tr h="167751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4872931"/>
                  </a:ext>
                </a:extLst>
              </a:tr>
              <a:tr h="167751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1021744"/>
                  </a:ext>
                </a:extLst>
              </a:tr>
            </a:tbl>
          </a:graphicData>
        </a:graphic>
      </p:graphicFrame>
      <p:pic>
        <p:nvPicPr>
          <p:cNvPr id="6" name="Picture 5" descr="A person holding a bowling ball&#10;&#10;Description automatically generated">
            <a:extLst>
              <a:ext uri="{FF2B5EF4-FFF2-40B4-BE49-F238E27FC236}">
                <a16:creationId xmlns:a16="http://schemas.microsoft.com/office/drawing/2014/main" id="{A15CC8C5-751A-6FD6-EF27-A1F7798C1E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530" y="888907"/>
            <a:ext cx="1325563" cy="13255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CDA1CD-97F0-EF7F-E147-B52A54C22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712" y="1011620"/>
            <a:ext cx="1147925" cy="10580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5D7C2F-E261-4251-45CC-353865A179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4368" y="1128326"/>
            <a:ext cx="1320889" cy="8467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A1E18B-D638-3E20-08AB-D5500421A6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204" y="2751583"/>
            <a:ext cx="1320889" cy="1037459"/>
          </a:xfrm>
          <a:prstGeom prst="rect">
            <a:avLst/>
          </a:prstGeom>
        </p:spPr>
      </p:pic>
      <p:pic>
        <p:nvPicPr>
          <p:cNvPr id="10" name="Picture 9" descr="A person and person skiing&#10;&#10;Description automatically generated">
            <a:extLst>
              <a:ext uri="{FF2B5EF4-FFF2-40B4-BE49-F238E27FC236}">
                <a16:creationId xmlns:a16="http://schemas.microsoft.com/office/drawing/2014/main" id="{335F1239-2958-D785-B681-C03F80B561E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422" y="2444695"/>
            <a:ext cx="1494990" cy="1494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B966B8A-25F1-42FB-8595-D8C929D939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07747" y="2669211"/>
            <a:ext cx="1054130" cy="10459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233392D-B3B3-09F4-2867-F906ACB4816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5707" y="1050106"/>
            <a:ext cx="1104897" cy="108151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BA03D6C-0E5E-E94B-1DCB-910C1972A18C}"/>
              </a:ext>
            </a:extLst>
          </p:cNvPr>
          <p:cNvSpPr txBox="1"/>
          <p:nvPr/>
        </p:nvSpPr>
        <p:spPr>
          <a:xfrm>
            <a:off x="9077426" y="5275427"/>
            <a:ext cx="1794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Cofiwch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dreiglad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meddal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ol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“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”! </a:t>
            </a:r>
          </a:p>
        </p:txBody>
      </p:sp>
      <p:sp>
        <p:nvSpPr>
          <p:cNvPr id="17" name="Speech Bubble: Oval 16">
            <a:extLst>
              <a:ext uri="{FF2B5EF4-FFF2-40B4-BE49-F238E27FC236}">
                <a16:creationId xmlns:a16="http://schemas.microsoft.com/office/drawing/2014/main" id="{8DA8F1C7-ACA0-96D5-67C9-B669E7A1125F}"/>
              </a:ext>
            </a:extLst>
          </p:cNvPr>
          <p:cNvSpPr/>
          <p:nvPr/>
        </p:nvSpPr>
        <p:spPr>
          <a:xfrm>
            <a:off x="9077426" y="4997296"/>
            <a:ext cx="1794944" cy="1141039"/>
          </a:xfrm>
          <a:prstGeom prst="wedgeEllipseCallout">
            <a:avLst>
              <a:gd name="adj1" fmla="val 60867"/>
              <a:gd name="adj2" fmla="val -20830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6FBB8AF-D8EE-2175-2045-350596EDBA0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11114215" y="4891948"/>
            <a:ext cx="869238" cy="166641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A9E0A17-49B6-692C-C953-E4667C835DD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86759" y="2640299"/>
            <a:ext cx="1157970" cy="114874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BC63AC1-71FA-0681-9967-55C3FE06E72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55254" y="2656985"/>
            <a:ext cx="1054130" cy="105818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76B6372-6F7B-7D7A-BD64-73D75BC3EF7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85707" y="2669212"/>
            <a:ext cx="1076129" cy="104595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B514A20-FF9E-8D8D-1599-9EEDD4178BA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155254" y="1122627"/>
            <a:ext cx="1054130" cy="103778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8F29A6A6-68CB-50CB-9C7F-C4E305B542D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35347" y="1086367"/>
            <a:ext cx="1060794" cy="108151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0E5E7EC-E3DE-F252-25FF-E7548D22D7FB}"/>
              </a:ext>
            </a:extLst>
          </p:cNvPr>
          <p:cNvSpPr txBox="1"/>
          <p:nvPr/>
        </p:nvSpPr>
        <p:spPr>
          <a:xfrm>
            <a:off x="546972" y="4680040"/>
            <a:ext cx="8387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Edrychwch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lluniau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Defynddiwch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patrymau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y “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Mosaig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greu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brawddegau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lawn am 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lluniau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e.e.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“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Dawnsias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chwarter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ump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ddydd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Sadwrn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.”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Ysgrifennwch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brawddegau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Pan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rwyt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ti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gorffen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Creuwch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brawddegau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debyg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di.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1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0C4A3-6167-BE3A-C5BB-BEB103867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8657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Cyfeiriadau</a:t>
            </a:r>
            <a:endParaRPr lang="en-GB" sz="32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58EC1-5697-B47C-2BB9-BCE4A86A9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1900" u="sng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6000"/>
              </a:lnSpc>
              <a:buNone/>
            </a:pP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Conti, G. (2015) ‘So how do we ‘teach’ listening?’ </a:t>
            </a:r>
            <a:r>
              <a:rPr lang="en-GB" sz="1900" i="1" dirty="0">
                <a:latin typeface="Calibri" panose="020F0502020204030204" pitchFamily="34" charset="0"/>
                <a:cs typeface="Calibri" panose="020F0502020204030204" pitchFamily="34" charset="0"/>
              </a:rPr>
              <a:t>The Language Gym, 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23 July. </a:t>
            </a:r>
            <a:r>
              <a:rPr lang="en-GB" sz="1900" i="1" dirty="0">
                <a:latin typeface="Calibri" panose="020F0502020204030204" pitchFamily="34" charset="0"/>
                <a:cs typeface="Calibri" panose="020F0502020204030204" pitchFamily="34" charset="0"/>
              </a:rPr>
              <a:t>Available at https://gianfrancoconti.com/2015/07/23/sohow-do-we-teach-listening/ [Accessed 03 Dec 2024]</a:t>
            </a:r>
          </a:p>
          <a:p>
            <a:pPr marL="0" indent="0">
              <a:lnSpc>
                <a:spcPct val="106000"/>
              </a:lnSpc>
              <a:buNone/>
            </a:pPr>
            <a:b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Seccombe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, C. (2024). Adaptable Activities for your Language Lessons. 1</a:t>
            </a:r>
            <a:r>
              <a:rPr lang="en-GB" sz="1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 ed. [</a:t>
            </a:r>
            <a:r>
              <a:rPr lang="en-GB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ebook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] p. 46. Available at https://ideaseducationltd.sellfy.store/ebooks/ [Accessed 03 Dec. 2024]</a:t>
            </a:r>
          </a:p>
          <a:p>
            <a:pPr marL="0" indent="0">
              <a:lnSpc>
                <a:spcPct val="106000"/>
              </a:lnSpc>
              <a:buNone/>
            </a:pPr>
            <a:endParaRPr lang="en-GB" sz="19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6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Pod </a:t>
            </a:r>
            <a:r>
              <a:rPr lang="en-US" sz="19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Antur</a:t>
            </a:r>
            <a:r>
              <a:rPr lang="en-US" sz="19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Teacher Guidelines </a:t>
            </a:r>
            <a:r>
              <a:rPr lang="en-US" sz="19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90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(no date)</a:t>
            </a:r>
            <a:r>
              <a:rPr lang="en-US" sz="19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90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</a:t>
            </a:r>
            <a:r>
              <a:rPr lang="en-US" sz="1900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Teacher Guidelines </a:t>
            </a:r>
            <a:r>
              <a:rPr lang="en-US" sz="190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’. Available at: https://www.podantur.com/media/1041/guidelines_-_pack_3.pdf [Accessed 03 Dec 2024]</a:t>
            </a: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6931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71053-FBA3-E3F1-A1F1-114379607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Ffeiliau</a:t>
            </a:r>
            <a:r>
              <a:rPr lang="en-GB" dirty="0"/>
              <a:t> Sain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E8FAB-B8C3-0620-581B-D4D22BCE1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Frank</a:t>
            </a:r>
            <a:endParaRPr lang="en-GB" dirty="0"/>
          </a:p>
          <a:p>
            <a:r>
              <a:rPr lang="en-GB" dirty="0">
                <a:hlinkClick r:id="rId3"/>
              </a:rPr>
              <a:t>Rob</a:t>
            </a:r>
            <a:endParaRPr lang="en-GB" dirty="0"/>
          </a:p>
          <a:p>
            <a:r>
              <a:rPr lang="en-GB" dirty="0">
                <a:hlinkClick r:id="rId4"/>
              </a:rPr>
              <a:t>Jo</a:t>
            </a:r>
            <a:endParaRPr lang="en-GB" dirty="0"/>
          </a:p>
          <a:p>
            <a:r>
              <a:rPr lang="en-GB" dirty="0">
                <a:hlinkClick r:id="rId5"/>
              </a:rPr>
              <a:t>Lisa</a:t>
            </a:r>
            <a:endParaRPr lang="en-GB" dirty="0"/>
          </a:p>
          <a:p>
            <a:r>
              <a:rPr lang="en-GB" dirty="0">
                <a:hlinkClick r:id="rId6"/>
              </a:rPr>
              <a:t>Sarah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6910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6085</TotalTime>
  <Words>2793</Words>
  <Application>Microsoft Office PowerPoint</Application>
  <PresentationFormat>Widescreen</PresentationFormat>
  <Paragraphs>389</Paragraphs>
  <Slides>24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Cyfarwyddiadau - Ysgrifennu Mosaig </vt:lpstr>
      <vt:lpstr>Amser Hamdden - Ysgrifennu Mosaig </vt:lpstr>
      <vt:lpstr>Amser Hamdden - Ysgrifennu Mosaig </vt:lpstr>
      <vt:lpstr>Amser Hamdden - Ysgrifennu Mosaig </vt:lpstr>
      <vt:lpstr>PowerPoint Presentation</vt:lpstr>
      <vt:lpstr>Cyfeiriadau</vt:lpstr>
      <vt:lpstr>Ffeiliau Sain -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Nicky Thomas (2411194)</cp:lastModifiedBy>
  <cp:revision>60</cp:revision>
  <dcterms:created xsi:type="dcterms:W3CDTF">2024-11-30T17:01:39Z</dcterms:created>
  <dcterms:modified xsi:type="dcterms:W3CDTF">2024-12-09T11:39:34Z</dcterms:modified>
</cp:coreProperties>
</file>