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96" r:id="rId3"/>
    <p:sldId id="297" r:id="rId4"/>
    <p:sldId id="299" r:id="rId5"/>
    <p:sldId id="300" r:id="rId6"/>
    <p:sldId id="310" r:id="rId7"/>
    <p:sldId id="311" r:id="rId8"/>
    <p:sldId id="312" r:id="rId9"/>
    <p:sldId id="313" r:id="rId10"/>
    <p:sldId id="306" r:id="rId11"/>
    <p:sldId id="284" r:id="rId12"/>
    <p:sldId id="278" r:id="rId13"/>
    <p:sldId id="277" r:id="rId14"/>
    <p:sldId id="301" r:id="rId15"/>
    <p:sldId id="307" r:id="rId16"/>
    <p:sldId id="315" r:id="rId17"/>
    <p:sldId id="316" r:id="rId18"/>
    <p:sldId id="285" r:id="rId19"/>
    <p:sldId id="304" r:id="rId20"/>
    <p:sldId id="305" r:id="rId21"/>
    <p:sldId id="308" r:id="rId22"/>
    <p:sldId id="309" r:id="rId23"/>
    <p:sldId id="314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2" d="100"/>
          <a:sy n="42" d="100"/>
        </p:scale>
        <p:origin x="-7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3" d="100"/>
        <a:sy n="83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96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4752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896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458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419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803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931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418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262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452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8646AB-E6D0-494E-A4E6-008C37B317EE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6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646AB-E6D0-494E-A4E6-008C37B317EE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E8F43A-5FC9-4C29-9A1E-32608CE097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428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Building Relationships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International Business Communication SBUS6111</a:t>
            </a:r>
          </a:p>
          <a:p>
            <a:r>
              <a:rPr lang="en-GB" dirty="0"/>
              <a:t> </a:t>
            </a:r>
            <a:r>
              <a:rPr lang="en-GB" smtClean="0"/>
              <a:t>Week 8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2159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Major 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First Contact</a:t>
            </a:r>
          </a:p>
          <a:p>
            <a:r>
              <a:rPr lang="en-GB" dirty="0"/>
              <a:t>Managing Relationships</a:t>
            </a:r>
          </a:p>
          <a:p>
            <a:r>
              <a:rPr lang="en-GB" dirty="0"/>
              <a:t>Building Relations</a:t>
            </a:r>
          </a:p>
          <a:p>
            <a:r>
              <a:rPr lang="en-GB" dirty="0"/>
              <a:t>Networking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19244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International Business Communication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>
                <a:solidFill>
                  <a:srgbClr val="C00000"/>
                </a:solidFill>
              </a:rPr>
              <a:t>Managing </a:t>
            </a:r>
            <a:r>
              <a:rPr lang="en-GB" b="1" dirty="0">
                <a:solidFill>
                  <a:srgbClr val="C00000"/>
                </a:solidFill>
              </a:rPr>
              <a:t>first </a:t>
            </a:r>
            <a:r>
              <a:rPr lang="en-GB" b="1" dirty="0" smtClean="0">
                <a:solidFill>
                  <a:srgbClr val="C00000"/>
                </a:solidFill>
              </a:rPr>
              <a:t>contacts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Phase 1  - Preparing the ground </a:t>
            </a:r>
          </a:p>
          <a:p>
            <a:r>
              <a:rPr lang="en-GB" dirty="0"/>
              <a:t>Research</a:t>
            </a:r>
          </a:p>
          <a:p>
            <a:r>
              <a:rPr lang="en-GB" dirty="0"/>
              <a:t>Pre-meeting contact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7822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International Business Communication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b="1" dirty="0" smtClean="0">
                <a:solidFill>
                  <a:srgbClr val="C00000"/>
                </a:solidFill>
              </a:rPr>
              <a:t>                       Focus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Phase 2  - Introducing yourself</a:t>
            </a:r>
          </a:p>
          <a:p>
            <a:r>
              <a:rPr lang="en-GB" dirty="0"/>
              <a:t>Phase 3  - Starring small talk and developing conversation</a:t>
            </a:r>
          </a:p>
          <a:p>
            <a:r>
              <a:rPr lang="en-GB" dirty="0"/>
              <a:t>Phase 4 – Getting down to business</a:t>
            </a:r>
          </a:p>
          <a:p>
            <a:r>
              <a:rPr lang="en-GB" dirty="0"/>
              <a:t>Phase 5  - Saying Goodbye</a:t>
            </a:r>
          </a:p>
          <a:p>
            <a:r>
              <a:rPr lang="en-GB" dirty="0"/>
              <a:t>Phase 6  - </a:t>
            </a:r>
            <a:r>
              <a:rPr lang="en-GB" dirty="0" err="1"/>
              <a:t>Followup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65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Relationships and Gender</a:t>
            </a:r>
          </a:p>
          <a:p>
            <a:r>
              <a:rPr lang="en-GB" dirty="0"/>
              <a:t> Asking for help</a:t>
            </a:r>
          </a:p>
          <a:p>
            <a:r>
              <a:rPr lang="en-GB" dirty="0"/>
              <a:t>Offering support</a:t>
            </a:r>
          </a:p>
          <a:p>
            <a:r>
              <a:rPr lang="en-GB" dirty="0"/>
              <a:t>Discussing problems</a:t>
            </a:r>
          </a:p>
          <a:p>
            <a:r>
              <a:rPr lang="en-GB" dirty="0"/>
              <a:t>Building arguments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763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8531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C00000"/>
                </a:solidFill>
              </a:rPr>
              <a:t>                          </a:t>
            </a:r>
            <a:r>
              <a:rPr lang="en-GB" sz="3900" b="1" dirty="0" smtClean="0">
                <a:solidFill>
                  <a:srgbClr val="C00000"/>
                </a:solidFill>
              </a:rPr>
              <a:t>Building Trust</a:t>
            </a:r>
          </a:p>
          <a:p>
            <a:pPr marL="0" indent="0">
              <a:buNone/>
            </a:pPr>
            <a:endParaRPr lang="en-GB" sz="3900" b="1" dirty="0">
              <a:solidFill>
                <a:srgbClr val="FF0000"/>
              </a:solidFill>
            </a:endParaRPr>
          </a:p>
          <a:p>
            <a:r>
              <a:rPr lang="en-GB" dirty="0"/>
              <a:t> What is trust?</a:t>
            </a:r>
          </a:p>
          <a:p>
            <a:pPr marL="0" indent="0">
              <a:buNone/>
            </a:pPr>
            <a:r>
              <a:rPr lang="en-GB" dirty="0" smtClean="0"/>
              <a:t>      Building </a:t>
            </a:r>
            <a:r>
              <a:rPr lang="en-GB" dirty="0"/>
              <a:t>trust at work</a:t>
            </a:r>
          </a:p>
          <a:p>
            <a:r>
              <a:rPr lang="en-GB" dirty="0"/>
              <a:t>1.People trust those who are competent</a:t>
            </a:r>
          </a:p>
          <a:p>
            <a:pPr marL="0" indent="0">
              <a:buNone/>
            </a:pPr>
            <a:r>
              <a:rPr lang="en-GB" dirty="0" smtClean="0"/>
              <a:t>     Tips </a:t>
            </a:r>
            <a:r>
              <a:rPr lang="en-GB" dirty="0"/>
              <a:t>for building competence- based trust</a:t>
            </a:r>
          </a:p>
          <a:p>
            <a:r>
              <a:rPr lang="en-GB" dirty="0"/>
              <a:t>2. people trust people who are similar to them</a:t>
            </a:r>
          </a:p>
          <a:p>
            <a:pPr marL="0" indent="0">
              <a:buNone/>
            </a:pPr>
            <a:r>
              <a:rPr lang="en-GB" dirty="0" smtClean="0"/>
              <a:t>     Tips </a:t>
            </a:r>
            <a:r>
              <a:rPr lang="en-GB" dirty="0"/>
              <a:t>for building competence- based trust</a:t>
            </a:r>
          </a:p>
          <a:p>
            <a:r>
              <a:rPr lang="en-GB" dirty="0"/>
              <a:t>3. People trust people who show empathy</a:t>
            </a:r>
          </a:p>
          <a:p>
            <a:pPr marL="0" indent="0">
              <a:buNone/>
            </a:pPr>
            <a:r>
              <a:rPr lang="en-GB" dirty="0" smtClean="0"/>
              <a:t>     Tips </a:t>
            </a:r>
            <a:r>
              <a:rPr lang="en-GB" dirty="0"/>
              <a:t>for building competence- based trust</a:t>
            </a:r>
          </a:p>
        </p:txBody>
      </p:sp>
    </p:spTree>
    <p:extLst>
      <p:ext uri="{BB962C8B-B14F-4D97-AF65-F5344CB8AC3E}">
        <p14:creationId xmlns:p14="http://schemas.microsoft.com/office/powerpoint/2010/main" val="2630678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485740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C00000"/>
                </a:solidFill>
              </a:rPr>
              <a:t> </a:t>
            </a:r>
            <a:r>
              <a:rPr lang="en-GB" dirty="0" smtClean="0">
                <a:solidFill>
                  <a:srgbClr val="C00000"/>
                </a:solidFill>
              </a:rPr>
              <a:t>                        </a:t>
            </a:r>
            <a:r>
              <a:rPr lang="en-GB" sz="4600" b="1" dirty="0" smtClean="0">
                <a:solidFill>
                  <a:srgbClr val="C00000"/>
                </a:solidFill>
              </a:rPr>
              <a:t>Building Trust</a:t>
            </a:r>
          </a:p>
          <a:p>
            <a:pPr marL="0" indent="0">
              <a:buNone/>
            </a:pPr>
            <a:endParaRPr lang="en-GB" sz="3800" dirty="0"/>
          </a:p>
          <a:p>
            <a:pPr marL="0" indent="0">
              <a:buNone/>
            </a:pPr>
            <a:r>
              <a:rPr lang="en-GB" sz="3800" dirty="0" smtClean="0"/>
              <a:t>    </a:t>
            </a:r>
            <a:r>
              <a:rPr lang="en-GB" sz="3800" dirty="0"/>
              <a:t>4. People trust those with integrity</a:t>
            </a:r>
          </a:p>
          <a:p>
            <a:r>
              <a:rPr lang="en-GB" sz="3800" dirty="0"/>
              <a:t>Tips for building competence- based trust</a:t>
            </a:r>
          </a:p>
          <a:p>
            <a:pPr marL="0" indent="0">
              <a:buNone/>
            </a:pPr>
            <a:r>
              <a:rPr lang="en-GB" sz="3800" dirty="0" smtClean="0"/>
              <a:t>     5.People </a:t>
            </a:r>
            <a:r>
              <a:rPr lang="en-GB" sz="3800" dirty="0"/>
              <a:t>trust people who are reliable</a:t>
            </a:r>
          </a:p>
          <a:p>
            <a:r>
              <a:rPr lang="en-GB" sz="3800" dirty="0"/>
              <a:t>Tips for building competence- based trust</a:t>
            </a:r>
          </a:p>
          <a:p>
            <a:pPr marL="0" indent="0">
              <a:buNone/>
            </a:pPr>
            <a:r>
              <a:rPr lang="en-GB" sz="3800" dirty="0" smtClean="0"/>
              <a:t>      6</a:t>
            </a:r>
            <a:r>
              <a:rPr lang="en-GB" sz="3800" dirty="0"/>
              <a:t>.	People trust people who involve them</a:t>
            </a:r>
          </a:p>
          <a:p>
            <a:r>
              <a:rPr lang="en-GB" sz="3800" dirty="0"/>
              <a:t>Tips for building competence- based trust</a:t>
            </a:r>
          </a:p>
          <a:p>
            <a:pPr marL="0" indent="0">
              <a:buNone/>
            </a:pPr>
            <a:r>
              <a:rPr lang="en-GB" sz="3800" dirty="0" smtClean="0"/>
              <a:t>      7</a:t>
            </a:r>
            <a:r>
              <a:rPr lang="en-GB" sz="3800" dirty="0"/>
              <a:t>.	People trust people who trust them</a:t>
            </a:r>
          </a:p>
          <a:p>
            <a:r>
              <a:rPr lang="en-GB" sz="3800" dirty="0"/>
              <a:t>Tips for building competence- based trust</a:t>
            </a:r>
          </a:p>
        </p:txBody>
      </p:sp>
    </p:spTree>
    <p:extLst>
      <p:ext uri="{BB962C8B-B14F-4D97-AF65-F5344CB8AC3E}">
        <p14:creationId xmlns:p14="http://schemas.microsoft.com/office/powerpoint/2010/main" val="528909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sz="4300" b="1" dirty="0">
                <a:solidFill>
                  <a:srgbClr val="C00000"/>
                </a:solidFill>
              </a:rPr>
              <a:t>Building relationships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Relationships </a:t>
            </a:r>
            <a:r>
              <a:rPr lang="en-GB" dirty="0"/>
              <a:t>within the supply chain of </a:t>
            </a:r>
            <a:r>
              <a:rPr lang="en-GB" dirty="0" smtClean="0"/>
              <a:t>business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Sustainable Development (SD)</a:t>
            </a:r>
          </a:p>
          <a:p>
            <a:r>
              <a:rPr lang="en-GB" dirty="0"/>
              <a:t>Meeting the needs of the present generation</a:t>
            </a:r>
          </a:p>
          <a:p>
            <a:r>
              <a:rPr lang="en-GB" dirty="0"/>
              <a:t>without compromising the ability of future</a:t>
            </a:r>
          </a:p>
          <a:p>
            <a:r>
              <a:rPr lang="en-GB" dirty="0"/>
              <a:t>generations to meet their own needs</a:t>
            </a:r>
          </a:p>
          <a:p>
            <a:pPr marL="0" indent="0">
              <a:buNone/>
            </a:pPr>
            <a:r>
              <a:rPr lang="en-GB" dirty="0" smtClean="0"/>
              <a:t>     -- </a:t>
            </a:r>
            <a:r>
              <a:rPr lang="en-GB" dirty="0" err="1"/>
              <a:t>Brundtland</a:t>
            </a:r>
            <a:r>
              <a:rPr lang="en-GB" dirty="0"/>
              <a:t> Commission, 1987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4893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68760"/>
            <a:ext cx="8363272" cy="485740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                   </a:t>
            </a:r>
            <a:r>
              <a:rPr lang="en-GB" sz="4600" b="1" dirty="0" smtClean="0">
                <a:solidFill>
                  <a:srgbClr val="C00000"/>
                </a:solidFill>
              </a:rPr>
              <a:t>Basic </a:t>
            </a:r>
            <a:r>
              <a:rPr lang="en-GB" sz="4600" b="1" dirty="0">
                <a:solidFill>
                  <a:srgbClr val="C00000"/>
                </a:solidFill>
              </a:rPr>
              <a:t>concepts of </a:t>
            </a:r>
            <a:r>
              <a:rPr lang="en-GB" sz="4600" b="1" dirty="0" smtClean="0">
                <a:solidFill>
                  <a:srgbClr val="C00000"/>
                </a:solidFill>
              </a:rPr>
              <a:t>sustainability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Our common responsibility</a:t>
            </a:r>
          </a:p>
          <a:p>
            <a:r>
              <a:rPr lang="en-GB" dirty="0"/>
              <a:t>(Eco-)Systems Thinking</a:t>
            </a:r>
          </a:p>
          <a:p>
            <a:r>
              <a:rPr lang="en-GB" dirty="0"/>
              <a:t>Carrying fullest capacity of the planet</a:t>
            </a:r>
          </a:p>
          <a:p>
            <a:r>
              <a:rPr lang="en-GB" dirty="0"/>
              <a:t>to absorb waste and support life</a:t>
            </a:r>
          </a:p>
          <a:p>
            <a:r>
              <a:rPr lang="en-GB" dirty="0"/>
              <a:t>Social Capital</a:t>
            </a:r>
          </a:p>
          <a:p>
            <a:r>
              <a:rPr lang="en-GB" dirty="0"/>
              <a:t>Equity, Dignity, Sense of Justice</a:t>
            </a:r>
          </a:p>
          <a:p>
            <a:r>
              <a:rPr lang="en-GB" dirty="0"/>
              <a:t>All Stakeholder voices</a:t>
            </a:r>
          </a:p>
          <a:p>
            <a:r>
              <a:rPr lang="en-GB" dirty="0"/>
              <a:t>Economic, Environmental, Social/Cultural</a:t>
            </a:r>
          </a:p>
          <a:p>
            <a:r>
              <a:rPr lang="en-GB" dirty="0"/>
              <a:t>responsibilities of business to act as a</a:t>
            </a:r>
          </a:p>
          <a:p>
            <a:r>
              <a:rPr lang="en-GB" dirty="0"/>
              <a:t>Responsible CORPORATE CITIZEN 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3712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78112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4200" b="1" dirty="0" smtClean="0">
                <a:solidFill>
                  <a:srgbClr val="C00000"/>
                </a:solidFill>
              </a:rPr>
              <a:t>Implications </a:t>
            </a:r>
            <a:r>
              <a:rPr lang="en-GB" sz="4200" b="1" dirty="0">
                <a:solidFill>
                  <a:srgbClr val="C00000"/>
                </a:solidFill>
              </a:rPr>
              <a:t>of sustainability within the business </a:t>
            </a:r>
            <a:r>
              <a:rPr lang="en-GB" sz="4200" b="1" dirty="0" smtClean="0">
                <a:solidFill>
                  <a:srgbClr val="C00000"/>
                </a:solidFill>
              </a:rPr>
              <a:t>chain</a:t>
            </a:r>
          </a:p>
          <a:p>
            <a:pPr marL="0" indent="0">
              <a:buNone/>
            </a:pPr>
            <a:endParaRPr lang="en-GB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en-GB" dirty="0"/>
              <a:t>Interpretation of sustainability –</a:t>
            </a:r>
          </a:p>
          <a:p>
            <a:pPr marL="0" indent="0">
              <a:buNone/>
            </a:pPr>
            <a:r>
              <a:rPr lang="en-GB" dirty="0"/>
              <a:t>Addressing key business issues</a:t>
            </a:r>
          </a:p>
          <a:p>
            <a:pPr marL="0" indent="0">
              <a:buNone/>
            </a:pPr>
            <a:r>
              <a:rPr lang="en-GB" dirty="0"/>
              <a:t>• Linking global and local issues, trends and</a:t>
            </a:r>
          </a:p>
          <a:p>
            <a:pPr marL="0" indent="0">
              <a:buNone/>
            </a:pPr>
            <a:r>
              <a:rPr lang="en-GB" dirty="0"/>
              <a:t>developments with business strategy and</a:t>
            </a:r>
          </a:p>
          <a:p>
            <a:pPr marL="0" indent="0">
              <a:buNone/>
            </a:pPr>
            <a:r>
              <a:rPr lang="en-GB" dirty="0"/>
              <a:t>activities</a:t>
            </a:r>
          </a:p>
          <a:p>
            <a:pPr marL="0" indent="0">
              <a:buNone/>
            </a:pPr>
            <a:r>
              <a:rPr lang="en-GB" dirty="0"/>
              <a:t>• Engage and partner with stakeholders</a:t>
            </a:r>
          </a:p>
          <a:p>
            <a:pPr marL="0" indent="0">
              <a:buNone/>
            </a:pPr>
            <a:r>
              <a:rPr lang="en-GB" dirty="0"/>
              <a:t>• Make connections &amp; integrate sustainability within and across </a:t>
            </a:r>
            <a:r>
              <a:rPr lang="en-GB" dirty="0" smtClean="0"/>
              <a:t>our business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65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5257800"/>
          </a:xfrm>
        </p:spPr>
        <p:txBody>
          <a:bodyPr>
            <a:normAutofit fontScale="77500" lnSpcReduction="20000"/>
          </a:bodyPr>
          <a:lstStyle/>
          <a:p>
            <a:r>
              <a:rPr lang="en-GB" sz="4100" b="1" dirty="0">
                <a:solidFill>
                  <a:srgbClr val="C00000"/>
                </a:solidFill>
              </a:rPr>
              <a:t>Sustainability and an new paradigm for managing and maintaining </a:t>
            </a:r>
            <a:r>
              <a:rPr lang="en-GB" sz="4100" b="1" dirty="0" smtClean="0">
                <a:solidFill>
                  <a:srgbClr val="C00000"/>
                </a:solidFill>
              </a:rPr>
              <a:t>relationships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if sustainable development is about change,</a:t>
            </a:r>
          </a:p>
          <a:p>
            <a:r>
              <a:rPr lang="en-GB" dirty="0"/>
              <a:t>then we need to be the masters of change,</a:t>
            </a:r>
          </a:p>
          <a:p>
            <a:r>
              <a:rPr lang="en-GB" dirty="0"/>
              <a:t>with innovations in place </a:t>
            </a:r>
            <a:r>
              <a:rPr lang="en-GB" dirty="0" smtClean="0"/>
              <a:t>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 Driving for No waste, Doing Less Bad</a:t>
            </a:r>
          </a:p>
          <a:p>
            <a:pPr marL="0" indent="0">
              <a:buNone/>
            </a:pPr>
            <a:r>
              <a:rPr lang="en-GB" dirty="0"/>
              <a:t>• Doing Good, Beyond Zero</a:t>
            </a:r>
          </a:p>
          <a:p>
            <a:pPr marL="0" indent="0">
              <a:buNone/>
            </a:pPr>
            <a:r>
              <a:rPr lang="en-GB" dirty="0"/>
              <a:t>• New sustainability derived business models;</a:t>
            </a:r>
          </a:p>
          <a:p>
            <a:r>
              <a:rPr lang="en-GB" dirty="0"/>
              <a:t>not just doing what we’ve always done – </a:t>
            </a:r>
            <a:r>
              <a:rPr lang="en-GB" dirty="0" smtClean="0"/>
              <a:t>but with </a:t>
            </a:r>
            <a:r>
              <a:rPr lang="en-GB" dirty="0"/>
              <a:t>some improvement; rather </a:t>
            </a:r>
            <a:r>
              <a:rPr lang="en-GB" dirty="0" smtClean="0"/>
              <a:t>doing something </a:t>
            </a:r>
            <a:r>
              <a:rPr lang="en-GB" dirty="0"/>
              <a:t>altogether different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5613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4200" b="1" dirty="0">
                <a:solidFill>
                  <a:srgbClr val="C00000"/>
                </a:solidFill>
              </a:rPr>
              <a:t>SSCM (Sustainable S</a:t>
            </a:r>
            <a:r>
              <a:rPr lang="en-GB" sz="4200" b="1" dirty="0" smtClean="0">
                <a:solidFill>
                  <a:srgbClr val="C00000"/>
                </a:solidFill>
              </a:rPr>
              <a:t>upply Chain  Management)</a:t>
            </a:r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is </a:t>
            </a:r>
            <a:r>
              <a:rPr lang="en-GB" dirty="0"/>
              <a:t>all encompassing, strategic set </a:t>
            </a:r>
            <a:r>
              <a:rPr lang="en-GB" dirty="0" smtClean="0"/>
              <a:t>of actions </a:t>
            </a:r>
            <a:r>
              <a:rPr lang="en-GB" dirty="0"/>
              <a:t>taken by collaborating partners </a:t>
            </a:r>
            <a:r>
              <a:rPr lang="en-GB" dirty="0" smtClean="0"/>
              <a:t>and stakeholders </a:t>
            </a:r>
            <a:r>
              <a:rPr lang="en-GB" dirty="0"/>
              <a:t>of an ultimate supply chain </a:t>
            </a:r>
            <a:r>
              <a:rPr lang="en-GB" dirty="0" smtClean="0"/>
              <a:t>to improve </a:t>
            </a:r>
            <a:r>
              <a:rPr lang="en-GB" dirty="0"/>
              <a:t>chain’s profitability along </a:t>
            </a:r>
            <a:r>
              <a:rPr lang="en-GB" dirty="0" smtClean="0"/>
              <a:t>with mitigation/elimination </a:t>
            </a:r>
            <a:r>
              <a:rPr lang="en-GB" dirty="0"/>
              <a:t>of the detrimental </a:t>
            </a:r>
            <a:r>
              <a:rPr lang="en-GB" dirty="0" smtClean="0"/>
              <a:t>impacts of </a:t>
            </a:r>
            <a:r>
              <a:rPr lang="en-GB" dirty="0"/>
              <a:t>all business activities spanning across </a:t>
            </a:r>
            <a:r>
              <a:rPr lang="en-GB" dirty="0" smtClean="0"/>
              <a:t>the chain </a:t>
            </a:r>
            <a:r>
              <a:rPr lang="en-GB" dirty="0"/>
              <a:t>on the environment, society, </a:t>
            </a:r>
            <a:r>
              <a:rPr lang="en-GB" dirty="0" smtClean="0"/>
              <a:t>culture, values</a:t>
            </a:r>
            <a:r>
              <a:rPr lang="en-GB" dirty="0"/>
              <a:t>, health and safety of all stakeholders </a:t>
            </a:r>
            <a:r>
              <a:rPr lang="en-GB" dirty="0" smtClean="0"/>
              <a:t>and thereby </a:t>
            </a:r>
            <a:r>
              <a:rPr lang="en-GB" dirty="0"/>
              <a:t>ensuring the continuity of operations </a:t>
            </a:r>
            <a:r>
              <a:rPr lang="en-GB" dirty="0" smtClean="0"/>
              <a:t>in the </a:t>
            </a:r>
            <a:r>
              <a:rPr lang="en-GB" dirty="0"/>
              <a:t>larger interests of all </a:t>
            </a:r>
            <a:r>
              <a:rPr lang="en-GB" dirty="0" smtClean="0"/>
              <a:t>stakeholders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7741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5429200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Deteriorating environmental condition in Indian </a:t>
            </a:r>
            <a:r>
              <a:rPr lang="en-GB" dirty="0" smtClean="0"/>
              <a:t>subcontinent, as well as  the  role </a:t>
            </a:r>
            <a:r>
              <a:rPr lang="en-GB" dirty="0"/>
              <a:t>of complex, long and global supply chains in deterioration of </a:t>
            </a:r>
            <a:r>
              <a:rPr lang="en-GB" dirty="0" smtClean="0"/>
              <a:t>the environment </a:t>
            </a:r>
            <a:r>
              <a:rPr lang="en-GB" dirty="0"/>
              <a:t>needs investigation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• Growing interest as managers are forced to deal with social </a:t>
            </a:r>
            <a:r>
              <a:rPr lang="en-GB" dirty="0" smtClean="0"/>
              <a:t>and environmental </a:t>
            </a:r>
            <a:r>
              <a:rPr lang="en-GB" dirty="0"/>
              <a:t>issues, related to supply chain (</a:t>
            </a:r>
            <a:r>
              <a:rPr lang="en-GB" dirty="0" err="1"/>
              <a:t>Vachon</a:t>
            </a:r>
            <a:r>
              <a:rPr lang="en-GB" dirty="0"/>
              <a:t> and </a:t>
            </a:r>
            <a:r>
              <a:rPr lang="en-GB" dirty="0" smtClean="0"/>
              <a:t>Klassen, 2006).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 </a:t>
            </a:r>
            <a:r>
              <a:rPr lang="en-GB" dirty="0"/>
              <a:t>Every product generated, transported, used and discarded </a:t>
            </a:r>
            <a:r>
              <a:rPr lang="en-GB" dirty="0" smtClean="0"/>
              <a:t>causes impact </a:t>
            </a:r>
            <a:r>
              <a:rPr lang="en-GB" dirty="0"/>
              <a:t>on the environment, (</a:t>
            </a:r>
            <a:r>
              <a:rPr lang="en-GB" dirty="0" err="1"/>
              <a:t>Greenen</a:t>
            </a:r>
            <a:r>
              <a:rPr lang="en-GB" dirty="0"/>
              <a:t> et al., 2006).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• </a:t>
            </a:r>
            <a:r>
              <a:rPr lang="en-GB" dirty="0"/>
              <a:t>3Ps and Triple bottom line </a:t>
            </a:r>
          </a:p>
          <a:p>
            <a:pPr marL="0" indent="0">
              <a:buNone/>
            </a:pPr>
            <a:r>
              <a:rPr lang="en-GB" dirty="0" smtClean="0"/>
              <a:t>• </a:t>
            </a:r>
            <a:r>
              <a:rPr lang="en-GB" dirty="0"/>
              <a:t>Climate change and Supply chains activities are related.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87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7600" dirty="0"/>
              <a:t>Corporate S</a:t>
            </a:r>
            <a:r>
              <a:rPr lang="en-GB" sz="7600" dirty="0" smtClean="0"/>
              <a:t>ocial Responsibility and Managing Stakeholders</a:t>
            </a:r>
          </a:p>
          <a:p>
            <a:endParaRPr lang="en-GB" sz="7600" dirty="0"/>
          </a:p>
          <a:p>
            <a:r>
              <a:rPr lang="en-GB" sz="7600" dirty="0"/>
              <a:t>Sustainable supply network</a:t>
            </a:r>
          </a:p>
          <a:p>
            <a:r>
              <a:rPr lang="en-GB" sz="7600" dirty="0"/>
              <a:t>management</a:t>
            </a:r>
          </a:p>
          <a:p>
            <a:r>
              <a:rPr lang="en-GB" sz="7600" dirty="0"/>
              <a:t>Supply chain environmental</a:t>
            </a:r>
          </a:p>
          <a:p>
            <a:r>
              <a:rPr lang="en-GB" sz="7600" dirty="0"/>
              <a:t>management</a:t>
            </a:r>
          </a:p>
          <a:p>
            <a:r>
              <a:rPr lang="en-GB" sz="7600" dirty="0"/>
              <a:t>Green purchasing strategies</a:t>
            </a:r>
          </a:p>
          <a:p>
            <a:r>
              <a:rPr lang="en-GB" sz="7600" dirty="0"/>
              <a:t>Environmental purchasing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686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Building relationship </a:t>
            </a:r>
            <a:r>
              <a:rPr lang="en-GB" b="1" dirty="0" smtClean="0">
                <a:solidFill>
                  <a:srgbClr val="C00000"/>
                </a:solidFill>
              </a:rPr>
              <a:t>styles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4 primary motivations for relationship building</a:t>
            </a:r>
          </a:p>
          <a:p>
            <a:pPr marL="0" indent="0">
              <a:buNone/>
            </a:pPr>
            <a:r>
              <a:rPr lang="en-GB" dirty="0"/>
              <a:t>1.	Motivation type – </a:t>
            </a:r>
            <a:r>
              <a:rPr lang="en-GB" dirty="0" smtClean="0"/>
              <a:t>Supportive </a:t>
            </a:r>
            <a:r>
              <a:rPr lang="en-GB" dirty="0"/>
              <a:t>caring</a:t>
            </a:r>
          </a:p>
          <a:p>
            <a:pPr marL="0" indent="0">
              <a:buNone/>
            </a:pPr>
            <a:r>
              <a:rPr lang="en-GB" dirty="0"/>
              <a:t>2.	Motivation type – </a:t>
            </a:r>
            <a:r>
              <a:rPr lang="en-GB" dirty="0" smtClean="0"/>
              <a:t>Assertive </a:t>
            </a:r>
            <a:r>
              <a:rPr lang="en-GB" dirty="0"/>
              <a:t>directing</a:t>
            </a:r>
          </a:p>
          <a:p>
            <a:pPr marL="0" indent="0">
              <a:buNone/>
            </a:pPr>
            <a:r>
              <a:rPr lang="en-GB" dirty="0"/>
              <a:t>3.	Motivation type – Analytical - autonomous</a:t>
            </a:r>
          </a:p>
          <a:p>
            <a:pPr marL="0" indent="0">
              <a:buNone/>
            </a:pPr>
            <a:r>
              <a:rPr lang="en-GB" dirty="0"/>
              <a:t>4.	Motivation type – Flexible connecting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65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rgbClr val="C00000"/>
                </a:solidFill>
              </a:rPr>
              <a:t>Managing </a:t>
            </a:r>
            <a:r>
              <a:rPr lang="en-GB" b="1" dirty="0">
                <a:solidFill>
                  <a:srgbClr val="C00000"/>
                </a:solidFill>
              </a:rPr>
              <a:t>Diversity</a:t>
            </a:r>
          </a:p>
          <a:p>
            <a:pPr marL="0" indent="0">
              <a:buNone/>
            </a:pPr>
            <a:r>
              <a:rPr lang="en-GB" dirty="0"/>
              <a:t>What is a decision?</a:t>
            </a:r>
          </a:p>
          <a:p>
            <a:pPr marL="0" indent="0">
              <a:buNone/>
            </a:pPr>
            <a:r>
              <a:rPr lang="en-GB" dirty="0"/>
              <a:t>Who takes the decision?</a:t>
            </a:r>
          </a:p>
          <a:p>
            <a:pPr marL="0" indent="0">
              <a:buNone/>
            </a:pPr>
            <a:r>
              <a:rPr lang="en-GB" dirty="0"/>
              <a:t> How is a decision taken?</a:t>
            </a:r>
          </a:p>
          <a:p>
            <a:pPr marL="0" indent="0">
              <a:buNone/>
            </a:pPr>
            <a:r>
              <a:rPr lang="en-GB" dirty="0"/>
              <a:t>Where is the decision taken?</a:t>
            </a:r>
          </a:p>
          <a:p>
            <a:pPr marL="0" indent="0">
              <a:buNone/>
            </a:pPr>
            <a:r>
              <a:rPr lang="en-GB" dirty="0"/>
              <a:t>How are people informed of decisions?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8174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6239288"/>
              </p:ext>
            </p:extLst>
          </p:nvPr>
        </p:nvGraphicFramePr>
        <p:xfrm>
          <a:off x="28620" y="2492896"/>
          <a:ext cx="8820471" cy="1920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0157"/>
                <a:gridCol w="2940157"/>
                <a:gridCol w="2940157"/>
              </a:tblGrid>
              <a:tr h="3600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en-GB" dirty="0" smtClean="0"/>
                        <a:t>complex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Analytical </a:t>
                      </a:r>
                    </a:p>
                    <a:p>
                      <a:r>
                        <a:rPr lang="en-GB" dirty="0" smtClean="0"/>
                        <a:t>Strong need for achievement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Conceptual</a:t>
                      </a:r>
                      <a:endParaRPr lang="en-GB" dirty="0"/>
                    </a:p>
                  </a:txBody>
                  <a:tcPr/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en-GB" dirty="0" smtClean="0"/>
                        <a:t>simple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Directive</a:t>
                      </a:r>
                    </a:p>
                    <a:p>
                      <a:r>
                        <a:rPr lang="en-GB" dirty="0" smtClean="0"/>
                        <a:t>Strong need for power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Behavioural</a:t>
                      </a:r>
                    </a:p>
                    <a:p>
                      <a:r>
                        <a:rPr lang="en-GB" dirty="0" smtClean="0"/>
                        <a:t>Strong  need for affiliation</a:t>
                      </a:r>
                    </a:p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Rectangle 2"/>
          <p:cNvSpPr/>
          <p:nvPr/>
        </p:nvSpPr>
        <p:spPr>
          <a:xfrm>
            <a:off x="1547664" y="1628800"/>
            <a:ext cx="46850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rgbClr val="C00000"/>
                </a:solidFill>
              </a:rPr>
              <a:t>Your decision making style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444202"/>
              </p:ext>
            </p:extLst>
          </p:nvPr>
        </p:nvGraphicFramePr>
        <p:xfrm>
          <a:off x="3184729" y="4797152"/>
          <a:ext cx="5563735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63735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 Task </a:t>
                      </a:r>
                      <a:r>
                        <a:rPr lang="en-GB" smtClean="0"/>
                        <a:t>oriented                                          </a:t>
                      </a:r>
                      <a:r>
                        <a:rPr lang="en-GB" dirty="0" smtClean="0"/>
                        <a:t>People</a:t>
                      </a:r>
                      <a:r>
                        <a:rPr lang="en-GB" baseline="0" dirty="0" smtClean="0"/>
                        <a:t> oriented</a:t>
                      </a:r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42003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Relationship Building</a:t>
            </a:r>
          </a:p>
          <a:p>
            <a:r>
              <a:rPr lang="en-GB" dirty="0" err="1"/>
              <a:t>NontaskSounding</a:t>
            </a:r>
            <a:r>
              <a:rPr lang="en-GB" dirty="0"/>
              <a:t> – the allowance of plenty of time in their schedules for relationship building- it usually takes the form of social events </a:t>
            </a:r>
            <a:r>
              <a:rPr lang="en-GB" dirty="0" err="1"/>
              <a:t>etc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5876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Decision Making – The influence of culture on decision making</a:t>
            </a:r>
          </a:p>
          <a:p>
            <a:r>
              <a:rPr lang="en-GB" dirty="0"/>
              <a:t>Utilitarianism Vs Moral ideals  (past future orientation)</a:t>
            </a:r>
          </a:p>
          <a:p>
            <a:r>
              <a:rPr lang="en-GB" dirty="0"/>
              <a:t>Autocratic vs participative leadership</a:t>
            </a:r>
          </a:p>
          <a:p>
            <a:endParaRPr lang="en-GB" dirty="0" smtClean="0"/>
          </a:p>
          <a:p>
            <a:r>
              <a:rPr lang="en-GB" dirty="0"/>
              <a:t>Individual vs Collective Decision making (Risk Tolerance – Objective / Subjective perspective)</a:t>
            </a:r>
          </a:p>
        </p:txBody>
      </p:sp>
    </p:spTree>
    <p:extLst>
      <p:ext uri="{BB962C8B-B14F-4D97-AF65-F5344CB8AC3E}">
        <p14:creationId xmlns:p14="http://schemas.microsoft.com/office/powerpoint/2010/main" val="499817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High  uncertainty avoidance suggests the ned for job security whereas people with low uncertainty avoidance would probably be motivated by more risky opportunities for variety and fast –track advancement</a:t>
            </a:r>
          </a:p>
          <a:p>
            <a:endParaRPr lang="en-GB" dirty="0"/>
          </a:p>
          <a:p>
            <a:r>
              <a:rPr lang="en-GB" dirty="0"/>
              <a:t>High power distance suggests motivators in the relationship between subordinates and a boss whereas low power distance implies that people would be more motivated by teamwork and relations with peers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8627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High individualism suggests people would be motivated by opportunities for individual advancement and autonomy: collectivism (low individualism) suggests that motivation will more likely work through appeals to group goals and support</a:t>
            </a:r>
          </a:p>
          <a:p>
            <a:r>
              <a:rPr lang="en-GB" dirty="0"/>
              <a:t>High masculinity suggest that most people would be more comfortable with the traditional division of work roles; in a more feminine culture, the boundaries could be looser, motivating </a:t>
            </a:r>
            <a:r>
              <a:rPr lang="en-GB" dirty="0" err="1"/>
              <a:t>peole</a:t>
            </a:r>
            <a:r>
              <a:rPr lang="en-GB" dirty="0"/>
              <a:t> through flexible role and work networks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414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International Business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Cross Cultural Research on </a:t>
            </a:r>
            <a:r>
              <a:rPr lang="en-GB" dirty="0" smtClean="0"/>
              <a:t>Motivation</a:t>
            </a:r>
          </a:p>
          <a:p>
            <a:endParaRPr lang="en-GB" dirty="0"/>
          </a:p>
          <a:p>
            <a:r>
              <a:rPr lang="en-GB" dirty="0"/>
              <a:t>The westerners can’t understand that we need the fork on our neck, not all these nice words and baby techniques. The technique is the fork</a:t>
            </a:r>
            <a:r>
              <a:rPr lang="en-GB" dirty="0" smtClean="0"/>
              <a:t>.</a:t>
            </a:r>
          </a:p>
          <a:p>
            <a:r>
              <a:rPr lang="en-GB" dirty="0" smtClean="0"/>
              <a:t>P,351</a:t>
            </a:r>
          </a:p>
          <a:p>
            <a:r>
              <a:rPr lang="en-GB" sz="1900" dirty="0" err="1"/>
              <a:t>Deresky</a:t>
            </a:r>
            <a:r>
              <a:rPr lang="en-GB" sz="1900" dirty="0"/>
              <a:t>, H. (2013) International Management: Managing Across Boarders and Cultures, London,</a:t>
            </a:r>
          </a:p>
          <a:p>
            <a:r>
              <a:rPr lang="en-GB" sz="1900" dirty="0"/>
              <a:t>Pearson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2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 </a:t>
            </a:r>
            <a:r>
              <a:rPr lang="en-GB" dirty="0" smtClean="0"/>
              <a:t>+ QUESTIONS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Read Case Study</a:t>
            </a:r>
          </a:p>
          <a:p>
            <a:endParaRPr lang="en-GB" dirty="0"/>
          </a:p>
          <a:p>
            <a:r>
              <a:rPr lang="en-GB" dirty="0" smtClean="0"/>
              <a:t> Case </a:t>
            </a:r>
            <a:r>
              <a:rPr lang="en-GB" dirty="0"/>
              <a:t>study – the Olympus Debacle – western Leader clashes with Japan’s corporate Leadership Style – page </a:t>
            </a:r>
            <a:r>
              <a:rPr lang="en-GB" dirty="0" smtClean="0"/>
              <a:t>373</a:t>
            </a:r>
          </a:p>
          <a:p>
            <a:endParaRPr lang="en-GB" dirty="0"/>
          </a:p>
          <a:p>
            <a:r>
              <a:rPr lang="en-GB" sz="1900" dirty="0" err="1"/>
              <a:t>Deresky</a:t>
            </a:r>
            <a:r>
              <a:rPr lang="en-GB" sz="1900" dirty="0"/>
              <a:t>, H. (2013) International Management: Managing Across Boarders and Cultures, London,</a:t>
            </a:r>
          </a:p>
          <a:p>
            <a:r>
              <a:rPr lang="en-GB" sz="1900" dirty="0"/>
              <a:t>Pearson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83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3151</TotalTime>
  <Words>987</Words>
  <Application>Microsoft Office PowerPoint</Application>
  <PresentationFormat>On-screen Show (4:3)</PresentationFormat>
  <Paragraphs>174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Office Theme</vt:lpstr>
      <vt:lpstr>Building Relationships</vt:lpstr>
      <vt:lpstr>Major Themes</vt:lpstr>
      <vt:lpstr>International Business Communication </vt:lpstr>
      <vt:lpstr>International Business Communication </vt:lpstr>
      <vt:lpstr>International Business Communication</vt:lpstr>
      <vt:lpstr>International Business Communication </vt:lpstr>
      <vt:lpstr>International Business Communication </vt:lpstr>
      <vt:lpstr>International Business Communication </vt:lpstr>
      <vt:lpstr>International Business Communication </vt:lpstr>
      <vt:lpstr>International Business Communication</vt:lpstr>
      <vt:lpstr>International Business Communication</vt:lpstr>
      <vt:lpstr>International Business Communication</vt:lpstr>
      <vt:lpstr>International Business Communication</vt:lpstr>
      <vt:lpstr>International Business Communication</vt:lpstr>
      <vt:lpstr>International Business Communication</vt:lpstr>
      <vt:lpstr>International Business Communication</vt:lpstr>
      <vt:lpstr>International Business Communication</vt:lpstr>
      <vt:lpstr>International Business Communication</vt:lpstr>
      <vt:lpstr>International Business Communication</vt:lpstr>
      <vt:lpstr>International Business Communication</vt:lpstr>
      <vt:lpstr>International Business Communication</vt:lpstr>
      <vt:lpstr>International Business Communication</vt:lpstr>
      <vt:lpstr>ACTIVITY + QUESTIONS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31</cp:revision>
  <dcterms:created xsi:type="dcterms:W3CDTF">2016-11-05T08:54:11Z</dcterms:created>
  <dcterms:modified xsi:type="dcterms:W3CDTF">2016-11-07T23:15:51Z</dcterms:modified>
</cp:coreProperties>
</file>