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52" r:id="rId2"/>
    <p:sldMasterId id="2147483651" r:id="rId3"/>
    <p:sldMasterId id="2147484195" r:id="rId4"/>
  </p:sldMasterIdLst>
  <p:notesMasterIdLst>
    <p:notesMasterId r:id="rId28"/>
  </p:notesMasterIdLst>
  <p:sldIdLst>
    <p:sldId id="359" r:id="rId5"/>
    <p:sldId id="381" r:id="rId6"/>
    <p:sldId id="382" r:id="rId7"/>
    <p:sldId id="383" r:id="rId8"/>
    <p:sldId id="387" r:id="rId9"/>
    <p:sldId id="384" r:id="rId10"/>
    <p:sldId id="385" r:id="rId11"/>
    <p:sldId id="386" r:id="rId12"/>
    <p:sldId id="388" r:id="rId13"/>
    <p:sldId id="389" r:id="rId14"/>
    <p:sldId id="370" r:id="rId15"/>
    <p:sldId id="363" r:id="rId16"/>
    <p:sldId id="329" r:id="rId17"/>
    <p:sldId id="352" r:id="rId18"/>
    <p:sldId id="353" r:id="rId19"/>
    <p:sldId id="375" r:id="rId20"/>
    <p:sldId id="376" r:id="rId21"/>
    <p:sldId id="377" r:id="rId22"/>
    <p:sldId id="378" r:id="rId23"/>
    <p:sldId id="379" r:id="rId24"/>
    <p:sldId id="380" r:id="rId25"/>
    <p:sldId id="372" r:id="rId26"/>
    <p:sldId id="357" r:id="rId27"/>
  </p:sldIdLst>
  <p:sldSz cx="9144000" cy="6858000" type="screen4x3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5pPr>
    <a:lvl6pPr marL="22860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6pPr>
    <a:lvl7pPr marL="27432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7pPr>
    <a:lvl8pPr marL="32004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8pPr>
    <a:lvl9pPr marL="36576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3838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119">
          <p15:clr>
            <a:srgbClr val="A4A3A4"/>
          </p15:clr>
        </p15:guide>
        <p15:guide id="5" pos="5465">
          <p15:clr>
            <a:srgbClr val="A4A3A4"/>
          </p15:clr>
        </p15:guide>
        <p15:guide id="6" pos="2880">
          <p15:clr>
            <a:srgbClr val="A4A3A4"/>
          </p15:clr>
        </p15:guide>
        <p15:guide id="7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850D"/>
    <a:srgbClr val="000099"/>
    <a:srgbClr val="1C1C1C"/>
    <a:srgbClr val="080808"/>
    <a:srgbClr val="C02500"/>
    <a:srgbClr val="FF6743"/>
    <a:srgbClr val="C0C0C0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312" y="-112"/>
      </p:cViewPr>
      <p:guideLst>
        <p:guide orient="horz" pos="3838"/>
        <p:guide orient="horz" pos="210"/>
        <p:guide orient="horz" pos="4110"/>
        <p:guide orient="horz" pos="119"/>
        <p:guide pos="5465"/>
        <p:guide pos="2880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" Target="slides/slide1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5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3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 i="0"/>
            </a:lvl1pPr>
          </a:lstStyle>
          <a:p>
            <a:pPr>
              <a:defRPr/>
            </a:pPr>
            <a:fld id="{C65EBD10-A205-654B-9300-CA593FAEBE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7359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CDE3F941-FCED-1042-93AA-E01C9C0474A7}" type="slidenum">
              <a:rPr lang="en-GB" sz="1200" b="0" i="0"/>
              <a:pPr/>
              <a:t>1</a:t>
            </a:fld>
            <a:endParaRPr lang="en-GB" sz="1200" b="0" i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65EBD10-A205-654B-9300-CA593FAEBE28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461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65EBD10-A205-654B-9300-CA593FAEBE28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2961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6E8C15CC-D5E4-1442-971A-C027C2122466}" type="slidenum">
              <a:rPr lang="en-US" sz="1200" b="0" i="0"/>
              <a:pPr/>
              <a:t>13</a:t>
            </a:fld>
            <a:endParaRPr lang="en-US" sz="1200" b="0" i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Relationship Id="rId3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27"/>
          <p:cNvSpPr>
            <a:spLocks noGrp="1" noChangeArrowheads="1"/>
          </p:cNvSpPr>
          <p:nvPr>
            <p:ph type="ctrTitle"/>
          </p:nvPr>
        </p:nvSpPr>
        <p:spPr>
          <a:xfrm>
            <a:off x="468313" y="4365625"/>
            <a:ext cx="8207375" cy="960438"/>
          </a:xfrm>
        </p:spPr>
        <p:txBody>
          <a:bodyPr/>
          <a:lstStyle>
            <a:lvl1pPr>
              <a:defRPr sz="3400"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3" name="Rectangle 31"/>
          <p:cNvSpPr>
            <a:spLocks noGrp="1" noChangeArrowheads="1"/>
          </p:cNvSpPr>
          <p:nvPr>
            <p:ph type="subTitle" idx="1"/>
          </p:nvPr>
        </p:nvSpPr>
        <p:spPr>
          <a:xfrm>
            <a:off x="468313" y="5326063"/>
            <a:ext cx="8207375" cy="407987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/>
              <a:t>单击添加署名或公司信息</a:t>
            </a:r>
          </a:p>
        </p:txBody>
      </p:sp>
    </p:spTree>
    <p:extLst>
      <p:ext uri="{BB962C8B-B14F-4D97-AF65-F5344CB8AC3E}">
        <p14:creationId xmlns:p14="http://schemas.microsoft.com/office/powerpoint/2010/main" val="2763168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08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0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27488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31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57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153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256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78827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9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36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4488" y="44450"/>
            <a:ext cx="2074862" cy="6264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44450"/>
            <a:ext cx="6073775" cy="6264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078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ED61C3-8FFC-7D49-A4D3-4C2716391D82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80AA63-8E5A-064F-868C-002142562DE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0868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66705-A5A8-314B-94F2-7E986F8ABE1D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E01583-3870-6947-8262-FF7CE7BC93C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3211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EA2B03-3885-3047-83F7-10F2A0F03E98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E1CC2-7BC6-2548-B7BC-9A6323963AB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5496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E9568-9ED1-4942-920B-75CEBAA5BFD6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C037B-40A4-6945-B73C-1050E6DC750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5106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CC3F0-1BE2-E34F-8C93-E65E25FFA6AA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56FD1-D57F-BC4E-B314-26E4FBE6D2C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2832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5B3BA3-5A5C-7C4C-A7F3-E32E29D18346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1F0A6-BBDC-B041-B4BB-5D61744934B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3485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8DA1C-FE8E-F14E-AE62-DA1A14CCFFDE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3A109-A5C7-094B-BCD1-DDFAA9C59B3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8855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875A35-D8DC-3F43-9879-73B3A68756AF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EE7D7-AED8-0543-8D8A-A04FA3B10D1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62681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A4B0A-6EAA-044B-9E93-A923D8EF8B67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C9D6F-B6EE-BA4A-8BCE-89A002475FB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9950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41F63-4BAD-A24F-BD18-2D5FD68179B1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9055B-D298-264B-BBD8-CAFAB44404D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4910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45AB7-CF29-9545-842A-5DDB51E4BB99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AB45F4-44A4-D646-B4EA-C93B84ACC2B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57812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4698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271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99397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787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989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1586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6515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034959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99590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190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955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75706-E0EC-B344-85D5-14B00F88B1CB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059E-2ABE-674E-BC99-8ACFB6EF1DF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249723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96C8B-F9CA-C64E-97E2-15DF9885C0A8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F0F8E-CE71-EE43-BDD1-AB07B74B4A1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777812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C6361-3F6A-3D47-87A1-28CE5321CDB0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81172-9E9E-FA4A-9510-EC24D287E34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152383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8E0BD-82AB-BA45-B34C-10563303335F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8237A-ED65-0242-8F7C-24A74E9686B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65198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2ED12-C379-C641-8942-637C2BCECC8D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8B3E8-482F-9343-B490-F13D91646D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37188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1390B-FF76-9642-A9C8-A04029692907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92B3C-BFC0-7A4B-803C-8E01A529BAF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9366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1EFCA-9135-784B-B478-FED53BD16699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BC002-8D67-9242-8C34-48C9C067557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184206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77D95-FAD0-BA49-93B5-8AFFD0992879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8ED50-3977-4E41-8D33-F3D5A8461AD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719926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80633-0848-4945-B7D0-B1E9C48C9E7D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A158C-82B6-FD4B-8D6D-6B9275F8D46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9142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71C57-FF06-094F-BC99-EFBB3A6592FB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B5544-CA56-C440-8DD2-5669851B799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4011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58215-2C82-874D-AEAF-64D34C626C02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F89DF-EC4B-5944-A2B1-41F283BDE76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67969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4" Type="http://schemas.openxmlformats.org/officeDocument/2006/relationships/image" Target="../media/image2.png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4.jpeg"/><Relationship Id="rId14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6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nordri_02"/>
          <p:cNvPicPr>
            <a:picLocks noChangeAspect="1" noChangeArrowheads="1"/>
          </p:cNvPicPr>
          <p:nvPr/>
        </p:nvPicPr>
        <p:blipFill>
          <a:blip r:embed="rId15">
            <a:lum bright="-54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5550"/>
            <a:ext cx="914400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268413"/>
            <a:ext cx="8207375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3851275" y="6524625"/>
            <a:ext cx="1439863" cy="19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de-DE" sz="1000"/>
              <a:t>Page </a:t>
            </a:r>
            <a:r>
              <a:rPr lang="de-DE" sz="1000">
                <a:sym typeface="MS UI Gothic" charset="0"/>
              </a:rPr>
              <a:t></a:t>
            </a:r>
            <a:r>
              <a:rPr lang="de-DE" sz="1000"/>
              <a:t> </a:t>
            </a:r>
            <a:fld id="{BA6C09B2-F53E-4A41-B2CE-470CE4B6E6DC}" type="slidenum">
              <a:rPr lang="zh-CN" altLang="en-US" sz="1000"/>
              <a:pPr algn="ctr"/>
              <a:t>‹#›</a:t>
            </a:fld>
            <a:endParaRPr lang="en-US" sz="10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468313" y="333375"/>
            <a:ext cx="82073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en-US" sz="2600" i="0" smtClean="0">
              <a:solidFill>
                <a:schemeClr val="bg1"/>
              </a:solidFill>
              <a:ea typeface="SimHei" pitchFamily="49" charset="-122"/>
              <a:cs typeface="+mn-cs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444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7" r:id="rId1"/>
    <p:sldLayoutId id="2147484275" r:id="rId2"/>
    <p:sldLayoutId id="2147484276" r:id="rId3"/>
    <p:sldLayoutId id="2147484277" r:id="rId4"/>
    <p:sldLayoutId id="2147484278" r:id="rId5"/>
    <p:sldLayoutId id="2147484279" r:id="rId6"/>
    <p:sldLayoutId id="2147484280" r:id="rId7"/>
    <p:sldLayoutId id="2147484281" r:id="rId8"/>
    <p:sldLayoutId id="2147484282" r:id="rId9"/>
    <p:sldLayoutId id="2147484283" r:id="rId10"/>
    <p:sldLayoutId id="21474842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1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2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fld id="{8A8C3C70-3A7D-D147-BF25-A59BB0B84778}" type="datetime1">
              <a:rPr lang="zh-CN" altLang="en-US"/>
              <a:pPr>
                <a:defRPr/>
              </a:pPr>
              <a:t>03/12/17</a:t>
            </a:fld>
            <a:endParaRPr lang="zh-CN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099916D5-11BE-C148-8368-12F49B1CCBD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96" r:id="rId1"/>
    <p:sldLayoutId id="2147484297" r:id="rId2"/>
    <p:sldLayoutId id="2147484298" r:id="rId3"/>
    <p:sldLayoutId id="2147484299" r:id="rId4"/>
    <p:sldLayoutId id="2147484300" r:id="rId5"/>
    <p:sldLayoutId id="2147484301" r:id="rId6"/>
    <p:sldLayoutId id="2147484302" r:id="rId7"/>
    <p:sldLayoutId id="2147484303" r:id="rId8"/>
    <p:sldLayoutId id="2147484304" r:id="rId9"/>
    <p:sldLayoutId id="2147484305" r:id="rId10"/>
    <p:sldLayoutId id="21474843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638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B4B4B47-0492-2440-B44C-BFA0DB2BA530}" type="datetimeFigureOut">
              <a:rPr lang="en-US"/>
              <a:pPr>
                <a:defRPr/>
              </a:pPr>
              <a:t>03/12/17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4054A79-A0B9-A24B-BBB3-7EF245F545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8" r:id="rId1"/>
    <p:sldLayoutId id="2147484309" r:id="rId2"/>
    <p:sldLayoutId id="2147484310" r:id="rId3"/>
    <p:sldLayoutId id="2147484311" r:id="rId4"/>
    <p:sldLayoutId id="2147484312" r:id="rId5"/>
    <p:sldLayoutId id="2147484313" r:id="rId6"/>
    <p:sldLayoutId id="2147484314" r:id="rId7"/>
    <p:sldLayoutId id="2147484315" r:id="rId8"/>
    <p:sldLayoutId id="2147484316" r:id="rId9"/>
    <p:sldLayoutId id="2147484317" r:id="rId10"/>
    <p:sldLayoutId id="2147484318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宋体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宋体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宋体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宋体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宋体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宋体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tudy.sagepub.com/morgan/student-resources/chapter-4/further-readings-templates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113" y="1773238"/>
            <a:ext cx="8496300" cy="45354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i="1" dirty="0">
                <a:cs typeface="+mj-cs"/>
              </a:rPr>
              <a:t>Welcome to your learning journey</a:t>
            </a:r>
            <a:r>
              <a:rPr lang="en-GB" altLang="en-US" sz="4000" b="1" i="1" dirty="0">
                <a:cs typeface="+mj-cs"/>
              </a:rPr>
              <a:t/>
            </a:r>
            <a:br>
              <a:rPr lang="en-GB" altLang="en-US" sz="4000" b="1" i="1" dirty="0">
                <a:cs typeface="+mj-cs"/>
              </a:rPr>
            </a:br>
            <a:r>
              <a:rPr lang="en-GB" altLang="en-US" sz="4000" i="1" dirty="0">
                <a:cs typeface="+mj-cs"/>
              </a:rPr>
              <a:t/>
            </a:r>
            <a:br>
              <a:rPr lang="en-GB" altLang="en-US" sz="4000" i="1" dirty="0">
                <a:cs typeface="+mj-cs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CertHE Skills for the Workplace</a:t>
            </a:r>
            <a:r>
              <a:rPr lang="en-GB" altLang="en-US" sz="4000" dirty="0">
                <a:cs typeface="+mj-cs"/>
              </a:rPr>
              <a:t/>
            </a:r>
            <a:br>
              <a:rPr lang="en-GB" altLang="en-US" sz="4000" dirty="0">
                <a:cs typeface="+mj-cs"/>
              </a:rPr>
            </a:br>
            <a:r>
              <a:rPr lang="en-GB" altLang="en-US" sz="4000" dirty="0">
                <a:cs typeface="+mj-cs"/>
              </a:rPr>
              <a:t/>
            </a:r>
            <a:br>
              <a:rPr lang="en-GB" altLang="en-US" sz="4000" dirty="0">
                <a:cs typeface="+mj-cs"/>
              </a:rPr>
            </a:br>
            <a:r>
              <a:rPr lang="en-GB" altLang="en-US" sz="4000" dirty="0">
                <a:cs typeface="+mj-cs"/>
              </a:rPr>
              <a:t>Module: EMPL4008 </a:t>
            </a:r>
            <a:br>
              <a:rPr lang="en-GB" altLang="en-US" sz="4000" dirty="0">
                <a:cs typeface="+mj-cs"/>
              </a:rPr>
            </a:br>
            <a:r>
              <a:rPr lang="en-GB" sz="4000" b="1" dirty="0">
                <a:cs typeface="+mj-cs"/>
              </a:rPr>
              <a:t>Problem Solving</a:t>
            </a:r>
            <a:br>
              <a:rPr lang="en-GB" sz="4000" b="1" dirty="0">
                <a:cs typeface="+mj-cs"/>
              </a:rPr>
            </a:br>
            <a:r>
              <a:rPr lang="en-GB" altLang="en-US" sz="2000" dirty="0">
                <a:cs typeface="+mj-cs"/>
              </a:rPr>
              <a:t/>
            </a:r>
            <a:br>
              <a:rPr lang="en-GB" altLang="en-US" sz="2000" dirty="0">
                <a:cs typeface="+mj-cs"/>
              </a:rPr>
            </a:br>
            <a:r>
              <a:rPr lang="en-GB" altLang="en-US" sz="2800" dirty="0" smtClean="0">
                <a:cs typeface="+mj-cs"/>
              </a:rPr>
              <a:t>Session </a:t>
            </a:r>
            <a:r>
              <a:rPr lang="en-GB" altLang="en-US" sz="2800" dirty="0" smtClean="0">
                <a:cs typeface="+mj-cs"/>
              </a:rPr>
              <a:t>8 </a:t>
            </a:r>
            <a:r>
              <a:rPr lang="en-GB" altLang="en-US" sz="2800" dirty="0" smtClean="0">
                <a:cs typeface="+mj-cs"/>
              </a:rPr>
              <a:t>Week </a:t>
            </a:r>
            <a:r>
              <a:rPr lang="en-GB" altLang="en-US" sz="2800" dirty="0" smtClean="0">
                <a:cs typeface="+mj-cs"/>
              </a:rPr>
              <a:t>8</a:t>
            </a:r>
            <a:endParaRPr lang="en-GB" altLang="en-US" sz="2800" dirty="0">
              <a:cs typeface="+mj-cs"/>
            </a:endParaRPr>
          </a:p>
        </p:txBody>
      </p:sp>
      <p:pic>
        <p:nvPicPr>
          <p:cNvPr id="29698" name="Picture 1" descr="TSD_logo2010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Week 8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Second half - workshop on </a:t>
            </a:r>
            <a:r>
              <a:rPr lang="en-GB" dirty="0" smtClean="0"/>
              <a:t>reading, researching and completing </a:t>
            </a:r>
            <a:r>
              <a:rPr lang="en-GB" dirty="0"/>
              <a:t>the assessment task, using forms 6.1, 6.2 and 7.1 from the past two </a:t>
            </a:r>
            <a:r>
              <a:rPr lang="en-GB" dirty="0" smtClean="0"/>
              <a:t>weeks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  <a:p>
            <a:pPr lvl="0"/>
            <a:r>
              <a:rPr lang="en-GB" dirty="0"/>
              <a:t>First half - lecture: points 3 to 11 below (Presentation 'Week 8' on  Moodle)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843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8: Review weeks 1 - 7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Discuss </a:t>
            </a:r>
            <a:r>
              <a:rPr lang="en-GB" dirty="0"/>
              <a:t>the relevance of "Lost at Sea" </a:t>
            </a:r>
            <a:r>
              <a:rPr lang="en-GB" dirty="0" smtClean="0"/>
              <a:t>exercise </a:t>
            </a:r>
          </a:p>
          <a:p>
            <a:pPr lvl="0"/>
            <a:r>
              <a:rPr lang="en-GB" dirty="0" smtClean="0"/>
              <a:t>Discuss tools: </a:t>
            </a:r>
            <a:r>
              <a:rPr lang="en-GB" dirty="0"/>
              <a:t>"Five Whys", "Five </a:t>
            </a:r>
            <a:r>
              <a:rPr lang="en-GB" dirty="0" err="1"/>
              <a:t>Ws</a:t>
            </a:r>
            <a:r>
              <a:rPr lang="en-GB" dirty="0"/>
              <a:t>", "SWOT" and "PEST"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pPr lvl="0"/>
            <a:r>
              <a:rPr lang="en-GB" dirty="0" smtClean="0"/>
              <a:t>How are SWOT and PEST used as tools?</a:t>
            </a:r>
            <a:br>
              <a:rPr lang="en-GB" dirty="0" smtClean="0"/>
            </a:br>
            <a:endParaRPr lang="en-GB" dirty="0" smtClean="0"/>
          </a:p>
          <a:p>
            <a:pPr lvl="0"/>
            <a:r>
              <a:rPr lang="en-GB" dirty="0" smtClean="0"/>
              <a:t>Problem Solving as PROCESS</a:t>
            </a:r>
            <a:br>
              <a:rPr lang="en-GB" dirty="0" smtClean="0"/>
            </a:br>
            <a:r>
              <a:rPr lang="en-GB" dirty="0" smtClean="0"/>
              <a:t>rather than RESULT.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206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</a:t>
            </a:r>
            <a:r>
              <a:rPr lang="en-GB" dirty="0" smtClean="0"/>
              <a:t>Success – </a:t>
            </a:r>
            <a:br>
              <a:rPr lang="en-GB" dirty="0" smtClean="0"/>
            </a:br>
            <a:r>
              <a:rPr lang="en-GB" dirty="0" smtClean="0"/>
              <a:t>Make </a:t>
            </a:r>
            <a:r>
              <a:rPr lang="en-GB" dirty="0"/>
              <a:t>the experience work for you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Study Skills Handbook </a:t>
            </a:r>
            <a:r>
              <a:rPr lang="en-GB" dirty="0" smtClean="0"/>
              <a:t>(Cottrell </a:t>
            </a:r>
            <a:r>
              <a:rPr lang="en-GB" dirty="0"/>
              <a:t>2013 p.</a:t>
            </a:r>
            <a:r>
              <a:rPr lang="en-GB" dirty="0" smtClean="0"/>
              <a:t>10) </a:t>
            </a:r>
            <a:br>
              <a:rPr lang="en-GB" dirty="0" smtClean="0"/>
            </a:br>
            <a:endParaRPr lang="en-GB" dirty="0"/>
          </a:p>
          <a:p>
            <a:r>
              <a:rPr lang="en-US" dirty="0" smtClean="0"/>
              <a:t>Take charge / put in the effort / </a:t>
            </a:r>
            <a:br>
              <a:rPr lang="en-US" dirty="0" smtClean="0"/>
            </a:br>
            <a:r>
              <a:rPr lang="en-US" dirty="0" smtClean="0"/>
              <a:t>be informed / develop the mind-set / </a:t>
            </a:r>
            <a:br>
              <a:rPr lang="en-US" dirty="0" smtClean="0"/>
            </a:br>
            <a:r>
              <a:rPr lang="en-US" dirty="0" smtClean="0"/>
              <a:t>use opportunities / make wise choices</a:t>
            </a:r>
            <a:r>
              <a:rPr lang="en-US" dirty="0"/>
              <a:t> </a:t>
            </a:r>
            <a:r>
              <a:rPr lang="en-US" dirty="0" smtClean="0"/>
              <a:t>/ understand university-level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3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</a:t>
            </a:r>
            <a:r>
              <a:rPr lang="en-GB" dirty="0" smtClean="0"/>
              <a:t>Success</a:t>
            </a:r>
            <a:br>
              <a:rPr lang="en-GB" dirty="0" smtClean="0"/>
            </a:br>
            <a:r>
              <a:rPr lang="en-GB" dirty="0" smtClean="0"/>
              <a:t>(relates </a:t>
            </a:r>
            <a:r>
              <a:rPr lang="en-GB" dirty="0"/>
              <a:t>to all </a:t>
            </a:r>
            <a:r>
              <a:rPr lang="en-GB" dirty="0" smtClean="0"/>
              <a:t>modules)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(Cottrell </a:t>
            </a:r>
            <a:r>
              <a:rPr lang="en-GB" dirty="0"/>
              <a:t>2013 p. 12 and </a:t>
            </a:r>
            <a:r>
              <a:rPr lang="en-GB" dirty="0" smtClean="0"/>
              <a:t>13) </a:t>
            </a:r>
            <a:br>
              <a:rPr lang="en-GB" dirty="0" smtClean="0"/>
            </a:br>
            <a:r>
              <a:rPr lang="en-GB" dirty="0" smtClean="0"/>
              <a:t>Subject knowledge and understanding</a:t>
            </a:r>
            <a:br>
              <a:rPr lang="en-GB" dirty="0" smtClean="0"/>
            </a:br>
            <a:r>
              <a:rPr lang="en-GB" dirty="0" smtClean="0"/>
              <a:t>Management of study and assessment</a:t>
            </a:r>
            <a:br>
              <a:rPr lang="en-GB" dirty="0" smtClean="0"/>
            </a:br>
            <a:r>
              <a:rPr lang="en-GB" dirty="0" smtClean="0"/>
              <a:t>skills / savvy / commitment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Problem </a:t>
            </a:r>
            <a:r>
              <a:rPr lang="en-GB" dirty="0"/>
              <a:t>Solving in the workplace - definition</a:t>
            </a:r>
          </a:p>
          <a:p>
            <a:pPr lvl="0"/>
            <a:r>
              <a:rPr lang="en-GB" dirty="0"/>
              <a:t>Workplace definition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216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Examples; worker / problem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Scaffolder</a:t>
            </a:r>
            <a:r>
              <a:rPr lang="en-GB" dirty="0" smtClean="0"/>
              <a:t> </a:t>
            </a:r>
            <a:r>
              <a:rPr lang="en-GB" dirty="0"/>
              <a:t>- working at heights",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Sole trader online business Dressmaker - responding to buyer fashion trends",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Minicab company </a:t>
            </a:r>
            <a:r>
              <a:rPr lang="en-GB" dirty="0" smtClean="0"/>
              <a:t>– maintaining good customer </a:t>
            </a:r>
            <a:r>
              <a:rPr lang="en-GB" dirty="0"/>
              <a:t>relations"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IT sales </a:t>
            </a:r>
            <a:r>
              <a:rPr lang="en-GB" dirty="0" smtClean="0"/>
              <a:t>- improving</a:t>
            </a:r>
            <a:r>
              <a:rPr lang="en-GB" dirty="0"/>
              <a:t> </a:t>
            </a:r>
            <a:r>
              <a:rPr lang="en-GB" dirty="0" smtClean="0"/>
              <a:t>manager-staff </a:t>
            </a:r>
            <a:r>
              <a:rPr lang="en-GB" dirty="0"/>
              <a:t>relations"</a:t>
            </a:r>
          </a:p>
          <a:p>
            <a:pPr lvl="0"/>
            <a:r>
              <a:rPr lang="en-GB" dirty="0"/>
              <a:t>Literature Review - Wilson 2017 in </a:t>
            </a:r>
            <a:r>
              <a:rPr lang="en-GB" dirty="0" err="1"/>
              <a:t>Maund</a:t>
            </a:r>
            <a:r>
              <a:rPr lang="en-GB" dirty="0"/>
              <a:t> </a:t>
            </a:r>
            <a:r>
              <a:rPr lang="en-GB" dirty="0" err="1"/>
              <a:t>Schriek</a:t>
            </a:r>
            <a:r>
              <a:rPr lang="en-GB" dirty="0"/>
              <a:t> and </a:t>
            </a:r>
            <a:r>
              <a:rPr lang="en-GB" dirty="0" err="1"/>
              <a:t>Tinkler</a:t>
            </a:r>
            <a:r>
              <a:rPr lang="en-GB" dirty="0"/>
              <a:t> 2017 pp. 130 - 158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06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Learning Styles - Honey and Mumford 1992 in Morgan 2016, p96</a:t>
            </a:r>
            <a:br>
              <a:rPr lang="en-GB" dirty="0"/>
            </a:br>
            <a:r>
              <a:rPr lang="en-GB" dirty="0"/>
              <a:t>- (noun) - (verb about process)</a:t>
            </a:r>
            <a:br>
              <a:rPr lang="en-GB" dirty="0"/>
            </a:br>
            <a:r>
              <a:rPr lang="en-GB" dirty="0"/>
              <a:t>- the activist - experiences</a:t>
            </a:r>
            <a:br>
              <a:rPr lang="en-GB" dirty="0"/>
            </a:br>
            <a:r>
              <a:rPr lang="en-GB" dirty="0"/>
              <a:t>- the reflector - reviews   </a:t>
            </a:r>
            <a:br>
              <a:rPr lang="en-GB" dirty="0"/>
            </a:br>
            <a:r>
              <a:rPr lang="en-GB" dirty="0"/>
              <a:t>- the theorist - concludes</a:t>
            </a:r>
            <a:br>
              <a:rPr lang="en-GB" dirty="0"/>
            </a:br>
            <a:r>
              <a:rPr lang="en-GB" dirty="0"/>
              <a:t>- the pragmatist - plans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52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Preparing for a </a:t>
            </a:r>
            <a:r>
              <a:rPr lang="en-GB" dirty="0" smtClean="0"/>
              <a:t>lecture: (Morgan </a:t>
            </a:r>
            <a:r>
              <a:rPr lang="en-GB" dirty="0"/>
              <a:t>2016 p.</a:t>
            </a:r>
            <a:r>
              <a:rPr lang="en-GB" dirty="0" smtClean="0"/>
              <a:t>100)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8 points to </a:t>
            </a:r>
            <a:r>
              <a:rPr lang="en-GB" dirty="0" smtClean="0"/>
              <a:t>discuss</a:t>
            </a:r>
            <a:br>
              <a:rPr lang="en-GB" dirty="0" smtClean="0"/>
            </a:br>
            <a:endParaRPr lang="en-GB" dirty="0" smtClean="0"/>
          </a:p>
          <a:p>
            <a:pPr marL="0" lvl="0" indent="0">
              <a:buNone/>
            </a:pPr>
            <a:r>
              <a:rPr lang="en-GB" dirty="0" err="1" smtClean="0"/>
              <a:t>i</a:t>
            </a:r>
            <a:r>
              <a:rPr lang="en-GB" dirty="0" smtClean="0"/>
              <a:t>. read chapter / ii. download notes / </a:t>
            </a:r>
            <a:br>
              <a:rPr lang="en-GB" dirty="0" smtClean="0"/>
            </a:br>
            <a:r>
              <a:rPr lang="en-GB" dirty="0" smtClean="0"/>
              <a:t>iii. read </a:t>
            </a:r>
            <a:r>
              <a:rPr lang="en-GB" dirty="0" err="1" smtClean="0"/>
              <a:t>moodle</a:t>
            </a:r>
            <a:r>
              <a:rPr lang="en-GB" dirty="0" smtClean="0"/>
              <a:t> / iv. how topic fits / v. discuss with other students / vi. additional reading  / </a:t>
            </a:r>
            <a:br>
              <a:rPr lang="en-GB" dirty="0" smtClean="0"/>
            </a:br>
            <a:r>
              <a:rPr lang="en-GB" dirty="0" smtClean="0"/>
              <a:t>vii. meaning of terms / viii. means of taking notes</a:t>
            </a:r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192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lectures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See Table 5.2 Morgan 2016 p.</a:t>
            </a:r>
            <a:r>
              <a:rPr lang="en-GB" dirty="0" smtClean="0"/>
              <a:t>102</a:t>
            </a:r>
            <a:br>
              <a:rPr lang="en-GB" dirty="0" smtClean="0"/>
            </a:br>
            <a:r>
              <a:rPr lang="en-GB" dirty="0" smtClean="0"/>
              <a:t>read</a:t>
            </a:r>
            <a:br>
              <a:rPr lang="en-GB" dirty="0" smtClean="0"/>
            </a:br>
            <a:r>
              <a:rPr lang="en-GB" dirty="0" smtClean="0"/>
              <a:t>write selectively</a:t>
            </a:r>
            <a:br>
              <a:rPr lang="en-GB" dirty="0" smtClean="0"/>
            </a:br>
            <a:r>
              <a:rPr lang="en-GB" dirty="0" smtClean="0"/>
              <a:t>abbreviate</a:t>
            </a:r>
            <a:br>
              <a:rPr lang="en-GB" dirty="0" smtClean="0"/>
            </a:br>
            <a:r>
              <a:rPr lang="en-GB" dirty="0" smtClean="0"/>
              <a:t>review</a:t>
            </a:r>
            <a:br>
              <a:rPr lang="en-GB" dirty="0" smtClean="0"/>
            </a:br>
            <a:r>
              <a:rPr lang="en-GB" dirty="0" smtClean="0"/>
              <a:t>query</a:t>
            </a:r>
            <a:br>
              <a:rPr lang="en-GB" dirty="0" smtClean="0"/>
            </a:br>
            <a:r>
              <a:rPr lang="en-GB" dirty="0" smtClean="0"/>
              <a:t>do additional reading</a:t>
            </a:r>
          </a:p>
          <a:p>
            <a:pPr lvl="0"/>
            <a:r>
              <a:rPr lang="en-GB" dirty="0" smtClean="0"/>
              <a:t>See </a:t>
            </a:r>
            <a:r>
              <a:rPr lang="en-GB" dirty="0"/>
              <a:t>also Box 5.2 </a:t>
            </a:r>
            <a:r>
              <a:rPr lang="en-GB" dirty="0" smtClean="0"/>
              <a:t>(Morgan </a:t>
            </a:r>
            <a:r>
              <a:rPr lang="en-GB" dirty="0"/>
              <a:t>2016 p.</a:t>
            </a:r>
            <a:r>
              <a:rPr lang="en-GB" dirty="0" smtClean="0"/>
              <a:t>104)</a:t>
            </a:r>
            <a:br>
              <a:rPr lang="en-GB" dirty="0" smtClean="0"/>
            </a:br>
            <a:r>
              <a:rPr lang="en-GB" dirty="0" smtClean="0"/>
              <a:t>Culture and Interaction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114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See </a:t>
            </a:r>
            <a:r>
              <a:rPr lang="en-GB" dirty="0" smtClean="0"/>
              <a:t>additional presentation</a:t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237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  <a:latin typeface="Arial" charset="0"/>
                <a:ea typeface="SimHei" charset="0"/>
              </a:rPr>
              <a:t>PSV Critical Thinking 7</a:t>
            </a:r>
            <a:endParaRPr lang="en-US" dirty="0">
              <a:latin typeface="Arial" charset="0"/>
              <a:ea typeface="SimHe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Last </a:t>
            </a:r>
            <a:r>
              <a:rPr lang="en-US" dirty="0" smtClean="0"/>
              <a:t>three </a:t>
            </a:r>
            <a:r>
              <a:rPr lang="en-US" dirty="0" smtClean="0"/>
              <a:t>weeks: </a:t>
            </a:r>
            <a:br>
              <a:rPr lang="en-US" dirty="0" smtClean="0"/>
            </a:br>
            <a:r>
              <a:rPr lang="en-US" b="0" dirty="0" smtClean="0"/>
              <a:t>Task / exercise “</a:t>
            </a:r>
            <a:r>
              <a:rPr lang="en-US" b="0" dirty="0" smtClean="0"/>
              <a:t>Start a Group Business” (review form 6.1)</a:t>
            </a:r>
            <a:endParaRPr lang="en-US" b="0" dirty="0"/>
          </a:p>
          <a:p>
            <a:pPr>
              <a:defRPr/>
            </a:pPr>
            <a:r>
              <a:rPr lang="en-US" b="0" dirty="0"/>
              <a:t>Numerical </a:t>
            </a:r>
            <a:r>
              <a:rPr lang="en-US" b="0" dirty="0" smtClean="0"/>
              <a:t>Analysis (mean median mode range</a:t>
            </a:r>
            <a:r>
              <a:rPr lang="en-US" b="0" dirty="0" smtClean="0"/>
              <a:t>)</a:t>
            </a:r>
          </a:p>
          <a:p>
            <a:pPr>
              <a:defRPr/>
            </a:pPr>
            <a:r>
              <a:rPr lang="en-US" dirty="0" smtClean="0"/>
              <a:t>Workplace </a:t>
            </a:r>
            <a:r>
              <a:rPr lang="en-US" dirty="0"/>
              <a:t>Analysis </a:t>
            </a:r>
            <a:r>
              <a:rPr lang="en-US" b="0" dirty="0" smtClean="0"/>
              <a:t>(form </a:t>
            </a:r>
            <a:r>
              <a:rPr lang="en-US" b="0" dirty="0" smtClean="0"/>
              <a:t>6.2)</a:t>
            </a:r>
            <a:endParaRPr lang="en-US" b="0" dirty="0"/>
          </a:p>
          <a:p>
            <a:pPr marL="0" indent="0">
              <a:buNone/>
              <a:defRPr/>
            </a:pPr>
            <a:r>
              <a:rPr lang="en-US" b="0" dirty="0" smtClean="0"/>
              <a:t>To which </a:t>
            </a:r>
            <a:r>
              <a:rPr lang="en-US" dirty="0" smtClean="0"/>
              <a:t>workplace problem </a:t>
            </a:r>
            <a:r>
              <a:rPr lang="en-US" b="0" dirty="0" smtClean="0"/>
              <a:t>will you </a:t>
            </a:r>
            <a:r>
              <a:rPr lang="en-US" b="0" dirty="0" smtClean="0"/>
              <a:t>you apply critical thinking?</a:t>
            </a:r>
            <a:br>
              <a:rPr lang="en-US" b="0" dirty="0" smtClean="0"/>
            </a:br>
            <a:r>
              <a:rPr lang="en-US" b="0" dirty="0" smtClean="0"/>
              <a:t>(for your assessment) </a:t>
            </a:r>
          </a:p>
          <a:p>
            <a:pPr marL="0" indent="0">
              <a:buNone/>
              <a:defRPr/>
            </a:pPr>
            <a:r>
              <a:rPr lang="en-US" b="0" dirty="0" smtClean="0"/>
              <a:t>What is the business to which you apply critical thinking?</a:t>
            </a:r>
          </a:p>
          <a:p>
            <a:pPr marL="0" indent="0">
              <a:buNone/>
              <a:defRPr/>
            </a:pPr>
            <a:endParaRPr lang="en-US" dirty="0" smtClean="0"/>
          </a:p>
          <a:p>
            <a:pPr>
              <a:defRPr/>
            </a:pPr>
            <a:r>
              <a:rPr lang="en-US" dirty="0" smtClean="0"/>
              <a:t>Writing the Assessment Report </a:t>
            </a:r>
            <a:r>
              <a:rPr lang="en-US" dirty="0" smtClean="0"/>
              <a:t>- </a:t>
            </a:r>
            <a:r>
              <a:rPr lang="en-US" dirty="0" smtClean="0"/>
              <a:t>Process and Product </a:t>
            </a:r>
            <a:br>
              <a:rPr lang="en-US" dirty="0" smtClean="0"/>
            </a:br>
            <a:r>
              <a:rPr lang="en-US" b="0" dirty="0" smtClean="0">
                <a:solidFill>
                  <a:srgbClr val="FF0000"/>
                </a:solidFill>
              </a:rPr>
              <a:t>6 stage process guide </a:t>
            </a:r>
            <a:r>
              <a:rPr lang="en-US" dirty="0" smtClean="0">
                <a:solidFill>
                  <a:srgbClr val="FF0000"/>
                </a:solidFill>
              </a:rPr>
              <a:t>– slides 13 – 20, form 7.1</a:t>
            </a:r>
            <a:endParaRPr lang="en-US" b="0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US" b="0" dirty="0" smtClean="0"/>
              <a:t>Read the module documents on Moodle </a:t>
            </a:r>
          </a:p>
          <a:p>
            <a:pPr marL="0" indent="0">
              <a:buNone/>
              <a:defRPr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0959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  <a:latin typeface="Arial" charset="0"/>
                <a:ea typeface="SimHei" charset="0"/>
              </a:rPr>
              <a:t>PSD Critical </a:t>
            </a:r>
            <a:r>
              <a:rPr lang="en-US" dirty="0">
                <a:solidFill>
                  <a:srgbClr val="FFFF00"/>
                </a:solidFill>
                <a:latin typeface="Arial" charset="0"/>
                <a:ea typeface="SimHei" charset="0"/>
              </a:rPr>
              <a:t>Thinking</a:t>
            </a:r>
            <a:endParaRPr lang="en-US" dirty="0">
              <a:latin typeface="Arial" charset="0"/>
              <a:ea typeface="SimHe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0" dirty="0" smtClean="0"/>
              <a:t>Week 7 - Numerical </a:t>
            </a:r>
            <a:r>
              <a:rPr lang="en-US" b="0" dirty="0" smtClean="0"/>
              <a:t>analysis</a:t>
            </a:r>
            <a:br>
              <a:rPr lang="en-US" b="0" dirty="0" smtClean="0"/>
            </a:br>
            <a:endParaRPr lang="en-US" b="0" dirty="0" smtClean="0"/>
          </a:p>
          <a:p>
            <a:pPr>
              <a:defRPr/>
            </a:pPr>
            <a:r>
              <a:rPr lang="en-US" b="0" dirty="0" smtClean="0"/>
              <a:t>Mean Average – </a:t>
            </a:r>
            <a:r>
              <a:rPr lang="en-US" b="0" dirty="0" smtClean="0"/>
              <a:t>of a set </a:t>
            </a:r>
            <a:r>
              <a:rPr lang="en-US" b="0" dirty="0" smtClean="0"/>
              <a:t>of ideas / concepts / numbers</a:t>
            </a:r>
          </a:p>
          <a:p>
            <a:pPr>
              <a:defRPr/>
            </a:pPr>
            <a:r>
              <a:rPr lang="en-US" b="0" dirty="0" smtClean="0"/>
              <a:t>Median </a:t>
            </a:r>
            <a:r>
              <a:rPr lang="en-US" b="0" dirty="0"/>
              <a:t>Average – </a:t>
            </a:r>
            <a:r>
              <a:rPr lang="en-US" b="0" dirty="0"/>
              <a:t>of a set </a:t>
            </a:r>
            <a:r>
              <a:rPr lang="en-US" b="0" dirty="0"/>
              <a:t>of ideas / concepts / numbers</a:t>
            </a:r>
            <a:endParaRPr lang="en-US" b="0" dirty="0" smtClean="0"/>
          </a:p>
          <a:p>
            <a:pPr>
              <a:defRPr/>
            </a:pPr>
            <a:r>
              <a:rPr lang="en-US" b="0" dirty="0" smtClean="0"/>
              <a:t>Mode </a:t>
            </a:r>
            <a:r>
              <a:rPr lang="en-US" b="0" dirty="0"/>
              <a:t>Average – </a:t>
            </a:r>
            <a:r>
              <a:rPr lang="en-US" b="0" dirty="0"/>
              <a:t>of a set </a:t>
            </a:r>
            <a:r>
              <a:rPr lang="en-US" b="0" dirty="0"/>
              <a:t>of ideas / concepts / numbers</a:t>
            </a:r>
            <a:endParaRPr lang="en-US" b="0" dirty="0" smtClean="0"/>
          </a:p>
          <a:p>
            <a:pPr>
              <a:defRPr/>
            </a:pPr>
            <a:endParaRPr lang="en-US" b="0" dirty="0" smtClean="0"/>
          </a:p>
          <a:p>
            <a:pPr>
              <a:defRPr/>
            </a:pPr>
            <a:r>
              <a:rPr lang="en-US" b="0" dirty="0" smtClean="0"/>
              <a:t>How do you apply this to your assessment task – </a:t>
            </a:r>
            <a:br>
              <a:rPr lang="en-US" b="0" dirty="0" smtClean="0"/>
            </a:br>
            <a:r>
              <a:rPr lang="en-US" b="0" dirty="0" smtClean="0"/>
              <a:t>“</a:t>
            </a:r>
            <a:r>
              <a:rPr lang="en-US" b="0" dirty="0" smtClean="0">
                <a:solidFill>
                  <a:schemeClr val="accent2"/>
                </a:solidFill>
              </a:rPr>
              <a:t>define a workplace problem</a:t>
            </a:r>
            <a:r>
              <a:rPr lang="en-US" b="0" dirty="0" smtClean="0"/>
              <a:t>”?</a:t>
            </a:r>
            <a:endParaRPr lang="en-US" b="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00"/>
                </a:solidFill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An effective critical thinker: </a:t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questions </a:t>
            </a:r>
            <a:r>
              <a:rPr lang="en-GB" sz="2400" dirty="0">
                <a:cs typeface="+mn-cs"/>
              </a:rPr>
              <a:t>perceived knowledge, </a:t>
            </a:r>
            <a:r>
              <a:rPr lang="en-GB" sz="2400" dirty="0" smtClean="0">
                <a:cs typeface="+mn-cs"/>
              </a:rPr>
              <a:t/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rejects </a:t>
            </a:r>
            <a:r>
              <a:rPr lang="en-GB" sz="2400" dirty="0">
                <a:cs typeface="+mn-cs"/>
              </a:rPr>
              <a:t>anecdotal or non-scientific evidence </a:t>
            </a:r>
            <a:r>
              <a:rPr lang="en-GB" sz="2400" dirty="0" smtClean="0">
                <a:cs typeface="+mn-cs"/>
              </a:rPr>
              <a:t>and</a:t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examines </a:t>
            </a:r>
            <a:r>
              <a:rPr lang="en-GB" sz="2400" dirty="0">
                <a:cs typeface="+mn-cs"/>
              </a:rPr>
              <a:t>the source of all information. </a:t>
            </a:r>
            <a:r>
              <a:rPr lang="en-GB" sz="2400" dirty="0" smtClean="0">
                <a:cs typeface="+mn-cs"/>
              </a:rPr>
              <a:t/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(is this true?)</a:t>
            </a:r>
            <a:endParaRPr lang="en-GB" sz="2400" dirty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latin typeface="Arial" charset="0"/>
                <a:ea typeface="SimHei" charset="0"/>
              </a:rPr>
              <a:t>Different aspects of critical thinking</a:t>
            </a:r>
            <a:r>
              <a:rPr lang="en-GB">
                <a:latin typeface="Arial" charset="0"/>
                <a:ea typeface="SimHei" charset="0"/>
              </a:rPr>
              <a:t/>
            </a:r>
            <a:br>
              <a:rPr lang="en-GB">
                <a:latin typeface="Arial" charset="0"/>
                <a:ea typeface="SimHei" charset="0"/>
              </a:rPr>
            </a:br>
            <a:endParaRPr lang="en-GB">
              <a:latin typeface="Arial" charset="0"/>
              <a:ea typeface="SimHei" charset="0"/>
            </a:endParaRPr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675687" cy="5040312"/>
          </a:xfrm>
        </p:spPr>
        <p:txBody>
          <a:bodyPr/>
          <a:lstStyle/>
          <a:p>
            <a:endParaRPr lang="en-GB" dirty="0">
              <a:latin typeface="Arial" charset="0"/>
              <a:ea typeface="华文细黑" charset="0"/>
            </a:endParaRPr>
          </a:p>
          <a:p>
            <a:r>
              <a:rPr lang="en-GB" sz="2800" b="0" dirty="0">
                <a:latin typeface="Arial" charset="0"/>
                <a:ea typeface="华文细黑" charset="0"/>
              </a:rPr>
              <a:t>Understand the links between ideas.</a:t>
            </a:r>
          </a:p>
          <a:p>
            <a:r>
              <a:rPr lang="en-GB" sz="2800" b="0" dirty="0">
                <a:latin typeface="Arial" charset="0"/>
                <a:ea typeface="华文细黑" charset="0"/>
              </a:rPr>
              <a:t>Determine the importance and relevance of arguments and ideas.</a:t>
            </a:r>
          </a:p>
          <a:p>
            <a:r>
              <a:rPr lang="en-GB" sz="2800" b="0" dirty="0">
                <a:latin typeface="Arial" charset="0"/>
                <a:ea typeface="华文细黑" charset="0"/>
              </a:rPr>
              <a:t>Recognise, build and appraise arguments.</a:t>
            </a:r>
          </a:p>
          <a:p>
            <a:r>
              <a:rPr lang="en-GB" sz="2800" b="0" dirty="0">
                <a:latin typeface="Arial" charset="0"/>
                <a:ea typeface="华文细黑" charset="0"/>
              </a:rPr>
              <a:t>Identify inconsistencies and errors in reasoning.</a:t>
            </a:r>
          </a:p>
          <a:p>
            <a:r>
              <a:rPr lang="en-GB" sz="2800" b="0" dirty="0">
                <a:latin typeface="Arial" charset="0"/>
                <a:ea typeface="华文细黑" charset="0"/>
              </a:rPr>
              <a:t>Approach problems in a consistent and systematic way.</a:t>
            </a:r>
          </a:p>
          <a:p>
            <a:endParaRPr lang="en-GB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  <a:extLst/>
        </p:spPr>
        <p:txBody>
          <a:bodyPr/>
          <a:lstStyle/>
          <a:p>
            <a:pPr>
              <a:defRPr/>
            </a:pPr>
            <a:r>
              <a:rPr lang="en-GB" sz="4000" b="0" dirty="0">
                <a:latin typeface="Arial" charset="0"/>
                <a:ea typeface="华文细黑" charset="0"/>
              </a:rPr>
              <a:t>Critical thinking is developed naturally over the course of study as students learn to scrutinise evidence and </a:t>
            </a:r>
            <a:r>
              <a:rPr lang="en-GB" sz="4000" b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  <a:ea typeface="华文细黑" charset="0"/>
              </a:rPr>
              <a:t>dissect </a:t>
            </a:r>
            <a:r>
              <a:rPr lang="en-GB" sz="4000" b="0" dirty="0">
                <a:latin typeface="Arial" charset="0"/>
                <a:ea typeface="华文细黑" charset="0"/>
              </a:rPr>
              <a:t>opposing arguments.</a:t>
            </a:r>
          </a:p>
          <a:p>
            <a:pPr>
              <a:defRPr/>
            </a:pPr>
            <a:endParaRPr lang="en-GB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(1) </a:t>
            </a:r>
            <a:r>
              <a:rPr lang="en-GB" sz="2800" b="0" u="sng" dirty="0" smtClean="0">
                <a:latin typeface="Arial" charset="0"/>
                <a:ea typeface="华文细黑" charset="0"/>
              </a:rPr>
              <a:t>read the brief</a:t>
            </a:r>
            <a:endParaRPr lang="en-GB" sz="2800" b="0" u="sng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Reading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1-20K words (list references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Assessment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 500 words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referenced notes,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workplace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examples)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Analysis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 500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words</a:t>
            </a:r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</a:t>
            </a:r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referenced notes, workplace examples)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Conclusions </a:t>
            </a:r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and Recommendations,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draft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300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words</a:t>
            </a:r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Introduction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(450-500w) and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Title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 (5 – 15w)</a:t>
            </a:r>
            <a:endParaRPr lang="en-GB" sz="2800" b="0" dirty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endParaRPr lang="en-GB" dirty="0"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229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(2) </a:t>
            </a:r>
            <a:r>
              <a:rPr lang="en-GB" sz="2800" b="0" dirty="0" smtClean="0">
                <a:latin typeface="Arial" charset="0"/>
                <a:ea typeface="华文细黑" charset="0"/>
              </a:rPr>
              <a:t>apply the brief - think</a:t>
            </a:r>
            <a:endParaRPr lang="en-GB" sz="2800" b="0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Reading notes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1-20K words (list references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Essential and Additional Readings (references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)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Workplace Note making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Keywords</a:t>
            </a:r>
          </a:p>
          <a:p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Essential and Additional Readings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notes and findings (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references) </a:t>
            </a:r>
            <a:b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Workplace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Note making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</a:p>
          <a:p>
            <a:endParaRPr lang="en-GB" sz="2800" b="0" dirty="0">
              <a:solidFill>
                <a:srgbClr val="FF0000"/>
              </a:solidFill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78413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(3) </a:t>
            </a:r>
            <a:r>
              <a:rPr lang="en-GB" sz="2800" b="0" dirty="0" smtClean="0">
                <a:latin typeface="Arial" charset="0"/>
                <a:ea typeface="华文细黑" charset="0"/>
              </a:rPr>
              <a:t>– apply the brief again</a:t>
            </a:r>
            <a:endParaRPr lang="en-GB" sz="2800" b="0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drafting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10 words per 1000 words (list references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Arrange / prioritise keywords / references </a:t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PS Theory Notes, Workplace Notes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Keywords</a:t>
            </a: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Drafting findings notes and conclusions (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references) </a:t>
            </a:r>
          </a:p>
        </p:txBody>
      </p:sp>
    </p:spTree>
    <p:extLst>
      <p:ext uri="{BB962C8B-B14F-4D97-AF65-F5344CB8AC3E}">
        <p14:creationId xmlns:p14="http://schemas.microsoft.com/office/powerpoint/2010/main" val="674884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(4)</a:t>
            </a:r>
            <a:endParaRPr lang="en-GB" sz="2800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outlining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500 - 1000 words (list references and keywords throughout)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Arrange / prioritise keywords / references </a:t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PS Theory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, Workplace Notes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Outline conclusions and title</a:t>
            </a:r>
          </a:p>
          <a:p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Outline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introduction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and title</a:t>
            </a:r>
          </a:p>
          <a:p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328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(5) </a:t>
            </a:r>
            <a:r>
              <a:rPr lang="en-GB" sz="2800" b="0" dirty="0" smtClean="0">
                <a:latin typeface="Arial" charset="0"/>
                <a:ea typeface="华文细黑" charset="0"/>
              </a:rPr>
              <a:t>– check the brief</a:t>
            </a:r>
            <a:endParaRPr lang="en-GB" sz="2800" b="0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drafting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1500 - 2000 words (list references and keywords throughout)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Arrange / prioritise keywords / paragraph headings references </a:t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PS Theory and Workplace examples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Draft conclusions and title (400 – 500 words)</a:t>
            </a:r>
          </a:p>
          <a:p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Draft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introduction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(400 – 500 words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) and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title</a:t>
            </a:r>
          </a:p>
          <a:p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3261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Writing a Report (6) </a:t>
            </a:r>
            <a:r>
              <a:rPr lang="en-GB" sz="2800" b="0" dirty="0" smtClean="0">
                <a:latin typeface="Arial" charset="0"/>
                <a:ea typeface="华文细黑" charset="0"/>
              </a:rPr>
              <a:t>– check the brief again</a:t>
            </a:r>
            <a:endParaRPr lang="en-GB" sz="2800" b="0" dirty="0">
              <a:latin typeface="Arial" charset="0"/>
              <a:ea typeface="华文细黑" charset="0"/>
            </a:endParaRPr>
          </a:p>
          <a:p>
            <a:r>
              <a:rPr lang="en-GB" sz="2800" dirty="0">
                <a:solidFill>
                  <a:srgbClr val="FF0000"/>
                </a:solidFill>
                <a:latin typeface="Arial" charset="0"/>
                <a:ea typeface="华文细黑" charset="0"/>
              </a:rPr>
              <a:t>Process: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checking 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1500 - 2000 words (list references and keywords throughout) </a:t>
            </a: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/>
            </a:r>
            <a:b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Proof read, arrange / prioritise keywords / paragraph headings references </a:t>
            </a:r>
            <a:b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</a:b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PS Theory and Workplace examples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(references) </a:t>
            </a:r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Proof conclusions and title (400 – 500 words)</a:t>
            </a:r>
          </a:p>
          <a:p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Proof introduction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(400 – 500 words</a:t>
            </a:r>
            <a:r>
              <a:rPr lang="en-GB" sz="2800" b="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) and </a:t>
            </a:r>
            <a:r>
              <a:rPr lang="en-GB" sz="2800" b="0" dirty="0">
                <a:solidFill>
                  <a:srgbClr val="FF0000"/>
                </a:solidFill>
                <a:latin typeface="Arial" charset="0"/>
                <a:ea typeface="华文细黑" charset="0"/>
              </a:rPr>
              <a:t>title</a:t>
            </a:r>
          </a:p>
          <a:p>
            <a:endParaRPr lang="en-GB" sz="2800" b="0" dirty="0" smtClean="0">
              <a:solidFill>
                <a:srgbClr val="FF0000"/>
              </a:solidFill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257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latin typeface="Arial" charset="0"/>
              <a:ea typeface="SimHei" charset="0"/>
            </a:endParaRP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  <a:ea typeface="华文细黑" charset="0"/>
              </a:rPr>
              <a:t>Week </a:t>
            </a:r>
            <a:r>
              <a:rPr lang="en-US" dirty="0" smtClean="0">
                <a:latin typeface="Arial" charset="0"/>
                <a:ea typeface="华文细黑" charset="0"/>
              </a:rPr>
              <a:t>8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b="0" dirty="0" smtClean="0">
                <a:latin typeface="Arial" charset="0"/>
                <a:ea typeface="华文细黑" charset="0"/>
              </a:rPr>
              <a:t>Further reading on process</a:t>
            </a:r>
          </a:p>
          <a:p>
            <a:r>
              <a:rPr lang="en-US" b="0" dirty="0" smtClean="0">
                <a:latin typeface="Arial" charset="0"/>
                <a:ea typeface="华文细黑" charset="0"/>
              </a:rPr>
              <a:t>Assignment Writing Skills – the essential guide</a:t>
            </a:r>
            <a:endParaRPr lang="en-US" b="0" dirty="0">
              <a:latin typeface="Arial" charset="0"/>
              <a:ea typeface="华文细黑" charset="0"/>
            </a:endParaRPr>
          </a:p>
          <a:p>
            <a:r>
              <a:rPr lang="en-US" b="0" dirty="0" smtClean="0">
                <a:latin typeface="Arial" charset="0"/>
                <a:ea typeface="华文细黑" charset="0"/>
              </a:rPr>
              <a:t>Moodle</a:t>
            </a:r>
          </a:p>
          <a:p>
            <a:endParaRPr lang="en-US" dirty="0" smtClean="0">
              <a:latin typeface="Arial" charset="0"/>
              <a:ea typeface="华文细黑" charset="0"/>
            </a:endParaRPr>
          </a:p>
          <a:p>
            <a:endParaRPr lang="en-US" dirty="0">
              <a:latin typeface="Arial" charset="0"/>
              <a:ea typeface="华文细黑" charset="0"/>
            </a:endParaRPr>
          </a:p>
          <a:p>
            <a:endParaRPr lang="en-US" dirty="0" smtClean="0">
              <a:latin typeface="Arial" charset="0"/>
              <a:ea typeface="华文细黑" charset="0"/>
            </a:endParaRPr>
          </a:p>
          <a:p>
            <a:r>
              <a:rPr lang="en-US" b="0" dirty="0" smtClean="0">
                <a:latin typeface="Arial" charset="0"/>
                <a:ea typeface="华文细黑" charset="0"/>
              </a:rPr>
              <a:t>Also available</a:t>
            </a:r>
            <a:endParaRPr lang="en-US" b="0" dirty="0">
              <a:latin typeface="Arial" charset="0"/>
              <a:ea typeface="华文细黑" charset="0"/>
            </a:endParaRPr>
          </a:p>
          <a:p>
            <a:r>
              <a:rPr lang="en-US" b="0" dirty="0" smtClean="0">
                <a:latin typeface="Arial" charset="0"/>
                <a:ea typeface="华文细黑" charset="0"/>
              </a:rPr>
              <a:t>Morgan, 2016: Business Student’s Guide Companion Website, online:</a:t>
            </a:r>
            <a:endParaRPr lang="en-US" b="0" dirty="0">
              <a:latin typeface="Arial" charset="0"/>
              <a:ea typeface="华文细黑" charset="0"/>
            </a:endParaRPr>
          </a:p>
          <a:p>
            <a:r>
              <a:rPr lang="en-US" b="0" dirty="0">
                <a:latin typeface="Arial" charset="0"/>
                <a:ea typeface="华文细黑" charset="0"/>
                <a:hlinkClick r:id="rId2"/>
              </a:rPr>
              <a:t>https://study.sagepub.com/morgan/student-resources/chapter-4/further-readings-</a:t>
            </a:r>
            <a:r>
              <a:rPr lang="en-US" b="0" dirty="0" smtClean="0">
                <a:latin typeface="Arial" charset="0"/>
                <a:ea typeface="华文细黑" charset="0"/>
                <a:hlinkClick r:id="rId2"/>
              </a:rPr>
              <a:t>templates</a:t>
            </a:r>
            <a:endParaRPr lang="en-US" b="0" dirty="0" smtClean="0"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352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charset="0"/>
                <a:ea typeface="SimHei" charset="0"/>
              </a:rPr>
              <a:t>Week 8</a:t>
            </a:r>
            <a:endParaRPr lang="en-GB" dirty="0">
              <a:latin typeface="Arial" charset="0"/>
              <a:ea typeface="SimHei" charset="0"/>
            </a:endParaRPr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Summary</a:t>
            </a:r>
          </a:p>
          <a:p>
            <a:r>
              <a:rPr lang="en-GB" sz="2800" b="0" dirty="0" smtClean="0">
                <a:latin typeface="Arial" charset="0"/>
                <a:ea typeface="华文细黑" charset="0"/>
              </a:rPr>
              <a:t>critical </a:t>
            </a:r>
            <a:r>
              <a:rPr lang="en-GB" sz="2800" b="0" dirty="0">
                <a:latin typeface="Arial" charset="0"/>
                <a:ea typeface="华文细黑" charset="0"/>
              </a:rPr>
              <a:t>thinking </a:t>
            </a:r>
            <a:r>
              <a:rPr lang="en-GB" sz="2800" b="0" dirty="0" smtClean="0">
                <a:latin typeface="Arial" charset="0"/>
                <a:ea typeface="华文细黑" charset="0"/>
              </a:rPr>
              <a:t>and numerical analysis are </a:t>
            </a:r>
            <a:r>
              <a:rPr lang="en-GB" sz="2800" b="0" dirty="0">
                <a:latin typeface="Arial" charset="0"/>
                <a:ea typeface="华文细黑" charset="0"/>
              </a:rPr>
              <a:t>vital </a:t>
            </a:r>
            <a:r>
              <a:rPr lang="en-GB" sz="2800" b="0" dirty="0" smtClean="0">
                <a:latin typeface="Arial" charset="0"/>
                <a:ea typeface="华文细黑" charset="0"/>
              </a:rPr>
              <a:t>skills </a:t>
            </a:r>
            <a:r>
              <a:rPr lang="en-GB" sz="2800" b="0" dirty="0">
                <a:latin typeface="Arial" charset="0"/>
                <a:ea typeface="华文细黑" charset="0"/>
              </a:rPr>
              <a:t>in </a:t>
            </a:r>
            <a:r>
              <a:rPr lang="en-GB" sz="2800" b="0" dirty="0" smtClean="0">
                <a:latin typeface="Arial" charset="0"/>
                <a:ea typeface="华文细黑" charset="0"/>
              </a:rPr>
              <a:t>academia </a:t>
            </a:r>
            <a:r>
              <a:rPr lang="en-GB" sz="2800" b="0" dirty="0">
                <a:latin typeface="Arial" charset="0"/>
                <a:ea typeface="华文细黑" charset="0"/>
              </a:rPr>
              <a:t>and </a:t>
            </a:r>
            <a:r>
              <a:rPr lang="en-GB" sz="2800" b="0" dirty="0" smtClean="0">
                <a:latin typeface="Arial" charset="0"/>
                <a:ea typeface="华文细黑" charset="0"/>
              </a:rPr>
              <a:t>in workplaces. </a:t>
            </a:r>
            <a:endParaRPr lang="en-GB" sz="2800" b="0" dirty="0"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latin typeface="Arial" charset="0"/>
                <a:ea typeface="华文细黑" charset="0"/>
              </a:rPr>
              <a:t>skills </a:t>
            </a:r>
            <a:r>
              <a:rPr lang="en-GB" sz="2800" b="0" dirty="0" smtClean="0">
                <a:latin typeface="Arial" charset="0"/>
                <a:ea typeface="华文细黑" charset="0"/>
              </a:rPr>
              <a:t>develop during </a:t>
            </a:r>
            <a:r>
              <a:rPr lang="en-GB" sz="2800" b="0" dirty="0">
                <a:latin typeface="Arial" charset="0"/>
                <a:ea typeface="华文细黑" charset="0"/>
              </a:rPr>
              <a:t>undergraduate </a:t>
            </a:r>
            <a:r>
              <a:rPr lang="en-GB" sz="2800" b="0" dirty="0" smtClean="0">
                <a:latin typeface="Arial" charset="0"/>
                <a:ea typeface="华文细黑" charset="0"/>
              </a:rPr>
              <a:t>(and postgraduate) </a:t>
            </a:r>
            <a:r>
              <a:rPr lang="en-GB" sz="2800" b="0" dirty="0" smtClean="0">
                <a:latin typeface="Arial" charset="0"/>
                <a:ea typeface="华文细黑" charset="0"/>
              </a:rPr>
              <a:t>study, and </a:t>
            </a:r>
            <a:r>
              <a:rPr lang="en-GB" sz="2800" dirty="0" smtClean="0">
                <a:latin typeface="Arial" charset="0"/>
                <a:ea typeface="华文细黑" charset="0"/>
              </a:rPr>
              <a:t>applied at work</a:t>
            </a:r>
            <a:endParaRPr lang="en-GB" sz="2800" dirty="0" smtClean="0">
              <a:latin typeface="Arial" charset="0"/>
              <a:ea typeface="华文细黑" charset="0"/>
            </a:endParaRPr>
          </a:p>
          <a:p>
            <a:r>
              <a:rPr lang="en-GB" sz="2800" b="0" dirty="0" smtClean="0">
                <a:latin typeface="Arial" charset="0"/>
                <a:ea typeface="华文细黑" charset="0"/>
              </a:rPr>
              <a:t>Reports have </a:t>
            </a:r>
            <a:r>
              <a:rPr lang="en-GB" sz="2800" b="0" dirty="0">
                <a:latin typeface="Arial" charset="0"/>
                <a:ea typeface="华文细黑" charset="0"/>
              </a:rPr>
              <a:t>applications in almost every industry and role</a:t>
            </a:r>
            <a:r>
              <a:rPr lang="en-GB" sz="2800" b="0" dirty="0" smtClean="0">
                <a:latin typeface="Arial" charset="0"/>
                <a:ea typeface="华文细黑" charset="0"/>
              </a:rPr>
              <a:t>.</a:t>
            </a:r>
          </a:p>
          <a:p>
            <a:r>
              <a:rPr lang="en-GB" sz="2800" b="0" dirty="0" smtClean="0">
                <a:latin typeface="Arial" charset="0"/>
                <a:ea typeface="华文细黑" charset="0"/>
              </a:rPr>
              <a:t>Prepare a report to demonstrate </a:t>
            </a:r>
            <a:r>
              <a:rPr lang="en-GB" sz="2800" b="0" dirty="0" smtClean="0">
                <a:latin typeface="Arial" charset="0"/>
                <a:ea typeface="华文细黑" charset="0"/>
              </a:rPr>
              <a:t>Problem Solving </a:t>
            </a:r>
            <a:r>
              <a:rPr lang="en-GB" sz="2800" b="0" dirty="0" smtClean="0">
                <a:latin typeface="Arial" charset="0"/>
                <a:ea typeface="华文细黑" charset="0"/>
              </a:rPr>
              <a:t>applies </a:t>
            </a:r>
            <a:r>
              <a:rPr lang="en-GB" sz="2800" b="0" dirty="0" smtClean="0">
                <a:latin typeface="Arial" charset="0"/>
                <a:ea typeface="华文细黑" charset="0"/>
              </a:rPr>
              <a:t>in a </a:t>
            </a:r>
            <a:r>
              <a:rPr lang="en-GB" sz="2800" b="0" dirty="0" smtClean="0">
                <a:latin typeface="Arial" charset="0"/>
                <a:ea typeface="华文细黑" charset="0"/>
              </a:rPr>
              <a:t>workplace (form 6.2, 7.1)</a:t>
            </a:r>
            <a:endParaRPr lang="en-GB" sz="2800" b="0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演示设计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演示设计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演示设计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nordridesign.com">
  <a:themeElements>
    <a:clrScheme name="3_nordridesign.com 7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66B2FE"/>
      </a:folHlink>
    </a:clrScheme>
    <a:fontScheme name="3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3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nordridesign.com">
  <a:themeElements>
    <a:clrScheme name="2_nordridesign.com 1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2A94FE"/>
      </a:folHlink>
    </a:clrScheme>
    <a:fontScheme name="2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2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11581</TotalTime>
  <Pages>0</Pages>
  <Words>483</Words>
  <Characters>0</Characters>
  <Application>Microsoft Macintosh PowerPoint</Application>
  <DocSecurity>0</DocSecurity>
  <PresentationFormat>On-screen Show (4:3)</PresentationFormat>
  <Lines>0</Lines>
  <Paragraphs>107</Paragraphs>
  <Slides>23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演示设计</vt:lpstr>
      <vt:lpstr>3_nordridesign.com</vt:lpstr>
      <vt:lpstr>2_nordridesign.com</vt:lpstr>
      <vt:lpstr>Office Theme</vt:lpstr>
      <vt:lpstr>Welcome to your learning journey  CertHE Skills for the Workplace  Module: EMPL4008  Problem Solving  Session 8 Week 8</vt:lpstr>
      <vt:lpstr>Week 8</vt:lpstr>
      <vt:lpstr>Week 8: Review weeks 1 - 7</vt:lpstr>
      <vt:lpstr>Student Success –  Make the experience work for you</vt:lpstr>
      <vt:lpstr>Student Success (relates to all modules)</vt:lpstr>
      <vt:lpstr>examples</vt:lpstr>
      <vt:lpstr>PowerPoint Presentation</vt:lpstr>
      <vt:lpstr>PowerPoint Presentation</vt:lpstr>
      <vt:lpstr>lectures</vt:lpstr>
      <vt:lpstr>ICT</vt:lpstr>
      <vt:lpstr>PSV Critical Thinking 7</vt:lpstr>
      <vt:lpstr>PSD Critical Thinking</vt:lpstr>
      <vt:lpstr>Critical Thinking</vt:lpstr>
      <vt:lpstr>Different aspects of critical thinking </vt:lpstr>
      <vt:lpstr>Critical Thinking</vt:lpstr>
      <vt:lpstr>Group Exercise</vt:lpstr>
      <vt:lpstr>Group Exercise</vt:lpstr>
      <vt:lpstr>Group Exercise</vt:lpstr>
      <vt:lpstr>Group Exercise</vt:lpstr>
      <vt:lpstr>Group Exercise</vt:lpstr>
      <vt:lpstr>Group Exercise</vt:lpstr>
      <vt:lpstr>PowerPoint Presentation</vt:lpstr>
      <vt:lpstr>Week 8</vt:lpstr>
    </vt:vector>
  </TitlesOfParts>
  <LinksUpToDate>false</LinksUpToDate>
  <CharactersWithSpaces>0</CharactersWithSpaces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LibLoan13</dc:creator>
  <cp:lastModifiedBy>Gregory</cp:lastModifiedBy>
  <cp:revision>493</cp:revision>
  <cp:lastPrinted>1899-12-30T00:00:00Z</cp:lastPrinted>
  <dcterms:created xsi:type="dcterms:W3CDTF">2008-05-06T01:42:58Z</dcterms:created>
  <dcterms:modified xsi:type="dcterms:W3CDTF">2017-12-04T01:03:07Z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1033-8.1.0.3018</vt:lpwstr>
  </property>
</Properties>
</file>