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9" r:id="rId1"/>
  </p:sldMasterIdLst>
  <p:notesMasterIdLst>
    <p:notesMasterId r:id="rId18"/>
  </p:notesMasterIdLst>
  <p:sldIdLst>
    <p:sldId id="256" r:id="rId2"/>
    <p:sldId id="258" r:id="rId3"/>
    <p:sldId id="257" r:id="rId4"/>
    <p:sldId id="263" r:id="rId5"/>
    <p:sldId id="262" r:id="rId6"/>
    <p:sldId id="259" r:id="rId7"/>
    <p:sldId id="264" r:id="rId8"/>
    <p:sldId id="260" r:id="rId9"/>
    <p:sldId id="265" r:id="rId10"/>
    <p:sldId id="266" r:id="rId11"/>
    <p:sldId id="267" r:id="rId12"/>
    <p:sldId id="268" r:id="rId13"/>
    <p:sldId id="270" r:id="rId14"/>
    <p:sldId id="271" r:id="rId15"/>
    <p:sldId id="269"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4660"/>
  </p:normalViewPr>
  <p:slideViewPr>
    <p:cSldViewPr snapToGrid="0">
      <p:cViewPr varScale="1">
        <p:scale>
          <a:sx n="66" d="100"/>
          <a:sy n="66" d="100"/>
        </p:scale>
        <p:origin x="6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5BF654-8194-4B94-A61D-3CB34F186301}" type="datetimeFigureOut">
              <a:rPr lang="en-GB" smtClean="0"/>
              <a:t>27/11/2019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4BD6E1-C105-402D-8231-93D624802773}" type="slidenum">
              <a:rPr lang="en-GB" smtClean="0"/>
              <a:t>‹#›</a:t>
            </a:fld>
            <a:endParaRPr lang="en-GB"/>
          </a:p>
        </p:txBody>
      </p:sp>
    </p:spTree>
    <p:extLst>
      <p:ext uri="{BB962C8B-B14F-4D97-AF65-F5344CB8AC3E}">
        <p14:creationId xmlns:p14="http://schemas.microsoft.com/office/powerpoint/2010/main" val="1650778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3503766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382179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531800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376711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9409031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195958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0626499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2633277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11/27/2019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82833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6726354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2081292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3515478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894073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201578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332580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25972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649741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11/27/2019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3267481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85" r:id="rId5"/>
    <p:sldLayoutId id="2147483663" r:id="rId6"/>
    <p:sldLayoutId id="2147483684" r:id="rId7"/>
    <p:sldLayoutId id="2147483665" r:id="rId8"/>
    <p:sldLayoutId id="2147483666" r:id="rId9"/>
    <p:sldLayoutId id="2147483683" r:id="rId10"/>
    <p:sldLayoutId id="2147483682" r:id="rId11"/>
    <p:sldLayoutId id="2147483674" r:id="rId12"/>
    <p:sldLayoutId id="2147483681" r:id="rId13"/>
    <p:sldLayoutId id="2147483680" r:id="rId14"/>
    <p:sldLayoutId id="2147483671" r:id="rId15"/>
    <p:sldLayoutId id="2147483672" r:id="rId16"/>
    <p:sldLayoutId id="2147483673" r:id="rId17"/>
  </p:sldLayoutIdLst>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hf sldNum="0" hdr="0" ftr="0" dt="0"/>
  <p:txStyles>
    <p:titleStyle>
      <a:lvl1pPr algn="ctr" defTabSz="457200" rtl="0" eaLnBrk="1" latinLnBrk="0" hangingPunct="1">
        <a:lnSpc>
          <a:spcPct val="90000"/>
        </a:lnSpc>
        <a:spcBef>
          <a:spcPct val="0"/>
        </a:spcBef>
        <a:buNone/>
        <a:defRPr sz="46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table, sitting, colorful, large&#10;&#10;Description automatically generated">
            <a:extLst>
              <a:ext uri="{FF2B5EF4-FFF2-40B4-BE49-F238E27FC236}">
                <a16:creationId xmlns:a16="http://schemas.microsoft.com/office/drawing/2014/main" id="{9812A150-9799-4B3B-AE80-0F4D903FCE25}"/>
              </a:ext>
            </a:extLst>
          </p:cNvPr>
          <p:cNvPicPr>
            <a:picLocks noChangeAspect="1"/>
          </p:cNvPicPr>
          <p:nvPr/>
        </p:nvPicPr>
        <p:blipFill rotWithShape="1">
          <a:blip r:embed="rId3"/>
          <a:srcRect b="20495"/>
          <a:stretch/>
        </p:blipFill>
        <p:spPr>
          <a:xfrm>
            <a:off x="0" y="10"/>
            <a:ext cx="12191980" cy="6857990"/>
          </a:xfrm>
          <a:prstGeom prst="rect">
            <a:avLst/>
          </a:prstGeom>
        </p:spPr>
      </p:pic>
      <p:sp useBgFill="1">
        <p:nvSpPr>
          <p:cNvPr id="10"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769538" y="445383"/>
            <a:ext cx="1995577" cy="7534653"/>
          </a:xfrm>
          <a:prstGeom prst="round2SameRect">
            <a:avLst>
              <a:gd name="adj1" fmla="val 9679"/>
              <a:gd name="adj2" fmla="val 400"/>
            </a:avLst>
          </a:pr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7EC5FBF-2390-48D3-B0DF-91181FF66577}"/>
              </a:ext>
            </a:extLst>
          </p:cNvPr>
          <p:cNvSpPr>
            <a:spLocks noGrp="1"/>
          </p:cNvSpPr>
          <p:nvPr>
            <p:ph type="ctrTitle"/>
          </p:nvPr>
        </p:nvSpPr>
        <p:spPr>
          <a:xfrm>
            <a:off x="804335" y="3496574"/>
            <a:ext cx="6436104" cy="1052422"/>
          </a:xfrm>
        </p:spPr>
        <p:txBody>
          <a:bodyPr>
            <a:normAutofit/>
          </a:bodyPr>
          <a:lstStyle/>
          <a:p>
            <a:pPr algn="l"/>
            <a:r>
              <a:rPr lang="en-GB" sz="4400" u="sng" dirty="0"/>
              <a:t>MARRIOTT HOTEL</a:t>
            </a:r>
          </a:p>
        </p:txBody>
      </p:sp>
      <p:sp>
        <p:nvSpPr>
          <p:cNvPr id="3" name="Subtitle 2">
            <a:extLst>
              <a:ext uri="{FF2B5EF4-FFF2-40B4-BE49-F238E27FC236}">
                <a16:creationId xmlns:a16="http://schemas.microsoft.com/office/drawing/2014/main" id="{D3208625-9B58-4B69-AA9C-D20C3E6A83A5}"/>
              </a:ext>
            </a:extLst>
          </p:cNvPr>
          <p:cNvSpPr>
            <a:spLocks noGrp="1"/>
          </p:cNvSpPr>
          <p:nvPr>
            <p:ph type="subTitle" idx="1"/>
          </p:nvPr>
        </p:nvSpPr>
        <p:spPr>
          <a:xfrm>
            <a:off x="804335" y="4437246"/>
            <a:ext cx="6436104" cy="646588"/>
          </a:xfrm>
        </p:spPr>
        <p:txBody>
          <a:bodyPr>
            <a:normAutofit lnSpcReduction="10000"/>
          </a:bodyPr>
          <a:lstStyle/>
          <a:p>
            <a:pPr algn="l"/>
            <a:r>
              <a:rPr lang="en-GB" sz="1800" dirty="0">
                <a:solidFill>
                  <a:srgbClr val="EBF30D"/>
                </a:solidFill>
              </a:rPr>
              <a:t>By COSTICA MUNTEANU               </a:t>
            </a:r>
            <a:br>
              <a:rPr lang="en-GB" sz="1800" dirty="0">
                <a:solidFill>
                  <a:srgbClr val="EBF30D"/>
                </a:solidFill>
              </a:rPr>
            </a:br>
            <a:r>
              <a:rPr lang="en-GB" sz="1800" dirty="0">
                <a:solidFill>
                  <a:srgbClr val="EBF30D"/>
                </a:solidFill>
              </a:rPr>
              <a:t>Student Number: 1815196 </a:t>
            </a:r>
          </a:p>
        </p:txBody>
      </p:sp>
    </p:spTree>
    <p:extLst>
      <p:ext uri="{BB962C8B-B14F-4D97-AF65-F5344CB8AC3E}">
        <p14:creationId xmlns:p14="http://schemas.microsoft.com/office/powerpoint/2010/main" val="279910655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1C382-A34C-4233-BBC4-C334EC2C509F}"/>
              </a:ext>
            </a:extLst>
          </p:cNvPr>
          <p:cNvSpPr>
            <a:spLocks noGrp="1"/>
          </p:cNvSpPr>
          <p:nvPr>
            <p:ph type="title"/>
          </p:nvPr>
        </p:nvSpPr>
        <p:spPr>
          <a:xfrm>
            <a:off x="483990" y="4533499"/>
            <a:ext cx="5056507" cy="2133600"/>
          </a:xfrm>
        </p:spPr>
        <p:txBody>
          <a:bodyPr vert="horz" lIns="91440" tIns="45720" rIns="91440" bIns="45720" rtlCol="0" anchor="ctr">
            <a:normAutofit/>
          </a:bodyPr>
          <a:lstStyle/>
          <a:p>
            <a:pPr algn="l"/>
            <a:r>
              <a:rPr lang="en-US" sz="3600"/>
              <a:t>THE MARRIOTT BRAND</a:t>
            </a:r>
          </a:p>
        </p:txBody>
      </p:sp>
      <p:pic>
        <p:nvPicPr>
          <p:cNvPr id="12" name="Picture 11">
            <a:extLst>
              <a:ext uri="{FF2B5EF4-FFF2-40B4-BE49-F238E27FC236}">
                <a16:creationId xmlns:a16="http://schemas.microsoft.com/office/drawing/2014/main" id="{38F42C65-76BB-498A-8400-D4353F7B86D6}"/>
              </a:ext>
            </a:extLst>
          </p:cNvPr>
          <p:cNvPicPr>
            <a:picLocks noChangeAspect="1"/>
          </p:cNvPicPr>
          <p:nvPr/>
        </p:nvPicPr>
        <p:blipFill>
          <a:blip r:embed="rId3"/>
          <a:stretch>
            <a:fillRect/>
          </a:stretch>
        </p:blipFill>
        <p:spPr>
          <a:xfrm>
            <a:off x="558266" y="575221"/>
            <a:ext cx="5376868" cy="3302898"/>
          </a:xfrm>
          <a:prstGeom prst="rect">
            <a:avLst/>
          </a:prstGeom>
        </p:spPr>
      </p:pic>
      <p:pic>
        <p:nvPicPr>
          <p:cNvPr id="4" name="Picture 3">
            <a:extLst>
              <a:ext uri="{FF2B5EF4-FFF2-40B4-BE49-F238E27FC236}">
                <a16:creationId xmlns:a16="http://schemas.microsoft.com/office/drawing/2014/main" id="{F8CE1F19-A09B-4E66-A18D-E200D661C0E7}"/>
              </a:ext>
            </a:extLst>
          </p:cNvPr>
          <p:cNvPicPr>
            <a:picLocks noChangeAspect="1"/>
          </p:cNvPicPr>
          <p:nvPr/>
        </p:nvPicPr>
        <p:blipFill rotWithShape="1">
          <a:blip r:embed="rId4"/>
          <a:srcRect l="21945" r="28055"/>
          <a:stretch/>
        </p:blipFill>
        <p:spPr>
          <a:xfrm>
            <a:off x="6256866" y="575221"/>
            <a:ext cx="4831437" cy="3302898"/>
          </a:xfrm>
          <a:prstGeom prst="rect">
            <a:avLst/>
          </a:prstGeom>
        </p:spPr>
      </p:pic>
      <p:sp>
        <p:nvSpPr>
          <p:cNvPr id="8" name="TextBox 7">
            <a:extLst>
              <a:ext uri="{FF2B5EF4-FFF2-40B4-BE49-F238E27FC236}">
                <a16:creationId xmlns:a16="http://schemas.microsoft.com/office/drawing/2014/main" id="{9A0C6A0E-7009-4581-B9F4-5D8536DAE216}"/>
              </a:ext>
            </a:extLst>
          </p:cNvPr>
          <p:cNvSpPr txBox="1"/>
          <p:nvPr/>
        </p:nvSpPr>
        <p:spPr>
          <a:xfrm>
            <a:off x="6386426" y="4724400"/>
            <a:ext cx="4926948" cy="2133600"/>
          </a:xfrm>
          <a:prstGeom prst="rect">
            <a:avLst/>
          </a:prstGeom>
        </p:spPr>
        <p:txBody>
          <a:bodyPr vert="horz" lIns="91440" tIns="45720" rIns="91440" bIns="45720" rtlCol="0" anchor="ctr">
            <a:normAutofit/>
          </a:bodyPr>
          <a:lstStyle/>
          <a:p>
            <a:pPr fontAlgn="ctr">
              <a:lnSpc>
                <a:spcPct val="90000"/>
              </a:lnSpc>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nSpc>
                <a:spcPct val="90000"/>
              </a:lnSpc>
              <a:spcBef>
                <a:spcPct val="20000"/>
              </a:spcBef>
              <a:spcAft>
                <a:spcPts val="600"/>
              </a:spcAft>
              <a:buClr>
                <a:schemeClr val="tx2"/>
              </a:buClr>
              <a:buSzPct val="70000"/>
              <a:buFont typeface="Wingdings 2" charset="2"/>
            </a:pP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There are </a:t>
            </a:r>
            <a:r>
              <a:rPr lang="en-US" b="1"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19 brands</a:t>
            </a:r>
            <a:r>
              <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 in total under the Marriott umbrella, and they are expanding all over the world, from Colombia to China, Nigeria, and more. Marriott owns around 4,200 properties in 80 countries, and those numbers continue to rise each year.</a:t>
            </a:r>
          </a:p>
          <a:p>
            <a:pPr>
              <a:lnSpc>
                <a:spcPct val="90000"/>
              </a:lnSpc>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Tree>
    <p:extLst>
      <p:ext uri="{BB962C8B-B14F-4D97-AF65-F5344CB8AC3E}">
        <p14:creationId xmlns:p14="http://schemas.microsoft.com/office/powerpoint/2010/main" val="75113994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0"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44129-9DEB-46C6-83AA-0C0E82910959}"/>
              </a:ext>
            </a:extLst>
          </p:cNvPr>
          <p:cNvSpPr>
            <a:spLocks noGrp="1"/>
          </p:cNvSpPr>
          <p:nvPr>
            <p:ph type="title"/>
          </p:nvPr>
        </p:nvSpPr>
        <p:spPr>
          <a:xfrm>
            <a:off x="7947377" y="835383"/>
            <a:ext cx="3382832" cy="3499549"/>
          </a:xfrm>
        </p:spPr>
        <p:txBody>
          <a:bodyPr vert="horz" lIns="91440" tIns="45720" rIns="91440" bIns="45720" rtlCol="0" anchor="b">
            <a:normAutofit/>
          </a:bodyPr>
          <a:lstStyle/>
          <a:p>
            <a:pPr algn="l"/>
            <a:r>
              <a:rPr lang="en-US" sz="4200" dirty="0"/>
              <a:t> </a:t>
            </a:r>
          </a:p>
        </p:txBody>
      </p:sp>
      <p:pic>
        <p:nvPicPr>
          <p:cNvPr id="5" name="Picture 4">
            <a:extLst>
              <a:ext uri="{FF2B5EF4-FFF2-40B4-BE49-F238E27FC236}">
                <a16:creationId xmlns:a16="http://schemas.microsoft.com/office/drawing/2014/main" id="{7CEEB940-76BB-4695-A799-FF55ED0B9103}"/>
              </a:ext>
            </a:extLst>
          </p:cNvPr>
          <p:cNvPicPr>
            <a:picLocks noChangeAspect="1"/>
          </p:cNvPicPr>
          <p:nvPr/>
        </p:nvPicPr>
        <p:blipFill rotWithShape="1">
          <a:blip r:embed="rId3"/>
          <a:srcRect l="30028" r="8147"/>
          <a:stretch/>
        </p:blipFill>
        <p:spPr>
          <a:xfrm>
            <a:off x="0" y="10"/>
            <a:ext cx="7537704" cy="6857990"/>
          </a:xfrm>
          <a:prstGeom prst="rect">
            <a:avLst/>
          </a:prstGeom>
        </p:spPr>
      </p:pic>
      <p:sp>
        <p:nvSpPr>
          <p:cNvPr id="7" name="Rectangle 6">
            <a:extLst>
              <a:ext uri="{FF2B5EF4-FFF2-40B4-BE49-F238E27FC236}">
                <a16:creationId xmlns:a16="http://schemas.microsoft.com/office/drawing/2014/main" id="{7EA88788-E6B9-421A-A403-BDEE8BE09BB8}"/>
              </a:ext>
            </a:extLst>
          </p:cNvPr>
          <p:cNvSpPr/>
          <p:nvPr/>
        </p:nvSpPr>
        <p:spPr>
          <a:xfrm>
            <a:off x="7646288" y="419814"/>
            <a:ext cx="4244623" cy="2308324"/>
          </a:xfrm>
          <a:prstGeom prst="rect">
            <a:avLst/>
          </a:prstGeom>
        </p:spPr>
        <p:txBody>
          <a:bodyPr wrap="square">
            <a:spAutoFit/>
          </a:bodyPr>
          <a:lstStyle/>
          <a:p>
            <a:r>
              <a:rPr lang="en-GB" b="1" dirty="0">
                <a:solidFill>
                  <a:schemeClr val="accent3">
                    <a:lumMod val="60000"/>
                    <a:lumOff val="40000"/>
                  </a:schemeClr>
                </a:solidFill>
              </a:rPr>
              <a:t>In front of the Birmingham Marriott hotel  we will see this statue is a memorial to anti-slavery campaigner Joseph Sturge . </a:t>
            </a:r>
          </a:p>
          <a:p>
            <a:r>
              <a:rPr lang="en-GB" b="1" dirty="0">
                <a:solidFill>
                  <a:schemeClr val="accent3">
                    <a:lumMod val="60000"/>
                    <a:lumOff val="40000"/>
                  </a:schemeClr>
                </a:solidFill>
              </a:rPr>
              <a:t> On the blue plaque is written “ Sturge was a Quaker campaigner for peace , extension of the vote and the abolition of slavery – lived on the house in this site (1824 -1859 ) “</a:t>
            </a:r>
          </a:p>
        </p:txBody>
      </p:sp>
      <p:cxnSp>
        <p:nvCxnSpPr>
          <p:cNvPr id="10" name="Straight Arrow Connector 9">
            <a:extLst>
              <a:ext uri="{FF2B5EF4-FFF2-40B4-BE49-F238E27FC236}">
                <a16:creationId xmlns:a16="http://schemas.microsoft.com/office/drawing/2014/main" id="{487DC5A2-6D90-4465-A857-EB568C37C7DA}"/>
              </a:ext>
            </a:extLst>
          </p:cNvPr>
          <p:cNvCxnSpPr/>
          <p:nvPr/>
        </p:nvCxnSpPr>
        <p:spPr>
          <a:xfrm flipH="1">
            <a:off x="4514248" y="1573976"/>
            <a:ext cx="4658628" cy="240125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067BBAB-81C1-407C-8A64-A998F5975035}"/>
              </a:ext>
            </a:extLst>
          </p:cNvPr>
          <p:cNvPicPr>
            <a:picLocks noChangeAspect="1"/>
          </p:cNvPicPr>
          <p:nvPr/>
        </p:nvPicPr>
        <p:blipFill>
          <a:blip r:embed="rId4"/>
          <a:stretch>
            <a:fillRect/>
          </a:stretch>
        </p:blipFill>
        <p:spPr>
          <a:xfrm>
            <a:off x="8733852" y="3215539"/>
            <a:ext cx="2247900" cy="3333750"/>
          </a:xfrm>
          <a:prstGeom prst="rect">
            <a:avLst/>
          </a:prstGeom>
        </p:spPr>
      </p:pic>
    </p:spTree>
    <p:extLst>
      <p:ext uri="{BB962C8B-B14F-4D97-AF65-F5344CB8AC3E}">
        <p14:creationId xmlns:p14="http://schemas.microsoft.com/office/powerpoint/2010/main" val="41044582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 name="Picture 1" descr="A close up of a brick building&#10;&#10;Description automatically generated">
            <a:extLst>
              <a:ext uri="{FF2B5EF4-FFF2-40B4-BE49-F238E27FC236}">
                <a16:creationId xmlns:a16="http://schemas.microsoft.com/office/drawing/2014/main" id="{A46F8E0B-3F27-4E0F-BF7D-459A5538E2C5}"/>
              </a:ext>
            </a:extLst>
          </p:cNvPr>
          <p:cNvPicPr>
            <a:picLocks noChangeAspect="1"/>
          </p:cNvPicPr>
          <p:nvPr/>
        </p:nvPicPr>
        <p:blipFill rotWithShape="1">
          <a:blip r:embed="rId3"/>
          <a:srcRect t="2978" r="-2" b="12364"/>
          <a:stretch/>
        </p:blipFill>
        <p:spPr>
          <a:xfrm>
            <a:off x="20" y="10"/>
            <a:ext cx="6095980" cy="6857990"/>
          </a:xfrm>
          <a:prstGeom prst="rect">
            <a:avLst/>
          </a:prstGeom>
        </p:spPr>
      </p:pic>
      <p:pic>
        <p:nvPicPr>
          <p:cNvPr id="3" name="Picture 2" descr="A screen shot of a computer keyboard&#10;&#10;Description automatically generated">
            <a:extLst>
              <a:ext uri="{FF2B5EF4-FFF2-40B4-BE49-F238E27FC236}">
                <a16:creationId xmlns:a16="http://schemas.microsoft.com/office/drawing/2014/main" id="{8A980ED5-C050-4CEC-B607-65631FA38EF1}"/>
              </a:ext>
            </a:extLst>
          </p:cNvPr>
          <p:cNvPicPr>
            <a:picLocks noChangeAspect="1"/>
          </p:cNvPicPr>
          <p:nvPr/>
        </p:nvPicPr>
        <p:blipFill rotWithShape="1">
          <a:blip r:embed="rId4"/>
          <a:srcRect t="9859" r="-1" b="1266"/>
          <a:stretch/>
        </p:blipFill>
        <p:spPr>
          <a:xfrm>
            <a:off x="6096000" y="10"/>
            <a:ext cx="6096000" cy="6857990"/>
          </a:xfrm>
          <a:prstGeom prst="rect">
            <a:avLst/>
          </a:prstGeom>
        </p:spPr>
      </p:pic>
    </p:spTree>
    <p:extLst>
      <p:ext uri="{BB962C8B-B14F-4D97-AF65-F5344CB8AC3E}">
        <p14:creationId xmlns:p14="http://schemas.microsoft.com/office/powerpoint/2010/main" val="246138945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0" name="Rectangle 13">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15">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5084D-16B2-40A7-A635-ED8FE64A859F}"/>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5400"/>
              <a:t>Conference Room’s</a:t>
            </a:r>
          </a:p>
        </p:txBody>
      </p:sp>
      <p:sp>
        <p:nvSpPr>
          <p:cNvPr id="9" name="TextBox 8">
            <a:extLst>
              <a:ext uri="{FF2B5EF4-FFF2-40B4-BE49-F238E27FC236}">
                <a16:creationId xmlns:a16="http://schemas.microsoft.com/office/drawing/2014/main" id="{D1838979-2E9F-4D1C-84AA-4E4A58BAEC71}"/>
              </a:ext>
            </a:extLst>
          </p:cNvPr>
          <p:cNvSpPr txBox="1"/>
          <p:nvPr/>
        </p:nvSpPr>
        <p:spPr>
          <a:xfrm>
            <a:off x="693019" y="1944303"/>
            <a:ext cx="5515276" cy="1785104"/>
          </a:xfrm>
          <a:prstGeom prst="rect">
            <a:avLst/>
          </a:prstGeom>
          <a:noFill/>
        </p:spPr>
        <p:txBody>
          <a:bodyPr wrap="square" rtlCol="0">
            <a:spAutoFit/>
          </a:bodyPr>
          <a:lstStyle/>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a:p>
            <a:pPr>
              <a:spcAft>
                <a:spcPts val="600"/>
              </a:spcAft>
            </a:pPr>
            <a:endParaRPr lang="en-GB" dirty="0"/>
          </a:p>
        </p:txBody>
      </p:sp>
    </p:spTree>
    <p:extLst>
      <p:ext uri="{BB962C8B-B14F-4D97-AF65-F5344CB8AC3E}">
        <p14:creationId xmlns:p14="http://schemas.microsoft.com/office/powerpoint/2010/main" val="216255279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ED3D462-4B93-48C9-8697-A0B7625FF5A3}"/>
              </a:ext>
            </a:extLst>
          </p:cNvPr>
          <p:cNvPicPr>
            <a:picLocks noChangeAspect="1"/>
          </p:cNvPicPr>
          <p:nvPr/>
        </p:nvPicPr>
        <p:blipFill rotWithShape="1">
          <a:blip r:embed="rId3"/>
          <a:srcRect t="4649" b="10976"/>
          <a:stretch/>
        </p:blipFill>
        <p:spPr>
          <a:xfrm>
            <a:off x="20" y="10"/>
            <a:ext cx="6095980" cy="6857990"/>
          </a:xfrm>
          <a:prstGeom prst="rect">
            <a:avLst/>
          </a:prstGeom>
        </p:spPr>
      </p:pic>
      <p:pic>
        <p:nvPicPr>
          <p:cNvPr id="4" name="Content Placeholder 3">
            <a:extLst>
              <a:ext uri="{FF2B5EF4-FFF2-40B4-BE49-F238E27FC236}">
                <a16:creationId xmlns:a16="http://schemas.microsoft.com/office/drawing/2014/main" id="{3827D611-F24C-4D8D-85BA-91BC4B6EC163}"/>
              </a:ext>
            </a:extLst>
          </p:cNvPr>
          <p:cNvPicPr>
            <a:picLocks noChangeAspect="1"/>
          </p:cNvPicPr>
          <p:nvPr/>
        </p:nvPicPr>
        <p:blipFill rotWithShape="1">
          <a:blip r:embed="rId4"/>
          <a:srcRect t="13235" b="2391"/>
          <a:stretch/>
        </p:blipFill>
        <p:spPr>
          <a:xfrm>
            <a:off x="6096000" y="10"/>
            <a:ext cx="6096000" cy="6857990"/>
          </a:xfrm>
          <a:prstGeom prst="rect">
            <a:avLst/>
          </a:prstGeom>
        </p:spPr>
      </p:pic>
      <p:cxnSp>
        <p:nvCxnSpPr>
          <p:cNvPr id="22" name="Connector: Elbow 21">
            <a:extLst>
              <a:ext uri="{FF2B5EF4-FFF2-40B4-BE49-F238E27FC236}">
                <a16:creationId xmlns:a16="http://schemas.microsoft.com/office/drawing/2014/main" id="{F136F570-20A2-4B97-BF56-B509CC01B788}"/>
              </a:ext>
            </a:extLst>
          </p:cNvPr>
          <p:cNvCxnSpPr/>
          <p:nvPr/>
        </p:nvCxnSpPr>
        <p:spPr>
          <a:xfrm>
            <a:off x="1944303" y="3349592"/>
            <a:ext cx="7199697" cy="79408"/>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B954404F-6F0A-4EBD-A769-4B2523C21131}"/>
              </a:ext>
            </a:extLst>
          </p:cNvPr>
          <p:cNvCxnSpPr/>
          <p:nvPr/>
        </p:nvCxnSpPr>
        <p:spPr>
          <a:xfrm>
            <a:off x="1838425" y="3522846"/>
            <a:ext cx="5409398" cy="16363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A7C1ACCA-9672-4B3B-AA3D-FAAA09DAB2B7}"/>
              </a:ext>
            </a:extLst>
          </p:cNvPr>
          <p:cNvCxnSpPr/>
          <p:nvPr/>
        </p:nvCxnSpPr>
        <p:spPr>
          <a:xfrm>
            <a:off x="1501541" y="3686476"/>
            <a:ext cx="5659655" cy="18288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256262FC-D4AA-4E99-A9F7-04B9E7E65B11}"/>
              </a:ext>
            </a:extLst>
          </p:cNvPr>
          <p:cNvCxnSpPr/>
          <p:nvPr/>
        </p:nvCxnSpPr>
        <p:spPr>
          <a:xfrm flipV="1">
            <a:off x="3811604" y="3522846"/>
            <a:ext cx="5332396" cy="423512"/>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7166612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additive="base">
                                        <p:cTn id="21" dur="500" fill="hold"/>
                                        <p:tgtEl>
                                          <p:spTgt spid="24"/>
                                        </p:tgtEl>
                                        <p:attrNameLst>
                                          <p:attrName>ppt_x</p:attrName>
                                        </p:attrNameLst>
                                      </p:cBhvr>
                                      <p:tavLst>
                                        <p:tav tm="0">
                                          <p:val>
                                            <p:strVal val="#ppt_x"/>
                                          </p:val>
                                        </p:tav>
                                        <p:tav tm="100000">
                                          <p:val>
                                            <p:strVal val="#ppt_x"/>
                                          </p:val>
                                        </p:tav>
                                      </p:tavLst>
                                    </p:anim>
                                    <p:anim calcmode="lin" valueType="num">
                                      <p:cBhvr additive="base">
                                        <p:cTn id="2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27"/>
                                        </p:tgtEl>
                                        <p:attrNameLst>
                                          <p:attrName>style.visibility</p:attrName>
                                        </p:attrNameLst>
                                      </p:cBhvr>
                                      <p:to>
                                        <p:strVal val="visible"/>
                                      </p:to>
                                    </p:set>
                                    <p:animEffect transition="in" filter="fade">
                                      <p:cBhvr>
                                        <p:cTn id="27" dur="1000"/>
                                        <p:tgtEl>
                                          <p:spTgt spid="27"/>
                                        </p:tgtEl>
                                      </p:cBhvr>
                                    </p:animEffect>
                                    <p:anim calcmode="lin" valueType="num">
                                      <p:cBhvr>
                                        <p:cTn id="28" dur="1000" fill="hold"/>
                                        <p:tgtEl>
                                          <p:spTgt spid="27"/>
                                        </p:tgtEl>
                                        <p:attrNameLst>
                                          <p:attrName>ppt_x</p:attrName>
                                        </p:attrNameLst>
                                      </p:cBhvr>
                                      <p:tavLst>
                                        <p:tav tm="0">
                                          <p:val>
                                            <p:strVal val="#ppt_x"/>
                                          </p:val>
                                        </p:tav>
                                        <p:tav tm="100000">
                                          <p:val>
                                            <p:strVal val="#ppt_x"/>
                                          </p:val>
                                        </p:tav>
                                      </p:tavLst>
                                    </p:anim>
                                    <p:anim calcmode="lin" valueType="num">
                                      <p:cBhvr>
                                        <p:cTn id="2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1"/>
                                        </p:tgtEl>
                                        <p:attrNameLst>
                                          <p:attrName>style.visibility</p:attrName>
                                        </p:attrNameLst>
                                      </p:cBhvr>
                                      <p:to>
                                        <p:strVal val="visible"/>
                                      </p:to>
                                    </p:set>
                                    <p:animEffect transition="in" filter="fade">
                                      <p:cBhvr>
                                        <p:cTn id="34" dur="1000"/>
                                        <p:tgtEl>
                                          <p:spTgt spid="31"/>
                                        </p:tgtEl>
                                      </p:cBhvr>
                                    </p:animEffect>
                                    <p:anim calcmode="lin" valueType="num">
                                      <p:cBhvr>
                                        <p:cTn id="35" dur="1000" fill="hold"/>
                                        <p:tgtEl>
                                          <p:spTgt spid="31"/>
                                        </p:tgtEl>
                                        <p:attrNameLst>
                                          <p:attrName>ppt_x</p:attrName>
                                        </p:attrNameLst>
                                      </p:cBhvr>
                                      <p:tavLst>
                                        <p:tav tm="0">
                                          <p:val>
                                            <p:strVal val="#ppt_x"/>
                                          </p:val>
                                        </p:tav>
                                        <p:tav tm="100000">
                                          <p:val>
                                            <p:strVal val="#ppt_x"/>
                                          </p:val>
                                        </p:tav>
                                      </p:tavLst>
                                    </p:anim>
                                    <p:anim calcmode="lin" valueType="num">
                                      <p:cBhvr>
                                        <p:cTn id="36"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9E5315-5613-4A71-8D6D-7822853BB11B}"/>
              </a:ext>
            </a:extLst>
          </p:cNvPr>
          <p:cNvPicPr>
            <a:picLocks noChangeAspect="1"/>
          </p:cNvPicPr>
          <p:nvPr/>
        </p:nvPicPr>
        <p:blipFill rotWithShape="1">
          <a:blip r:embed="rId3"/>
          <a:srcRect t="7014" r="1" b="44611"/>
          <a:stretch/>
        </p:blipFill>
        <p:spPr>
          <a:xfrm>
            <a:off x="20" y="10"/>
            <a:ext cx="12191980" cy="6857990"/>
          </a:xfrm>
          <a:prstGeom prst="rect">
            <a:avLst/>
          </a:prstGeom>
        </p:spPr>
      </p:pic>
    </p:spTree>
    <p:extLst>
      <p:ext uri="{BB962C8B-B14F-4D97-AF65-F5344CB8AC3E}">
        <p14:creationId xmlns:p14="http://schemas.microsoft.com/office/powerpoint/2010/main" val="395217902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5" name="Rectangle 10">
            <a:extLst>
              <a:ext uri="{FF2B5EF4-FFF2-40B4-BE49-F238E27FC236}">
                <a16:creationId xmlns:a16="http://schemas.microsoft.com/office/drawing/2014/main" id="{D64A12F0-8158-4372-9761-AD0A6ED3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9F9761-7D2D-460C-946C-EE9FD013E48A}"/>
              </a:ext>
            </a:extLst>
          </p:cNvPr>
          <p:cNvPicPr>
            <a:picLocks noChangeAspect="1"/>
          </p:cNvPicPr>
          <p:nvPr/>
        </p:nvPicPr>
        <p:blipFill>
          <a:blip r:embed="rId3"/>
          <a:stretch>
            <a:fillRect/>
          </a:stretch>
        </p:blipFill>
        <p:spPr>
          <a:xfrm>
            <a:off x="4249899" y="967532"/>
            <a:ext cx="3692202" cy="49229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0943998D-C909-47BC-A70E-EEB45BE9A029}"/>
              </a:ext>
            </a:extLst>
          </p:cNvPr>
          <p:cNvSpPr txBox="1"/>
          <p:nvPr/>
        </p:nvSpPr>
        <p:spPr>
          <a:xfrm rot="10800000" flipV="1">
            <a:off x="355600" y="1384299"/>
            <a:ext cx="2540000" cy="646331"/>
          </a:xfrm>
          <a:prstGeom prst="rect">
            <a:avLst/>
          </a:prstGeom>
          <a:noFill/>
        </p:spPr>
        <p:txBody>
          <a:bodyPr wrap="square" rtlCol="0">
            <a:spAutoFit/>
          </a:bodyPr>
          <a:lstStyle/>
          <a:p>
            <a:r>
              <a:rPr lang="en-GB" dirty="0"/>
              <a:t> Food &amp; Beverage Department </a:t>
            </a:r>
          </a:p>
        </p:txBody>
      </p:sp>
      <p:cxnSp>
        <p:nvCxnSpPr>
          <p:cNvPr id="10" name="Straight Arrow Connector 9">
            <a:extLst>
              <a:ext uri="{FF2B5EF4-FFF2-40B4-BE49-F238E27FC236}">
                <a16:creationId xmlns:a16="http://schemas.microsoft.com/office/drawing/2014/main" id="{0D7D4991-0966-4BA0-9EF6-98AC9C44277B}"/>
              </a:ext>
            </a:extLst>
          </p:cNvPr>
          <p:cNvCxnSpPr>
            <a:cxnSpLocks/>
          </p:cNvCxnSpPr>
          <p:nvPr/>
        </p:nvCxnSpPr>
        <p:spPr>
          <a:xfrm flipH="1">
            <a:off x="2654300" y="3759200"/>
            <a:ext cx="3302000" cy="1524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CCC523F-99E7-45A3-B924-D4685FDC6C15}"/>
              </a:ext>
            </a:extLst>
          </p:cNvPr>
          <p:cNvSpPr txBox="1"/>
          <p:nvPr/>
        </p:nvSpPr>
        <p:spPr>
          <a:xfrm>
            <a:off x="8539614" y="1211044"/>
            <a:ext cx="2463800" cy="646331"/>
          </a:xfrm>
          <a:prstGeom prst="rect">
            <a:avLst/>
          </a:prstGeom>
          <a:noFill/>
        </p:spPr>
        <p:txBody>
          <a:bodyPr wrap="square" rtlCol="0">
            <a:spAutoFit/>
          </a:bodyPr>
          <a:lstStyle/>
          <a:p>
            <a:r>
              <a:rPr lang="en-GB" dirty="0"/>
              <a:t>Work Experience 3 weeks </a:t>
            </a:r>
          </a:p>
        </p:txBody>
      </p:sp>
      <p:sp>
        <p:nvSpPr>
          <p:cNvPr id="12" name="TextBox 11">
            <a:extLst>
              <a:ext uri="{FF2B5EF4-FFF2-40B4-BE49-F238E27FC236}">
                <a16:creationId xmlns:a16="http://schemas.microsoft.com/office/drawing/2014/main" id="{FAA8E471-E7EB-4119-8781-DAE5E8DD441F}"/>
              </a:ext>
            </a:extLst>
          </p:cNvPr>
          <p:cNvSpPr txBox="1"/>
          <p:nvPr/>
        </p:nvSpPr>
        <p:spPr>
          <a:xfrm>
            <a:off x="1435100" y="5016500"/>
            <a:ext cx="1460500" cy="646331"/>
          </a:xfrm>
          <a:prstGeom prst="rect">
            <a:avLst/>
          </a:prstGeom>
          <a:noFill/>
        </p:spPr>
        <p:txBody>
          <a:bodyPr wrap="square" rtlCol="0">
            <a:spAutoFit/>
          </a:bodyPr>
          <a:lstStyle/>
          <a:p>
            <a:r>
              <a:rPr lang="en-GB" dirty="0"/>
              <a:t>Polishing cutlery</a:t>
            </a:r>
          </a:p>
        </p:txBody>
      </p:sp>
    </p:spTree>
    <p:extLst>
      <p:ext uri="{BB962C8B-B14F-4D97-AF65-F5344CB8AC3E}">
        <p14:creationId xmlns:p14="http://schemas.microsoft.com/office/powerpoint/2010/main" val="103348127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 calcmode="lin" valueType="num">
                                      <p:cBhvr additive="base">
                                        <p:cTn id="1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barn(inVertical)">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Content Placeholder 4" descr="A screen shot of a computer&#10;&#10;Description automatically generated">
            <a:extLst>
              <a:ext uri="{FF2B5EF4-FFF2-40B4-BE49-F238E27FC236}">
                <a16:creationId xmlns:a16="http://schemas.microsoft.com/office/drawing/2014/main" id="{F6BAE059-CB46-4BDE-970F-6183AE6F13A4}"/>
              </a:ext>
            </a:extLst>
          </p:cNvPr>
          <p:cNvPicPr>
            <a:picLocks noChangeAspect="1"/>
          </p:cNvPicPr>
          <p:nvPr/>
        </p:nvPicPr>
        <p:blipFill rotWithShape="1">
          <a:blip r:embed="rId3">
            <a:grayscl/>
            <a:extLst>
              <a:ext uri="{28A0092B-C50C-407E-A947-70E740481C1C}">
                <a14:useLocalDpi xmlns:a14="http://schemas.microsoft.com/office/drawing/2010/main" val="0"/>
              </a:ext>
            </a:extLst>
          </a:blip>
          <a:srcRect l="12941" r="44872"/>
          <a:stretch/>
        </p:blipFill>
        <p:spPr>
          <a:xfrm rot="5400000">
            <a:off x="2667000" y="-2667000"/>
            <a:ext cx="6858000" cy="12192000"/>
          </a:xfrm>
          <a:prstGeom prst="rect">
            <a:avLst/>
          </a:prstGeom>
        </p:spPr>
      </p:pic>
    </p:spTree>
    <p:extLst>
      <p:ext uri="{BB962C8B-B14F-4D97-AF65-F5344CB8AC3E}">
        <p14:creationId xmlns:p14="http://schemas.microsoft.com/office/powerpoint/2010/main" val="333098924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3BB580-228A-432E-B4B9-B2537BF689B2}"/>
              </a:ext>
            </a:extLst>
          </p:cNvPr>
          <p:cNvPicPr>
            <a:picLocks noChangeAspect="1"/>
          </p:cNvPicPr>
          <p:nvPr/>
        </p:nvPicPr>
        <p:blipFill rotWithShape="1">
          <a:blip r:embed="rId3"/>
          <a:srcRect t="24393" r="1" b="29763"/>
          <a:stretch/>
        </p:blipFill>
        <p:spPr>
          <a:xfrm>
            <a:off x="20" y="10"/>
            <a:ext cx="12191980" cy="6857990"/>
          </a:xfrm>
          <a:prstGeom prst="rect">
            <a:avLst/>
          </a:prstGeom>
        </p:spPr>
      </p:pic>
    </p:spTree>
    <p:extLst>
      <p:ext uri="{BB962C8B-B14F-4D97-AF65-F5344CB8AC3E}">
        <p14:creationId xmlns:p14="http://schemas.microsoft.com/office/powerpoint/2010/main" val="105480652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312C6B-C829-47E6-8E9F-1982204EC5C6}"/>
              </a:ext>
            </a:extLst>
          </p:cNvPr>
          <p:cNvPicPr>
            <a:picLocks noChangeAspect="1"/>
          </p:cNvPicPr>
          <p:nvPr/>
        </p:nvPicPr>
        <p:blipFill rotWithShape="1">
          <a:blip r:embed="rId3"/>
          <a:srcRect t="35637" r="-1" b="19925"/>
          <a:stretch/>
        </p:blipFill>
        <p:spPr>
          <a:xfrm>
            <a:off x="20" y="10"/>
            <a:ext cx="12191980" cy="6857990"/>
          </a:xfrm>
          <a:prstGeom prst="rect">
            <a:avLst/>
          </a:prstGeom>
        </p:spPr>
      </p:pic>
    </p:spTree>
    <p:extLst>
      <p:ext uri="{BB962C8B-B14F-4D97-AF65-F5344CB8AC3E}">
        <p14:creationId xmlns:p14="http://schemas.microsoft.com/office/powerpoint/2010/main" val="141590678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1BBC0D-EB1C-412C-98B6-4440E8A0AF9C}"/>
              </a:ext>
            </a:extLst>
          </p:cNvPr>
          <p:cNvPicPr>
            <a:picLocks noChangeAspect="1"/>
          </p:cNvPicPr>
          <p:nvPr/>
        </p:nvPicPr>
        <p:blipFill rotWithShape="1">
          <a:blip r:embed="rId3"/>
          <a:srcRect t="30024" b="27788"/>
          <a:stretch/>
        </p:blipFill>
        <p:spPr>
          <a:xfrm>
            <a:off x="20" y="10"/>
            <a:ext cx="12191980" cy="6857990"/>
          </a:xfrm>
          <a:prstGeom prst="rect">
            <a:avLst/>
          </a:prstGeom>
        </p:spPr>
      </p:pic>
    </p:spTree>
    <p:extLst>
      <p:ext uri="{BB962C8B-B14F-4D97-AF65-F5344CB8AC3E}">
        <p14:creationId xmlns:p14="http://schemas.microsoft.com/office/powerpoint/2010/main" val="97216668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64A12F0-8158-4372-9761-AD0A6ED3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9BDDAE4-005B-43A4-ADAD-3FE4100C76B7}"/>
              </a:ext>
            </a:extLst>
          </p:cNvPr>
          <p:cNvPicPr>
            <a:picLocks noChangeAspect="1"/>
          </p:cNvPicPr>
          <p:nvPr/>
        </p:nvPicPr>
        <p:blipFill>
          <a:blip r:embed="rId3"/>
          <a:stretch>
            <a:fillRect/>
          </a:stretch>
        </p:blipFill>
        <p:spPr>
          <a:xfrm>
            <a:off x="0" y="0"/>
            <a:ext cx="4109060" cy="5456393"/>
          </a:xfrm>
          <a:prstGeom prst="rect">
            <a:avLst/>
          </a:prstGeom>
        </p:spPr>
      </p:pic>
      <p:sp>
        <p:nvSpPr>
          <p:cNvPr id="4" name="TextBox 3">
            <a:extLst>
              <a:ext uri="{FF2B5EF4-FFF2-40B4-BE49-F238E27FC236}">
                <a16:creationId xmlns:a16="http://schemas.microsoft.com/office/drawing/2014/main" id="{47581396-183F-447D-8C25-E31FEF12B06E}"/>
              </a:ext>
            </a:extLst>
          </p:cNvPr>
          <p:cNvSpPr txBox="1"/>
          <p:nvPr/>
        </p:nvSpPr>
        <p:spPr>
          <a:xfrm>
            <a:off x="4901793" y="895149"/>
            <a:ext cx="6773652" cy="4832092"/>
          </a:xfrm>
          <a:prstGeom prst="rect">
            <a:avLst/>
          </a:prstGeom>
          <a:noFill/>
        </p:spPr>
        <p:txBody>
          <a:bodyPr wrap="square" rtlCol="0">
            <a:spAutoFit/>
          </a:bodyPr>
          <a:lstStyle/>
          <a:p>
            <a:r>
              <a:rPr lang="en-GB" sz="2800" b="1" dirty="0">
                <a:solidFill>
                  <a:srgbClr val="FF0000"/>
                </a:solidFill>
              </a:rPr>
              <a:t> The main issue I found when I was in replacement for food and beverage are this trays for room service and I will explain why : in my opinion the main issue is the communications between house keeping and food &amp; beverage . What I'm trying to say is house keeping need to maintain a continuously communication with food &amp; beverage for them to improve the interiors aspect clean and tidy as 4 star hotel should do</a:t>
            </a:r>
            <a:r>
              <a:rPr lang="en-GB" sz="2800" b="1" dirty="0">
                <a:solidFill>
                  <a:schemeClr val="accent3">
                    <a:lumMod val="60000"/>
                    <a:lumOff val="40000"/>
                  </a:schemeClr>
                </a:solidFill>
              </a:rPr>
              <a:t>.</a:t>
            </a:r>
            <a:endParaRPr lang="en-GB" sz="2800" b="1" dirty="0"/>
          </a:p>
        </p:txBody>
      </p:sp>
    </p:spTree>
    <p:extLst>
      <p:ext uri="{BB962C8B-B14F-4D97-AF65-F5344CB8AC3E}">
        <p14:creationId xmlns:p14="http://schemas.microsoft.com/office/powerpoint/2010/main" val="25724965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13E462-BF49-4C21-9810-1F270EB2E67E}"/>
              </a:ext>
            </a:extLst>
          </p:cNvPr>
          <p:cNvPicPr>
            <a:picLocks noChangeAspect="1"/>
          </p:cNvPicPr>
          <p:nvPr/>
        </p:nvPicPr>
        <p:blipFill>
          <a:blip r:embed="rId2"/>
          <a:stretch>
            <a:fillRect/>
          </a:stretch>
        </p:blipFill>
        <p:spPr>
          <a:xfrm>
            <a:off x="0" y="0"/>
            <a:ext cx="4514850" cy="3457575"/>
          </a:xfrm>
          <a:prstGeom prst="rect">
            <a:avLst/>
          </a:prstGeom>
        </p:spPr>
      </p:pic>
      <p:sp>
        <p:nvSpPr>
          <p:cNvPr id="3" name="TextBox 2">
            <a:extLst>
              <a:ext uri="{FF2B5EF4-FFF2-40B4-BE49-F238E27FC236}">
                <a16:creationId xmlns:a16="http://schemas.microsoft.com/office/drawing/2014/main" id="{D86E91B3-8CB6-4E2B-9339-70CFDE2B4C61}"/>
              </a:ext>
            </a:extLst>
          </p:cNvPr>
          <p:cNvSpPr txBox="1"/>
          <p:nvPr/>
        </p:nvSpPr>
        <p:spPr>
          <a:xfrm>
            <a:off x="5024388" y="741146"/>
            <a:ext cx="6426467" cy="4247317"/>
          </a:xfrm>
          <a:prstGeom prst="rect">
            <a:avLst/>
          </a:prstGeom>
          <a:noFill/>
        </p:spPr>
        <p:txBody>
          <a:bodyPr wrap="square" rtlCol="0">
            <a:spAutoFit/>
          </a:bodyPr>
          <a:lstStyle/>
          <a:p>
            <a:r>
              <a:rPr lang="en-GB" sz="2800" b="1" dirty="0">
                <a:solidFill>
                  <a:srgbClr val="FF0000"/>
                </a:solidFill>
              </a:rPr>
              <a:t>Marriot is a leader brand luxury chain hotel ,and I think the staff as well should considerate themselves a brand also , like this they will earn the respect and trust of the guest , also hotel like Marriott have some VIP membership and they should get a different treatment , more strict and more carefully , in one word more personalized .</a:t>
            </a:r>
          </a:p>
          <a:p>
            <a:endParaRPr lang="en-GB" dirty="0"/>
          </a:p>
        </p:txBody>
      </p:sp>
    </p:spTree>
    <p:extLst>
      <p:ext uri="{BB962C8B-B14F-4D97-AF65-F5344CB8AC3E}">
        <p14:creationId xmlns:p14="http://schemas.microsoft.com/office/powerpoint/2010/main" val="132030583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3" name="Rectangle 6">
            <a:extLst>
              <a:ext uri="{FF2B5EF4-FFF2-40B4-BE49-F238E27FC236}">
                <a16:creationId xmlns:a16="http://schemas.microsoft.com/office/drawing/2014/main" id="{D64A12F0-8158-4372-9761-AD0A6ED3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149A8B5-EE23-486C-AA4E-79E13E4556E0}"/>
              </a:ext>
            </a:extLst>
          </p:cNvPr>
          <p:cNvPicPr>
            <a:picLocks noChangeAspect="1"/>
          </p:cNvPicPr>
          <p:nvPr/>
        </p:nvPicPr>
        <p:blipFill>
          <a:blip r:embed="rId3"/>
          <a:stretch>
            <a:fillRect/>
          </a:stretch>
        </p:blipFill>
        <p:spPr>
          <a:xfrm>
            <a:off x="8499798" y="0"/>
            <a:ext cx="3692202" cy="4922936"/>
          </a:xfrm>
          <a:prstGeom prst="rect">
            <a:avLst/>
          </a:prstGeom>
          <a:ln w="190500">
            <a:noFill/>
          </a:ln>
        </p:spPr>
      </p:pic>
      <p:sp>
        <p:nvSpPr>
          <p:cNvPr id="3" name="TextBox 2">
            <a:extLst>
              <a:ext uri="{FF2B5EF4-FFF2-40B4-BE49-F238E27FC236}">
                <a16:creationId xmlns:a16="http://schemas.microsoft.com/office/drawing/2014/main" id="{9F7824CB-E8F9-4063-8877-988DDD7C1134}"/>
              </a:ext>
            </a:extLst>
          </p:cNvPr>
          <p:cNvSpPr txBox="1"/>
          <p:nvPr/>
        </p:nvSpPr>
        <p:spPr>
          <a:xfrm>
            <a:off x="243840" y="644893"/>
            <a:ext cx="5852160" cy="4678204"/>
          </a:xfrm>
          <a:prstGeom prst="rect">
            <a:avLst/>
          </a:prstGeom>
          <a:noFill/>
        </p:spPr>
        <p:txBody>
          <a:bodyPr wrap="square" rtlCol="0">
            <a:spAutoFit/>
          </a:bodyPr>
          <a:lstStyle/>
          <a:p>
            <a:r>
              <a:rPr lang="en-GB" sz="2800" dirty="0">
                <a:solidFill>
                  <a:srgbClr val="FF0000"/>
                </a:solidFill>
              </a:rPr>
              <a:t>The problem is between the department’s!</a:t>
            </a:r>
          </a:p>
          <a:p>
            <a:r>
              <a:rPr lang="en-GB" sz="2800" dirty="0">
                <a:solidFill>
                  <a:srgbClr val="FF0000"/>
                </a:solidFill>
              </a:rPr>
              <a:t> I believe it would all be cleared if they would create and improve a strong  based communication app where all the staff will be included. In this way the problem with the job will be rectified.</a:t>
            </a:r>
          </a:p>
          <a:p>
            <a:r>
              <a:rPr lang="en-GB" sz="2800" dirty="0">
                <a:solidFill>
                  <a:srgbClr val="FF0000"/>
                </a:solidFill>
              </a:rPr>
              <a:t>In this way we can avoid the complains of to costumers about trays left on the corridors.</a:t>
            </a:r>
          </a:p>
          <a:p>
            <a:endParaRPr lang="en-GB" dirty="0"/>
          </a:p>
        </p:txBody>
      </p:sp>
    </p:spTree>
    <p:extLst>
      <p:ext uri="{BB962C8B-B14F-4D97-AF65-F5344CB8AC3E}">
        <p14:creationId xmlns:p14="http://schemas.microsoft.com/office/powerpoint/2010/main" val="192061398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C08D5A-9BC6-4221-8176-CD2273F83B0F}"/>
              </a:ext>
            </a:extLst>
          </p:cNvPr>
          <p:cNvSpPr txBox="1"/>
          <p:nvPr/>
        </p:nvSpPr>
        <p:spPr>
          <a:xfrm>
            <a:off x="2348563" y="1193533"/>
            <a:ext cx="8643487" cy="2308324"/>
          </a:xfrm>
          <a:prstGeom prst="rect">
            <a:avLst/>
          </a:prstGeom>
          <a:noFill/>
        </p:spPr>
        <p:txBody>
          <a:bodyPr wrap="square" rtlCol="0">
            <a:spAutoFit/>
          </a:bodyPr>
          <a:lstStyle/>
          <a:p>
            <a:r>
              <a:rPr lang="en-GB" sz="3600" b="1" dirty="0">
                <a:solidFill>
                  <a:srgbClr val="FF0000"/>
                </a:solidFill>
              </a:rPr>
              <a:t>THANK YOU FOR WATCHING MY PRESENTATION THIS WAS MY WORK EXPERIENCE AT MARRIOTT HOTEL HOPE YOU ALL ENJOYED IT.</a:t>
            </a:r>
          </a:p>
        </p:txBody>
      </p:sp>
    </p:spTree>
    <p:extLst>
      <p:ext uri="{BB962C8B-B14F-4D97-AF65-F5344CB8AC3E}">
        <p14:creationId xmlns:p14="http://schemas.microsoft.com/office/powerpoint/2010/main" val="3707988173"/>
      </p:ext>
    </p:extLst>
  </p:cSld>
  <p:clrMapOvr>
    <a:masterClrMapping/>
  </p:clrMapOvr>
  <mc:AlternateContent xmlns:mc="http://schemas.openxmlformats.org/markup-compatibility/2006" xmlns:p14="http://schemas.microsoft.com/office/powerpoint/2010/main">
    <mc:Choice Requires="p14">
      <p:transition spd="slow" p14:dur="2000">
        <p14:ferris dir="l"/>
        <p:sndAc>
          <p:stSnd>
            <p:snd r:embed="rId2" name="APPLAUSE.WAV"/>
          </p:stSnd>
        </p:sndAc>
      </p:transition>
    </mc:Choice>
    <mc:Fallback xmlns="">
      <p:transition spd="slow">
        <p:fade/>
        <p:sndAc>
          <p:stSnd>
            <p:snd r:embed="rId3"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362</Words>
  <Application>Microsoft Office PowerPoint</Application>
  <PresentationFormat>Widescreen</PresentationFormat>
  <Paragraphs>21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Bodoni MT</vt:lpstr>
      <vt:lpstr>Calibri</vt:lpstr>
      <vt:lpstr>Goudy Old Style</vt:lpstr>
      <vt:lpstr>Wingdings 2</vt:lpstr>
      <vt:lpstr>SlateVTI</vt:lpstr>
      <vt:lpstr>MARRIOTT HOTEL</vt:lpstr>
      <vt:lpstr>THE MARRIOTT BRAND</vt:lpstr>
      <vt:lpstr> </vt:lpstr>
      <vt:lpstr>PowerPoint Presentation</vt:lpstr>
      <vt:lpstr>Conference Room’s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HOTEL</dc:title>
  <dc:creator>gunifrate@yahoo.com</dc:creator>
  <cp:lastModifiedBy>gunifrate@yahoo.com</cp:lastModifiedBy>
  <cp:revision>10</cp:revision>
  <dcterms:created xsi:type="dcterms:W3CDTF">2019-11-26T15:12:50Z</dcterms:created>
  <dcterms:modified xsi:type="dcterms:W3CDTF">2019-11-27T16:02:40Z</dcterms:modified>
</cp:coreProperties>
</file>