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75" r:id="rId3"/>
    <p:sldId id="271" r:id="rId4"/>
    <p:sldId id="300" r:id="rId5"/>
    <p:sldId id="306" r:id="rId6"/>
    <p:sldId id="307" r:id="rId7"/>
    <p:sldId id="309" r:id="rId8"/>
    <p:sldId id="310" r:id="rId9"/>
    <p:sldId id="311" r:id="rId10"/>
    <p:sldId id="322" r:id="rId11"/>
    <p:sldId id="305" r:id="rId12"/>
    <p:sldId id="313" r:id="rId13"/>
    <p:sldId id="320" r:id="rId14"/>
    <p:sldId id="321" r:id="rId15"/>
    <p:sldId id="29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BA43AD-8386-49F7-8152-F4C1AF14901B}" v="4" dt="2019-02-25T16:34:24.0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lina Begum (1704954)" userId="305392b5-cdd9-4d74-a73f-6ac0232514a7" providerId="ADAL" clId="{EDBA43AD-8386-49F7-8152-F4C1AF14901B}"/>
    <pc:docChg chg="modSld">
      <pc:chgData name="Shelina Begum (1704954)" userId="305392b5-cdd9-4d74-a73f-6ac0232514a7" providerId="ADAL" clId="{EDBA43AD-8386-49F7-8152-F4C1AF14901B}" dt="2019-02-25T16:34:24.034" v="7" actId="6549"/>
      <pc:docMkLst>
        <pc:docMk/>
      </pc:docMkLst>
      <pc:sldChg chg="modSp">
        <pc:chgData name="Shelina Begum (1704954)" userId="305392b5-cdd9-4d74-a73f-6ac0232514a7" providerId="ADAL" clId="{EDBA43AD-8386-49F7-8152-F4C1AF14901B}" dt="2019-02-25T16:01:27.592" v="1" actId="2711"/>
        <pc:sldMkLst>
          <pc:docMk/>
          <pc:sldMk cId="1705250605" sldId="305"/>
        </pc:sldMkLst>
        <pc:spChg chg="mod">
          <ac:chgData name="Shelina Begum (1704954)" userId="305392b5-cdd9-4d74-a73f-6ac0232514a7" providerId="ADAL" clId="{EDBA43AD-8386-49F7-8152-F4C1AF14901B}" dt="2019-02-25T16:01:27.592" v="1" actId="2711"/>
          <ac:spMkLst>
            <pc:docMk/>
            <pc:sldMk cId="1705250605" sldId="305"/>
            <ac:spMk id="4" creationId="{C2561603-60AB-402A-B12A-21A318CCB86E}"/>
          </ac:spMkLst>
        </pc:spChg>
      </pc:sldChg>
      <pc:sldChg chg="modSp modAnim">
        <pc:chgData name="Shelina Begum (1704954)" userId="305392b5-cdd9-4d74-a73f-6ac0232514a7" providerId="ADAL" clId="{EDBA43AD-8386-49F7-8152-F4C1AF14901B}" dt="2019-02-25T16:34:24.034" v="7" actId="6549"/>
        <pc:sldMkLst>
          <pc:docMk/>
          <pc:sldMk cId="732757473" sldId="310"/>
        </pc:sldMkLst>
        <pc:spChg chg="mod">
          <ac:chgData name="Shelina Begum (1704954)" userId="305392b5-cdd9-4d74-a73f-6ac0232514a7" providerId="ADAL" clId="{EDBA43AD-8386-49F7-8152-F4C1AF14901B}" dt="2019-02-25T16:34:24.034" v="7" actId="6549"/>
          <ac:spMkLst>
            <pc:docMk/>
            <pc:sldMk cId="732757473" sldId="310"/>
            <ac:spMk id="3" creationId="{76FB8CE5-2E9B-44DE-97FC-DCB2C8715F01}"/>
          </ac:spMkLst>
        </pc:spChg>
      </pc:sldChg>
      <pc:sldChg chg="modSp">
        <pc:chgData name="Shelina Begum (1704954)" userId="305392b5-cdd9-4d74-a73f-6ac0232514a7" providerId="ADAL" clId="{EDBA43AD-8386-49F7-8152-F4C1AF14901B}" dt="2019-02-25T16:11:11.810" v="3" actId="6549"/>
        <pc:sldMkLst>
          <pc:docMk/>
          <pc:sldMk cId="808382081" sldId="322"/>
        </pc:sldMkLst>
        <pc:spChg chg="mod">
          <ac:chgData name="Shelina Begum (1704954)" userId="305392b5-cdd9-4d74-a73f-6ac0232514a7" providerId="ADAL" clId="{EDBA43AD-8386-49F7-8152-F4C1AF14901B}" dt="2019-02-25T16:11:11.810" v="3" actId="6549"/>
          <ac:spMkLst>
            <pc:docMk/>
            <pc:sldMk cId="808382081" sldId="322"/>
            <ac:spMk id="3" creationId="{01298307-3110-4A3F-91ED-A95B20C9604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30D18B-42A3-43A6-9669-A872796E0CC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A3863-62C4-449B-833B-16601049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124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C86AD98-7797-4D78-97A2-3AEEDF5A1499}" type="slidenum">
              <a:rPr kumimoji="0" 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09410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3877D463-1426-4C63-ACF1-2961FFF4626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128414D8-194B-48F6-A23E-E6F7569D5D6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E10547E5-9896-4FE6-805F-4501AB4E88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84852" indent="-301866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207465" indent="-24149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90451" indent="-24149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173437" indent="-24149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656423" indent="-24149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139410" indent="-24149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22396" indent="-24149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05382" indent="-24149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2953661-2B9C-4EBF-9E72-D713F4BC3271}" type="slidenum">
              <a:rPr lang="en-US" altLang="en-US" smtClean="0"/>
              <a:pPr/>
              <a:t>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C86AD98-7797-4D78-97A2-3AEEDF5A1499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9702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C86AD98-7797-4D78-97A2-3AEEDF5A1499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9590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C86AD98-7797-4D78-97A2-3AEEDF5A1499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3562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C86AD98-7797-4D78-97A2-3AEEDF5A1499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218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C86AD98-7797-4D78-97A2-3AEEDF5A1499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8503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>
              <a:spcBef>
                <a:spcPts val="430"/>
              </a:spcBef>
              <a:spcAft>
                <a:spcPts val="0"/>
              </a:spcAft>
            </a:pPr>
            <a:r>
              <a:rPr lang="en-US" sz="1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</a:rPr>
              <a:t> 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>
              <a:spcBef>
                <a:spcPts val="430"/>
              </a:spcBef>
              <a:spcAft>
                <a:spcPts val="0"/>
              </a:spcAft>
            </a:pPr>
            <a:r>
              <a:rPr lang="en-US" sz="1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</a:rPr>
              <a:t>The threat are that it is prone to becoming obsolete, especially given that it is technology-based and thus, new technologies could come up making the system obsolete. It also has the threat that it might face competition from other innovative means of interacting with customers. 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C86AD98-7797-4D78-97A2-3AEEDF5A1499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0786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20BA9C7C-EC2B-4105-A530-BC48ED9E95A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18ADF295-8F98-46AE-8181-AD4F899F87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7E12FC27-2B50-4C34-8814-34CEFB1A78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84852" indent="-301866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207465" indent="-24149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90451" indent="-24149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173437" indent="-24149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656423" indent="-24149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139410" indent="-24149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22396" indent="-24149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05382" indent="-24149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CB72805-ECF7-40E7-B932-79179AAA5AD1}" type="slidenum">
              <a:rPr lang="en-US" altLang="en-US" smtClean="0"/>
              <a:pPr/>
              <a:t>14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94ECD-3DE4-45CC-BB4D-8ACEA42D5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BF2633-22DF-417E-95CA-8E6B42602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2713D-3D2E-4411-88BF-EE9295F00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AFF0A-922F-4F7D-B3B5-3BE432AA5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D7637-BC11-4223-BE76-E4CE6ECDF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766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BE771-1115-42B9-AA85-B8370FF26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DBB6E-9E67-452E-92CF-C1F8BBA97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C5CB4-0287-45DB-8B68-84F5977A1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0776FE-0060-4E3E-92D7-85CC74E17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27D6E-B82E-4DF4-A931-0D359F67B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781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CB03C-52F1-456D-B56F-952F04DD3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B2F9C-0150-40A8-8207-00679350E6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929862-6194-46FC-A4F2-7E4FBBA84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7F01B-7275-4842-8CF2-9F16BDAE8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91C6AB-FF81-43DF-B3D1-C9CA4EF73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672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EB05A-46B8-42F1-93FC-7A7440528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C1AAF-D2F2-4B01-B2DC-154A4F7E14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4D66B1-13F9-4AB5-8157-C2C5E56039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DF92B9-C405-4FC7-8B83-A55D8DAE4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6A9568-0E16-4065-89EB-7B6299B37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920376-7AA0-4868-8C85-2B7C789B4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23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6EDE9-6ECD-44E5-97B2-87B66D9BB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BAABE-2E9C-44DA-BBAC-5C3424FBAE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9353B4-8E4F-41BA-8F73-12296BBF84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D432BF-B578-4B27-B567-FE55FF6CF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6D2F5F-85E2-4BA7-9C08-FA3970573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88A18F-F3C5-4379-B29B-F6911BC6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C02A3F-35E2-4F63-BA40-881961FF8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9D1739-9743-4E84-820B-44EA664F9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51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9290C-575E-4C94-B04B-EB6F09E1A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A49368-1B79-4E7C-8439-62355435E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C9E21C-B6CE-4C09-84F1-2C59B9E2A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4A2B3-810A-4386-9A59-D112FA6CF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372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4DE7A6-385C-4035-8565-2EC351C65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E98FDB-2687-40D5-A864-82F4FE98C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C5C306-DC57-4897-884B-959B0B40B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909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FCCA8-5B7C-4E22-9B3F-C4969B9BB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35CD0-805F-47B1-9AE3-BBA0151BB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F9D515-3ECC-451A-863F-3A43D79150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5AE7C4-5583-4FD4-9E1C-C51585FA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CABAE9-87B6-4D68-8469-7113D4972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C4D80C-8C87-4EA6-936C-A15FC4C77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061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196AD-03CC-47C2-9935-D7BF5DE72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C3B7B9-0D3C-4256-8D49-F5A4C54114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2604EB-EF78-4B15-9ABF-BC00823815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52E093-80A3-4E4E-9AC2-EC7D0849E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E7C623-E137-4320-AFD0-835AEFB63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1E2E4-D4F9-48AD-B1B4-846C16E0E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556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5EEBA-A8E8-4830-8629-C55633473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4F1A5-E1BD-4045-8DEB-08630CE837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7BE88-516C-47BE-9C02-B9CADDFC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C8E3E-4AC4-4864-BAAE-F1B3C1A53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9CF08-DFFF-4074-AAE1-FC8062111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1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426FE6-7BCC-4E70-B9CE-E97E1BBBDA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2FBD6F-018E-49F4-8179-D067AF3AC1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0B020-0CB5-48EC-AD66-516E24C70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C62E4-3E55-47F9-9551-ED7EF7F55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DE957-D054-460A-BEE5-BB4CB6193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71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>
            <a:extLst>
              <a:ext uri="{FF2B5EF4-FFF2-40B4-BE49-F238E27FC236}">
                <a16:creationId xmlns:a16="http://schemas.microsoft.com/office/drawing/2014/main" id="{D0F5E186-8B83-49D7-9B35-FA7D7E6B6068}"/>
              </a:ext>
            </a:extLst>
          </p:cNvPr>
          <p:cNvGrpSpPr>
            <a:grpSpLocks/>
          </p:cNvGrpSpPr>
          <p:nvPr/>
        </p:nvGrpSpPr>
        <p:grpSpPr bwMode="auto">
          <a:xfrm>
            <a:off x="1" y="1"/>
            <a:ext cx="12187767" cy="6850063"/>
            <a:chOff x="0" y="0"/>
            <a:chExt cx="5758" cy="4315"/>
          </a:xfrm>
        </p:grpSpPr>
        <p:grpSp>
          <p:nvGrpSpPr>
            <p:cNvPr id="5" name="Group 3">
              <a:extLst>
                <a:ext uri="{FF2B5EF4-FFF2-40B4-BE49-F238E27FC236}">
                  <a16:creationId xmlns:a16="http://schemas.microsoft.com/office/drawing/2014/main" id="{B8111511-5FBF-4799-81D6-425259ABEA51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8" name="Freeform 4">
                <a:extLst>
                  <a:ext uri="{FF2B5EF4-FFF2-40B4-BE49-F238E27FC236}">
                    <a16:creationId xmlns:a16="http://schemas.microsoft.com/office/drawing/2014/main" id="{D7B58F4D-2290-405B-966A-B67AC13BB8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/>
            </p:spPr>
            <p:txBody>
              <a:bodyPr/>
              <a:lstStyle/>
              <a:p>
                <a:pPr>
                  <a:defRPr/>
                </a:pPr>
                <a:endParaRPr lang="en-US" sz="1800"/>
              </a:p>
            </p:txBody>
          </p:sp>
          <p:sp>
            <p:nvSpPr>
              <p:cNvPr id="9" name="Freeform 5">
                <a:extLst>
                  <a:ext uri="{FF2B5EF4-FFF2-40B4-BE49-F238E27FC236}">
                    <a16:creationId xmlns:a16="http://schemas.microsoft.com/office/drawing/2014/main" id="{50CE329A-39E0-4230-97FB-824F9599B3C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/>
            </p:spPr>
            <p:txBody>
              <a:bodyPr/>
              <a:lstStyle/>
              <a:p>
                <a:pPr>
                  <a:defRPr/>
                </a:pPr>
                <a:endParaRPr lang="en-US" sz="1800"/>
              </a:p>
            </p:txBody>
          </p:sp>
          <p:sp>
            <p:nvSpPr>
              <p:cNvPr id="10" name="Freeform 6">
                <a:extLst>
                  <a:ext uri="{FF2B5EF4-FFF2-40B4-BE49-F238E27FC236}">
                    <a16:creationId xmlns:a16="http://schemas.microsoft.com/office/drawing/2014/main" id="{B27EBEA0-241A-42FE-A638-468088D1E05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/>
            </p:spPr>
            <p:txBody>
              <a:bodyPr/>
              <a:lstStyle/>
              <a:p>
                <a:pPr>
                  <a:defRPr/>
                </a:pPr>
                <a:endParaRPr lang="en-US" sz="1800"/>
              </a:p>
            </p:txBody>
          </p:sp>
          <p:sp>
            <p:nvSpPr>
              <p:cNvPr id="11" name="Freeform 7">
                <a:extLst>
                  <a:ext uri="{FF2B5EF4-FFF2-40B4-BE49-F238E27FC236}">
                    <a16:creationId xmlns:a16="http://schemas.microsoft.com/office/drawing/2014/main" id="{F4EA0FA7-C550-40CC-ABB3-F66C84C0EC7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 sz="1800"/>
              </a:p>
            </p:txBody>
          </p:sp>
          <p:sp>
            <p:nvSpPr>
              <p:cNvPr id="12" name="Freeform 8">
                <a:extLst>
                  <a:ext uri="{FF2B5EF4-FFF2-40B4-BE49-F238E27FC236}">
                    <a16:creationId xmlns:a16="http://schemas.microsoft.com/office/drawing/2014/main" id="{B9AFC305-06E8-4297-921A-E93F000DAB8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/>
            </p:spPr>
            <p:txBody>
              <a:bodyPr/>
              <a:lstStyle/>
              <a:p>
                <a:pPr>
                  <a:defRPr/>
                </a:pPr>
                <a:endParaRPr lang="en-US" sz="1800"/>
              </a:p>
            </p:txBody>
          </p:sp>
        </p:grp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5E40E0E6-3486-4758-9B17-8063EEC81DA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en-US" sz="1800"/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39CA3A14-0643-4D80-91E4-C41BAC4A77DF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661 h 1906"/>
                <a:gd name="T4" fmla="*/ 6016 w 5740"/>
                <a:gd name="T5" fmla="*/ 661 h 1906"/>
                <a:gd name="T6" fmla="*/ 6016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800"/>
            </a:p>
          </p:txBody>
        </p:sp>
      </p:grpSp>
      <p:sp>
        <p:nvSpPr>
          <p:cNvPr id="76811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914400" y="1736726"/>
            <a:ext cx="10363200" cy="1920875"/>
          </a:xfrm>
        </p:spPr>
        <p:txBody>
          <a:bodyPr/>
          <a:lstStyle>
            <a:lvl1pPr>
              <a:defRPr sz="6000"/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76812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322F4799-D71A-465E-B37C-5EB8FF88121F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xfrm>
            <a:off x="609600" y="6248400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14">
            <a:extLst>
              <a:ext uri="{FF2B5EF4-FFF2-40B4-BE49-F238E27FC236}">
                <a16:creationId xmlns:a16="http://schemas.microsoft.com/office/drawing/2014/main" id="{D5A554FA-3BCD-42F4-A9AC-A7B6CF8FA2C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5157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>
            <a:extLst>
              <a:ext uri="{FF2B5EF4-FFF2-40B4-BE49-F238E27FC236}">
                <a16:creationId xmlns:a16="http://schemas.microsoft.com/office/drawing/2014/main" id="{002A26CC-7126-4A79-8640-ABD503916C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54750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F51B34-AB2C-4998-B4A7-7C9E3E10F1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6719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8410D5C4-64A9-4AAB-9E1F-62E9CEA5D90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37097DB-1C42-4699-8304-A14CCC6DAD0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109D41-9F8F-4230-AD96-53CDD5A4A2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FCC1471A-FE8C-41F7-B0B1-3F2DA84C3FA2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8440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2CDF604E-A7E6-40A2-9B86-00A5B081568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912EB2-3B3E-477F-AB65-923FFEB9C1E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6F9E2-483F-4219-A755-9E9B727977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CA94251A-52E6-4A05-A9A0-03088AA50BF9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5259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A649AAC-FFB5-454D-8F58-4C3F2DFF40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B3F008A-A086-49B7-98BB-B89FBBDD3D3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4B219D-629F-4105-8B61-295C0E9AB3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EF077371-CEB5-4617-BB55-6E223121FDBF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854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F365EEAE-69C0-4D34-B709-019AF06C036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EA3E1880-CF1C-4D7F-ABEA-80D3068F1F53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646F8B-72F7-480C-866F-484B9043E7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14">
            <a:extLst>
              <a:ext uri="{FF2B5EF4-FFF2-40B4-BE49-F238E27FC236}">
                <a16:creationId xmlns:a16="http://schemas.microsoft.com/office/drawing/2014/main" id="{DF10833D-1040-42A7-BBEB-AC54F9737FC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9850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368B507-EE88-4B2C-8D01-9AEC12E37A1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1FB25FA-62A2-4D1C-902F-01F179D388D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F85D6F-D15C-406F-A88A-CDCAD93D1C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C7B5A920-52FE-491A-B0EA-B1F8500FFBC8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8459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3DE1B92B-8A8C-41C4-A1B2-E569326D30F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4EA0F0BA-7222-4057-9D1E-7BDB63DC727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0DD6D4-F6C1-48B7-8513-E094C92E8C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99E76F17-57C2-46B5-A09B-FAE0B72B3112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9616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51D2F2D-3CA5-4B62-BCE4-EB8608603E1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CD71F8A1-E772-47DD-B933-178F30DC50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A92725-1DFE-4A2B-AFC3-B7409CEEA0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3007931C-35F6-4E43-B2B9-CBB425DE165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881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3E834FA-AE11-47BE-87FC-C03FEB8B342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B068EB9-98B8-4A1D-A943-D10185E9ACE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E0F0B8-B0E9-4BD1-BCBE-C356A52E54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D4E504A3-80ED-45AF-BBB0-ED60F5153FF0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4369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D3D197A-AB11-484D-9DE3-872D8822A7B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EF5D9CEF-BB2A-411E-903A-86DCB0F4F0C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D2757F-89CE-4F15-8D56-537E1429A7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9D8E3DC5-99C0-4867-9E32-EF6C34F7252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6359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55E72BD-4B64-45C6-B007-95C14F3A65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54F4BB7-09E1-4E98-9F63-3E87D13501D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1844BF-85DD-402A-B630-2ECDD75F64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296F2F0A-B8B1-466B-9862-A180C2F6F71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315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F1065D-20BF-45CC-BCEA-F76B1BF64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A2117F-5F0C-427E-9DA4-E169B7CC6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22932-0AF0-4F63-B1A3-53A4F38769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5F001-5C75-411D-A215-334985DFC892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C4067-7896-4757-A707-3C33ABF0E3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5A74B-520B-4C97-B5DC-9F211383B8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03C3F-FFF6-40C9-ACBE-2275BD2D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388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2F179576-146E-45AD-A724-DEDDCC46620D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51575"/>
            <a:ext cx="28448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768A75DD-2D77-41D4-8E8F-6513599BD731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74B21D9-021D-483C-9FCD-2CF66DD2EC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28" name="Group 4">
            <a:extLst>
              <a:ext uri="{FF2B5EF4-FFF2-40B4-BE49-F238E27FC236}">
                <a16:creationId xmlns:a16="http://schemas.microsoft.com/office/drawing/2014/main" id="{307C3570-2EE5-4C05-98C1-D3F349CD7C4D}"/>
              </a:ext>
            </a:extLst>
          </p:cNvPr>
          <p:cNvGrpSpPr>
            <a:grpSpLocks/>
          </p:cNvGrpSpPr>
          <p:nvPr/>
        </p:nvGrpSpPr>
        <p:grpSpPr bwMode="auto">
          <a:xfrm>
            <a:off x="1" y="1"/>
            <a:ext cx="12187767" cy="6850063"/>
            <a:chOff x="0" y="0"/>
            <a:chExt cx="5758" cy="4315"/>
          </a:xfrm>
        </p:grpSpPr>
        <p:grpSp>
          <p:nvGrpSpPr>
            <p:cNvPr id="1032" name="Group 5">
              <a:extLst>
                <a:ext uri="{FF2B5EF4-FFF2-40B4-BE49-F238E27FC236}">
                  <a16:creationId xmlns:a16="http://schemas.microsoft.com/office/drawing/2014/main" id="{25D58C00-28BB-4633-ACBE-F7D134DD8A57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75782" name="Freeform 6">
                <a:extLst>
                  <a:ext uri="{FF2B5EF4-FFF2-40B4-BE49-F238E27FC236}">
                    <a16:creationId xmlns:a16="http://schemas.microsoft.com/office/drawing/2014/main" id="{D1FA43A0-7801-46F1-B261-986433F35C4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>
                  <a:gd name="T0" fmla="*/ 2740 w 2882"/>
                  <a:gd name="T1" fmla="*/ 528 h 1671"/>
                  <a:gd name="T2" fmla="*/ 2632 w 2882"/>
                  <a:gd name="T3" fmla="*/ 484 h 1671"/>
                  <a:gd name="T4" fmla="*/ 2480 w 2882"/>
                  <a:gd name="T5" fmla="*/ 424 h 1671"/>
                  <a:gd name="T6" fmla="*/ 2203 w 2882"/>
                  <a:gd name="T7" fmla="*/ 343 h 1671"/>
                  <a:gd name="T8" fmla="*/ 1970 w 2882"/>
                  <a:gd name="T9" fmla="*/ 277 h 1671"/>
                  <a:gd name="T10" fmla="*/ 1807 w 2882"/>
                  <a:gd name="T11" fmla="*/ 212 h 1671"/>
                  <a:gd name="T12" fmla="*/ 1693 w 2882"/>
                  <a:gd name="T13" fmla="*/ 152 h 1671"/>
                  <a:gd name="T14" fmla="*/ 1628 w 2882"/>
                  <a:gd name="T15" fmla="*/ 103 h 1671"/>
                  <a:gd name="T16" fmla="*/ 1590 w 2882"/>
                  <a:gd name="T17" fmla="*/ 60 h 1671"/>
                  <a:gd name="T18" fmla="*/ 1579 w 2882"/>
                  <a:gd name="T19" fmla="*/ 27 h 1671"/>
                  <a:gd name="T20" fmla="*/ 1585 w 2882"/>
                  <a:gd name="T21" fmla="*/ 0 h 1671"/>
                  <a:gd name="T22" fmla="*/ 1557 w 2882"/>
                  <a:gd name="T23" fmla="*/ 49 h 1671"/>
                  <a:gd name="T24" fmla="*/ 1568 w 2882"/>
                  <a:gd name="T25" fmla="*/ 98 h 1671"/>
                  <a:gd name="T26" fmla="*/ 1617 w 2882"/>
                  <a:gd name="T27" fmla="*/ 141 h 1671"/>
                  <a:gd name="T28" fmla="*/ 1688 w 2882"/>
                  <a:gd name="T29" fmla="*/ 185 h 1671"/>
                  <a:gd name="T30" fmla="*/ 1791 w 2882"/>
                  <a:gd name="T31" fmla="*/ 228 h 1671"/>
                  <a:gd name="T32" fmla="*/ 2040 w 2882"/>
                  <a:gd name="T33" fmla="*/ 310 h 1671"/>
                  <a:gd name="T34" fmla="*/ 2285 w 2882"/>
                  <a:gd name="T35" fmla="*/ 381 h 1671"/>
                  <a:gd name="T36" fmla="*/ 2464 w 2882"/>
                  <a:gd name="T37" fmla="*/ 435 h 1671"/>
                  <a:gd name="T38" fmla="*/ 2605 w 2882"/>
                  <a:gd name="T39" fmla="*/ 484 h 1671"/>
                  <a:gd name="T40" fmla="*/ 2708 w 2882"/>
                  <a:gd name="T41" fmla="*/ 528 h 1671"/>
                  <a:gd name="T42" fmla="*/ 2768 w 2882"/>
                  <a:gd name="T43" fmla="*/ 560 h 1671"/>
                  <a:gd name="T44" fmla="*/ 2795 w 2882"/>
                  <a:gd name="T45" fmla="*/ 593 h 1671"/>
                  <a:gd name="T46" fmla="*/ 2795 w 2882"/>
                  <a:gd name="T47" fmla="*/ 642 h 1671"/>
                  <a:gd name="T48" fmla="*/ 2762 w 2882"/>
                  <a:gd name="T49" fmla="*/ 691 h 1671"/>
                  <a:gd name="T50" fmla="*/ 2692 w 2882"/>
                  <a:gd name="T51" fmla="*/ 735 h 1671"/>
                  <a:gd name="T52" fmla="*/ 2589 w 2882"/>
                  <a:gd name="T53" fmla="*/ 778 h 1671"/>
                  <a:gd name="T54" fmla="*/ 2458 w 2882"/>
                  <a:gd name="T55" fmla="*/ 822 h 1671"/>
                  <a:gd name="T56" fmla="*/ 2301 w 2882"/>
                  <a:gd name="T57" fmla="*/ 865 h 1671"/>
                  <a:gd name="T58" fmla="*/ 2030 w 2882"/>
                  <a:gd name="T59" fmla="*/ 930 h 1671"/>
                  <a:gd name="T60" fmla="*/ 1606 w 2882"/>
                  <a:gd name="T61" fmla="*/ 1034 h 1671"/>
                  <a:gd name="T62" fmla="*/ 1145 w 2882"/>
                  <a:gd name="T63" fmla="*/ 1164 h 1671"/>
                  <a:gd name="T64" fmla="*/ 673 w 2882"/>
                  <a:gd name="T65" fmla="*/ 1328 h 1671"/>
                  <a:gd name="T66" fmla="*/ 217 w 2882"/>
                  <a:gd name="T67" fmla="*/ 1545 h 1671"/>
                  <a:gd name="T68" fmla="*/ 353 w 2882"/>
                  <a:gd name="T69" fmla="*/ 1671 h 1671"/>
                  <a:gd name="T70" fmla="*/ 754 w 2882"/>
                  <a:gd name="T71" fmla="*/ 1469 h 1671"/>
                  <a:gd name="T72" fmla="*/ 1145 w 2882"/>
                  <a:gd name="T73" fmla="*/ 1311 h 1671"/>
                  <a:gd name="T74" fmla="*/ 1519 w 2882"/>
                  <a:gd name="T75" fmla="*/ 1186 h 1671"/>
                  <a:gd name="T76" fmla="*/ 1861 w 2882"/>
                  <a:gd name="T77" fmla="*/ 1083 h 1671"/>
                  <a:gd name="T78" fmla="*/ 2165 w 2882"/>
                  <a:gd name="T79" fmla="*/ 1007 h 1671"/>
                  <a:gd name="T80" fmla="*/ 2426 w 2882"/>
                  <a:gd name="T81" fmla="*/ 947 h 1671"/>
                  <a:gd name="T82" fmla="*/ 2626 w 2882"/>
                  <a:gd name="T83" fmla="*/ 892 h 1671"/>
                  <a:gd name="T84" fmla="*/ 2762 w 2882"/>
                  <a:gd name="T85" fmla="*/ 838 h 1671"/>
                  <a:gd name="T86" fmla="*/ 2827 w 2882"/>
                  <a:gd name="T87" fmla="*/ 794 h 1671"/>
                  <a:gd name="T88" fmla="*/ 2865 w 2882"/>
                  <a:gd name="T89" fmla="*/ 745 h 1671"/>
                  <a:gd name="T90" fmla="*/ 2882 w 2882"/>
                  <a:gd name="T91" fmla="*/ 702 h 1671"/>
                  <a:gd name="T92" fmla="*/ 2854 w 2882"/>
                  <a:gd name="T93" fmla="*/ 620 h 1671"/>
                  <a:gd name="T94" fmla="*/ 2800 w 2882"/>
                  <a:gd name="T95" fmla="*/ 560 h 1671"/>
                  <a:gd name="T96" fmla="*/ 2773 w 2882"/>
                  <a:gd name="T97" fmla="*/ 544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/>
            </p:spPr>
            <p:txBody>
              <a:bodyPr/>
              <a:lstStyle/>
              <a:p>
                <a:pPr>
                  <a:defRPr/>
                </a:pPr>
                <a:endParaRPr lang="en-US" sz="1800"/>
              </a:p>
            </p:txBody>
          </p:sp>
          <p:sp>
            <p:nvSpPr>
              <p:cNvPr id="75783" name="Freeform 7">
                <a:extLst>
                  <a:ext uri="{FF2B5EF4-FFF2-40B4-BE49-F238E27FC236}">
                    <a16:creationId xmlns:a16="http://schemas.microsoft.com/office/drawing/2014/main" id="{499A3E42-7FF8-496E-8E77-21F2A197121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>
                  <a:gd name="T0" fmla="*/ 1259 w 1259"/>
                  <a:gd name="T1" fmla="*/ 615 h 811"/>
                  <a:gd name="T2" fmla="*/ 1248 w 1259"/>
                  <a:gd name="T3" fmla="*/ 588 h 811"/>
                  <a:gd name="T4" fmla="*/ 1237 w 1259"/>
                  <a:gd name="T5" fmla="*/ 566 h 811"/>
                  <a:gd name="T6" fmla="*/ 1216 w 1259"/>
                  <a:gd name="T7" fmla="*/ 539 h 811"/>
                  <a:gd name="T8" fmla="*/ 1188 w 1259"/>
                  <a:gd name="T9" fmla="*/ 517 h 811"/>
                  <a:gd name="T10" fmla="*/ 1123 w 1259"/>
                  <a:gd name="T11" fmla="*/ 479 h 811"/>
                  <a:gd name="T12" fmla="*/ 1042 w 1259"/>
                  <a:gd name="T13" fmla="*/ 441 h 811"/>
                  <a:gd name="T14" fmla="*/ 944 w 1259"/>
                  <a:gd name="T15" fmla="*/ 408 h 811"/>
                  <a:gd name="T16" fmla="*/ 841 w 1259"/>
                  <a:gd name="T17" fmla="*/ 381 h 811"/>
                  <a:gd name="T18" fmla="*/ 727 w 1259"/>
                  <a:gd name="T19" fmla="*/ 348 h 811"/>
                  <a:gd name="T20" fmla="*/ 613 w 1259"/>
                  <a:gd name="T21" fmla="*/ 321 h 811"/>
                  <a:gd name="T22" fmla="*/ 499 w 1259"/>
                  <a:gd name="T23" fmla="*/ 294 h 811"/>
                  <a:gd name="T24" fmla="*/ 391 w 1259"/>
                  <a:gd name="T25" fmla="*/ 261 h 811"/>
                  <a:gd name="T26" fmla="*/ 288 w 1259"/>
                  <a:gd name="T27" fmla="*/ 229 h 811"/>
                  <a:gd name="T28" fmla="*/ 195 w 1259"/>
                  <a:gd name="T29" fmla="*/ 196 h 811"/>
                  <a:gd name="T30" fmla="*/ 119 w 1259"/>
                  <a:gd name="T31" fmla="*/ 152 h 811"/>
                  <a:gd name="T32" fmla="*/ 54 w 1259"/>
                  <a:gd name="T33" fmla="*/ 109 h 811"/>
                  <a:gd name="T34" fmla="*/ 33 w 1259"/>
                  <a:gd name="T35" fmla="*/ 87 h 811"/>
                  <a:gd name="T36" fmla="*/ 16 w 1259"/>
                  <a:gd name="T37" fmla="*/ 60 h 811"/>
                  <a:gd name="T38" fmla="*/ 5 w 1259"/>
                  <a:gd name="T39" fmla="*/ 33 h 811"/>
                  <a:gd name="T40" fmla="*/ 0 w 1259"/>
                  <a:gd name="T41" fmla="*/ 0 h 811"/>
                  <a:gd name="T42" fmla="*/ 0 w 1259"/>
                  <a:gd name="T43" fmla="*/ 6 h 811"/>
                  <a:gd name="T44" fmla="*/ 0 w 1259"/>
                  <a:gd name="T45" fmla="*/ 11 h 811"/>
                  <a:gd name="T46" fmla="*/ 0 w 1259"/>
                  <a:gd name="T47" fmla="*/ 38 h 811"/>
                  <a:gd name="T48" fmla="*/ 5 w 1259"/>
                  <a:gd name="T49" fmla="*/ 60 h 811"/>
                  <a:gd name="T50" fmla="*/ 16 w 1259"/>
                  <a:gd name="T51" fmla="*/ 87 h 811"/>
                  <a:gd name="T52" fmla="*/ 33 w 1259"/>
                  <a:gd name="T53" fmla="*/ 114 h 811"/>
                  <a:gd name="T54" fmla="*/ 54 w 1259"/>
                  <a:gd name="T55" fmla="*/ 142 h 811"/>
                  <a:gd name="T56" fmla="*/ 87 w 1259"/>
                  <a:gd name="T57" fmla="*/ 174 h 811"/>
                  <a:gd name="T58" fmla="*/ 125 w 1259"/>
                  <a:gd name="T59" fmla="*/ 207 h 811"/>
                  <a:gd name="T60" fmla="*/ 179 w 1259"/>
                  <a:gd name="T61" fmla="*/ 240 h 811"/>
                  <a:gd name="T62" fmla="*/ 244 w 1259"/>
                  <a:gd name="T63" fmla="*/ 278 h 811"/>
                  <a:gd name="T64" fmla="*/ 326 w 1259"/>
                  <a:gd name="T65" fmla="*/ 310 h 811"/>
                  <a:gd name="T66" fmla="*/ 418 w 1259"/>
                  <a:gd name="T67" fmla="*/ 348 h 811"/>
                  <a:gd name="T68" fmla="*/ 526 w 1259"/>
                  <a:gd name="T69" fmla="*/ 381 h 811"/>
                  <a:gd name="T70" fmla="*/ 657 w 1259"/>
                  <a:gd name="T71" fmla="*/ 414 h 811"/>
                  <a:gd name="T72" fmla="*/ 749 w 1259"/>
                  <a:gd name="T73" fmla="*/ 435 h 811"/>
                  <a:gd name="T74" fmla="*/ 830 w 1259"/>
                  <a:gd name="T75" fmla="*/ 463 h 811"/>
                  <a:gd name="T76" fmla="*/ 901 w 1259"/>
                  <a:gd name="T77" fmla="*/ 490 h 811"/>
                  <a:gd name="T78" fmla="*/ 966 w 1259"/>
                  <a:gd name="T79" fmla="*/ 512 h 811"/>
                  <a:gd name="T80" fmla="*/ 1015 w 1259"/>
                  <a:gd name="T81" fmla="*/ 539 h 811"/>
                  <a:gd name="T82" fmla="*/ 1053 w 1259"/>
                  <a:gd name="T83" fmla="*/ 566 h 811"/>
                  <a:gd name="T84" fmla="*/ 1080 w 1259"/>
                  <a:gd name="T85" fmla="*/ 593 h 811"/>
                  <a:gd name="T86" fmla="*/ 1102 w 1259"/>
                  <a:gd name="T87" fmla="*/ 620 h 811"/>
                  <a:gd name="T88" fmla="*/ 1112 w 1259"/>
                  <a:gd name="T89" fmla="*/ 648 h 811"/>
                  <a:gd name="T90" fmla="*/ 1118 w 1259"/>
                  <a:gd name="T91" fmla="*/ 675 h 811"/>
                  <a:gd name="T92" fmla="*/ 1112 w 1259"/>
                  <a:gd name="T93" fmla="*/ 697 h 811"/>
                  <a:gd name="T94" fmla="*/ 1096 w 1259"/>
                  <a:gd name="T95" fmla="*/ 724 h 811"/>
                  <a:gd name="T96" fmla="*/ 1080 w 1259"/>
                  <a:gd name="T97" fmla="*/ 746 h 811"/>
                  <a:gd name="T98" fmla="*/ 1053 w 1259"/>
                  <a:gd name="T99" fmla="*/ 767 h 811"/>
                  <a:gd name="T100" fmla="*/ 1015 w 1259"/>
                  <a:gd name="T101" fmla="*/ 789 h 811"/>
                  <a:gd name="T102" fmla="*/ 977 w 1259"/>
                  <a:gd name="T103" fmla="*/ 811 h 811"/>
                  <a:gd name="T104" fmla="*/ 1047 w 1259"/>
                  <a:gd name="T105" fmla="*/ 789 h 811"/>
                  <a:gd name="T106" fmla="*/ 1107 w 1259"/>
                  <a:gd name="T107" fmla="*/ 767 h 811"/>
                  <a:gd name="T108" fmla="*/ 1156 w 1259"/>
                  <a:gd name="T109" fmla="*/ 746 h 811"/>
                  <a:gd name="T110" fmla="*/ 1199 w 1259"/>
                  <a:gd name="T111" fmla="*/ 724 h 811"/>
                  <a:gd name="T112" fmla="*/ 1226 w 1259"/>
                  <a:gd name="T113" fmla="*/ 702 h 811"/>
                  <a:gd name="T114" fmla="*/ 1248 w 1259"/>
                  <a:gd name="T115" fmla="*/ 675 h 811"/>
                  <a:gd name="T116" fmla="*/ 1259 w 1259"/>
                  <a:gd name="T117" fmla="*/ 648 h 811"/>
                  <a:gd name="T118" fmla="*/ 1259 w 1259"/>
                  <a:gd name="T119" fmla="*/ 615 h 811"/>
                  <a:gd name="T120" fmla="*/ 1259 w 1259"/>
                  <a:gd name="T121" fmla="*/ 615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/>
            </p:spPr>
            <p:txBody>
              <a:bodyPr/>
              <a:lstStyle/>
              <a:p>
                <a:pPr>
                  <a:defRPr/>
                </a:pPr>
                <a:endParaRPr lang="en-US" sz="1800"/>
              </a:p>
            </p:txBody>
          </p:sp>
          <p:sp>
            <p:nvSpPr>
              <p:cNvPr id="75784" name="Freeform 8">
                <a:extLst>
                  <a:ext uri="{FF2B5EF4-FFF2-40B4-BE49-F238E27FC236}">
                    <a16:creationId xmlns:a16="http://schemas.microsoft.com/office/drawing/2014/main" id="{0C77D136-DD08-47AD-98DC-AF0610F4B8F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>
                  <a:gd name="T0" fmla="*/ 92 w 2849"/>
                  <a:gd name="T1" fmla="*/ 958 h 969"/>
                  <a:gd name="T2" fmla="*/ 0 w 2849"/>
                  <a:gd name="T3" fmla="*/ 969 h 969"/>
                  <a:gd name="T4" fmla="*/ 391 w 2849"/>
                  <a:gd name="T5" fmla="*/ 969 h 969"/>
                  <a:gd name="T6" fmla="*/ 434 w 2849"/>
                  <a:gd name="T7" fmla="*/ 947 h 969"/>
                  <a:gd name="T8" fmla="*/ 483 w 2849"/>
                  <a:gd name="T9" fmla="*/ 914 h 969"/>
                  <a:gd name="T10" fmla="*/ 554 w 2849"/>
                  <a:gd name="T11" fmla="*/ 876 h 969"/>
                  <a:gd name="T12" fmla="*/ 635 w 2849"/>
                  <a:gd name="T13" fmla="*/ 838 h 969"/>
                  <a:gd name="T14" fmla="*/ 727 w 2849"/>
                  <a:gd name="T15" fmla="*/ 794 h 969"/>
                  <a:gd name="T16" fmla="*/ 836 w 2849"/>
                  <a:gd name="T17" fmla="*/ 745 h 969"/>
                  <a:gd name="T18" fmla="*/ 961 w 2849"/>
                  <a:gd name="T19" fmla="*/ 696 h 969"/>
                  <a:gd name="T20" fmla="*/ 1102 w 2849"/>
                  <a:gd name="T21" fmla="*/ 642 h 969"/>
                  <a:gd name="T22" fmla="*/ 1259 w 2849"/>
                  <a:gd name="T23" fmla="*/ 582 h 969"/>
                  <a:gd name="T24" fmla="*/ 1433 w 2849"/>
                  <a:gd name="T25" fmla="*/ 522 h 969"/>
                  <a:gd name="T26" fmla="*/ 1623 w 2849"/>
                  <a:gd name="T27" fmla="*/ 462 h 969"/>
                  <a:gd name="T28" fmla="*/ 1829 w 2849"/>
                  <a:gd name="T29" fmla="*/ 403 h 969"/>
                  <a:gd name="T30" fmla="*/ 2057 w 2849"/>
                  <a:gd name="T31" fmla="*/ 343 h 969"/>
                  <a:gd name="T32" fmla="*/ 2301 w 2849"/>
                  <a:gd name="T33" fmla="*/ 283 h 969"/>
                  <a:gd name="T34" fmla="*/ 2567 w 2849"/>
                  <a:gd name="T35" fmla="*/ 223 h 969"/>
                  <a:gd name="T36" fmla="*/ 2849 w 2849"/>
                  <a:gd name="T37" fmla="*/ 163 h 969"/>
                  <a:gd name="T38" fmla="*/ 2849 w 2849"/>
                  <a:gd name="T39" fmla="*/ 0 h 969"/>
                  <a:gd name="T40" fmla="*/ 2817 w 2849"/>
                  <a:gd name="T41" fmla="*/ 16 h 969"/>
                  <a:gd name="T42" fmla="*/ 2773 w 2849"/>
                  <a:gd name="T43" fmla="*/ 33 h 969"/>
                  <a:gd name="T44" fmla="*/ 2719 w 2849"/>
                  <a:gd name="T45" fmla="*/ 54 h 969"/>
                  <a:gd name="T46" fmla="*/ 2648 w 2849"/>
                  <a:gd name="T47" fmla="*/ 76 h 969"/>
                  <a:gd name="T48" fmla="*/ 2572 w 2849"/>
                  <a:gd name="T49" fmla="*/ 98 h 969"/>
                  <a:gd name="T50" fmla="*/ 2491 w 2849"/>
                  <a:gd name="T51" fmla="*/ 120 h 969"/>
                  <a:gd name="T52" fmla="*/ 2399 w 2849"/>
                  <a:gd name="T53" fmla="*/ 147 h 969"/>
                  <a:gd name="T54" fmla="*/ 2301 w 2849"/>
                  <a:gd name="T55" fmla="*/ 169 h 969"/>
                  <a:gd name="T56" fmla="*/ 2095 w 2849"/>
                  <a:gd name="T57" fmla="*/ 223 h 969"/>
                  <a:gd name="T58" fmla="*/ 1889 w 2849"/>
                  <a:gd name="T59" fmla="*/ 277 h 969"/>
                  <a:gd name="T60" fmla="*/ 1688 w 2849"/>
                  <a:gd name="T61" fmla="*/ 326 h 969"/>
                  <a:gd name="T62" fmla="*/ 1590 w 2849"/>
                  <a:gd name="T63" fmla="*/ 354 h 969"/>
                  <a:gd name="T64" fmla="*/ 1503 w 2849"/>
                  <a:gd name="T65" fmla="*/ 381 h 969"/>
                  <a:gd name="T66" fmla="*/ 1107 w 2849"/>
                  <a:gd name="T67" fmla="*/ 506 h 969"/>
                  <a:gd name="T68" fmla="*/ 912 w 2849"/>
                  <a:gd name="T69" fmla="*/ 577 h 969"/>
                  <a:gd name="T70" fmla="*/ 727 w 2849"/>
                  <a:gd name="T71" fmla="*/ 647 h 969"/>
                  <a:gd name="T72" fmla="*/ 548 w 2849"/>
                  <a:gd name="T73" fmla="*/ 718 h 969"/>
                  <a:gd name="T74" fmla="*/ 380 w 2849"/>
                  <a:gd name="T75" fmla="*/ 794 h 969"/>
                  <a:gd name="T76" fmla="*/ 228 w 2849"/>
                  <a:gd name="T77" fmla="*/ 876 h 969"/>
                  <a:gd name="T78" fmla="*/ 92 w 2849"/>
                  <a:gd name="T79" fmla="*/ 958 h 969"/>
                  <a:gd name="T80" fmla="*/ 92 w 2849"/>
                  <a:gd name="T81" fmla="*/ 958 h 9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/>
            </p:spPr>
            <p:txBody>
              <a:bodyPr/>
              <a:lstStyle/>
              <a:p>
                <a:pPr>
                  <a:defRPr/>
                </a:pPr>
                <a:endParaRPr lang="en-US" sz="1800"/>
              </a:p>
            </p:txBody>
          </p:sp>
          <p:sp>
            <p:nvSpPr>
              <p:cNvPr id="1038" name="Freeform 9">
                <a:extLst>
                  <a:ext uri="{FF2B5EF4-FFF2-40B4-BE49-F238E27FC236}">
                    <a16:creationId xmlns:a16="http://schemas.microsoft.com/office/drawing/2014/main" id="{24118BE8-5076-49BC-BC15-43A7AFF0BEC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>
                  <a:gd name="T0" fmla="*/ 1433 w 3007"/>
                  <a:gd name="T1" fmla="*/ 474 h 2085"/>
                  <a:gd name="T2" fmla="*/ 1460 w 3007"/>
                  <a:gd name="T3" fmla="*/ 528 h 2085"/>
                  <a:gd name="T4" fmla="*/ 1541 w 3007"/>
                  <a:gd name="T5" fmla="*/ 593 h 2085"/>
                  <a:gd name="T6" fmla="*/ 1715 w 3007"/>
                  <a:gd name="T7" fmla="*/ 670 h 2085"/>
                  <a:gd name="T8" fmla="*/ 1927 w 3007"/>
                  <a:gd name="T9" fmla="*/ 735 h 2085"/>
                  <a:gd name="T10" fmla="*/ 2155 w 3007"/>
                  <a:gd name="T11" fmla="*/ 789 h 2085"/>
                  <a:gd name="T12" fmla="*/ 2372 w 3007"/>
                  <a:gd name="T13" fmla="*/ 849 h 2085"/>
                  <a:gd name="T14" fmla="*/ 2551 w 3007"/>
                  <a:gd name="T15" fmla="*/ 920 h 2085"/>
                  <a:gd name="T16" fmla="*/ 2638 w 3007"/>
                  <a:gd name="T17" fmla="*/ 980 h 2085"/>
                  <a:gd name="T18" fmla="*/ 2676 w 3007"/>
                  <a:gd name="T19" fmla="*/ 1029 h 2085"/>
                  <a:gd name="T20" fmla="*/ 2681 w 3007"/>
                  <a:gd name="T21" fmla="*/ 1083 h 2085"/>
                  <a:gd name="T22" fmla="*/ 2665 w 3007"/>
                  <a:gd name="T23" fmla="*/ 1127 h 2085"/>
                  <a:gd name="T24" fmla="*/ 2616 w 3007"/>
                  <a:gd name="T25" fmla="*/ 1170 h 2085"/>
                  <a:gd name="T26" fmla="*/ 2545 w 3007"/>
                  <a:gd name="T27" fmla="*/ 1208 h 2085"/>
                  <a:gd name="T28" fmla="*/ 2448 w 3007"/>
                  <a:gd name="T29" fmla="*/ 1241 h 2085"/>
                  <a:gd name="T30" fmla="*/ 2328 w 3007"/>
                  <a:gd name="T31" fmla="*/ 1274 h 2085"/>
                  <a:gd name="T32" fmla="*/ 2106 w 3007"/>
                  <a:gd name="T33" fmla="*/ 1328 h 2085"/>
                  <a:gd name="T34" fmla="*/ 1742 w 3007"/>
                  <a:gd name="T35" fmla="*/ 1421 h 2085"/>
                  <a:gd name="T36" fmla="*/ 1308 w 3007"/>
                  <a:gd name="T37" fmla="*/ 1540 h 2085"/>
                  <a:gd name="T38" fmla="*/ 820 w 3007"/>
                  <a:gd name="T39" fmla="*/ 1709 h 2085"/>
                  <a:gd name="T40" fmla="*/ 282 w 3007"/>
                  <a:gd name="T41" fmla="*/ 1943 h 2085"/>
                  <a:gd name="T42" fmla="*/ 152 w 3007"/>
                  <a:gd name="T43" fmla="*/ 2085 h 2085"/>
                  <a:gd name="T44" fmla="*/ 386 w 3007"/>
                  <a:gd name="T45" fmla="*/ 1992 h 2085"/>
                  <a:gd name="T46" fmla="*/ 700 w 3007"/>
                  <a:gd name="T47" fmla="*/ 1834 h 2085"/>
                  <a:gd name="T48" fmla="*/ 1064 w 3007"/>
                  <a:gd name="T49" fmla="*/ 1693 h 2085"/>
                  <a:gd name="T50" fmla="*/ 1661 w 3007"/>
                  <a:gd name="T51" fmla="*/ 1497 h 2085"/>
                  <a:gd name="T52" fmla="*/ 1845 w 3007"/>
                  <a:gd name="T53" fmla="*/ 1442 h 2085"/>
                  <a:gd name="T54" fmla="*/ 2252 w 3007"/>
                  <a:gd name="T55" fmla="*/ 1339 h 2085"/>
                  <a:gd name="T56" fmla="*/ 2551 w 3007"/>
                  <a:gd name="T57" fmla="*/ 1263 h 2085"/>
                  <a:gd name="T58" fmla="*/ 2730 w 3007"/>
                  <a:gd name="T59" fmla="*/ 1214 h 2085"/>
                  <a:gd name="T60" fmla="*/ 2876 w 3007"/>
                  <a:gd name="T61" fmla="*/ 1170 h 2085"/>
                  <a:gd name="T62" fmla="*/ 2974 w 3007"/>
                  <a:gd name="T63" fmla="*/ 1132 h 2085"/>
                  <a:gd name="T64" fmla="*/ 3007 w 3007"/>
                  <a:gd name="T65" fmla="*/ 871 h 2085"/>
                  <a:gd name="T66" fmla="*/ 2860 w 3007"/>
                  <a:gd name="T67" fmla="*/ 844 h 2085"/>
                  <a:gd name="T68" fmla="*/ 2670 w 3007"/>
                  <a:gd name="T69" fmla="*/ 806 h 2085"/>
                  <a:gd name="T70" fmla="*/ 2458 w 3007"/>
                  <a:gd name="T71" fmla="*/ 757 h 2085"/>
                  <a:gd name="T72" fmla="*/ 2138 w 3007"/>
                  <a:gd name="T73" fmla="*/ 670 h 2085"/>
                  <a:gd name="T74" fmla="*/ 1959 w 3007"/>
                  <a:gd name="T75" fmla="*/ 604 h 2085"/>
                  <a:gd name="T76" fmla="*/ 1824 w 3007"/>
                  <a:gd name="T77" fmla="*/ 534 h 2085"/>
                  <a:gd name="T78" fmla="*/ 1769 w 3007"/>
                  <a:gd name="T79" fmla="*/ 474 h 2085"/>
                  <a:gd name="T80" fmla="*/ 1753 w 3007"/>
                  <a:gd name="T81" fmla="*/ 436 h 2085"/>
                  <a:gd name="T82" fmla="*/ 1780 w 3007"/>
                  <a:gd name="T83" fmla="*/ 381 h 2085"/>
                  <a:gd name="T84" fmla="*/ 1862 w 3007"/>
                  <a:gd name="T85" fmla="*/ 316 h 2085"/>
                  <a:gd name="T86" fmla="*/ 1986 w 3007"/>
                  <a:gd name="T87" fmla="*/ 267 h 2085"/>
                  <a:gd name="T88" fmla="*/ 2149 w 3007"/>
                  <a:gd name="T89" fmla="*/ 229 h 2085"/>
                  <a:gd name="T90" fmla="*/ 2431 w 3007"/>
                  <a:gd name="T91" fmla="*/ 180 h 2085"/>
                  <a:gd name="T92" fmla="*/ 2827 w 3007"/>
                  <a:gd name="T93" fmla="*/ 125 h 2085"/>
                  <a:gd name="T94" fmla="*/ 3007 w 3007"/>
                  <a:gd name="T95" fmla="*/ 87 h 2085"/>
                  <a:gd name="T96" fmla="*/ 2909 w 3007"/>
                  <a:gd name="T97" fmla="*/ 22 h 2085"/>
                  <a:gd name="T98" fmla="*/ 2676 w 3007"/>
                  <a:gd name="T99" fmla="*/ 66 h 2085"/>
                  <a:gd name="T100" fmla="*/ 2285 w 3007"/>
                  <a:gd name="T101" fmla="*/ 120 h 2085"/>
                  <a:gd name="T102" fmla="*/ 2030 w 3007"/>
                  <a:gd name="T103" fmla="*/ 158 h 2085"/>
                  <a:gd name="T104" fmla="*/ 1791 w 3007"/>
                  <a:gd name="T105" fmla="*/ 202 h 2085"/>
                  <a:gd name="T106" fmla="*/ 1601 w 3007"/>
                  <a:gd name="T107" fmla="*/ 261 h 2085"/>
                  <a:gd name="T108" fmla="*/ 1471 w 3007"/>
                  <a:gd name="T109" fmla="*/ 338 h 2085"/>
                  <a:gd name="T110" fmla="*/ 1438 w 3007"/>
                  <a:gd name="T111" fmla="*/ 387 h 2085"/>
                  <a:gd name="T112" fmla="*/ 1427 w 3007"/>
                  <a:gd name="T113" fmla="*/ 441 h 2085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 sz="1800"/>
              </a:p>
            </p:txBody>
          </p:sp>
          <p:sp>
            <p:nvSpPr>
              <p:cNvPr id="75786" name="Freeform 10">
                <a:extLst>
                  <a:ext uri="{FF2B5EF4-FFF2-40B4-BE49-F238E27FC236}">
                    <a16:creationId xmlns:a16="http://schemas.microsoft.com/office/drawing/2014/main" id="{B04802B8-FF30-4516-A665-A6B87DDB6D2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>
                  <a:gd name="T0" fmla="*/ 0 w 1248"/>
                  <a:gd name="T1" fmla="*/ 332 h 539"/>
                  <a:gd name="T2" fmla="*/ 0 w 1248"/>
                  <a:gd name="T3" fmla="*/ 360 h 539"/>
                  <a:gd name="T4" fmla="*/ 5 w 1248"/>
                  <a:gd name="T5" fmla="*/ 387 h 539"/>
                  <a:gd name="T6" fmla="*/ 27 w 1248"/>
                  <a:gd name="T7" fmla="*/ 414 h 539"/>
                  <a:gd name="T8" fmla="*/ 54 w 1248"/>
                  <a:gd name="T9" fmla="*/ 436 h 539"/>
                  <a:gd name="T10" fmla="*/ 92 w 1248"/>
                  <a:gd name="T11" fmla="*/ 463 h 539"/>
                  <a:gd name="T12" fmla="*/ 141 w 1248"/>
                  <a:gd name="T13" fmla="*/ 490 h 539"/>
                  <a:gd name="T14" fmla="*/ 195 w 1248"/>
                  <a:gd name="T15" fmla="*/ 512 h 539"/>
                  <a:gd name="T16" fmla="*/ 255 w 1248"/>
                  <a:gd name="T17" fmla="*/ 539 h 539"/>
                  <a:gd name="T18" fmla="*/ 212 w 1248"/>
                  <a:gd name="T19" fmla="*/ 517 h 539"/>
                  <a:gd name="T20" fmla="*/ 179 w 1248"/>
                  <a:gd name="T21" fmla="*/ 490 h 539"/>
                  <a:gd name="T22" fmla="*/ 157 w 1248"/>
                  <a:gd name="T23" fmla="*/ 468 h 539"/>
                  <a:gd name="T24" fmla="*/ 141 w 1248"/>
                  <a:gd name="T25" fmla="*/ 447 h 539"/>
                  <a:gd name="T26" fmla="*/ 136 w 1248"/>
                  <a:gd name="T27" fmla="*/ 425 h 539"/>
                  <a:gd name="T28" fmla="*/ 136 w 1248"/>
                  <a:gd name="T29" fmla="*/ 403 h 539"/>
                  <a:gd name="T30" fmla="*/ 141 w 1248"/>
                  <a:gd name="T31" fmla="*/ 381 h 539"/>
                  <a:gd name="T32" fmla="*/ 157 w 1248"/>
                  <a:gd name="T33" fmla="*/ 365 h 539"/>
                  <a:gd name="T34" fmla="*/ 179 w 1248"/>
                  <a:gd name="T35" fmla="*/ 343 h 539"/>
                  <a:gd name="T36" fmla="*/ 201 w 1248"/>
                  <a:gd name="T37" fmla="*/ 327 h 539"/>
                  <a:gd name="T38" fmla="*/ 266 w 1248"/>
                  <a:gd name="T39" fmla="*/ 294 h 539"/>
                  <a:gd name="T40" fmla="*/ 353 w 1248"/>
                  <a:gd name="T41" fmla="*/ 262 h 539"/>
                  <a:gd name="T42" fmla="*/ 445 w 1248"/>
                  <a:gd name="T43" fmla="*/ 234 h 539"/>
                  <a:gd name="T44" fmla="*/ 554 w 1248"/>
                  <a:gd name="T45" fmla="*/ 213 h 539"/>
                  <a:gd name="T46" fmla="*/ 662 w 1248"/>
                  <a:gd name="T47" fmla="*/ 191 h 539"/>
                  <a:gd name="T48" fmla="*/ 890 w 1248"/>
                  <a:gd name="T49" fmla="*/ 153 h 539"/>
                  <a:gd name="T50" fmla="*/ 993 w 1248"/>
                  <a:gd name="T51" fmla="*/ 136 h 539"/>
                  <a:gd name="T52" fmla="*/ 1091 w 1248"/>
                  <a:gd name="T53" fmla="*/ 120 h 539"/>
                  <a:gd name="T54" fmla="*/ 1178 w 1248"/>
                  <a:gd name="T55" fmla="*/ 115 h 539"/>
                  <a:gd name="T56" fmla="*/ 1248 w 1248"/>
                  <a:gd name="T57" fmla="*/ 104 h 539"/>
                  <a:gd name="T58" fmla="*/ 1248 w 1248"/>
                  <a:gd name="T59" fmla="*/ 0 h 539"/>
                  <a:gd name="T60" fmla="*/ 1161 w 1248"/>
                  <a:gd name="T61" fmla="*/ 22 h 539"/>
                  <a:gd name="T62" fmla="*/ 1069 w 1248"/>
                  <a:gd name="T63" fmla="*/ 38 h 539"/>
                  <a:gd name="T64" fmla="*/ 874 w 1248"/>
                  <a:gd name="T65" fmla="*/ 71 h 539"/>
                  <a:gd name="T66" fmla="*/ 673 w 1248"/>
                  <a:gd name="T67" fmla="*/ 93 h 539"/>
                  <a:gd name="T68" fmla="*/ 483 w 1248"/>
                  <a:gd name="T69" fmla="*/ 126 h 539"/>
                  <a:gd name="T70" fmla="*/ 391 w 1248"/>
                  <a:gd name="T71" fmla="*/ 142 h 539"/>
                  <a:gd name="T72" fmla="*/ 309 w 1248"/>
                  <a:gd name="T73" fmla="*/ 158 h 539"/>
                  <a:gd name="T74" fmla="*/ 228 w 1248"/>
                  <a:gd name="T75" fmla="*/ 180 h 539"/>
                  <a:gd name="T76" fmla="*/ 163 w 1248"/>
                  <a:gd name="T77" fmla="*/ 202 h 539"/>
                  <a:gd name="T78" fmla="*/ 103 w 1248"/>
                  <a:gd name="T79" fmla="*/ 229 h 539"/>
                  <a:gd name="T80" fmla="*/ 54 w 1248"/>
                  <a:gd name="T81" fmla="*/ 256 h 539"/>
                  <a:gd name="T82" fmla="*/ 22 w 1248"/>
                  <a:gd name="T83" fmla="*/ 294 h 539"/>
                  <a:gd name="T84" fmla="*/ 0 w 1248"/>
                  <a:gd name="T85" fmla="*/ 332 h 539"/>
                  <a:gd name="T86" fmla="*/ 0 w 1248"/>
                  <a:gd name="T87" fmla="*/ 332 h 5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>
                <a:noFill/>
              </a:ln>
              <a:extLst/>
            </p:spPr>
            <p:txBody>
              <a:bodyPr/>
              <a:lstStyle/>
              <a:p>
                <a:pPr>
                  <a:defRPr/>
                </a:pPr>
                <a:endParaRPr lang="en-US" sz="1800"/>
              </a:p>
            </p:txBody>
          </p:sp>
        </p:grpSp>
        <p:sp>
          <p:nvSpPr>
            <p:cNvPr id="75787" name="Freeform 11">
              <a:extLst>
                <a:ext uri="{FF2B5EF4-FFF2-40B4-BE49-F238E27FC236}">
                  <a16:creationId xmlns:a16="http://schemas.microsoft.com/office/drawing/2014/main" id="{B306832F-3454-4203-8286-4C59A1A7F68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>
                <a:gd name="T0" fmla="*/ 982 w 2296"/>
                <a:gd name="T1" fmla="*/ 1061 h 1469"/>
                <a:gd name="T2" fmla="*/ 1357 w 2296"/>
                <a:gd name="T3" fmla="*/ 1012 h 1469"/>
                <a:gd name="T4" fmla="*/ 1666 w 2296"/>
                <a:gd name="T5" fmla="*/ 957 h 1469"/>
                <a:gd name="T6" fmla="*/ 1916 w 2296"/>
                <a:gd name="T7" fmla="*/ 897 h 1469"/>
                <a:gd name="T8" fmla="*/ 2100 w 2296"/>
                <a:gd name="T9" fmla="*/ 832 h 1469"/>
                <a:gd name="T10" fmla="*/ 2220 w 2296"/>
                <a:gd name="T11" fmla="*/ 756 h 1469"/>
                <a:gd name="T12" fmla="*/ 2285 w 2296"/>
                <a:gd name="T13" fmla="*/ 669 h 1469"/>
                <a:gd name="T14" fmla="*/ 2290 w 2296"/>
                <a:gd name="T15" fmla="*/ 560 h 1469"/>
                <a:gd name="T16" fmla="*/ 2241 w 2296"/>
                <a:gd name="T17" fmla="*/ 457 h 1469"/>
                <a:gd name="T18" fmla="*/ 2144 w 2296"/>
                <a:gd name="T19" fmla="*/ 364 h 1469"/>
                <a:gd name="T20" fmla="*/ 2008 w 2296"/>
                <a:gd name="T21" fmla="*/ 277 h 1469"/>
                <a:gd name="T22" fmla="*/ 1769 w 2296"/>
                <a:gd name="T23" fmla="*/ 157 h 1469"/>
                <a:gd name="T24" fmla="*/ 1612 w 2296"/>
                <a:gd name="T25" fmla="*/ 92 h 1469"/>
                <a:gd name="T26" fmla="*/ 1476 w 2296"/>
                <a:gd name="T27" fmla="*/ 43 h 1469"/>
                <a:gd name="T28" fmla="*/ 1384 w 2296"/>
                <a:gd name="T29" fmla="*/ 10 h 1469"/>
                <a:gd name="T30" fmla="*/ 1346 w 2296"/>
                <a:gd name="T31" fmla="*/ 0 h 1469"/>
                <a:gd name="T32" fmla="*/ 1655 w 2296"/>
                <a:gd name="T33" fmla="*/ 119 h 1469"/>
                <a:gd name="T34" fmla="*/ 1948 w 2296"/>
                <a:gd name="T35" fmla="*/ 255 h 1469"/>
                <a:gd name="T36" fmla="*/ 2068 w 2296"/>
                <a:gd name="T37" fmla="*/ 326 h 1469"/>
                <a:gd name="T38" fmla="*/ 2171 w 2296"/>
                <a:gd name="T39" fmla="*/ 402 h 1469"/>
                <a:gd name="T40" fmla="*/ 2236 w 2296"/>
                <a:gd name="T41" fmla="*/ 478 h 1469"/>
                <a:gd name="T42" fmla="*/ 2263 w 2296"/>
                <a:gd name="T43" fmla="*/ 560 h 1469"/>
                <a:gd name="T44" fmla="*/ 2241 w 2296"/>
                <a:gd name="T45" fmla="*/ 636 h 1469"/>
                <a:gd name="T46" fmla="*/ 2171 w 2296"/>
                <a:gd name="T47" fmla="*/ 702 h 1469"/>
                <a:gd name="T48" fmla="*/ 2062 w 2296"/>
                <a:gd name="T49" fmla="*/ 756 h 1469"/>
                <a:gd name="T50" fmla="*/ 1921 w 2296"/>
                <a:gd name="T51" fmla="*/ 800 h 1469"/>
                <a:gd name="T52" fmla="*/ 1748 w 2296"/>
                <a:gd name="T53" fmla="*/ 843 h 1469"/>
                <a:gd name="T54" fmla="*/ 1351 w 2296"/>
                <a:gd name="T55" fmla="*/ 908 h 1469"/>
                <a:gd name="T56" fmla="*/ 923 w 2296"/>
                <a:gd name="T57" fmla="*/ 968 h 1469"/>
                <a:gd name="T58" fmla="*/ 521 w 2296"/>
                <a:gd name="T59" fmla="*/ 1028 h 1469"/>
                <a:gd name="T60" fmla="*/ 353 w 2296"/>
                <a:gd name="T61" fmla="*/ 1066 h 1469"/>
                <a:gd name="T62" fmla="*/ 206 w 2296"/>
                <a:gd name="T63" fmla="*/ 1104 h 1469"/>
                <a:gd name="T64" fmla="*/ 92 w 2296"/>
                <a:gd name="T65" fmla="*/ 1148 h 1469"/>
                <a:gd name="T66" fmla="*/ 22 w 2296"/>
                <a:gd name="T67" fmla="*/ 1202 h 1469"/>
                <a:gd name="T68" fmla="*/ 0 w 2296"/>
                <a:gd name="T69" fmla="*/ 1262 h 1469"/>
                <a:gd name="T70" fmla="*/ 27 w 2296"/>
                <a:gd name="T71" fmla="*/ 1327 h 1469"/>
                <a:gd name="T72" fmla="*/ 98 w 2296"/>
                <a:gd name="T73" fmla="*/ 1382 h 1469"/>
                <a:gd name="T74" fmla="*/ 196 w 2296"/>
                <a:gd name="T75" fmla="*/ 1425 h 1469"/>
                <a:gd name="T76" fmla="*/ 326 w 2296"/>
                <a:gd name="T77" fmla="*/ 1469 h 1469"/>
                <a:gd name="T78" fmla="*/ 217 w 2296"/>
                <a:gd name="T79" fmla="*/ 1414 h 1469"/>
                <a:gd name="T80" fmla="*/ 147 w 2296"/>
                <a:gd name="T81" fmla="*/ 1360 h 1469"/>
                <a:gd name="T82" fmla="*/ 120 w 2296"/>
                <a:gd name="T83" fmla="*/ 1306 h 1469"/>
                <a:gd name="T84" fmla="*/ 141 w 2296"/>
                <a:gd name="T85" fmla="*/ 1257 h 1469"/>
                <a:gd name="T86" fmla="*/ 212 w 2296"/>
                <a:gd name="T87" fmla="*/ 1208 h 1469"/>
                <a:gd name="T88" fmla="*/ 342 w 2296"/>
                <a:gd name="T89" fmla="*/ 1164 h 1469"/>
                <a:gd name="T90" fmla="*/ 527 w 2296"/>
                <a:gd name="T91" fmla="*/ 1121 h 1469"/>
                <a:gd name="T92" fmla="*/ 771 w 2296"/>
                <a:gd name="T93" fmla="*/ 1088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en-US" sz="1800"/>
            </a:p>
          </p:txBody>
        </p:sp>
        <p:sp>
          <p:nvSpPr>
            <p:cNvPr id="1034" name="Freeform 12">
              <a:extLst>
                <a:ext uri="{FF2B5EF4-FFF2-40B4-BE49-F238E27FC236}">
                  <a16:creationId xmlns:a16="http://schemas.microsoft.com/office/drawing/2014/main" id="{D33A86D7-2E3C-464F-9E7F-1330E189AD2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>
                <a:gd name="T0" fmla="*/ 0 w 5740"/>
                <a:gd name="T1" fmla="*/ 0 h 1906"/>
                <a:gd name="T2" fmla="*/ 0 w 5740"/>
                <a:gd name="T3" fmla="*/ 661 h 1906"/>
                <a:gd name="T4" fmla="*/ 6016 w 5740"/>
                <a:gd name="T5" fmla="*/ 661 h 1906"/>
                <a:gd name="T6" fmla="*/ 6016 w 5740"/>
                <a:gd name="T7" fmla="*/ 0 h 1906"/>
                <a:gd name="T8" fmla="*/ 0 w 5740"/>
                <a:gd name="T9" fmla="*/ 0 h 1906"/>
                <a:gd name="T10" fmla="*/ 0 w 5740"/>
                <a:gd name="T11" fmla="*/ 0 h 190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sz="1800"/>
            </a:p>
          </p:txBody>
        </p:sp>
      </p:grpSp>
      <p:sp>
        <p:nvSpPr>
          <p:cNvPr id="75789" name="Rectangle 13">
            <a:extLst>
              <a:ext uri="{FF2B5EF4-FFF2-40B4-BE49-F238E27FC236}">
                <a16:creationId xmlns:a16="http://schemas.microsoft.com/office/drawing/2014/main" id="{1669AA37-83F3-417D-BA68-295A7FE2A30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5790" name="Rectangle 14">
            <a:extLst>
              <a:ext uri="{FF2B5EF4-FFF2-40B4-BE49-F238E27FC236}">
                <a16:creationId xmlns:a16="http://schemas.microsoft.com/office/drawing/2014/main" id="{66C5935C-DB97-4D08-9A6B-A18ADA9F010E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5791" name="Rectangle 15">
            <a:extLst>
              <a:ext uri="{FF2B5EF4-FFF2-40B4-BE49-F238E27FC236}">
                <a16:creationId xmlns:a16="http://schemas.microsoft.com/office/drawing/2014/main" id="{9F94E35E-96C7-494D-84FA-DC3F56ADD6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06770345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rketingweek.com/2017/05/24/ms-getting-bang-marketing-mix-buck/" TargetMode="External"/><Relationship Id="rId3" Type="http://schemas.openxmlformats.org/officeDocument/2006/relationships/hyperlink" Target="http://www.campaignlive.co.uk/article/m-s-guarantee-success-its-game-changing-loyalty-scheme/1368728" TargetMode="External"/><Relationship Id="rId7" Type="http://schemas.openxmlformats.org/officeDocument/2006/relationships/hyperlink" Target="https://www.marketingweek.com/2017/06/14/ms-customers-lens-brand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strategy-business.com/article/10-Principles-of-Customer-Strategy?gko=083a5" TargetMode="External"/><Relationship Id="rId5" Type="http://schemas.openxmlformats.org/officeDocument/2006/relationships/hyperlink" Target="http://www.econsultancy.com/five-reasons-for-m-s-woes-from-loyalty-to-innovation/" TargetMode="External"/><Relationship Id="rId4" Type="http://schemas.openxmlformats.org/officeDocument/2006/relationships/hyperlink" Target="http://www.cmo.com.au/article/633573/what-marks-spencer-did-boost-customer-satisfaction-globall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BCB4CE9-9350-4582-9188-73766234B0B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981199" y="289143"/>
            <a:ext cx="8229600" cy="1466850"/>
          </a:xfrm>
        </p:spPr>
        <p:txBody>
          <a:bodyPr/>
          <a:lstStyle/>
          <a:p>
            <a:r>
              <a:rPr lang="en-US" altLang="en-US" sz="3600" dirty="0">
                <a:effectLst/>
                <a:latin typeface="Bahnschrift SemiBold" panose="020B0502040204020203" pitchFamily="34" charset="0"/>
                <a:cs typeface="Aparajita" panose="020B0502040204020203" pitchFamily="18" charset="0"/>
              </a:rPr>
              <a:t>Customer Relationship Management (CRM) System 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BF58E7DE-50AB-47DA-9E7C-A6C41F273D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79796" y="4760638"/>
            <a:ext cx="5353273" cy="721906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Clr>
                <a:schemeClr val="tx1"/>
              </a:buClr>
              <a:buNone/>
              <a:defRPr/>
            </a:pPr>
            <a:r>
              <a:rPr lang="en-US" sz="1800" b="1" dirty="0">
                <a:latin typeface="Bahnschrift SemiBold" panose="020B0502040204020203" pitchFamily="34" charset="0"/>
              </a:rPr>
              <a:t>Presented by: </a:t>
            </a:r>
          </a:p>
          <a:p>
            <a:pPr marL="0" indent="0" algn="ctr" eaLnBrk="1" hangingPunct="1">
              <a:lnSpc>
                <a:spcPct val="80000"/>
              </a:lnSpc>
              <a:buClr>
                <a:schemeClr val="tx1"/>
              </a:buClr>
              <a:buNone/>
              <a:defRPr/>
            </a:pPr>
            <a:r>
              <a:rPr lang="en-US" sz="1600" b="1" dirty="0">
                <a:latin typeface="Bahnschrift SemiBold" panose="020B0502040204020203" pitchFamily="34" charset="0"/>
              </a:rPr>
              <a:t>Saniya Karim, Shelina Begum, Khalil Miah and </a:t>
            </a:r>
            <a:r>
              <a:rPr lang="en-US" sz="1600" b="1" dirty="0" err="1">
                <a:latin typeface="Bahnschrift SemiBold" panose="020B0502040204020203" pitchFamily="34" charset="0"/>
              </a:rPr>
              <a:t>Morom</a:t>
            </a:r>
            <a:r>
              <a:rPr lang="en-US" sz="1600" b="1" dirty="0">
                <a:latin typeface="Bahnschrift SemiBold" panose="020B0502040204020203" pitchFamily="34" charset="0"/>
              </a:rPr>
              <a:t> Ali</a:t>
            </a:r>
          </a:p>
          <a:p>
            <a:pPr marL="0" indent="0" algn="ctr" eaLnBrk="1" hangingPunct="1">
              <a:lnSpc>
                <a:spcPct val="80000"/>
              </a:lnSpc>
              <a:buClr>
                <a:schemeClr val="tx1"/>
              </a:buClr>
              <a:buNone/>
              <a:defRPr/>
            </a:pPr>
            <a:endParaRPr lang="en-US" sz="4400" b="1" dirty="0">
              <a:latin typeface="Times New Roman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C383B6-DC3A-4AAD-ACC5-6349B65A99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3771" y="1750738"/>
            <a:ext cx="4505325" cy="30099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7D96CB6-1476-4DBE-A9DD-673680C67B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0109D41-9F8F-4230-AD96-53CDD5A4A23C}" type="slidenum">
              <a:rPr lang="en-US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BC4E12-8704-4C72-B498-DEB15B4C7824}"/>
              </a:ext>
            </a:extLst>
          </p:cNvPr>
          <p:cNvSpPr txBox="1"/>
          <p:nvPr/>
        </p:nvSpPr>
        <p:spPr>
          <a:xfrm>
            <a:off x="0" y="5526494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Shelina Begum (1704954)</a:t>
            </a:r>
            <a:endParaRPr lang="en-GB" b="1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4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Task 3  (CRM system developed) and Task 6 (Threats and Recommendation)</a:t>
            </a:r>
            <a:endParaRPr lang="en-GB" sz="2400" b="1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ircl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309F724C-0FB6-4E2E-AB05-4E7B23137B1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848100" y="289719"/>
            <a:ext cx="4495800" cy="639762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3</a:t>
            </a:r>
            <a:endParaRPr lang="en-US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AEC224A9-1ED8-41FD-BEFB-6EA80F874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72208" y="1676400"/>
            <a:ext cx="9886123" cy="4572000"/>
          </a:xfrm>
        </p:spPr>
        <p:txBody>
          <a:bodyPr/>
          <a:lstStyle/>
          <a:p>
            <a:pPr marL="0" indent="0" eaLnBrk="1" hangingPunct="1">
              <a:buClr>
                <a:schemeClr val="tx1"/>
              </a:buClr>
              <a:buNone/>
              <a:defRPr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CRM Systems developed by M&amp;S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Sparks Loyalty </a:t>
            </a:r>
            <a:r>
              <a:rPr lang="en-US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(Loyalty Scheme)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Global Customer Service Listening and Insights Program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Technology Transformation </a:t>
            </a:r>
            <a:r>
              <a:rPr lang="en-US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Voice of Customer </a:t>
            </a:r>
            <a:r>
              <a:rPr lang="en-US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‘Love it for Less’ Marketing Campaign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B161465-AAFC-4343-94A8-9FC1772AB1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8AEDF-641A-4092-B802-ECC87C9CF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625" y="641866"/>
            <a:ext cx="10972801" cy="5410200"/>
          </a:xfrm>
        </p:spPr>
        <p:txBody>
          <a:bodyPr/>
          <a:lstStyle/>
          <a:p>
            <a:pPr marL="0" indent="0" eaLnBrk="1" hangingPunct="1">
              <a:buClr>
                <a:srgbClr val="FFFFFF"/>
              </a:buClr>
              <a:buNone/>
              <a:defRPr/>
            </a:pPr>
            <a:r>
              <a:rPr lang="en-US" sz="2800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Developed</a:t>
            </a: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marL="0" indent="0" algn="ctr" eaLnBrk="1" hangingPunct="1">
              <a:buClr>
                <a:srgbClr val="FFFFFF"/>
              </a:buClr>
              <a:buNone/>
              <a:defRPr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Customer Service Listening and Insights Program</a:t>
            </a:r>
          </a:p>
          <a:p>
            <a:pPr marL="0" indent="0" algn="ctr" eaLnBrk="1" hangingPunct="1">
              <a:buClr>
                <a:srgbClr val="FFFFFF"/>
              </a:buClr>
              <a:buNone/>
              <a:defRPr/>
            </a:pPr>
            <a:endParaRPr lang="en-US" b="1" dirty="0">
              <a:solidFill>
                <a:srgbClr val="FFFFFF"/>
              </a:solidFill>
            </a:endParaRPr>
          </a:p>
          <a:p>
            <a:pPr marL="0" indent="0" eaLnBrk="1" hangingPunct="1">
              <a:buClr>
                <a:srgbClr val="FFFFFF"/>
              </a:buClr>
              <a:buNone/>
              <a:defRPr/>
            </a:pPr>
            <a:r>
              <a:rPr lang="en-US" sz="2800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Operated</a:t>
            </a: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lvl="0" eaLnBrk="1" hangingPunct="1">
              <a:buClr>
                <a:srgbClr val="FFFFFF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satisfaction questions and messages onto customer receipts instore.</a:t>
            </a:r>
          </a:p>
          <a:p>
            <a:pPr lvl="0" eaLnBrk="1" hangingPunct="1">
              <a:buClr>
                <a:srgbClr val="FFFFFF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Keeping all data and capability in the cloud and “outside of M&amp;S’s internal I.T. systems.”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459603E-80B2-4B47-AE1F-EF2812CDCC55}"/>
              </a:ext>
            </a:extLst>
          </p:cNvPr>
          <p:cNvSpPr/>
          <p:nvPr/>
        </p:nvSpPr>
        <p:spPr>
          <a:xfrm>
            <a:off x="8737600" y="4750904"/>
            <a:ext cx="16898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(Cameron, 2018)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32AF5-6423-4EA5-84F6-2464655B07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94838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B8CE5-2E9B-44DE-97FC-DCB2C8715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75860"/>
            <a:ext cx="11317356" cy="5648739"/>
          </a:xfrm>
        </p:spPr>
        <p:txBody>
          <a:bodyPr/>
          <a:lstStyle/>
          <a:p>
            <a:pPr marL="0" indent="0">
              <a:buNone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they decided they need this system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get customers insights quicker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Sales falling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competition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Lost sight of ‘who their core customers are’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 profitable – need data to identify customer needs/ shopping habits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would allow M&amp;S to segment/ target customers against products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Cut down on waste – not being over supplied with products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sz="2800" b="1" dirty="0"/>
          </a:p>
          <a:p>
            <a:pPr marL="0" indent="0">
              <a:buNone/>
            </a:pP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93974E-2A2A-4D5A-BEC5-6F1E4F042C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87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186BC-763C-4786-8AA8-7A135E5E6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0661" y="304801"/>
            <a:ext cx="10959548" cy="5821363"/>
          </a:xfrm>
        </p:spPr>
        <p:txBody>
          <a:bodyPr/>
          <a:lstStyle/>
          <a:p>
            <a:pPr marL="0" indent="0">
              <a:buNone/>
            </a:pPr>
            <a:endParaRPr lang="en-GB" sz="3600" b="1" u="sng" dirty="0"/>
          </a:p>
          <a:p>
            <a:pPr marL="0" indent="0">
              <a:buNone/>
            </a:pP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it been Successful or Failure?</a:t>
            </a:r>
          </a:p>
          <a:p>
            <a:pPr marL="0" indent="0">
              <a:buNone/>
            </a:pPr>
            <a:endParaRPr lang="en-GB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has been a success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average of 23% increase across its stores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 year – more than 300,000 feedback.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6EA89E-6B8F-49E6-B78D-BC63AB9462CF}"/>
              </a:ext>
            </a:extLst>
          </p:cNvPr>
          <p:cNvSpPr txBox="1"/>
          <p:nvPr/>
        </p:nvSpPr>
        <p:spPr>
          <a:xfrm>
            <a:off x="8534400" y="51054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(Cameron, 2018)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A593AFC-4026-4EDA-AE2E-64D80C469F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411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8AEDF-641A-4092-B802-ECC87C9CF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364" y="304800"/>
            <a:ext cx="11198087" cy="6248400"/>
          </a:xfrm>
        </p:spPr>
        <p:txBody>
          <a:bodyPr/>
          <a:lstStyle/>
          <a:p>
            <a:pPr marL="0" indent="0" eaLnBrk="1" hangingPunct="1">
              <a:buClr>
                <a:srgbClr val="FFFFFF"/>
              </a:buClr>
              <a:buNone/>
              <a:defRPr/>
            </a:pPr>
            <a:r>
              <a:rPr lang="en-US" sz="2800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Developed</a:t>
            </a: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marL="0" indent="0" algn="ctr" eaLnBrk="1" hangingPunct="1">
              <a:buClr>
                <a:srgbClr val="FFFFFF"/>
              </a:buClr>
              <a:buNone/>
              <a:defRPr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Loyalty Scheme (Sparks Card)</a:t>
            </a:r>
          </a:p>
          <a:p>
            <a:pPr marL="0" indent="0" algn="ctr" eaLnBrk="1" hangingPunct="1">
              <a:buClr>
                <a:srgbClr val="FFFFFF"/>
              </a:buClr>
              <a:buNone/>
              <a:defRPr/>
            </a:pPr>
            <a:endParaRPr lang="en-US" sz="36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eaLnBrk="1" hangingPunct="1">
              <a:buClr>
                <a:srgbClr val="FFFFFF"/>
              </a:buClr>
              <a:buNone/>
              <a:defRPr/>
            </a:pPr>
            <a:r>
              <a:rPr lang="en-US" sz="2800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Operated</a:t>
            </a: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marL="0" indent="0" eaLnBrk="1" hangingPunct="1">
              <a:buClr>
                <a:srgbClr val="FFFFFF"/>
              </a:buClr>
              <a:buNone/>
              <a:defRPr/>
            </a:pP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scheme awards customer: </a:t>
            </a:r>
          </a:p>
          <a:p>
            <a:pPr eaLnBrk="1" hangingPunct="1">
              <a:buClr>
                <a:srgbClr val="FFFFFF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spark points for every £1 spent</a:t>
            </a:r>
          </a:p>
          <a:p>
            <a:pPr eaLnBrk="1" hangingPunct="1">
              <a:buClr>
                <a:srgbClr val="FFFFFF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 points for a customer review</a:t>
            </a:r>
          </a:p>
          <a:p>
            <a:pPr eaLnBrk="1" hangingPunct="1">
              <a:buClr>
                <a:srgbClr val="FFFFFF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 points for a </a:t>
            </a:r>
            <a:r>
              <a:rPr lang="en-US" sz="28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Shwop</a:t>
            </a:r>
            <a:endParaRPr lang="en-US" sz="28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Clr>
                <a:srgbClr val="FFFFFF"/>
              </a:buClr>
              <a:buFont typeface="Wingdings" panose="05000000000000000000" pitchFamily="2" charset="2"/>
              <a:buChar char="Ø"/>
              <a:defRPr/>
            </a:pPr>
            <a:r>
              <a:rPr lang="en-US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Every £1 spent, 1p goes to the charity of customer’s choice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459603E-80B2-4B47-AE1F-EF2812CDCC55}"/>
              </a:ext>
            </a:extLst>
          </p:cNvPr>
          <p:cNvSpPr/>
          <p:nvPr/>
        </p:nvSpPr>
        <p:spPr>
          <a:xfrm>
            <a:off x="8511209" y="5254487"/>
            <a:ext cx="2133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(Anderson, 2015)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3B7101-3ABD-4641-8E99-F8C9EFC49C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28934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B8CE5-2E9B-44DE-97FC-DCB2C8715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3" y="1007164"/>
            <a:ext cx="10919790" cy="5317435"/>
          </a:xfrm>
        </p:spPr>
        <p:txBody>
          <a:bodyPr/>
          <a:lstStyle/>
          <a:p>
            <a:pPr marL="0" indent="0">
              <a:buNone/>
            </a:pPr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they decided they need this system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other competitors has loyalty/reward schemes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Gave people the feeling of being valued as loyal customers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way of collecting data for their CRM system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have a brighter idea of their different customer segments, their lifestyle, shopping and channel preferences (Anderson, 2015).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sz="28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sz="2800" b="1" dirty="0"/>
          </a:p>
          <a:p>
            <a:pPr marL="0" indent="0">
              <a:buNone/>
            </a:pP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AB608D2-197E-4BBB-8DEC-7A92E8601F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757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186BC-763C-4786-8AA8-7A135E5E6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09600"/>
            <a:ext cx="11290852" cy="6019800"/>
          </a:xfrm>
        </p:spPr>
        <p:txBody>
          <a:bodyPr/>
          <a:lstStyle/>
          <a:p>
            <a:pPr marL="0" indent="0">
              <a:buNone/>
            </a:pPr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it been Successful or Failure?</a:t>
            </a:r>
          </a:p>
          <a:p>
            <a:pPr marL="0" indent="0">
              <a:buNone/>
            </a:pPr>
            <a:endParaRPr lang="en-GB" sz="18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has been a success  - helped to communicate directly with customers and reduce waste.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helped M&amp;S to understand their customers and their shopping habits (Vizard, 2017).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Clr>
                <a:schemeClr val="tx1"/>
              </a:buClr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it has been criticised by customers (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Gilliand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sz="3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2F4B2B-3A91-4A28-ABE0-69ACC74578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743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8FA32-1CEF-4D03-B11C-6E5E61478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87362"/>
          </a:xfrm>
        </p:spPr>
        <p:txBody>
          <a:bodyPr/>
          <a:lstStyle/>
          <a:p>
            <a:r>
              <a:rPr lang="en-GB" sz="3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98307-3110-4A3F-91ED-A95B20C96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26" y="1669774"/>
            <a:ext cx="11542644" cy="4913588"/>
          </a:xfrm>
        </p:spPr>
        <p:txBody>
          <a:bodyPr/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M&amp;S uses internal frequency for segmentation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focus on occasional customers and to encourage them to visit regularly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Nathan Ansell stated segmentation will allow M&amp;S at a extremely comprehensive level advantageously to acquire on a one-to-one level and to comprehend customer needs accordingly to satisfy them than any other organisation and this will allow the business to expand (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Tesseras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</a:p>
          <a:p>
            <a:pPr marL="0" indent="0">
              <a:buClr>
                <a:schemeClr val="tx1"/>
              </a:buClr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4D436-70E7-4E95-B6B5-E07949CC77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82081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2561603-60AB-402A-B12A-21A318CCB86E}"/>
              </a:ext>
            </a:extLst>
          </p:cNvPr>
          <p:cNvSpPr txBox="1"/>
          <p:nvPr/>
        </p:nvSpPr>
        <p:spPr>
          <a:xfrm>
            <a:off x="742121" y="921026"/>
            <a:ext cx="11052313" cy="350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1" hangingPunct="1">
              <a:spcBef>
                <a:spcPct val="20000"/>
              </a:spcBef>
              <a:buClr>
                <a:srgbClr val="FFFFFF"/>
              </a:buClr>
              <a:buSzPct val="70000"/>
              <a:defRPr/>
            </a:pPr>
            <a:r>
              <a:rPr lang="en-US" sz="3600" u="sng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Threats </a:t>
            </a:r>
            <a:r>
              <a:rPr lang="en-US" sz="2800" u="sng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 lvl="0" eaLnBrk="1" hangingPunct="1">
              <a:spcBef>
                <a:spcPct val="20000"/>
              </a:spcBef>
              <a:buClr>
                <a:srgbClr val="FFFFFF"/>
              </a:buClr>
              <a:buSzPct val="70000"/>
              <a:defRPr/>
            </a:pPr>
            <a:endParaRPr lang="en-US" sz="3200" u="sng" kern="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rgbClr val="FFFFFF"/>
              </a:buClr>
              <a:buSzPct val="70000"/>
              <a:buFont typeface="Wingdings" panose="05000000000000000000" pitchFamily="2" charset="2"/>
              <a:buChar char="Ø"/>
              <a:defRPr/>
            </a:pPr>
            <a:r>
              <a:rPr lang="en-US" sz="32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It is prone to becoming obsolete.</a:t>
            </a:r>
          </a:p>
          <a:p>
            <a:pPr marL="342900" indent="-342900">
              <a:spcBef>
                <a:spcPct val="20000"/>
              </a:spcBef>
              <a:buClr>
                <a:srgbClr val="FFFFFF"/>
              </a:buClr>
              <a:buSzPct val="70000"/>
              <a:buFont typeface="Wingdings" panose="05000000000000000000" pitchFamily="2" charset="2"/>
              <a:buChar char="Ø"/>
              <a:defRPr/>
            </a:pPr>
            <a:r>
              <a:rPr lang="en-US" sz="32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It might also face competition from other innovative means of interacting with customers. </a:t>
            </a:r>
          </a:p>
          <a:p>
            <a:pPr marL="342900" indent="-342900">
              <a:spcBef>
                <a:spcPct val="20000"/>
              </a:spcBef>
              <a:buClr>
                <a:srgbClr val="FFFFFF"/>
              </a:buClr>
              <a:buSzPct val="70000"/>
              <a:buFont typeface="Wingdings" panose="05000000000000000000" pitchFamily="2" charset="2"/>
              <a:buChar char="Ø"/>
              <a:defRPr/>
            </a:pPr>
            <a:r>
              <a:rPr lang="en-US" sz="32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Losing Sparks card customers.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A13A1B-B116-4452-B43D-8B1CC6033C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2506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50CEA-8504-4398-9547-A9003AC0D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9762"/>
          </a:xfrm>
        </p:spPr>
        <p:txBody>
          <a:bodyPr/>
          <a:lstStyle/>
          <a:p>
            <a:r>
              <a:rPr lang="en-GB" sz="3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 for the 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E8076-05FE-43BA-9D61-E4480CDDE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870" y="1537253"/>
            <a:ext cx="11078817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to lose Sparks card customers it is recommended:</a:t>
            </a:r>
          </a:p>
          <a:p>
            <a:pPr marL="0" indent="0">
              <a:buClr>
                <a:schemeClr val="tx1"/>
              </a:buClr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it easy for customers to understand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 employees to understand the scheme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D7594C-B000-47A1-B28D-D7D078E8E9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1760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58ED0-959D-44D8-918B-08CC86EBA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602975"/>
            <a:ext cx="10986052" cy="4525963"/>
          </a:xfrm>
        </p:spPr>
        <p:txBody>
          <a:bodyPr/>
          <a:lstStyle/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overcome the threat of being obsolete it is recommended: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regularly update their system and software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update their website regularly and checking their stock is up-to-date for their customers need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29C92C-7588-4DD4-A84F-1160BCDFA3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0384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87ED03-1C93-49EA-8067-C071F5AC8B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EC619F-6F8E-4AC9-A3A5-60F55BBE6A3D}"/>
              </a:ext>
            </a:extLst>
          </p:cNvPr>
          <p:cNvSpPr/>
          <p:nvPr/>
        </p:nvSpPr>
        <p:spPr>
          <a:xfrm>
            <a:off x="463826" y="969865"/>
            <a:ext cx="11489635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1" hangingPunct="1">
              <a:spcBef>
                <a:spcPct val="20000"/>
              </a:spcBef>
              <a:buClr>
                <a:srgbClr val="FFFFFF"/>
              </a:buClr>
              <a:buSzPct val="70000"/>
              <a:defRPr/>
            </a:pPr>
            <a:r>
              <a:rPr lang="en-US" sz="32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 keep up with the competition from other innovative means of interacting with customers it is recommended:</a:t>
            </a:r>
          </a:p>
          <a:p>
            <a:pPr marL="342900" indent="-342900">
              <a:spcBef>
                <a:spcPct val="20000"/>
              </a:spcBef>
              <a:buClr>
                <a:srgbClr val="FFFFFF"/>
              </a:buClr>
              <a:buSzPct val="70000"/>
              <a:buFont typeface="Wingdings" panose="05000000000000000000" pitchFamily="2" charset="2"/>
              <a:buChar char="Ø"/>
              <a:defRPr/>
            </a:pPr>
            <a:endParaRPr lang="en-US" sz="3200" kern="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rgbClr val="FFFFFF"/>
              </a:buClr>
              <a:buSzPct val="70000"/>
              <a:buFont typeface="Wingdings" panose="05000000000000000000" pitchFamily="2" charset="2"/>
              <a:buChar char="Ø"/>
              <a:defRPr/>
            </a:pPr>
            <a:r>
              <a:rPr lang="en-US" sz="32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For M&amp;S to cautiously think through which latest technologies will communicate to their customers at correct time and in appropriate way, thus that customers turn out to be more loyal (</a:t>
            </a:r>
            <a:r>
              <a:rPr lang="en-US" sz="3200" kern="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Ripsam</a:t>
            </a:r>
            <a:r>
              <a:rPr lang="en-US" sz="32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and Bouquet, 2016).</a:t>
            </a:r>
          </a:p>
          <a:p>
            <a:pPr lvl="0" eaLnBrk="1" hangingPunct="1">
              <a:spcBef>
                <a:spcPct val="20000"/>
              </a:spcBef>
              <a:buClr>
                <a:srgbClr val="FFFFFF"/>
              </a:buClr>
              <a:buSzPct val="70000"/>
              <a:defRPr/>
            </a:pPr>
            <a:endParaRPr lang="en-US" sz="3200" kern="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rgbClr val="FFFFFF"/>
              </a:buClr>
              <a:buSzPct val="70000"/>
              <a:buFont typeface="Wingdings" panose="05000000000000000000" pitchFamily="2" charset="2"/>
              <a:buChar char="Ø"/>
              <a:defRPr/>
            </a:pPr>
            <a:endParaRPr lang="en-US" sz="3200" kern="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588702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6B99FB48-A1C5-405B-B276-A7706CD1DE1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2057400" y="533400"/>
            <a:ext cx="8229600" cy="3048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latin typeface="Times New Roman" pitchFamily="18" charset="0"/>
              </a:rPr>
              <a:t>References</a:t>
            </a:r>
            <a:br>
              <a:rPr lang="en-US" dirty="0">
                <a:latin typeface="Times New Roman" pitchFamily="18" charset="0"/>
              </a:rPr>
            </a:br>
            <a:endParaRPr lang="en-US" dirty="0">
              <a:latin typeface="Times New Roman" pitchFamily="18" charset="0"/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34032A1E-C449-4227-BBB4-A90A45AD92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717884"/>
            <a:ext cx="12192000" cy="614011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Anderson, M. (2015). </a:t>
            </a:r>
            <a:r>
              <a:rPr lang="en-US" sz="19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M&amp;S can guarantee success for its ‘game changing’ loyalty scheme. 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www.campaignlive.co.uk/article/m-s-guarantee-success-its-game-changing-loyalty-scheme/1368728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</a:t>
            </a:r>
            <a:r>
              <a:rPr lang="en-US" sz="1900" baseline="30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February 2019).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Cameron, N. (2018). </a:t>
            </a:r>
            <a:r>
              <a:rPr lang="en-US" sz="19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Marks &amp; Spencer did to boost customer satisfaction globally. 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www.cmo.com.au/article/633573/what-marks-spencer-did-boost-customer-satisfaction-globally/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</a:t>
            </a:r>
            <a:r>
              <a:rPr lang="en-US" sz="1900" baseline="30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February 2019).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Gilliand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N. (2018). </a:t>
            </a:r>
            <a:r>
              <a:rPr lang="en-US" sz="19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Five reasons for M&amp;S woes: from loyalty to innovation. 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www.econsultancy.com/five-reasons-for-m-s-woes-from-loyalty-to-innovation/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</a:t>
            </a:r>
            <a:r>
              <a:rPr lang="en-US" sz="1900" baseline="30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February 2019).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GB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Lesonsky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 (2018). </a:t>
            </a:r>
            <a:r>
              <a:rPr lang="en-GB" sz="19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Cracking the code on loyalty programs: 5 ways to improve what you offer customers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[online]. Available at: www.smallbiztrends.com/2018/06/improve-your-loyalty-program.html (Accessed: 20th February 2019).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Ripsam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T. and Bouquet, L. (2016). </a:t>
            </a:r>
            <a:r>
              <a:rPr lang="en-US" sz="19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10 Principles of customer strategy. 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www.strategy-business.com/article/10-Principles-of-Customer-Strategy?gko=083a5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(Accessed:25</a:t>
            </a:r>
            <a:r>
              <a:rPr lang="en-US" sz="1900" baseline="30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February 2019).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Tesseras</a:t>
            </a:r>
            <a:r>
              <a:rPr lang="en-US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 (2017). </a:t>
            </a:r>
            <a:r>
              <a:rPr lang="en-GB" sz="19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M&amp;S: Stop trying to understand customers through the lens of the brand. 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https://www.marketingweek.com/2017/06/14/ms-customers-lens-brand/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25</a:t>
            </a:r>
            <a:r>
              <a:rPr lang="en-GB" sz="1900" baseline="30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February 2019).</a:t>
            </a:r>
            <a:endParaRPr lang="en-US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Vizard, S. (2017). </a:t>
            </a:r>
            <a:r>
              <a:rPr lang="en-US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M&amp;S is getting ‘more bang for its buck’ in marketing. </a:t>
            </a: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www.marketingweek.com/2017/05/24/ms-getting-bang-marketing-mix-buck/</a:t>
            </a: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</a:t>
            </a:r>
            <a:r>
              <a:rPr lang="en-US" sz="19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2019).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endParaRPr lang="en-US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endParaRPr lang="en-US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endParaRPr lang="en-US" sz="2000" dirty="0">
              <a:latin typeface="Times New Roman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CCC2BD-31A4-48BD-8D46-B7CAE7D1AE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0109D41-9F8F-4230-AD96-53CDD5A4A23C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tream">
  <a:themeElements>
    <a:clrScheme name="Stream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Stream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Stream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ream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946</Words>
  <Application>Microsoft Office PowerPoint</Application>
  <PresentationFormat>Widescreen</PresentationFormat>
  <Paragraphs>124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Bahnschrift SemiBold</vt:lpstr>
      <vt:lpstr>Calibri</vt:lpstr>
      <vt:lpstr>Calibri Light</vt:lpstr>
      <vt:lpstr>Garamond</vt:lpstr>
      <vt:lpstr>Times New Roman</vt:lpstr>
      <vt:lpstr>Wingdings</vt:lpstr>
      <vt:lpstr>Office Theme</vt:lpstr>
      <vt:lpstr>Stream</vt:lpstr>
      <vt:lpstr>Customer Relationship Management (CRM) System </vt:lpstr>
      <vt:lpstr>Task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Segmentation</vt:lpstr>
      <vt:lpstr>PowerPoint Presentation</vt:lpstr>
      <vt:lpstr>Recommendation for the Threats 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 Relationship Management (CRM) System </dc:title>
  <dc:creator>Shelina Begum (1704954)</dc:creator>
  <cp:lastModifiedBy>Shelina Begum (1704954)</cp:lastModifiedBy>
  <cp:revision>4</cp:revision>
  <dcterms:created xsi:type="dcterms:W3CDTF">2019-02-25T15:33:55Z</dcterms:created>
  <dcterms:modified xsi:type="dcterms:W3CDTF">2019-02-25T16:39:38Z</dcterms:modified>
</cp:coreProperties>
</file>