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0"/>
  </p:notesMasterIdLst>
  <p:handoutMasterIdLst>
    <p:handoutMasterId r:id="rId21"/>
  </p:handoutMasterIdLst>
  <p:sldIdLst>
    <p:sldId id="277" r:id="rId2"/>
    <p:sldId id="278" r:id="rId3"/>
    <p:sldId id="279" r:id="rId4"/>
    <p:sldId id="282" r:id="rId5"/>
    <p:sldId id="293" r:id="rId6"/>
    <p:sldId id="294" r:id="rId7"/>
    <p:sldId id="280" r:id="rId8"/>
    <p:sldId id="281" r:id="rId9"/>
    <p:sldId id="295" r:id="rId10"/>
    <p:sldId id="283" r:id="rId11"/>
    <p:sldId id="284" r:id="rId12"/>
    <p:sldId id="285" r:id="rId13"/>
    <p:sldId id="287" r:id="rId14"/>
    <p:sldId id="292" r:id="rId15"/>
    <p:sldId id="289" r:id="rId16"/>
    <p:sldId id="290" r:id="rId17"/>
    <p:sldId id="296" r:id="rId18"/>
    <p:sldId id="291" r:id="rId19"/>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3432" autoAdjust="0"/>
    <p:restoredTop sz="92757" autoAdjust="0"/>
  </p:normalViewPr>
  <p:slideViewPr>
    <p:cSldViewPr>
      <p:cViewPr varScale="1">
        <p:scale>
          <a:sx n="102" d="100"/>
          <a:sy n="102" d="100"/>
        </p:scale>
        <p:origin x="1488" y="1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F91D3BCB-712D-A39E-656A-D4D3BB3C978B}"/>
              </a:ext>
            </a:extLst>
          </p:cNvPr>
          <p:cNvSpPr>
            <a:spLocks noGrp="1" noChangeArrowheads="1"/>
          </p:cNvSpPr>
          <p:nvPr>
            <p:ph type="hdr" sz="quarter"/>
          </p:nvPr>
        </p:nvSpPr>
        <p:spPr bwMode="auto">
          <a:xfrm>
            <a:off x="0" y="0"/>
            <a:ext cx="2890838" cy="487363"/>
          </a:xfrm>
          <a:prstGeom prst="rect">
            <a:avLst/>
          </a:prstGeom>
          <a:noFill/>
          <a:ln>
            <a:noFill/>
          </a:ln>
          <a:effec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801609AF-BEBE-21FE-CB1A-FCB1CB06C087}"/>
              </a:ext>
            </a:extLst>
          </p:cNvPr>
          <p:cNvSpPr>
            <a:spLocks noGrp="1" noChangeArrowheads="1"/>
          </p:cNvSpPr>
          <p:nvPr>
            <p:ph type="dt" sz="quarter" idx="1"/>
          </p:nvPr>
        </p:nvSpPr>
        <p:spPr bwMode="auto">
          <a:xfrm>
            <a:off x="3776663" y="0"/>
            <a:ext cx="2890837" cy="487363"/>
          </a:xfrm>
          <a:prstGeom prst="rect">
            <a:avLst/>
          </a:prstGeom>
          <a:noFill/>
          <a:ln>
            <a:noFill/>
          </a:ln>
          <a:effec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15E31774-3FF6-3F23-895C-9E5991E8A185}"/>
              </a:ext>
            </a:extLst>
          </p:cNvPr>
          <p:cNvSpPr>
            <a:spLocks noGrp="1" noChangeArrowheads="1"/>
          </p:cNvSpPr>
          <p:nvPr>
            <p:ph type="ftr" sz="quarter" idx="2"/>
          </p:nvPr>
        </p:nvSpPr>
        <p:spPr bwMode="auto">
          <a:xfrm>
            <a:off x="0" y="9264650"/>
            <a:ext cx="2890838" cy="487363"/>
          </a:xfrm>
          <a:prstGeom prst="rect">
            <a:avLst/>
          </a:prstGeom>
          <a:noFill/>
          <a:ln>
            <a:noFill/>
          </a:ln>
          <a:effec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7784C52D-C56F-D0FC-4B32-1F569653EA0A}"/>
              </a:ext>
            </a:extLst>
          </p:cNvPr>
          <p:cNvSpPr>
            <a:spLocks noGrp="1" noChangeArrowheads="1"/>
          </p:cNvSpPr>
          <p:nvPr>
            <p:ph type="sldNum" sz="quarter" idx="3"/>
          </p:nvPr>
        </p:nvSpPr>
        <p:spPr bwMode="auto">
          <a:xfrm>
            <a:off x="3776663" y="9264650"/>
            <a:ext cx="2890837" cy="487363"/>
          </a:xfrm>
          <a:prstGeom prst="rect">
            <a:avLst/>
          </a:prstGeom>
          <a:noFill/>
          <a:ln>
            <a:noFill/>
          </a:ln>
          <a:effec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8B4CF98A-B62E-DA47-BA24-4B57636DA13D}"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FF7AF6F-38B8-9EEF-5D57-58D416FD3400}"/>
              </a:ext>
            </a:extLst>
          </p:cNvPr>
          <p:cNvSpPr>
            <a:spLocks noGrp="1" noChangeArrowheads="1"/>
          </p:cNvSpPr>
          <p:nvPr>
            <p:ph type="hdr" sz="quarter"/>
          </p:nvPr>
        </p:nvSpPr>
        <p:spPr bwMode="auto">
          <a:xfrm>
            <a:off x="0" y="0"/>
            <a:ext cx="2890838" cy="487363"/>
          </a:xfrm>
          <a:prstGeom prst="rect">
            <a:avLst/>
          </a:prstGeom>
          <a:noFill/>
          <a:ln>
            <a:noFill/>
          </a:ln>
          <a:effec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FF0820E1-8535-7CA4-6C7C-03AF597AA483}"/>
              </a:ext>
            </a:extLst>
          </p:cNvPr>
          <p:cNvSpPr>
            <a:spLocks noGrp="1" noChangeArrowheads="1"/>
          </p:cNvSpPr>
          <p:nvPr>
            <p:ph type="dt" idx="1"/>
          </p:nvPr>
        </p:nvSpPr>
        <p:spPr bwMode="auto">
          <a:xfrm>
            <a:off x="3778250" y="0"/>
            <a:ext cx="2890838" cy="487363"/>
          </a:xfrm>
          <a:prstGeom prst="rect">
            <a:avLst/>
          </a:prstGeom>
          <a:noFill/>
          <a:ln>
            <a:noFill/>
          </a:ln>
          <a:effec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13316" name="Rectangle 4">
            <a:extLst>
              <a:ext uri="{FF2B5EF4-FFF2-40B4-BE49-F238E27FC236}">
                <a16:creationId xmlns:a16="http://schemas.microsoft.com/office/drawing/2014/main" id="{4575EFCF-1AD0-4645-CDA2-B6C53C05913D}"/>
              </a:ext>
            </a:extLst>
          </p:cNvPr>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085F1003-2EED-B8C4-88F8-8F2CF3EB7006}"/>
              </a:ext>
            </a:extLst>
          </p:cNvPr>
          <p:cNvSpPr>
            <a:spLocks noGrp="1" noChangeArrowheads="1"/>
          </p:cNvSpPr>
          <p:nvPr>
            <p:ph type="body" sz="quarter" idx="3"/>
          </p:nvPr>
        </p:nvSpPr>
        <p:spPr bwMode="auto">
          <a:xfrm>
            <a:off x="889000" y="4632325"/>
            <a:ext cx="4891088" cy="4391025"/>
          </a:xfrm>
          <a:prstGeom prst="rect">
            <a:avLst/>
          </a:prstGeom>
          <a:noFill/>
          <a:ln>
            <a:noFill/>
          </a:ln>
          <a:effec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78F38E4E-AE15-7EC1-0B47-6DBCA369E33F}"/>
              </a:ext>
            </a:extLst>
          </p:cNvPr>
          <p:cNvSpPr>
            <a:spLocks noGrp="1" noChangeArrowheads="1"/>
          </p:cNvSpPr>
          <p:nvPr>
            <p:ph type="ftr" sz="quarter" idx="4"/>
          </p:nvPr>
        </p:nvSpPr>
        <p:spPr bwMode="auto">
          <a:xfrm>
            <a:off x="0" y="9266238"/>
            <a:ext cx="2890838" cy="487362"/>
          </a:xfrm>
          <a:prstGeom prst="rect">
            <a:avLst/>
          </a:prstGeom>
          <a:noFill/>
          <a:ln>
            <a:noFill/>
          </a:ln>
          <a:effec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9668275F-808A-A005-E81B-B9CC05644FED}"/>
              </a:ext>
            </a:extLst>
          </p:cNvPr>
          <p:cNvSpPr>
            <a:spLocks noGrp="1" noChangeArrowheads="1"/>
          </p:cNvSpPr>
          <p:nvPr>
            <p:ph type="sldNum" sz="quarter" idx="5"/>
          </p:nvPr>
        </p:nvSpPr>
        <p:spPr bwMode="auto">
          <a:xfrm>
            <a:off x="3778250" y="9266238"/>
            <a:ext cx="2890838" cy="487362"/>
          </a:xfrm>
          <a:prstGeom prst="rect">
            <a:avLst/>
          </a:prstGeom>
          <a:noFill/>
          <a:ln>
            <a:noFill/>
          </a:ln>
          <a:effec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2914A9C3-BF87-644C-A0DF-121D73AA4F3A}"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Can you identify any other reasons why leaders need to adapt?</a:t>
            </a:r>
          </a:p>
        </p:txBody>
      </p:sp>
      <p:sp>
        <p:nvSpPr>
          <p:cNvPr id="4" name="Slide Number Placeholder 3"/>
          <p:cNvSpPr>
            <a:spLocks noGrp="1"/>
          </p:cNvSpPr>
          <p:nvPr>
            <p:ph type="sldNum" sz="quarter" idx="5"/>
          </p:nvPr>
        </p:nvSpPr>
        <p:spPr/>
        <p:txBody>
          <a:bodyPr/>
          <a:lstStyle/>
          <a:p>
            <a:pPr>
              <a:defRPr/>
            </a:pPr>
            <a:fld id="{2914A9C3-BF87-644C-A0DF-121D73AA4F3A}" type="slidenum">
              <a:rPr lang="en-GB" altLang="en-US" smtClean="0"/>
              <a:pPr>
                <a:defRPr/>
              </a:pPr>
              <a:t>7</a:t>
            </a:fld>
            <a:endParaRPr lang="en-GB" altLang="en-US"/>
          </a:p>
        </p:txBody>
      </p:sp>
    </p:spTree>
    <p:extLst>
      <p:ext uri="{BB962C8B-B14F-4D97-AF65-F5344CB8AC3E}">
        <p14:creationId xmlns:p14="http://schemas.microsoft.com/office/powerpoint/2010/main" val="9398309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2914A9C3-BF87-644C-A0DF-121D73AA4F3A}" type="slidenum">
              <a:rPr lang="en-GB" altLang="en-US" smtClean="0"/>
              <a:pPr>
                <a:defRPr/>
              </a:pPr>
              <a:t>8</a:t>
            </a:fld>
            <a:endParaRPr lang="en-GB" altLang="en-US"/>
          </a:p>
        </p:txBody>
      </p:sp>
    </p:spTree>
    <p:extLst>
      <p:ext uri="{BB962C8B-B14F-4D97-AF65-F5344CB8AC3E}">
        <p14:creationId xmlns:p14="http://schemas.microsoft.com/office/powerpoint/2010/main" val="2708657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0D0D0D"/>
                </a:solidFill>
                <a:effectLst/>
                <a:latin typeface="Söhne"/>
              </a:rPr>
              <a:t>Leaders can use Maslow's hierarchy of needs as a framework to understand the fundamental needs that drive human behaviour in the workplace. </a:t>
            </a:r>
            <a:endParaRPr lang="en-GB" dirty="0"/>
          </a:p>
        </p:txBody>
      </p:sp>
      <p:sp>
        <p:nvSpPr>
          <p:cNvPr id="4" name="Slide Number Placeholder 3"/>
          <p:cNvSpPr>
            <a:spLocks noGrp="1"/>
          </p:cNvSpPr>
          <p:nvPr>
            <p:ph type="sldNum" sz="quarter" idx="5"/>
          </p:nvPr>
        </p:nvSpPr>
        <p:spPr/>
        <p:txBody>
          <a:bodyPr/>
          <a:lstStyle/>
          <a:p>
            <a:pPr>
              <a:defRPr/>
            </a:pPr>
            <a:fld id="{2914A9C3-BF87-644C-A0DF-121D73AA4F3A}" type="slidenum">
              <a:rPr lang="en-GB" altLang="en-US" smtClean="0"/>
              <a:pPr>
                <a:defRPr/>
              </a:pPr>
              <a:t>10</a:t>
            </a:fld>
            <a:endParaRPr lang="en-GB" altLang="en-US"/>
          </a:p>
        </p:txBody>
      </p:sp>
    </p:spTree>
    <p:extLst>
      <p:ext uri="{BB962C8B-B14F-4D97-AF65-F5344CB8AC3E}">
        <p14:creationId xmlns:p14="http://schemas.microsoft.com/office/powerpoint/2010/main" val="293430198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5C76DFC-BF48-F71F-0FF8-304FFA8DFD9E}"/>
              </a:ext>
            </a:extLst>
          </p:cNvPr>
          <p:cNvSpPr>
            <a:spLocks noGrp="1"/>
          </p:cNvSpPr>
          <p:nvPr>
            <p:ph type="dt" sz="half" idx="10"/>
          </p:nvPr>
        </p:nvSpPr>
        <p:spPr>
          <a:xfrm>
            <a:off x="395288" y="6524625"/>
            <a:ext cx="971550" cy="219075"/>
          </a:xfrm>
        </p:spPr>
        <p:txBody>
          <a:bodyPr/>
          <a:lstStyle>
            <a:lvl1pPr>
              <a:defRPr/>
            </a:lvl1pPr>
          </a:lstStyle>
          <a:p>
            <a:pPr>
              <a:defRPr/>
            </a:pPr>
            <a:fld id="{F00EA7C4-BC9D-DF4B-B9AA-041203319C76}" type="datetime1">
              <a:rPr lang="en-GB" altLang="en-US"/>
              <a:pPr>
                <a:defRPr/>
              </a:pPr>
              <a:t>20/02/2024</a:t>
            </a:fld>
            <a:endParaRPr lang="en-GB" altLang="en-US"/>
          </a:p>
        </p:txBody>
      </p:sp>
      <p:sp>
        <p:nvSpPr>
          <p:cNvPr id="5" name="Footer Placeholder 4">
            <a:extLst>
              <a:ext uri="{FF2B5EF4-FFF2-40B4-BE49-F238E27FC236}">
                <a16:creationId xmlns:a16="http://schemas.microsoft.com/office/drawing/2014/main" id="{EE12EEE3-32E2-8BBA-EDF7-0CCBF8DCE578}"/>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F86CFF84-D7C1-7FE5-8ECC-424039BE3788}"/>
              </a:ext>
            </a:extLst>
          </p:cNvPr>
          <p:cNvSpPr>
            <a:spLocks noGrp="1"/>
          </p:cNvSpPr>
          <p:nvPr>
            <p:ph type="sldNum" sz="quarter" idx="12"/>
          </p:nvPr>
        </p:nvSpPr>
        <p:spPr/>
        <p:txBody>
          <a:bodyPr/>
          <a:lstStyle>
            <a:lvl1pPr>
              <a:defRPr/>
            </a:lvl1pPr>
          </a:lstStyle>
          <a:p>
            <a:pPr>
              <a:defRPr/>
            </a:pPr>
            <a:fld id="{8B34B107-E86F-EB40-8744-40AE49265A37}" type="slidenum">
              <a:rPr lang="en-GB" altLang="en-US"/>
              <a:pPr>
                <a:defRPr/>
              </a:pPr>
              <a:t>‹#›</a:t>
            </a:fld>
            <a:endParaRPr lang="en-GB" altLang="en-US"/>
          </a:p>
        </p:txBody>
      </p:sp>
    </p:spTree>
    <p:extLst>
      <p:ext uri="{BB962C8B-B14F-4D97-AF65-F5344CB8AC3E}">
        <p14:creationId xmlns:p14="http://schemas.microsoft.com/office/powerpoint/2010/main" val="40261072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34B3E65-0A0A-3085-800A-AD4E0DB9F05C}"/>
              </a:ext>
            </a:extLst>
          </p:cNvPr>
          <p:cNvSpPr>
            <a:spLocks noGrp="1"/>
          </p:cNvSpPr>
          <p:nvPr>
            <p:ph type="dt" sz="half" idx="10"/>
          </p:nvPr>
        </p:nvSpPr>
        <p:spPr/>
        <p:txBody>
          <a:bodyPr/>
          <a:lstStyle>
            <a:lvl1pPr>
              <a:defRPr/>
            </a:lvl1pPr>
          </a:lstStyle>
          <a:p>
            <a:pPr>
              <a:defRPr/>
            </a:pPr>
            <a:fld id="{130ADD5E-52E0-0D44-B721-F95AB1FBEECE}" type="datetime1">
              <a:rPr lang="en-GB" altLang="en-US"/>
              <a:pPr>
                <a:defRPr/>
              </a:pPr>
              <a:t>20/02/2024</a:t>
            </a:fld>
            <a:endParaRPr lang="en-GB" altLang="en-US"/>
          </a:p>
        </p:txBody>
      </p:sp>
      <p:sp>
        <p:nvSpPr>
          <p:cNvPr id="5" name="Footer Placeholder 4">
            <a:extLst>
              <a:ext uri="{FF2B5EF4-FFF2-40B4-BE49-F238E27FC236}">
                <a16:creationId xmlns:a16="http://schemas.microsoft.com/office/drawing/2014/main" id="{F61ADD3E-6846-5B81-307A-4D3DDC562F63}"/>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7F28812E-BA37-29CB-3456-E4AB6A121F7A}"/>
              </a:ext>
            </a:extLst>
          </p:cNvPr>
          <p:cNvSpPr>
            <a:spLocks noGrp="1"/>
          </p:cNvSpPr>
          <p:nvPr>
            <p:ph type="sldNum" sz="quarter" idx="12"/>
          </p:nvPr>
        </p:nvSpPr>
        <p:spPr/>
        <p:txBody>
          <a:bodyPr/>
          <a:lstStyle>
            <a:lvl1pPr>
              <a:defRPr/>
            </a:lvl1pPr>
          </a:lstStyle>
          <a:p>
            <a:pPr>
              <a:defRPr/>
            </a:pPr>
            <a:fld id="{E420D319-DD93-554E-8F0D-BBCEB2ABB842}" type="slidenum">
              <a:rPr lang="en-GB" altLang="en-US"/>
              <a:pPr>
                <a:defRPr/>
              </a:pPr>
              <a:t>‹#›</a:t>
            </a:fld>
            <a:endParaRPr lang="en-GB" altLang="en-US"/>
          </a:p>
        </p:txBody>
      </p:sp>
    </p:spTree>
    <p:extLst>
      <p:ext uri="{BB962C8B-B14F-4D97-AF65-F5344CB8AC3E}">
        <p14:creationId xmlns:p14="http://schemas.microsoft.com/office/powerpoint/2010/main" val="32993773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FF1776B0-B289-8B00-73DF-FC48D903918D}"/>
              </a:ext>
            </a:extLst>
          </p:cNvPr>
          <p:cNvSpPr>
            <a:spLocks noGrp="1"/>
          </p:cNvSpPr>
          <p:nvPr>
            <p:ph type="dt" sz="half" idx="10"/>
          </p:nvPr>
        </p:nvSpPr>
        <p:spPr/>
        <p:txBody>
          <a:bodyPr/>
          <a:lstStyle>
            <a:lvl1pPr>
              <a:defRPr/>
            </a:lvl1pPr>
          </a:lstStyle>
          <a:p>
            <a:pPr>
              <a:defRPr/>
            </a:pPr>
            <a:fld id="{032047AC-4AF1-9445-8D77-6030C06A8B22}" type="datetime1">
              <a:rPr lang="en-GB" altLang="en-US"/>
              <a:pPr>
                <a:defRPr/>
              </a:pPr>
              <a:t>20/02/2024</a:t>
            </a:fld>
            <a:endParaRPr lang="en-GB" altLang="en-US"/>
          </a:p>
        </p:txBody>
      </p:sp>
      <p:sp>
        <p:nvSpPr>
          <p:cNvPr id="5" name="Slide Number Placeholder 5">
            <a:extLst>
              <a:ext uri="{FF2B5EF4-FFF2-40B4-BE49-F238E27FC236}">
                <a16:creationId xmlns:a16="http://schemas.microsoft.com/office/drawing/2014/main" id="{1BABEDE9-4C65-7388-01B3-41C69051C152}"/>
              </a:ext>
            </a:extLst>
          </p:cNvPr>
          <p:cNvSpPr>
            <a:spLocks noGrp="1"/>
          </p:cNvSpPr>
          <p:nvPr>
            <p:ph type="sldNum" sz="quarter" idx="11"/>
          </p:nvPr>
        </p:nvSpPr>
        <p:spPr/>
        <p:txBody>
          <a:bodyPr/>
          <a:lstStyle>
            <a:lvl1pPr>
              <a:defRPr/>
            </a:lvl1pPr>
          </a:lstStyle>
          <a:p>
            <a:pPr>
              <a:defRPr/>
            </a:pPr>
            <a:fld id="{EAEA2797-2FF3-2944-B309-3D479A8569ED}" type="slidenum">
              <a:rPr lang="en-GB" altLang="en-US"/>
              <a:pPr>
                <a:defRPr/>
              </a:pPr>
              <a:t>‹#›</a:t>
            </a:fld>
            <a:endParaRPr lang="en-GB" altLang="en-US"/>
          </a:p>
        </p:txBody>
      </p:sp>
    </p:spTree>
    <p:extLst>
      <p:ext uri="{BB962C8B-B14F-4D97-AF65-F5344CB8AC3E}">
        <p14:creationId xmlns:p14="http://schemas.microsoft.com/office/powerpoint/2010/main" val="17706647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E0BA5FC7-A312-AF12-2D83-927625FE5333}"/>
              </a:ext>
            </a:extLst>
          </p:cNvPr>
          <p:cNvSpPr>
            <a:spLocks noGrp="1"/>
          </p:cNvSpPr>
          <p:nvPr>
            <p:ph type="dt" sz="half" idx="10"/>
          </p:nvPr>
        </p:nvSpPr>
        <p:spPr/>
        <p:txBody>
          <a:bodyPr/>
          <a:lstStyle>
            <a:lvl1pPr>
              <a:defRPr/>
            </a:lvl1pPr>
          </a:lstStyle>
          <a:p>
            <a:pPr>
              <a:defRPr/>
            </a:pPr>
            <a:fld id="{BF591E8F-CD29-C540-B878-55AA4FEAB1B9}" type="datetime1">
              <a:rPr lang="en-GB" altLang="en-US"/>
              <a:pPr>
                <a:defRPr/>
              </a:pPr>
              <a:t>20/02/2024</a:t>
            </a:fld>
            <a:endParaRPr lang="en-GB" altLang="en-US"/>
          </a:p>
        </p:txBody>
      </p:sp>
      <p:sp>
        <p:nvSpPr>
          <p:cNvPr id="6" name="Slide Number Placeholder 5">
            <a:extLst>
              <a:ext uri="{FF2B5EF4-FFF2-40B4-BE49-F238E27FC236}">
                <a16:creationId xmlns:a16="http://schemas.microsoft.com/office/drawing/2014/main" id="{BE5CEE5A-C488-A33D-72AD-9E3B4A02476C}"/>
              </a:ext>
            </a:extLst>
          </p:cNvPr>
          <p:cNvSpPr>
            <a:spLocks noGrp="1"/>
          </p:cNvSpPr>
          <p:nvPr>
            <p:ph type="sldNum" sz="quarter" idx="11"/>
          </p:nvPr>
        </p:nvSpPr>
        <p:spPr/>
        <p:txBody>
          <a:bodyPr/>
          <a:lstStyle>
            <a:lvl1pPr>
              <a:defRPr/>
            </a:lvl1pPr>
          </a:lstStyle>
          <a:p>
            <a:pPr>
              <a:defRPr/>
            </a:pPr>
            <a:fld id="{028E0E42-E21B-EE45-9B68-F25F6BC41901}" type="slidenum">
              <a:rPr lang="en-GB" altLang="en-US"/>
              <a:pPr>
                <a:defRPr/>
              </a:pPr>
              <a:t>‹#›</a:t>
            </a:fld>
            <a:endParaRPr lang="en-GB" altLang="en-US"/>
          </a:p>
        </p:txBody>
      </p:sp>
    </p:spTree>
    <p:extLst>
      <p:ext uri="{BB962C8B-B14F-4D97-AF65-F5344CB8AC3E}">
        <p14:creationId xmlns:p14="http://schemas.microsoft.com/office/powerpoint/2010/main" val="3376221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FAFC87E2-4E05-B1BB-7B19-DBDD7E41FE52}"/>
              </a:ext>
            </a:extLst>
          </p:cNvPr>
          <p:cNvSpPr>
            <a:spLocks noGrp="1"/>
          </p:cNvSpPr>
          <p:nvPr>
            <p:ph type="dt" sz="half" idx="10"/>
          </p:nvPr>
        </p:nvSpPr>
        <p:spPr/>
        <p:txBody>
          <a:bodyPr/>
          <a:lstStyle>
            <a:lvl1pPr>
              <a:defRPr/>
            </a:lvl1pPr>
          </a:lstStyle>
          <a:p>
            <a:pPr>
              <a:defRPr/>
            </a:pPr>
            <a:fld id="{58294B62-8E1A-194F-B9B9-BE470DCBB83C}" type="datetime1">
              <a:rPr lang="en-GB" altLang="en-US"/>
              <a:pPr>
                <a:defRPr/>
              </a:pPr>
              <a:t>20/02/2024</a:t>
            </a:fld>
            <a:endParaRPr lang="en-GB" altLang="en-US"/>
          </a:p>
        </p:txBody>
      </p:sp>
      <p:sp>
        <p:nvSpPr>
          <p:cNvPr id="8" name="Slide Number Placeholder 5">
            <a:extLst>
              <a:ext uri="{FF2B5EF4-FFF2-40B4-BE49-F238E27FC236}">
                <a16:creationId xmlns:a16="http://schemas.microsoft.com/office/drawing/2014/main" id="{B8935F55-B3C3-A8E0-B5EB-23A7AF735BAE}"/>
              </a:ext>
            </a:extLst>
          </p:cNvPr>
          <p:cNvSpPr>
            <a:spLocks noGrp="1"/>
          </p:cNvSpPr>
          <p:nvPr>
            <p:ph type="sldNum" sz="quarter" idx="11"/>
          </p:nvPr>
        </p:nvSpPr>
        <p:spPr/>
        <p:txBody>
          <a:bodyPr/>
          <a:lstStyle>
            <a:lvl1pPr>
              <a:defRPr/>
            </a:lvl1pPr>
          </a:lstStyle>
          <a:p>
            <a:pPr>
              <a:defRPr/>
            </a:pPr>
            <a:fld id="{3B73E9B7-706A-2843-BF19-C2EE2C86D41E}" type="slidenum">
              <a:rPr lang="en-GB" altLang="en-US"/>
              <a:pPr>
                <a:defRPr/>
              </a:pPr>
              <a:t>‹#›</a:t>
            </a:fld>
            <a:endParaRPr lang="en-GB" altLang="en-US"/>
          </a:p>
        </p:txBody>
      </p:sp>
    </p:spTree>
    <p:extLst>
      <p:ext uri="{BB962C8B-B14F-4D97-AF65-F5344CB8AC3E}">
        <p14:creationId xmlns:p14="http://schemas.microsoft.com/office/powerpoint/2010/main" val="940969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638F0136-C058-FEC2-956F-B8878AD4CB74}"/>
              </a:ext>
            </a:extLst>
          </p:cNvPr>
          <p:cNvSpPr>
            <a:spLocks noGrp="1"/>
          </p:cNvSpPr>
          <p:nvPr>
            <p:ph type="dt" sz="half" idx="10"/>
          </p:nvPr>
        </p:nvSpPr>
        <p:spPr/>
        <p:txBody>
          <a:bodyPr/>
          <a:lstStyle>
            <a:lvl1pPr>
              <a:defRPr/>
            </a:lvl1pPr>
          </a:lstStyle>
          <a:p>
            <a:pPr>
              <a:defRPr/>
            </a:pPr>
            <a:fld id="{727C6BE1-B652-774A-BECE-31C2D5585026}" type="datetime1">
              <a:rPr lang="en-GB" altLang="en-US"/>
              <a:pPr>
                <a:defRPr/>
              </a:pPr>
              <a:t>20/02/2024</a:t>
            </a:fld>
            <a:endParaRPr lang="en-GB" altLang="en-US"/>
          </a:p>
        </p:txBody>
      </p:sp>
      <p:sp>
        <p:nvSpPr>
          <p:cNvPr id="4" name="Slide Number Placeholder 5">
            <a:extLst>
              <a:ext uri="{FF2B5EF4-FFF2-40B4-BE49-F238E27FC236}">
                <a16:creationId xmlns:a16="http://schemas.microsoft.com/office/drawing/2014/main" id="{CC0F20D8-A07E-63EA-D6E7-B1D84C48497D}"/>
              </a:ext>
            </a:extLst>
          </p:cNvPr>
          <p:cNvSpPr>
            <a:spLocks noGrp="1"/>
          </p:cNvSpPr>
          <p:nvPr>
            <p:ph type="sldNum" sz="quarter" idx="11"/>
          </p:nvPr>
        </p:nvSpPr>
        <p:spPr/>
        <p:txBody>
          <a:bodyPr/>
          <a:lstStyle>
            <a:lvl1pPr>
              <a:defRPr/>
            </a:lvl1pPr>
          </a:lstStyle>
          <a:p>
            <a:pPr>
              <a:defRPr/>
            </a:pPr>
            <a:fld id="{1B154F5C-D48F-F64E-8E4B-3224B1FA9E4E}" type="slidenum">
              <a:rPr lang="en-GB" altLang="en-US"/>
              <a:pPr>
                <a:defRPr/>
              </a:pPr>
              <a:t>‹#›</a:t>
            </a:fld>
            <a:endParaRPr lang="en-GB" altLang="en-US"/>
          </a:p>
        </p:txBody>
      </p:sp>
    </p:spTree>
    <p:extLst>
      <p:ext uri="{BB962C8B-B14F-4D97-AF65-F5344CB8AC3E}">
        <p14:creationId xmlns:p14="http://schemas.microsoft.com/office/powerpoint/2010/main" val="11500116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174334C0-A5B3-08AA-45CE-5F14D5C7E916}"/>
              </a:ext>
            </a:extLst>
          </p:cNvPr>
          <p:cNvSpPr>
            <a:spLocks noGrp="1"/>
          </p:cNvSpPr>
          <p:nvPr>
            <p:ph type="dt" sz="half" idx="10"/>
          </p:nvPr>
        </p:nvSpPr>
        <p:spPr/>
        <p:txBody>
          <a:bodyPr/>
          <a:lstStyle>
            <a:lvl1pPr>
              <a:defRPr/>
            </a:lvl1pPr>
          </a:lstStyle>
          <a:p>
            <a:pPr>
              <a:defRPr/>
            </a:pPr>
            <a:fld id="{12401DBA-212E-9E4C-8A0F-E5E0434C25E7}" type="datetime1">
              <a:rPr lang="en-GB" altLang="en-US"/>
              <a:pPr>
                <a:defRPr/>
              </a:pPr>
              <a:t>20/02/2024</a:t>
            </a:fld>
            <a:endParaRPr lang="en-GB" altLang="en-US"/>
          </a:p>
        </p:txBody>
      </p:sp>
      <p:sp>
        <p:nvSpPr>
          <p:cNvPr id="3" name="Slide Number Placeholder 5">
            <a:extLst>
              <a:ext uri="{FF2B5EF4-FFF2-40B4-BE49-F238E27FC236}">
                <a16:creationId xmlns:a16="http://schemas.microsoft.com/office/drawing/2014/main" id="{C55B111B-EF4B-FA12-225A-E0C9F6FE941F}"/>
              </a:ext>
            </a:extLst>
          </p:cNvPr>
          <p:cNvSpPr>
            <a:spLocks noGrp="1"/>
          </p:cNvSpPr>
          <p:nvPr>
            <p:ph type="sldNum" sz="quarter" idx="11"/>
          </p:nvPr>
        </p:nvSpPr>
        <p:spPr/>
        <p:txBody>
          <a:bodyPr/>
          <a:lstStyle>
            <a:lvl1pPr>
              <a:defRPr/>
            </a:lvl1pPr>
          </a:lstStyle>
          <a:p>
            <a:pPr>
              <a:defRPr/>
            </a:pPr>
            <a:fld id="{45A53FAC-BD74-A246-B50E-B4762B97F1BA}" type="slidenum">
              <a:rPr lang="en-GB" altLang="en-US"/>
              <a:pPr>
                <a:defRPr/>
              </a:pPr>
              <a:t>‹#›</a:t>
            </a:fld>
            <a:endParaRPr lang="en-GB" altLang="en-US"/>
          </a:p>
        </p:txBody>
      </p:sp>
    </p:spTree>
    <p:extLst>
      <p:ext uri="{BB962C8B-B14F-4D97-AF65-F5344CB8AC3E}">
        <p14:creationId xmlns:p14="http://schemas.microsoft.com/office/powerpoint/2010/main" val="21339659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F1474099-36C7-1317-6964-F0A61787C3DC}"/>
              </a:ext>
            </a:extLst>
          </p:cNvPr>
          <p:cNvSpPr>
            <a:spLocks noGrp="1"/>
          </p:cNvSpPr>
          <p:nvPr>
            <p:ph type="dt" sz="half" idx="10"/>
          </p:nvPr>
        </p:nvSpPr>
        <p:spPr/>
        <p:txBody>
          <a:bodyPr/>
          <a:lstStyle>
            <a:lvl1pPr>
              <a:defRPr/>
            </a:lvl1pPr>
          </a:lstStyle>
          <a:p>
            <a:pPr>
              <a:defRPr/>
            </a:pPr>
            <a:fld id="{EE0AC53E-BC72-8344-889B-471C6EDD0DBB}" type="datetime1">
              <a:rPr lang="en-GB" altLang="en-US"/>
              <a:pPr>
                <a:defRPr/>
              </a:pPr>
              <a:t>20/02/2024</a:t>
            </a:fld>
            <a:endParaRPr lang="en-GB" altLang="en-US"/>
          </a:p>
        </p:txBody>
      </p:sp>
      <p:sp>
        <p:nvSpPr>
          <p:cNvPr id="6" name="Slide Number Placeholder 5">
            <a:extLst>
              <a:ext uri="{FF2B5EF4-FFF2-40B4-BE49-F238E27FC236}">
                <a16:creationId xmlns:a16="http://schemas.microsoft.com/office/drawing/2014/main" id="{B5DF9252-C1BC-B295-A924-4630CD623B1C}"/>
              </a:ext>
            </a:extLst>
          </p:cNvPr>
          <p:cNvSpPr>
            <a:spLocks noGrp="1"/>
          </p:cNvSpPr>
          <p:nvPr>
            <p:ph type="sldNum" sz="quarter" idx="11"/>
          </p:nvPr>
        </p:nvSpPr>
        <p:spPr/>
        <p:txBody>
          <a:bodyPr/>
          <a:lstStyle>
            <a:lvl1pPr>
              <a:defRPr/>
            </a:lvl1pPr>
          </a:lstStyle>
          <a:p>
            <a:pPr>
              <a:defRPr/>
            </a:pPr>
            <a:fld id="{0E9E2D3E-4F45-694A-A1FF-8DA1B96E0284}" type="slidenum">
              <a:rPr lang="en-GB" altLang="en-US"/>
              <a:pPr>
                <a:defRPr/>
              </a:pPr>
              <a:t>‹#›</a:t>
            </a:fld>
            <a:endParaRPr lang="en-GB" altLang="en-US"/>
          </a:p>
        </p:txBody>
      </p:sp>
    </p:spTree>
    <p:extLst>
      <p:ext uri="{BB962C8B-B14F-4D97-AF65-F5344CB8AC3E}">
        <p14:creationId xmlns:p14="http://schemas.microsoft.com/office/powerpoint/2010/main" val="11507591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B65DDFED-E757-6B0C-357B-FB7D40F1FBAE}"/>
              </a:ext>
            </a:extLst>
          </p:cNvPr>
          <p:cNvSpPr>
            <a:spLocks noGrp="1"/>
          </p:cNvSpPr>
          <p:nvPr>
            <p:ph type="dt" sz="half" idx="10"/>
          </p:nvPr>
        </p:nvSpPr>
        <p:spPr/>
        <p:txBody>
          <a:bodyPr/>
          <a:lstStyle>
            <a:lvl1pPr>
              <a:defRPr/>
            </a:lvl1pPr>
          </a:lstStyle>
          <a:p>
            <a:pPr>
              <a:defRPr/>
            </a:pPr>
            <a:fld id="{BDF96309-DC6E-7D4A-9C4D-17DAC8C19A60}" type="datetime1">
              <a:rPr lang="en-GB" altLang="en-US"/>
              <a:pPr>
                <a:defRPr/>
              </a:pPr>
              <a:t>20/02/2024</a:t>
            </a:fld>
            <a:endParaRPr lang="en-GB" altLang="en-US"/>
          </a:p>
        </p:txBody>
      </p:sp>
      <p:sp>
        <p:nvSpPr>
          <p:cNvPr id="6" name="Slide Number Placeholder 5">
            <a:extLst>
              <a:ext uri="{FF2B5EF4-FFF2-40B4-BE49-F238E27FC236}">
                <a16:creationId xmlns:a16="http://schemas.microsoft.com/office/drawing/2014/main" id="{59948F3E-D3B7-D3B7-EE6A-D83965DD30DD}"/>
              </a:ext>
            </a:extLst>
          </p:cNvPr>
          <p:cNvSpPr>
            <a:spLocks noGrp="1"/>
          </p:cNvSpPr>
          <p:nvPr>
            <p:ph type="sldNum" sz="quarter" idx="11"/>
          </p:nvPr>
        </p:nvSpPr>
        <p:spPr/>
        <p:txBody>
          <a:bodyPr/>
          <a:lstStyle>
            <a:lvl1pPr>
              <a:defRPr/>
            </a:lvl1pPr>
          </a:lstStyle>
          <a:p>
            <a:pPr>
              <a:defRPr/>
            </a:pPr>
            <a:fld id="{1F3A08F2-714E-0647-9EE3-219D2C847048}" type="slidenum">
              <a:rPr lang="en-GB" altLang="en-US"/>
              <a:pPr>
                <a:defRPr/>
              </a:pPr>
              <a:t>‹#›</a:t>
            </a:fld>
            <a:endParaRPr lang="en-GB" altLang="en-US"/>
          </a:p>
        </p:txBody>
      </p:sp>
    </p:spTree>
    <p:extLst>
      <p:ext uri="{BB962C8B-B14F-4D97-AF65-F5344CB8AC3E}">
        <p14:creationId xmlns:p14="http://schemas.microsoft.com/office/powerpoint/2010/main" val="12548653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646A0D1-D9F4-3F79-46D8-90B4EA178C5D}"/>
              </a:ext>
            </a:extLst>
          </p:cNvPr>
          <p:cNvSpPr>
            <a:spLocks noGrp="1"/>
          </p:cNvSpPr>
          <p:nvPr>
            <p:ph type="dt" sz="half" idx="10"/>
          </p:nvPr>
        </p:nvSpPr>
        <p:spPr/>
        <p:txBody>
          <a:bodyPr/>
          <a:lstStyle>
            <a:lvl1pPr>
              <a:defRPr/>
            </a:lvl1pPr>
          </a:lstStyle>
          <a:p>
            <a:pPr>
              <a:defRPr/>
            </a:pPr>
            <a:fld id="{A2FAC1D9-DCEE-584A-85E5-946FC739D0F9}" type="datetime1">
              <a:rPr lang="en-GB" altLang="en-US"/>
              <a:pPr>
                <a:defRPr/>
              </a:pPr>
              <a:t>20/02/2024</a:t>
            </a:fld>
            <a:endParaRPr lang="en-GB" altLang="en-US"/>
          </a:p>
        </p:txBody>
      </p:sp>
      <p:sp>
        <p:nvSpPr>
          <p:cNvPr id="5" name="Slide Number Placeholder 5">
            <a:extLst>
              <a:ext uri="{FF2B5EF4-FFF2-40B4-BE49-F238E27FC236}">
                <a16:creationId xmlns:a16="http://schemas.microsoft.com/office/drawing/2014/main" id="{0A820126-9796-BE34-6E00-1EDF5C859B0D}"/>
              </a:ext>
            </a:extLst>
          </p:cNvPr>
          <p:cNvSpPr>
            <a:spLocks noGrp="1"/>
          </p:cNvSpPr>
          <p:nvPr>
            <p:ph type="sldNum" sz="quarter" idx="11"/>
          </p:nvPr>
        </p:nvSpPr>
        <p:spPr/>
        <p:txBody>
          <a:bodyPr/>
          <a:lstStyle>
            <a:lvl1pPr>
              <a:defRPr/>
            </a:lvl1pPr>
          </a:lstStyle>
          <a:p>
            <a:pPr>
              <a:defRPr/>
            </a:pPr>
            <a:fld id="{C7C8AE6A-C146-314A-8711-B5313691C0FE}" type="slidenum">
              <a:rPr lang="en-GB" altLang="en-US"/>
              <a:pPr>
                <a:defRPr/>
              </a:pPr>
              <a:t>‹#›</a:t>
            </a:fld>
            <a:endParaRPr lang="en-GB" altLang="en-US"/>
          </a:p>
        </p:txBody>
      </p:sp>
    </p:spTree>
    <p:extLst>
      <p:ext uri="{BB962C8B-B14F-4D97-AF65-F5344CB8AC3E}">
        <p14:creationId xmlns:p14="http://schemas.microsoft.com/office/powerpoint/2010/main" val="4992323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F960858-1000-C141-CF96-7C9C7272B51E}"/>
              </a:ext>
            </a:extLst>
          </p:cNvPr>
          <p:cNvSpPr>
            <a:spLocks noGrp="1"/>
          </p:cNvSpPr>
          <p:nvPr>
            <p:ph type="dt" sz="half" idx="10"/>
          </p:nvPr>
        </p:nvSpPr>
        <p:spPr/>
        <p:txBody>
          <a:bodyPr/>
          <a:lstStyle>
            <a:lvl1pPr>
              <a:defRPr/>
            </a:lvl1pPr>
          </a:lstStyle>
          <a:p>
            <a:pPr>
              <a:defRPr/>
            </a:pPr>
            <a:fld id="{7D6EEAE1-2134-644C-B9F3-21423F65F76E}" type="datetime1">
              <a:rPr lang="en-GB" altLang="en-US"/>
              <a:pPr>
                <a:defRPr/>
              </a:pPr>
              <a:t>20/02/2024</a:t>
            </a:fld>
            <a:endParaRPr lang="en-GB" altLang="en-US"/>
          </a:p>
        </p:txBody>
      </p:sp>
      <p:sp>
        <p:nvSpPr>
          <p:cNvPr id="5" name="Slide Number Placeholder 5">
            <a:extLst>
              <a:ext uri="{FF2B5EF4-FFF2-40B4-BE49-F238E27FC236}">
                <a16:creationId xmlns:a16="http://schemas.microsoft.com/office/drawing/2014/main" id="{2D60C3BA-D6F8-444D-7F31-30ECD7FAD1A0}"/>
              </a:ext>
            </a:extLst>
          </p:cNvPr>
          <p:cNvSpPr>
            <a:spLocks noGrp="1"/>
          </p:cNvSpPr>
          <p:nvPr>
            <p:ph type="sldNum" sz="quarter" idx="11"/>
          </p:nvPr>
        </p:nvSpPr>
        <p:spPr/>
        <p:txBody>
          <a:bodyPr/>
          <a:lstStyle>
            <a:lvl1pPr>
              <a:defRPr/>
            </a:lvl1pPr>
          </a:lstStyle>
          <a:p>
            <a:pPr>
              <a:defRPr/>
            </a:pPr>
            <a:fld id="{A3260877-054F-F44F-BECF-9C4BCE6CB57D}" type="slidenum">
              <a:rPr lang="en-GB" altLang="en-US"/>
              <a:pPr>
                <a:defRPr/>
              </a:pPr>
              <a:t>‹#›</a:t>
            </a:fld>
            <a:endParaRPr lang="en-GB" altLang="en-US"/>
          </a:p>
        </p:txBody>
      </p:sp>
    </p:spTree>
    <p:extLst>
      <p:ext uri="{BB962C8B-B14F-4D97-AF65-F5344CB8AC3E}">
        <p14:creationId xmlns:p14="http://schemas.microsoft.com/office/powerpoint/2010/main" val="35954531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A7DAEA61-1103-0BC0-21F1-F7D99637F1C7}"/>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CC49C75D-800B-E701-CFE2-669AF292C824}"/>
              </a:ext>
            </a:extLst>
          </p:cNvPr>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BF7C3007-B404-2A29-A115-835221E0872B}"/>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67BECFB8-DEC5-1943-95B5-4A269A3A02F6}" type="datetime1">
              <a:rPr lang="en-GB" altLang="en-US"/>
              <a:pPr>
                <a:defRPr/>
              </a:pPr>
              <a:t>20/02/2024</a:t>
            </a:fld>
            <a:endParaRPr lang="en-GB" altLang="en-US"/>
          </a:p>
        </p:txBody>
      </p:sp>
      <p:sp>
        <p:nvSpPr>
          <p:cNvPr id="6" name="Slide Number Placeholder 5">
            <a:extLst>
              <a:ext uri="{FF2B5EF4-FFF2-40B4-BE49-F238E27FC236}">
                <a16:creationId xmlns:a16="http://schemas.microsoft.com/office/drawing/2014/main" id="{F05F2316-3917-8CCA-E892-3E21AEB904C4}"/>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256D7CB2-6299-7442-A152-14F726692B6C}"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908" r:id="rId1"/>
    <p:sldLayoutId id="2147483909" r:id="rId2"/>
    <p:sldLayoutId id="2147483899" r:id="rId3"/>
    <p:sldLayoutId id="2147483900" r:id="rId4"/>
    <p:sldLayoutId id="2147483901" r:id="rId5"/>
    <p:sldLayoutId id="2147483902" r:id="rId6"/>
    <p:sldLayoutId id="2147483903" r:id="rId7"/>
    <p:sldLayoutId id="2147483904" r:id="rId8"/>
    <p:sldLayoutId id="2147483905" r:id="rId9"/>
    <p:sldLayoutId id="2147483906" r:id="rId10"/>
    <p:sldLayoutId id="2147483907"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Number Placeholder 5">
            <a:extLst>
              <a:ext uri="{FF2B5EF4-FFF2-40B4-BE49-F238E27FC236}">
                <a16:creationId xmlns:a16="http://schemas.microsoft.com/office/drawing/2014/main" id="{43991AB9-5B72-53E6-5078-741F4FF64793}"/>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CB051C3F-9BA8-3440-A8B4-B475D33F9A8B}" type="slidenum">
              <a:rPr lang="en-GB" altLang="en-US" sz="1200" smtClean="0">
                <a:solidFill>
                  <a:srgbClr val="898989"/>
                </a:solidFill>
              </a:rPr>
              <a:pPr>
                <a:spcBef>
                  <a:spcPct val="0"/>
                </a:spcBef>
                <a:buFontTx/>
                <a:buNone/>
              </a:pPr>
              <a:t>1</a:t>
            </a:fld>
            <a:endParaRPr lang="en-GB" altLang="en-US" sz="1200">
              <a:solidFill>
                <a:srgbClr val="898989"/>
              </a:solidFill>
            </a:endParaRPr>
          </a:p>
        </p:txBody>
      </p:sp>
      <p:sp>
        <p:nvSpPr>
          <p:cNvPr id="6148" name="Title 1">
            <a:extLst>
              <a:ext uri="{FF2B5EF4-FFF2-40B4-BE49-F238E27FC236}">
                <a16:creationId xmlns:a16="http://schemas.microsoft.com/office/drawing/2014/main" id="{D36477E7-0C1C-41E8-F58D-80BC578BB896}"/>
              </a:ext>
            </a:extLst>
          </p:cNvPr>
          <p:cNvSpPr>
            <a:spLocks noGrp="1"/>
          </p:cNvSpPr>
          <p:nvPr>
            <p:ph type="ctrTitle"/>
          </p:nvPr>
        </p:nvSpPr>
        <p:spPr>
          <a:xfrm>
            <a:off x="15875" y="1158875"/>
            <a:ext cx="9128125" cy="4540250"/>
          </a:xfrm>
        </p:spPr>
        <p:txBody>
          <a:bodyPr/>
          <a:lstStyle/>
          <a:p>
            <a:pPr>
              <a:defRPr/>
            </a:pPr>
            <a:br>
              <a:rPr lang="en-GB" altLang="en-US" b="1" dirty="0"/>
            </a:br>
            <a:br>
              <a:rPr lang="en-GB" altLang="en-US" b="1" dirty="0"/>
            </a:br>
            <a:r>
              <a:rPr lang="en-GB" altLang="en-US" b="1" dirty="0"/>
              <a:t>Adapting Leadership to the Workplace</a:t>
            </a:r>
            <a:br>
              <a:rPr lang="en-GB" altLang="en-US" b="1" dirty="0"/>
            </a:br>
            <a:br>
              <a:rPr lang="en-GB" altLang="en-US" b="1" dirty="0"/>
            </a:br>
            <a:r>
              <a:rPr lang="en-GB" altLang="en-US" b="1" dirty="0"/>
              <a:t>     LCBB4008</a:t>
            </a:r>
            <a:br>
              <a:rPr lang="en-GB" altLang="en-US" dirty="0"/>
            </a:br>
            <a:br>
              <a:rPr lang="en-GB" altLang="en-US" dirty="0"/>
            </a:br>
            <a:br>
              <a:rPr lang="en-GB" altLang="en-US" sz="3600" dirty="0"/>
            </a:br>
            <a:r>
              <a:rPr lang="en-GB" altLang="en-US" sz="3600" dirty="0"/>
              <a:t>					 	</a:t>
            </a:r>
            <a:r>
              <a:rPr lang="en-GB" altLang="en-US" sz="2400" b="1" dirty="0"/>
              <a:t>Week 9 – Session 2</a:t>
            </a:r>
            <a:br>
              <a:rPr lang="en-GB" altLang="en-US" sz="3600" b="1" dirty="0"/>
            </a:br>
            <a:endParaRPr lang="en-GB" altLang="en-US" sz="3600" b="1"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9CBDB2-25A7-19B6-E079-F5AF735032A8}"/>
              </a:ext>
            </a:extLst>
          </p:cNvPr>
          <p:cNvSpPr>
            <a:spLocks noGrp="1"/>
          </p:cNvSpPr>
          <p:nvPr>
            <p:ph type="title"/>
          </p:nvPr>
        </p:nvSpPr>
        <p:spPr/>
        <p:txBody>
          <a:bodyPr/>
          <a:lstStyle/>
          <a:p>
            <a:r>
              <a:rPr lang="en-US" sz="3600" b="1" dirty="0"/>
              <a:t>Objectives of the session</a:t>
            </a:r>
          </a:p>
        </p:txBody>
      </p:sp>
      <p:sp>
        <p:nvSpPr>
          <p:cNvPr id="3" name="Content Placeholder 2">
            <a:extLst>
              <a:ext uri="{FF2B5EF4-FFF2-40B4-BE49-F238E27FC236}">
                <a16:creationId xmlns:a16="http://schemas.microsoft.com/office/drawing/2014/main" id="{AC1F2833-F94A-7BCB-E15B-0560EDB817CB}"/>
              </a:ext>
            </a:extLst>
          </p:cNvPr>
          <p:cNvSpPr>
            <a:spLocks noGrp="1"/>
          </p:cNvSpPr>
          <p:nvPr>
            <p:ph idx="1"/>
          </p:nvPr>
        </p:nvSpPr>
        <p:spPr/>
        <p:txBody>
          <a:bodyPr/>
          <a:lstStyle/>
          <a:p>
            <a:r>
              <a:rPr lang="en-GB" sz="2400" dirty="0"/>
              <a:t>Importance of leadership in the workplace</a:t>
            </a:r>
          </a:p>
          <a:p>
            <a:r>
              <a:rPr lang="en-GB" sz="2400" dirty="0"/>
              <a:t>Factors directly influencing leaders’ behaviour</a:t>
            </a:r>
          </a:p>
          <a:p>
            <a:r>
              <a:rPr lang="en-GB" sz="2400" dirty="0"/>
              <a:t>Other factors influencing leaders’ behaviour </a:t>
            </a:r>
          </a:p>
          <a:p>
            <a:r>
              <a:rPr lang="en-GB" sz="2400" dirty="0"/>
              <a:t>Need for adaptation</a:t>
            </a:r>
          </a:p>
          <a:p>
            <a:r>
              <a:rPr lang="en-GB" sz="2400" dirty="0"/>
              <a:t>Skills required for adaptive leadership </a:t>
            </a:r>
          </a:p>
          <a:p>
            <a:r>
              <a:rPr lang="en-GB" sz="2400" dirty="0"/>
              <a:t>Other essential elements to consider in adaptive leadership</a:t>
            </a:r>
          </a:p>
          <a:p>
            <a:r>
              <a:rPr lang="en-GB" sz="2400" dirty="0"/>
              <a:t>Final thoughts in adapting leadership in the workplace.</a:t>
            </a:r>
          </a:p>
          <a:p>
            <a:endParaRPr lang="en-US" dirty="0"/>
          </a:p>
        </p:txBody>
      </p:sp>
      <p:sp>
        <p:nvSpPr>
          <p:cNvPr id="4" name="Date Placeholder 3">
            <a:extLst>
              <a:ext uri="{FF2B5EF4-FFF2-40B4-BE49-F238E27FC236}">
                <a16:creationId xmlns:a16="http://schemas.microsoft.com/office/drawing/2014/main" id="{61179197-9308-D316-9602-146FCF5E5AF8}"/>
              </a:ext>
            </a:extLst>
          </p:cNvPr>
          <p:cNvSpPr>
            <a:spLocks noGrp="1"/>
          </p:cNvSpPr>
          <p:nvPr>
            <p:ph type="dt" sz="half" idx="10"/>
          </p:nvPr>
        </p:nvSpPr>
        <p:spPr/>
        <p:txBody>
          <a:bodyPr/>
          <a:lstStyle/>
          <a:p>
            <a:pPr>
              <a:defRPr/>
            </a:pPr>
            <a:fld id="{130ADD5E-52E0-0D44-B721-F95AB1FBEECE}" type="datetime1">
              <a:rPr lang="en-GB" altLang="en-US" smtClean="0"/>
              <a:pPr>
                <a:defRPr/>
              </a:pPr>
              <a:t>20/02/2024</a:t>
            </a:fld>
            <a:endParaRPr lang="en-GB" altLang="en-US"/>
          </a:p>
        </p:txBody>
      </p:sp>
      <p:sp>
        <p:nvSpPr>
          <p:cNvPr id="5" name="Slide Number Placeholder 4">
            <a:extLst>
              <a:ext uri="{FF2B5EF4-FFF2-40B4-BE49-F238E27FC236}">
                <a16:creationId xmlns:a16="http://schemas.microsoft.com/office/drawing/2014/main" id="{9966C536-3B12-46B8-B0E2-37DE7CBBECAB}"/>
              </a:ext>
            </a:extLst>
          </p:cNvPr>
          <p:cNvSpPr>
            <a:spLocks noGrp="1"/>
          </p:cNvSpPr>
          <p:nvPr>
            <p:ph type="sldNum" sz="quarter" idx="12"/>
          </p:nvPr>
        </p:nvSpPr>
        <p:spPr/>
        <p:txBody>
          <a:bodyPr/>
          <a:lstStyle/>
          <a:p>
            <a:pPr>
              <a:defRPr/>
            </a:pPr>
            <a:fld id="{E420D319-DD93-554E-8F0D-BBCEB2ABB842}" type="slidenum">
              <a:rPr lang="en-GB" altLang="en-US" smtClean="0"/>
              <a:pPr>
                <a:defRPr/>
              </a:pPr>
              <a:t>2</a:t>
            </a:fld>
            <a:endParaRPr lang="en-GB" altLang="en-US"/>
          </a:p>
        </p:txBody>
      </p:sp>
    </p:spTree>
    <p:extLst>
      <p:ext uri="{BB962C8B-B14F-4D97-AF65-F5344CB8AC3E}">
        <p14:creationId xmlns:p14="http://schemas.microsoft.com/office/powerpoint/2010/main" val="3664860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0FF62-EAAF-379C-E347-B91EF61BF8C3}"/>
              </a:ext>
            </a:extLst>
          </p:cNvPr>
          <p:cNvSpPr>
            <a:spLocks noGrp="1"/>
          </p:cNvSpPr>
          <p:nvPr>
            <p:ph type="title"/>
          </p:nvPr>
        </p:nvSpPr>
        <p:spPr/>
        <p:txBody>
          <a:bodyPr/>
          <a:lstStyle/>
          <a:p>
            <a:r>
              <a:rPr lang="en-GB" sz="3600" b="1" dirty="0"/>
              <a:t>Importance of Leadership in the Workplace</a:t>
            </a:r>
          </a:p>
        </p:txBody>
      </p:sp>
      <p:sp>
        <p:nvSpPr>
          <p:cNvPr id="3" name="Content Placeholder 2">
            <a:extLst>
              <a:ext uri="{FF2B5EF4-FFF2-40B4-BE49-F238E27FC236}">
                <a16:creationId xmlns:a16="http://schemas.microsoft.com/office/drawing/2014/main" id="{C93BE445-4CAE-6E49-C74A-1B51D96D3F55}"/>
              </a:ext>
            </a:extLst>
          </p:cNvPr>
          <p:cNvSpPr>
            <a:spLocks noGrp="1"/>
          </p:cNvSpPr>
          <p:nvPr>
            <p:ph idx="1"/>
          </p:nvPr>
        </p:nvSpPr>
        <p:spPr/>
        <p:txBody>
          <a:bodyPr/>
          <a:lstStyle/>
          <a:p>
            <a:r>
              <a:rPr lang="en-GB" sz="2400" dirty="0"/>
              <a:t>Leadership at its core involves the ability to influence, inspire, and guide others toward achieving common goals or objectives. </a:t>
            </a:r>
          </a:p>
          <a:p>
            <a:r>
              <a:rPr lang="en-GB" sz="2400" dirty="0"/>
              <a:t>The importance of leadership in the workplace cannot be overstated. Here are several key reasons why leadership is crucial:</a:t>
            </a:r>
          </a:p>
          <a:p>
            <a:pPr lvl="1"/>
            <a:r>
              <a:rPr lang="en-GB" sz="2000" dirty="0"/>
              <a:t>Setting goals and objectives</a:t>
            </a:r>
          </a:p>
          <a:p>
            <a:pPr lvl="1"/>
            <a:r>
              <a:rPr lang="en-GB" sz="2000" dirty="0"/>
              <a:t>Guidance and direction </a:t>
            </a:r>
          </a:p>
          <a:p>
            <a:pPr lvl="1"/>
            <a:r>
              <a:rPr lang="en-GB" sz="2000" dirty="0"/>
              <a:t>Motivating and engagement</a:t>
            </a:r>
          </a:p>
          <a:p>
            <a:pPr lvl="1"/>
            <a:r>
              <a:rPr lang="en-GB" sz="2000" dirty="0"/>
              <a:t>Decision making </a:t>
            </a:r>
          </a:p>
          <a:p>
            <a:pPr lvl="1"/>
            <a:r>
              <a:rPr lang="en-GB" sz="2000" dirty="0"/>
              <a:t>Problem solving</a:t>
            </a:r>
            <a:br>
              <a:rPr lang="en-GB" sz="2000" dirty="0"/>
            </a:br>
            <a:endParaRPr lang="en-GB" sz="2000" dirty="0"/>
          </a:p>
          <a:p>
            <a:endParaRPr lang="en-GB" sz="2400" dirty="0"/>
          </a:p>
          <a:p>
            <a:pPr marL="0" indent="0">
              <a:buNone/>
            </a:pPr>
            <a:endParaRPr lang="en-GB" sz="2400" dirty="0"/>
          </a:p>
        </p:txBody>
      </p:sp>
      <p:sp>
        <p:nvSpPr>
          <p:cNvPr id="4" name="Date Placeholder 3">
            <a:extLst>
              <a:ext uri="{FF2B5EF4-FFF2-40B4-BE49-F238E27FC236}">
                <a16:creationId xmlns:a16="http://schemas.microsoft.com/office/drawing/2014/main" id="{7F4AF85F-1430-AF6F-237E-EFD4C898D530}"/>
              </a:ext>
            </a:extLst>
          </p:cNvPr>
          <p:cNvSpPr>
            <a:spLocks noGrp="1"/>
          </p:cNvSpPr>
          <p:nvPr>
            <p:ph type="dt" sz="half" idx="10"/>
          </p:nvPr>
        </p:nvSpPr>
        <p:spPr/>
        <p:txBody>
          <a:bodyPr/>
          <a:lstStyle/>
          <a:p>
            <a:pPr>
              <a:defRPr/>
            </a:pPr>
            <a:fld id="{130ADD5E-52E0-0D44-B721-F95AB1FBEECE}" type="datetime1">
              <a:rPr lang="en-GB" altLang="en-US" smtClean="0"/>
              <a:pPr>
                <a:defRPr/>
              </a:pPr>
              <a:t>20/02/2024</a:t>
            </a:fld>
            <a:endParaRPr lang="en-GB" altLang="en-US"/>
          </a:p>
        </p:txBody>
      </p:sp>
      <p:sp>
        <p:nvSpPr>
          <p:cNvPr id="5" name="Slide Number Placeholder 4">
            <a:extLst>
              <a:ext uri="{FF2B5EF4-FFF2-40B4-BE49-F238E27FC236}">
                <a16:creationId xmlns:a16="http://schemas.microsoft.com/office/drawing/2014/main" id="{96B245CB-FC9E-4BA0-B9EA-1BE81F2FE99D}"/>
              </a:ext>
            </a:extLst>
          </p:cNvPr>
          <p:cNvSpPr>
            <a:spLocks noGrp="1"/>
          </p:cNvSpPr>
          <p:nvPr>
            <p:ph type="sldNum" sz="quarter" idx="12"/>
          </p:nvPr>
        </p:nvSpPr>
        <p:spPr/>
        <p:txBody>
          <a:bodyPr/>
          <a:lstStyle/>
          <a:p>
            <a:pPr>
              <a:defRPr/>
            </a:pPr>
            <a:fld id="{E420D319-DD93-554E-8F0D-BBCEB2ABB842}" type="slidenum">
              <a:rPr lang="en-GB" altLang="en-US" smtClean="0"/>
              <a:pPr>
                <a:defRPr/>
              </a:pPr>
              <a:t>3</a:t>
            </a:fld>
            <a:endParaRPr lang="en-GB" altLang="en-US"/>
          </a:p>
        </p:txBody>
      </p:sp>
    </p:spTree>
    <p:extLst>
      <p:ext uri="{BB962C8B-B14F-4D97-AF65-F5344CB8AC3E}">
        <p14:creationId xmlns:p14="http://schemas.microsoft.com/office/powerpoint/2010/main" val="13550024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3257E8-56F4-DE7A-28DA-A632E36EEE11}"/>
              </a:ext>
            </a:extLst>
          </p:cNvPr>
          <p:cNvSpPr>
            <a:spLocks noGrp="1"/>
          </p:cNvSpPr>
          <p:nvPr>
            <p:ph type="title"/>
          </p:nvPr>
        </p:nvSpPr>
        <p:spPr/>
        <p:txBody>
          <a:bodyPr/>
          <a:lstStyle/>
          <a:p>
            <a:r>
              <a:rPr lang="en-GB" sz="3600" b="1" dirty="0"/>
              <a:t>Factors directly influencing Leaders Behaviour </a:t>
            </a:r>
            <a:r>
              <a:rPr lang="en-GB" sz="2400" dirty="0"/>
              <a:t>(1 of 3)</a:t>
            </a:r>
            <a:endParaRPr lang="en-GB" sz="3600" dirty="0"/>
          </a:p>
        </p:txBody>
      </p:sp>
      <p:sp>
        <p:nvSpPr>
          <p:cNvPr id="3" name="Content Placeholder 2">
            <a:extLst>
              <a:ext uri="{FF2B5EF4-FFF2-40B4-BE49-F238E27FC236}">
                <a16:creationId xmlns:a16="http://schemas.microsoft.com/office/drawing/2014/main" id="{CA8F2F61-2987-D1C8-253B-8BF7A32186B2}"/>
              </a:ext>
            </a:extLst>
          </p:cNvPr>
          <p:cNvSpPr>
            <a:spLocks noGrp="1"/>
          </p:cNvSpPr>
          <p:nvPr>
            <p:ph idx="1"/>
          </p:nvPr>
        </p:nvSpPr>
        <p:spPr/>
        <p:txBody>
          <a:bodyPr/>
          <a:lstStyle/>
          <a:p>
            <a:r>
              <a:rPr lang="en-GB" sz="2400" dirty="0"/>
              <a:t>According to Yukl and Gardner (2020), there are multiple factors that can directly encourage or constrain a leader’s behaviour. Mainly, these are the company </a:t>
            </a:r>
            <a:r>
              <a:rPr lang="en-GB" sz="2400" b="1" dirty="0"/>
              <a:t>rules</a:t>
            </a:r>
            <a:r>
              <a:rPr lang="en-GB" sz="2400" dirty="0"/>
              <a:t>, </a:t>
            </a:r>
            <a:r>
              <a:rPr lang="en-GB" sz="2400" b="1" dirty="0"/>
              <a:t>policies</a:t>
            </a:r>
            <a:r>
              <a:rPr lang="en-GB" sz="2400" dirty="0"/>
              <a:t>, </a:t>
            </a:r>
            <a:r>
              <a:rPr lang="en-GB" sz="2400" b="1" dirty="0"/>
              <a:t>role expectations</a:t>
            </a:r>
            <a:r>
              <a:rPr lang="en-GB" sz="2400" dirty="0"/>
              <a:t>, and </a:t>
            </a:r>
            <a:r>
              <a:rPr lang="en-GB" sz="2400" b="1" dirty="0"/>
              <a:t>organisational values</a:t>
            </a:r>
            <a:r>
              <a:rPr lang="en-GB" sz="2400" dirty="0"/>
              <a:t>.</a:t>
            </a:r>
          </a:p>
          <a:p>
            <a:r>
              <a:rPr lang="en-GB" sz="2400" dirty="0"/>
              <a:t>For example: An organisation creates a new policy requirement the team leaders or managers to provide bonuses to any employee exceeding a number of sales. When sales managers start awarding these bonuses, this will translate on the performance of the organisation and satisfaction of the employees.</a:t>
            </a:r>
          </a:p>
        </p:txBody>
      </p:sp>
      <p:sp>
        <p:nvSpPr>
          <p:cNvPr id="4" name="Date Placeholder 3">
            <a:extLst>
              <a:ext uri="{FF2B5EF4-FFF2-40B4-BE49-F238E27FC236}">
                <a16:creationId xmlns:a16="http://schemas.microsoft.com/office/drawing/2014/main" id="{7FAE4F2E-BFB4-60F8-E6A5-1A758E0A7CA6}"/>
              </a:ext>
            </a:extLst>
          </p:cNvPr>
          <p:cNvSpPr>
            <a:spLocks noGrp="1"/>
          </p:cNvSpPr>
          <p:nvPr>
            <p:ph type="dt" sz="half" idx="10"/>
          </p:nvPr>
        </p:nvSpPr>
        <p:spPr/>
        <p:txBody>
          <a:bodyPr/>
          <a:lstStyle/>
          <a:p>
            <a:pPr>
              <a:defRPr/>
            </a:pPr>
            <a:fld id="{130ADD5E-52E0-0D44-B721-F95AB1FBEECE}" type="datetime1">
              <a:rPr lang="en-GB" altLang="en-US" smtClean="0"/>
              <a:pPr>
                <a:defRPr/>
              </a:pPr>
              <a:t>20/02/2024</a:t>
            </a:fld>
            <a:endParaRPr lang="en-GB" altLang="en-US"/>
          </a:p>
        </p:txBody>
      </p:sp>
      <p:sp>
        <p:nvSpPr>
          <p:cNvPr id="5" name="Slide Number Placeholder 4">
            <a:extLst>
              <a:ext uri="{FF2B5EF4-FFF2-40B4-BE49-F238E27FC236}">
                <a16:creationId xmlns:a16="http://schemas.microsoft.com/office/drawing/2014/main" id="{DBA13BC9-EA69-E646-9E02-5080F8902B96}"/>
              </a:ext>
            </a:extLst>
          </p:cNvPr>
          <p:cNvSpPr>
            <a:spLocks noGrp="1"/>
          </p:cNvSpPr>
          <p:nvPr>
            <p:ph type="sldNum" sz="quarter" idx="12"/>
          </p:nvPr>
        </p:nvSpPr>
        <p:spPr/>
        <p:txBody>
          <a:bodyPr/>
          <a:lstStyle/>
          <a:p>
            <a:pPr>
              <a:defRPr/>
            </a:pPr>
            <a:fld id="{E420D319-DD93-554E-8F0D-BBCEB2ABB842}" type="slidenum">
              <a:rPr lang="en-GB" altLang="en-US" smtClean="0"/>
              <a:pPr>
                <a:defRPr/>
              </a:pPr>
              <a:t>4</a:t>
            </a:fld>
            <a:endParaRPr lang="en-GB" altLang="en-US"/>
          </a:p>
        </p:txBody>
      </p:sp>
    </p:spTree>
    <p:extLst>
      <p:ext uri="{BB962C8B-B14F-4D97-AF65-F5344CB8AC3E}">
        <p14:creationId xmlns:p14="http://schemas.microsoft.com/office/powerpoint/2010/main" val="30209604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B8B380-DB79-C2CE-8DD0-247C184F53CB}"/>
              </a:ext>
            </a:extLst>
          </p:cNvPr>
          <p:cNvSpPr>
            <a:spLocks noGrp="1"/>
          </p:cNvSpPr>
          <p:nvPr>
            <p:ph type="title"/>
          </p:nvPr>
        </p:nvSpPr>
        <p:spPr/>
        <p:txBody>
          <a:bodyPr/>
          <a:lstStyle/>
          <a:p>
            <a:r>
              <a:rPr lang="en-GB" sz="3600" b="1" dirty="0"/>
              <a:t>Other factors influencing leaders’ behaviour </a:t>
            </a:r>
            <a:r>
              <a:rPr lang="en-GB" sz="2400" dirty="0"/>
              <a:t>(2 of 3)</a:t>
            </a:r>
            <a:endParaRPr lang="en-GB" dirty="0"/>
          </a:p>
        </p:txBody>
      </p:sp>
      <p:sp>
        <p:nvSpPr>
          <p:cNvPr id="3" name="Content Placeholder 2">
            <a:extLst>
              <a:ext uri="{FF2B5EF4-FFF2-40B4-BE49-F238E27FC236}">
                <a16:creationId xmlns:a16="http://schemas.microsoft.com/office/drawing/2014/main" id="{94FF2631-AF39-2210-ED54-6D49008F0EEE}"/>
              </a:ext>
            </a:extLst>
          </p:cNvPr>
          <p:cNvSpPr>
            <a:spLocks noGrp="1"/>
          </p:cNvSpPr>
          <p:nvPr>
            <p:ph idx="1"/>
          </p:nvPr>
        </p:nvSpPr>
        <p:spPr/>
        <p:txBody>
          <a:bodyPr/>
          <a:lstStyle/>
          <a:p>
            <a:r>
              <a:rPr lang="en-GB" sz="2400" b="1" dirty="0"/>
              <a:t>Level of management:</a:t>
            </a:r>
            <a:r>
              <a:rPr lang="en-GB" sz="2400" dirty="0"/>
              <a:t> the job responsibilities and the skills for leadership vary somewhat for managers at different authority levels in the company.</a:t>
            </a:r>
            <a:endParaRPr lang="en-GB" sz="2400" b="1" dirty="0"/>
          </a:p>
          <a:p>
            <a:r>
              <a:rPr lang="en-GB" sz="2400" b="1" dirty="0"/>
              <a:t>Size of organisational unit: </a:t>
            </a:r>
            <a:r>
              <a:rPr lang="en-GB" sz="2400" dirty="0"/>
              <a:t>The size of the company affects the leadership requirement. Leaders in large organisations have more demanding jobs in comparison with leaders in small organisations.</a:t>
            </a:r>
          </a:p>
          <a:p>
            <a:endParaRPr lang="en-GB" dirty="0"/>
          </a:p>
        </p:txBody>
      </p:sp>
      <p:sp>
        <p:nvSpPr>
          <p:cNvPr id="4" name="Date Placeholder 3">
            <a:extLst>
              <a:ext uri="{FF2B5EF4-FFF2-40B4-BE49-F238E27FC236}">
                <a16:creationId xmlns:a16="http://schemas.microsoft.com/office/drawing/2014/main" id="{22B7009B-7632-AD79-FBF3-4F69DE7CE26B}"/>
              </a:ext>
            </a:extLst>
          </p:cNvPr>
          <p:cNvSpPr>
            <a:spLocks noGrp="1"/>
          </p:cNvSpPr>
          <p:nvPr>
            <p:ph type="dt" sz="half" idx="10"/>
          </p:nvPr>
        </p:nvSpPr>
        <p:spPr/>
        <p:txBody>
          <a:bodyPr/>
          <a:lstStyle/>
          <a:p>
            <a:pPr>
              <a:defRPr/>
            </a:pPr>
            <a:fld id="{130ADD5E-52E0-0D44-B721-F95AB1FBEECE}" type="datetime1">
              <a:rPr lang="en-GB" altLang="en-US" smtClean="0"/>
              <a:pPr>
                <a:defRPr/>
              </a:pPr>
              <a:t>20/02/2024</a:t>
            </a:fld>
            <a:endParaRPr lang="en-GB" altLang="en-US"/>
          </a:p>
        </p:txBody>
      </p:sp>
      <p:sp>
        <p:nvSpPr>
          <p:cNvPr id="5" name="Slide Number Placeholder 4">
            <a:extLst>
              <a:ext uri="{FF2B5EF4-FFF2-40B4-BE49-F238E27FC236}">
                <a16:creationId xmlns:a16="http://schemas.microsoft.com/office/drawing/2014/main" id="{6E2DAC5F-57E2-7AE9-84A9-2FF468171B63}"/>
              </a:ext>
            </a:extLst>
          </p:cNvPr>
          <p:cNvSpPr>
            <a:spLocks noGrp="1"/>
          </p:cNvSpPr>
          <p:nvPr>
            <p:ph type="sldNum" sz="quarter" idx="12"/>
          </p:nvPr>
        </p:nvSpPr>
        <p:spPr/>
        <p:txBody>
          <a:bodyPr/>
          <a:lstStyle/>
          <a:p>
            <a:pPr>
              <a:defRPr/>
            </a:pPr>
            <a:fld id="{E420D319-DD93-554E-8F0D-BBCEB2ABB842}" type="slidenum">
              <a:rPr lang="en-GB" altLang="en-US" smtClean="0"/>
              <a:pPr>
                <a:defRPr/>
              </a:pPr>
              <a:t>5</a:t>
            </a:fld>
            <a:endParaRPr lang="en-GB" altLang="en-US"/>
          </a:p>
        </p:txBody>
      </p:sp>
    </p:spTree>
    <p:extLst>
      <p:ext uri="{BB962C8B-B14F-4D97-AF65-F5344CB8AC3E}">
        <p14:creationId xmlns:p14="http://schemas.microsoft.com/office/powerpoint/2010/main" val="38801414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F9B319-0F35-969D-2A5A-FEB4E9AD53BA}"/>
              </a:ext>
            </a:extLst>
          </p:cNvPr>
          <p:cNvSpPr>
            <a:spLocks noGrp="1"/>
          </p:cNvSpPr>
          <p:nvPr>
            <p:ph type="title"/>
          </p:nvPr>
        </p:nvSpPr>
        <p:spPr/>
        <p:txBody>
          <a:bodyPr/>
          <a:lstStyle/>
          <a:p>
            <a:r>
              <a:rPr lang="en-GB" sz="3600" b="1" dirty="0"/>
              <a:t>Other factors influencing leaders’ behaviour </a:t>
            </a:r>
            <a:r>
              <a:rPr lang="en-GB" sz="2400" dirty="0"/>
              <a:t>(3 of 3)</a:t>
            </a:r>
            <a:endParaRPr lang="en-GB" sz="3600" dirty="0"/>
          </a:p>
        </p:txBody>
      </p:sp>
      <p:sp>
        <p:nvSpPr>
          <p:cNvPr id="3" name="Content Placeholder 2">
            <a:extLst>
              <a:ext uri="{FF2B5EF4-FFF2-40B4-BE49-F238E27FC236}">
                <a16:creationId xmlns:a16="http://schemas.microsoft.com/office/drawing/2014/main" id="{037D4728-CDE2-93A2-4EA3-F03E101943B9}"/>
              </a:ext>
            </a:extLst>
          </p:cNvPr>
          <p:cNvSpPr>
            <a:spLocks noGrp="1"/>
          </p:cNvSpPr>
          <p:nvPr>
            <p:ph idx="1"/>
          </p:nvPr>
        </p:nvSpPr>
        <p:spPr/>
        <p:txBody>
          <a:bodyPr/>
          <a:lstStyle/>
          <a:p>
            <a:r>
              <a:rPr lang="en-GB" sz="2400" b="1" dirty="0"/>
              <a:t>External dependencies: </a:t>
            </a:r>
            <a:r>
              <a:rPr lang="en-GB" sz="2400" dirty="0"/>
              <a:t>The nature of information, resources, and cooperation from stakeholders has direct aspects on the leadership behaviour.</a:t>
            </a:r>
            <a:endParaRPr lang="en-GB" sz="2400" b="1" dirty="0"/>
          </a:p>
          <a:p>
            <a:r>
              <a:rPr lang="en-GB" sz="2400" b="1" dirty="0"/>
              <a:t>Extreme contexts: </a:t>
            </a:r>
            <a:r>
              <a:rPr lang="en-GB" sz="2400" dirty="0"/>
              <a:t>Some of the greatest leadership challenges happen where there is an urgent crisis or unpredictability. For example: a pandemic, natural disasters, or extreme events.</a:t>
            </a:r>
          </a:p>
          <a:p>
            <a:endParaRPr lang="en-GB" dirty="0"/>
          </a:p>
        </p:txBody>
      </p:sp>
      <p:sp>
        <p:nvSpPr>
          <p:cNvPr id="4" name="Date Placeholder 3">
            <a:extLst>
              <a:ext uri="{FF2B5EF4-FFF2-40B4-BE49-F238E27FC236}">
                <a16:creationId xmlns:a16="http://schemas.microsoft.com/office/drawing/2014/main" id="{BC4CB368-F83E-2819-9F10-9CAFE8B02F5E}"/>
              </a:ext>
            </a:extLst>
          </p:cNvPr>
          <p:cNvSpPr>
            <a:spLocks noGrp="1"/>
          </p:cNvSpPr>
          <p:nvPr>
            <p:ph type="dt" sz="half" idx="10"/>
          </p:nvPr>
        </p:nvSpPr>
        <p:spPr/>
        <p:txBody>
          <a:bodyPr/>
          <a:lstStyle/>
          <a:p>
            <a:pPr>
              <a:defRPr/>
            </a:pPr>
            <a:fld id="{130ADD5E-52E0-0D44-B721-F95AB1FBEECE}" type="datetime1">
              <a:rPr lang="en-GB" altLang="en-US" smtClean="0"/>
              <a:pPr>
                <a:defRPr/>
              </a:pPr>
              <a:t>20/02/2024</a:t>
            </a:fld>
            <a:endParaRPr lang="en-GB" altLang="en-US"/>
          </a:p>
        </p:txBody>
      </p:sp>
      <p:sp>
        <p:nvSpPr>
          <p:cNvPr id="5" name="Slide Number Placeholder 4">
            <a:extLst>
              <a:ext uri="{FF2B5EF4-FFF2-40B4-BE49-F238E27FC236}">
                <a16:creationId xmlns:a16="http://schemas.microsoft.com/office/drawing/2014/main" id="{98ED6BEA-45A8-9EAE-3A8A-9C9F25E23484}"/>
              </a:ext>
            </a:extLst>
          </p:cNvPr>
          <p:cNvSpPr>
            <a:spLocks noGrp="1"/>
          </p:cNvSpPr>
          <p:nvPr>
            <p:ph type="sldNum" sz="quarter" idx="12"/>
          </p:nvPr>
        </p:nvSpPr>
        <p:spPr/>
        <p:txBody>
          <a:bodyPr/>
          <a:lstStyle/>
          <a:p>
            <a:pPr>
              <a:defRPr/>
            </a:pPr>
            <a:fld id="{E420D319-DD93-554E-8F0D-BBCEB2ABB842}" type="slidenum">
              <a:rPr lang="en-GB" altLang="en-US" smtClean="0"/>
              <a:pPr>
                <a:defRPr/>
              </a:pPr>
              <a:t>6</a:t>
            </a:fld>
            <a:endParaRPr lang="en-GB" altLang="en-US"/>
          </a:p>
        </p:txBody>
      </p:sp>
      <p:sp>
        <p:nvSpPr>
          <p:cNvPr id="7" name="TextBox 6">
            <a:extLst>
              <a:ext uri="{FF2B5EF4-FFF2-40B4-BE49-F238E27FC236}">
                <a16:creationId xmlns:a16="http://schemas.microsoft.com/office/drawing/2014/main" id="{95C49585-62DA-E82D-8119-F4DF9132CAB4}"/>
              </a:ext>
            </a:extLst>
          </p:cNvPr>
          <p:cNvSpPr txBox="1"/>
          <p:nvPr/>
        </p:nvSpPr>
        <p:spPr>
          <a:xfrm>
            <a:off x="3275856" y="5330464"/>
            <a:ext cx="2775183" cy="369332"/>
          </a:xfrm>
          <a:prstGeom prst="rect">
            <a:avLst/>
          </a:prstGeom>
          <a:noFill/>
        </p:spPr>
        <p:txBody>
          <a:bodyPr wrap="none" rtlCol="0">
            <a:spAutoFit/>
          </a:bodyPr>
          <a:lstStyle/>
          <a:p>
            <a:r>
              <a:rPr lang="en-GB" sz="1800" dirty="0"/>
              <a:t>(Yukl and Gardner, 2020)</a:t>
            </a:r>
            <a:endParaRPr lang="en-GB" dirty="0"/>
          </a:p>
        </p:txBody>
      </p:sp>
    </p:spTree>
    <p:extLst>
      <p:ext uri="{BB962C8B-B14F-4D97-AF65-F5344CB8AC3E}">
        <p14:creationId xmlns:p14="http://schemas.microsoft.com/office/powerpoint/2010/main" val="30966408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000032-EA12-5A7D-5E5C-90DC23B1BF50}"/>
              </a:ext>
            </a:extLst>
          </p:cNvPr>
          <p:cNvSpPr>
            <a:spLocks noGrp="1"/>
          </p:cNvSpPr>
          <p:nvPr>
            <p:ph type="title"/>
          </p:nvPr>
        </p:nvSpPr>
        <p:spPr/>
        <p:txBody>
          <a:bodyPr/>
          <a:lstStyle/>
          <a:p>
            <a:r>
              <a:rPr lang="en-GB" sz="3600" b="1" dirty="0"/>
              <a:t>Need for Adaptation</a:t>
            </a:r>
          </a:p>
        </p:txBody>
      </p:sp>
      <p:sp>
        <p:nvSpPr>
          <p:cNvPr id="3" name="Content Placeholder 2">
            <a:extLst>
              <a:ext uri="{FF2B5EF4-FFF2-40B4-BE49-F238E27FC236}">
                <a16:creationId xmlns:a16="http://schemas.microsoft.com/office/drawing/2014/main" id="{607BD849-C6F8-23DC-3D2A-8373E087DD44}"/>
              </a:ext>
            </a:extLst>
          </p:cNvPr>
          <p:cNvSpPr>
            <a:spLocks noGrp="1"/>
          </p:cNvSpPr>
          <p:nvPr>
            <p:ph idx="1"/>
          </p:nvPr>
        </p:nvSpPr>
        <p:spPr/>
        <p:txBody>
          <a:bodyPr/>
          <a:lstStyle/>
          <a:p>
            <a:r>
              <a:rPr lang="en-GB" sz="2400" dirty="0"/>
              <a:t>The need for adaptation in leadership arises from the ever-evolving nature of the workplace and the dynamic challenges that leaders face. </a:t>
            </a:r>
          </a:p>
          <a:p>
            <a:r>
              <a:rPr lang="en-GB" sz="2400" dirty="0"/>
              <a:t>Several key factors highlight why adaptation is essential:</a:t>
            </a:r>
          </a:p>
          <a:p>
            <a:pPr lvl="1"/>
            <a:r>
              <a:rPr lang="en-GB" sz="2000" dirty="0"/>
              <a:t>Changing work environment </a:t>
            </a:r>
          </a:p>
          <a:p>
            <a:pPr lvl="1"/>
            <a:r>
              <a:rPr lang="en-GB" sz="2000" dirty="0"/>
              <a:t>Changing regulations and policies </a:t>
            </a:r>
          </a:p>
          <a:p>
            <a:pPr lvl="1"/>
            <a:r>
              <a:rPr lang="en-GB" sz="2000" dirty="0"/>
              <a:t>Changing customer buying behaviour</a:t>
            </a:r>
          </a:p>
          <a:p>
            <a:pPr lvl="1"/>
            <a:r>
              <a:rPr lang="en-GB" sz="2000" dirty="0"/>
              <a:t>Rapid technological advancements</a:t>
            </a:r>
          </a:p>
          <a:p>
            <a:endParaRPr lang="en-GB" sz="2400" dirty="0"/>
          </a:p>
        </p:txBody>
      </p:sp>
      <p:sp>
        <p:nvSpPr>
          <p:cNvPr id="4" name="Date Placeholder 3">
            <a:extLst>
              <a:ext uri="{FF2B5EF4-FFF2-40B4-BE49-F238E27FC236}">
                <a16:creationId xmlns:a16="http://schemas.microsoft.com/office/drawing/2014/main" id="{53D0B3B7-944A-B90A-E667-C72B8F1CB6FC}"/>
              </a:ext>
            </a:extLst>
          </p:cNvPr>
          <p:cNvSpPr>
            <a:spLocks noGrp="1"/>
          </p:cNvSpPr>
          <p:nvPr>
            <p:ph type="dt" sz="half" idx="10"/>
          </p:nvPr>
        </p:nvSpPr>
        <p:spPr/>
        <p:txBody>
          <a:bodyPr/>
          <a:lstStyle/>
          <a:p>
            <a:pPr>
              <a:defRPr/>
            </a:pPr>
            <a:fld id="{130ADD5E-52E0-0D44-B721-F95AB1FBEECE}" type="datetime1">
              <a:rPr lang="en-GB" altLang="en-US" smtClean="0"/>
              <a:pPr>
                <a:defRPr/>
              </a:pPr>
              <a:t>20/02/2024</a:t>
            </a:fld>
            <a:endParaRPr lang="en-GB" altLang="en-US"/>
          </a:p>
        </p:txBody>
      </p:sp>
      <p:sp>
        <p:nvSpPr>
          <p:cNvPr id="5" name="Slide Number Placeholder 4">
            <a:extLst>
              <a:ext uri="{FF2B5EF4-FFF2-40B4-BE49-F238E27FC236}">
                <a16:creationId xmlns:a16="http://schemas.microsoft.com/office/drawing/2014/main" id="{C0AE6B97-65BA-B925-924A-97CFB656437B}"/>
              </a:ext>
            </a:extLst>
          </p:cNvPr>
          <p:cNvSpPr>
            <a:spLocks noGrp="1"/>
          </p:cNvSpPr>
          <p:nvPr>
            <p:ph type="sldNum" sz="quarter" idx="12"/>
          </p:nvPr>
        </p:nvSpPr>
        <p:spPr/>
        <p:txBody>
          <a:bodyPr/>
          <a:lstStyle/>
          <a:p>
            <a:pPr>
              <a:defRPr/>
            </a:pPr>
            <a:fld id="{E420D319-DD93-554E-8F0D-BBCEB2ABB842}" type="slidenum">
              <a:rPr lang="en-GB" altLang="en-US" smtClean="0"/>
              <a:pPr>
                <a:defRPr/>
              </a:pPr>
              <a:t>7</a:t>
            </a:fld>
            <a:endParaRPr lang="en-GB" altLang="en-US"/>
          </a:p>
        </p:txBody>
      </p:sp>
    </p:spTree>
    <p:extLst>
      <p:ext uri="{BB962C8B-B14F-4D97-AF65-F5344CB8AC3E}">
        <p14:creationId xmlns:p14="http://schemas.microsoft.com/office/powerpoint/2010/main" val="21411013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5BA3C4-F41B-F6B3-C571-310B2200BA5F}"/>
              </a:ext>
            </a:extLst>
          </p:cNvPr>
          <p:cNvSpPr>
            <a:spLocks noGrp="1"/>
          </p:cNvSpPr>
          <p:nvPr>
            <p:ph type="title"/>
          </p:nvPr>
        </p:nvSpPr>
        <p:spPr/>
        <p:txBody>
          <a:bodyPr/>
          <a:lstStyle/>
          <a:p>
            <a:r>
              <a:rPr lang="en-GB" sz="3600" b="1" dirty="0"/>
              <a:t>Skills Required for Adaptive Leadership</a:t>
            </a:r>
          </a:p>
        </p:txBody>
      </p:sp>
      <p:sp>
        <p:nvSpPr>
          <p:cNvPr id="3" name="Content Placeholder 2">
            <a:extLst>
              <a:ext uri="{FF2B5EF4-FFF2-40B4-BE49-F238E27FC236}">
                <a16:creationId xmlns:a16="http://schemas.microsoft.com/office/drawing/2014/main" id="{0872B184-723E-C025-2B73-CFEC7AB33170}"/>
              </a:ext>
            </a:extLst>
          </p:cNvPr>
          <p:cNvSpPr>
            <a:spLocks noGrp="1"/>
          </p:cNvSpPr>
          <p:nvPr>
            <p:ph idx="1"/>
          </p:nvPr>
        </p:nvSpPr>
        <p:spPr/>
        <p:txBody>
          <a:bodyPr/>
          <a:lstStyle/>
          <a:p>
            <a:r>
              <a:rPr lang="en-GB" sz="2400" dirty="0"/>
              <a:t>Adaptive leadership requires a diverse set of skills to effectively navigate the complexities of the modern workplace and lead teams through change and uncertainty. </a:t>
            </a:r>
          </a:p>
          <a:p>
            <a:pPr lvl="1"/>
            <a:r>
              <a:rPr lang="en-GB" sz="2000" dirty="0"/>
              <a:t>Flexibility </a:t>
            </a:r>
          </a:p>
          <a:p>
            <a:pPr lvl="1"/>
            <a:r>
              <a:rPr lang="en-GB" sz="2000" dirty="0"/>
              <a:t>Resilience</a:t>
            </a:r>
          </a:p>
          <a:p>
            <a:pPr lvl="1"/>
            <a:r>
              <a:rPr lang="en-GB" sz="2000" dirty="0"/>
              <a:t>Accountability</a:t>
            </a:r>
          </a:p>
          <a:p>
            <a:pPr lvl="1"/>
            <a:r>
              <a:rPr lang="en-GB" sz="2000" dirty="0"/>
              <a:t>Emotional intelligence</a:t>
            </a:r>
          </a:p>
          <a:p>
            <a:pPr lvl="1"/>
            <a:r>
              <a:rPr lang="en-GB" sz="2000" dirty="0"/>
              <a:t>Continuous learning and development</a:t>
            </a:r>
          </a:p>
        </p:txBody>
      </p:sp>
      <p:sp>
        <p:nvSpPr>
          <p:cNvPr id="4" name="Date Placeholder 3">
            <a:extLst>
              <a:ext uri="{FF2B5EF4-FFF2-40B4-BE49-F238E27FC236}">
                <a16:creationId xmlns:a16="http://schemas.microsoft.com/office/drawing/2014/main" id="{1C4ECD89-AC07-EDFF-1595-21BDF8881D18}"/>
              </a:ext>
            </a:extLst>
          </p:cNvPr>
          <p:cNvSpPr>
            <a:spLocks noGrp="1"/>
          </p:cNvSpPr>
          <p:nvPr>
            <p:ph type="dt" sz="half" idx="10"/>
          </p:nvPr>
        </p:nvSpPr>
        <p:spPr/>
        <p:txBody>
          <a:bodyPr/>
          <a:lstStyle/>
          <a:p>
            <a:pPr>
              <a:defRPr/>
            </a:pPr>
            <a:fld id="{130ADD5E-52E0-0D44-B721-F95AB1FBEECE}" type="datetime1">
              <a:rPr lang="en-GB" altLang="en-US" smtClean="0"/>
              <a:pPr>
                <a:defRPr/>
              </a:pPr>
              <a:t>20/02/2024</a:t>
            </a:fld>
            <a:endParaRPr lang="en-GB" altLang="en-US"/>
          </a:p>
        </p:txBody>
      </p:sp>
      <p:sp>
        <p:nvSpPr>
          <p:cNvPr id="5" name="Slide Number Placeholder 4">
            <a:extLst>
              <a:ext uri="{FF2B5EF4-FFF2-40B4-BE49-F238E27FC236}">
                <a16:creationId xmlns:a16="http://schemas.microsoft.com/office/drawing/2014/main" id="{C742580D-0990-984D-44B0-3A9AF0446898}"/>
              </a:ext>
            </a:extLst>
          </p:cNvPr>
          <p:cNvSpPr>
            <a:spLocks noGrp="1"/>
          </p:cNvSpPr>
          <p:nvPr>
            <p:ph type="sldNum" sz="quarter" idx="12"/>
          </p:nvPr>
        </p:nvSpPr>
        <p:spPr/>
        <p:txBody>
          <a:bodyPr/>
          <a:lstStyle/>
          <a:p>
            <a:pPr>
              <a:defRPr/>
            </a:pPr>
            <a:fld id="{E420D319-DD93-554E-8F0D-BBCEB2ABB842}" type="slidenum">
              <a:rPr lang="en-GB" altLang="en-US" smtClean="0"/>
              <a:pPr>
                <a:defRPr/>
              </a:pPr>
              <a:t>8</a:t>
            </a:fld>
            <a:endParaRPr lang="en-GB" altLang="en-US"/>
          </a:p>
        </p:txBody>
      </p:sp>
    </p:spTree>
    <p:extLst>
      <p:ext uri="{BB962C8B-B14F-4D97-AF65-F5344CB8AC3E}">
        <p14:creationId xmlns:p14="http://schemas.microsoft.com/office/powerpoint/2010/main" val="4250706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9" name="Title 1">
            <a:extLst>
              <a:ext uri="{FF2B5EF4-FFF2-40B4-BE49-F238E27FC236}">
                <a16:creationId xmlns:a16="http://schemas.microsoft.com/office/drawing/2014/main" id="{DCA4A002-7B6D-3D23-8CD5-BA0C00A49E94}"/>
              </a:ext>
            </a:extLst>
          </p:cNvPr>
          <p:cNvSpPr>
            <a:spLocks noGrp="1"/>
          </p:cNvSpPr>
          <p:nvPr>
            <p:ph type="title"/>
          </p:nvPr>
        </p:nvSpPr>
        <p:spPr>
          <a:xfrm>
            <a:off x="457200" y="274638"/>
            <a:ext cx="8229600" cy="1143000"/>
          </a:xfrm>
        </p:spPr>
        <p:txBody>
          <a:bodyPr/>
          <a:lstStyle/>
          <a:p>
            <a:r>
              <a:rPr lang="en-GB" sz="3600" b="1" dirty="0"/>
              <a:t>Other essential elements to consider in adaptive leadership </a:t>
            </a:r>
            <a:r>
              <a:rPr lang="en-GB" sz="2400" dirty="0"/>
              <a:t>(1 of 5)</a:t>
            </a:r>
            <a:endParaRPr lang="en-US" sz="3600" dirty="0"/>
          </a:p>
        </p:txBody>
      </p:sp>
      <p:sp>
        <p:nvSpPr>
          <p:cNvPr id="3081" name="Content Placeholder 2">
            <a:extLst>
              <a:ext uri="{FF2B5EF4-FFF2-40B4-BE49-F238E27FC236}">
                <a16:creationId xmlns:a16="http://schemas.microsoft.com/office/drawing/2014/main" id="{1AB243B6-DA66-7002-AF98-7E62006D2E78}"/>
              </a:ext>
            </a:extLst>
          </p:cNvPr>
          <p:cNvSpPr>
            <a:spLocks noGrp="1"/>
          </p:cNvSpPr>
          <p:nvPr>
            <p:ph sz="half" idx="1"/>
          </p:nvPr>
        </p:nvSpPr>
        <p:spPr>
          <a:xfrm>
            <a:off x="457200" y="1600201"/>
            <a:ext cx="4038600" cy="3989040"/>
          </a:xfrm>
        </p:spPr>
        <p:txBody>
          <a:bodyPr/>
          <a:lstStyle/>
          <a:p>
            <a:pPr marL="0" indent="0">
              <a:buNone/>
            </a:pPr>
            <a:r>
              <a:rPr lang="en-US" sz="2000" dirty="0"/>
              <a:t>Adaptive leaders should consider the following:</a:t>
            </a:r>
          </a:p>
          <a:p>
            <a:r>
              <a:rPr lang="en-US" sz="2000" dirty="0"/>
              <a:t>Understanding employee needs</a:t>
            </a:r>
          </a:p>
          <a:p>
            <a:r>
              <a:rPr lang="en-US" sz="2000" dirty="0"/>
              <a:t>Building trust and relationships</a:t>
            </a:r>
          </a:p>
          <a:p>
            <a:r>
              <a:rPr lang="en-US" sz="2000" dirty="0"/>
              <a:t>Embracing diversity and inclusion</a:t>
            </a:r>
          </a:p>
          <a:p>
            <a:r>
              <a:rPr lang="en-US" sz="2000" dirty="0"/>
              <a:t>Handling change</a:t>
            </a:r>
          </a:p>
        </p:txBody>
      </p:sp>
      <p:pic>
        <p:nvPicPr>
          <p:cNvPr id="3074" name="Picture 2" descr="Essential elements of a leadership development programs - Portal Make a  Future">
            <a:extLst>
              <a:ext uri="{FF2B5EF4-FFF2-40B4-BE49-F238E27FC236}">
                <a16:creationId xmlns:a16="http://schemas.microsoft.com/office/drawing/2014/main" id="{63BEC57D-5DE5-6EDB-8EFA-22645DC32BB7}"/>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tretch>
            <a:fillRect/>
          </a:stretch>
        </p:blipFill>
        <p:spPr bwMode="auto">
          <a:xfrm>
            <a:off x="4648200" y="2646635"/>
            <a:ext cx="4038600" cy="1896171"/>
          </a:xfrm>
          <a:prstGeom prst="rect">
            <a:avLst/>
          </a:prstGeom>
          <a:solidFill>
            <a:srgbClr val="FFFFFF"/>
          </a:solidFill>
        </p:spPr>
      </p:pic>
      <p:sp>
        <p:nvSpPr>
          <p:cNvPr id="4" name="Date Placeholder 3">
            <a:extLst>
              <a:ext uri="{FF2B5EF4-FFF2-40B4-BE49-F238E27FC236}">
                <a16:creationId xmlns:a16="http://schemas.microsoft.com/office/drawing/2014/main" id="{B26E2B94-A982-9899-599C-38CA3CFF138A}"/>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130ADD5E-52E0-0D44-B721-F95AB1FBEECE}" type="datetime1">
              <a:rPr lang="en-GB" altLang="en-US" sz="900" smtClean="0"/>
              <a:pPr>
                <a:lnSpc>
                  <a:spcPct val="90000"/>
                </a:lnSpc>
                <a:spcAft>
                  <a:spcPts val="600"/>
                </a:spcAft>
                <a:defRPr/>
              </a:pPr>
              <a:t>20/02/2024</a:t>
            </a:fld>
            <a:endParaRPr lang="en-GB" altLang="en-US" sz="900"/>
          </a:p>
        </p:txBody>
      </p:sp>
      <p:sp>
        <p:nvSpPr>
          <p:cNvPr id="5" name="Slide Number Placeholder 4">
            <a:extLst>
              <a:ext uri="{FF2B5EF4-FFF2-40B4-BE49-F238E27FC236}">
                <a16:creationId xmlns:a16="http://schemas.microsoft.com/office/drawing/2014/main" id="{28C3BC5D-C6D1-B2E3-EDA7-C03AF9044261}"/>
              </a:ext>
            </a:extLst>
          </p:cNvPr>
          <p:cNvSpPr>
            <a:spLocks noGrp="1"/>
          </p:cNvSpPr>
          <p:nvPr>
            <p:ph type="sldNum" sz="quarter" idx="11"/>
          </p:nvPr>
        </p:nvSpPr>
        <p:spPr>
          <a:xfrm>
            <a:off x="7956550" y="6381750"/>
            <a:ext cx="730250" cy="339725"/>
          </a:xfrm>
        </p:spPr>
        <p:txBody>
          <a:bodyPr wrap="square" anchor="ctr">
            <a:normAutofit/>
          </a:bodyPr>
          <a:lstStyle/>
          <a:p>
            <a:pPr>
              <a:spcAft>
                <a:spcPts val="600"/>
              </a:spcAft>
              <a:defRPr/>
            </a:pPr>
            <a:fld id="{E420D319-DD93-554E-8F0D-BBCEB2ABB842}" type="slidenum">
              <a:rPr lang="en-GB" altLang="en-US" smtClean="0"/>
              <a:pPr>
                <a:spcAft>
                  <a:spcPts val="600"/>
                </a:spcAft>
                <a:defRPr/>
              </a:pPr>
              <a:t>9</a:t>
            </a:fld>
            <a:endParaRPr lang="en-GB" altLang="en-US"/>
          </a:p>
        </p:txBody>
      </p:sp>
    </p:spTree>
    <p:extLst>
      <p:ext uri="{BB962C8B-B14F-4D97-AF65-F5344CB8AC3E}">
        <p14:creationId xmlns:p14="http://schemas.microsoft.com/office/powerpoint/2010/main" val="15427956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ABDF5C-C2AF-2B99-D808-C2155BC5E083}"/>
              </a:ext>
            </a:extLst>
          </p:cNvPr>
          <p:cNvSpPr>
            <a:spLocks noGrp="1"/>
          </p:cNvSpPr>
          <p:nvPr>
            <p:ph type="title"/>
          </p:nvPr>
        </p:nvSpPr>
        <p:spPr>
          <a:xfrm>
            <a:off x="457200" y="274638"/>
            <a:ext cx="8229600" cy="1143000"/>
          </a:xfrm>
        </p:spPr>
        <p:txBody>
          <a:bodyPr wrap="square" anchor="ctr">
            <a:normAutofit/>
          </a:bodyPr>
          <a:lstStyle/>
          <a:p>
            <a:r>
              <a:rPr lang="en-GB" sz="3600" b="1" dirty="0"/>
              <a:t>Understanding Employee Needs </a:t>
            </a:r>
            <a:r>
              <a:rPr lang="en-GB" sz="2400" dirty="0"/>
              <a:t>(2 of 5)</a:t>
            </a:r>
            <a:endParaRPr lang="en-GB" sz="3600" b="1" dirty="0"/>
          </a:p>
        </p:txBody>
      </p:sp>
      <p:sp>
        <p:nvSpPr>
          <p:cNvPr id="3" name="Content Placeholder 2">
            <a:extLst>
              <a:ext uri="{FF2B5EF4-FFF2-40B4-BE49-F238E27FC236}">
                <a16:creationId xmlns:a16="http://schemas.microsoft.com/office/drawing/2014/main" id="{4CD5DB76-7A22-ADEC-9643-C9FF4794E6DD}"/>
              </a:ext>
            </a:extLst>
          </p:cNvPr>
          <p:cNvSpPr>
            <a:spLocks noGrp="1"/>
          </p:cNvSpPr>
          <p:nvPr>
            <p:ph sz="half" idx="1"/>
          </p:nvPr>
        </p:nvSpPr>
        <p:spPr>
          <a:xfrm>
            <a:off x="457200" y="1600201"/>
            <a:ext cx="4038600" cy="3989040"/>
          </a:xfrm>
        </p:spPr>
        <p:txBody>
          <a:bodyPr wrap="square" anchor="t">
            <a:normAutofit/>
          </a:bodyPr>
          <a:lstStyle/>
          <a:p>
            <a:pPr>
              <a:lnSpc>
                <a:spcPct val="90000"/>
              </a:lnSpc>
            </a:pPr>
            <a:r>
              <a:rPr lang="en-GB" sz="2400" dirty="0"/>
              <a:t>Understanding employee needs is essential for leaders to effectively engage and motivate their teams, foster a positive work environment, and drive organizational success. </a:t>
            </a:r>
          </a:p>
        </p:txBody>
      </p:sp>
      <p:pic>
        <p:nvPicPr>
          <p:cNvPr id="1028" name="Picture 4" descr="Maslow's Hierarchy of Needs: Applying It in the Workplace | Indeed.com">
            <a:extLst>
              <a:ext uri="{FF2B5EF4-FFF2-40B4-BE49-F238E27FC236}">
                <a16:creationId xmlns:a16="http://schemas.microsoft.com/office/drawing/2014/main" id="{C07E7D5D-C086-B337-720D-BFBD057E5814}"/>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648200" y="2082195"/>
            <a:ext cx="4038600" cy="3025051"/>
          </a:xfrm>
          <a:prstGeom prst="rect">
            <a:avLst/>
          </a:prstGeom>
          <a:solidFill>
            <a:srgbClr val="FFFFFF"/>
          </a:solidFill>
        </p:spPr>
      </p:pic>
      <p:sp>
        <p:nvSpPr>
          <p:cNvPr id="4" name="Date Placeholder 3">
            <a:extLst>
              <a:ext uri="{FF2B5EF4-FFF2-40B4-BE49-F238E27FC236}">
                <a16:creationId xmlns:a16="http://schemas.microsoft.com/office/drawing/2014/main" id="{54031358-2C11-A1FC-5E14-9C58EA38FB5E}"/>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130ADD5E-52E0-0D44-B721-F95AB1FBEECE}" type="datetime1">
              <a:rPr lang="en-GB" altLang="en-US" sz="900" smtClean="0"/>
              <a:pPr>
                <a:lnSpc>
                  <a:spcPct val="90000"/>
                </a:lnSpc>
                <a:spcAft>
                  <a:spcPts val="600"/>
                </a:spcAft>
                <a:defRPr/>
              </a:pPr>
              <a:t>20/02/2024</a:t>
            </a:fld>
            <a:endParaRPr lang="en-GB" altLang="en-US" sz="900"/>
          </a:p>
        </p:txBody>
      </p:sp>
      <p:sp>
        <p:nvSpPr>
          <p:cNvPr id="5" name="Slide Number Placeholder 4">
            <a:extLst>
              <a:ext uri="{FF2B5EF4-FFF2-40B4-BE49-F238E27FC236}">
                <a16:creationId xmlns:a16="http://schemas.microsoft.com/office/drawing/2014/main" id="{6C57DA5B-490C-339F-D331-2381F2025085}"/>
              </a:ext>
            </a:extLst>
          </p:cNvPr>
          <p:cNvSpPr>
            <a:spLocks noGrp="1"/>
          </p:cNvSpPr>
          <p:nvPr>
            <p:ph type="sldNum" sz="quarter" idx="11"/>
          </p:nvPr>
        </p:nvSpPr>
        <p:spPr>
          <a:xfrm>
            <a:off x="7956550" y="6381750"/>
            <a:ext cx="730250" cy="339725"/>
          </a:xfrm>
        </p:spPr>
        <p:txBody>
          <a:bodyPr wrap="square" anchor="ctr">
            <a:normAutofit/>
          </a:bodyPr>
          <a:lstStyle/>
          <a:p>
            <a:pPr>
              <a:spcAft>
                <a:spcPts val="600"/>
              </a:spcAft>
              <a:defRPr/>
            </a:pPr>
            <a:fld id="{E420D319-DD93-554E-8F0D-BBCEB2ABB842}" type="slidenum">
              <a:rPr lang="en-GB" altLang="en-US" smtClean="0"/>
              <a:pPr>
                <a:spcAft>
                  <a:spcPts val="600"/>
                </a:spcAft>
                <a:defRPr/>
              </a:pPr>
              <a:t>10</a:t>
            </a:fld>
            <a:endParaRPr lang="en-GB" altLang="en-US"/>
          </a:p>
        </p:txBody>
      </p:sp>
      <p:sp>
        <p:nvSpPr>
          <p:cNvPr id="7" name="TextBox 6">
            <a:extLst>
              <a:ext uri="{FF2B5EF4-FFF2-40B4-BE49-F238E27FC236}">
                <a16:creationId xmlns:a16="http://schemas.microsoft.com/office/drawing/2014/main" id="{279EA6B4-8D91-E5D4-1502-0F85E36B5B7E}"/>
              </a:ext>
            </a:extLst>
          </p:cNvPr>
          <p:cNvSpPr txBox="1"/>
          <p:nvPr/>
        </p:nvSpPr>
        <p:spPr>
          <a:xfrm>
            <a:off x="5191038" y="1734917"/>
            <a:ext cx="2952924" cy="369332"/>
          </a:xfrm>
          <a:prstGeom prst="rect">
            <a:avLst/>
          </a:prstGeom>
          <a:noFill/>
        </p:spPr>
        <p:txBody>
          <a:bodyPr wrap="none" rtlCol="0">
            <a:spAutoFit/>
          </a:bodyPr>
          <a:lstStyle/>
          <a:p>
            <a:r>
              <a:rPr lang="en-GB" b="1" i="0" dirty="0">
                <a:solidFill>
                  <a:srgbClr val="0D0D0D"/>
                </a:solidFill>
                <a:effectLst/>
                <a:latin typeface="Söhne"/>
              </a:rPr>
              <a:t>Maslow's Hierarchy of Needs</a:t>
            </a:r>
            <a:endParaRPr lang="en-GB" dirty="0"/>
          </a:p>
        </p:txBody>
      </p:sp>
    </p:spTree>
    <p:extLst>
      <p:ext uri="{BB962C8B-B14F-4D97-AF65-F5344CB8AC3E}">
        <p14:creationId xmlns:p14="http://schemas.microsoft.com/office/powerpoint/2010/main" val="28597038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6983E1-6D81-0EBA-A30D-76AEC1B4AF90}"/>
              </a:ext>
            </a:extLst>
          </p:cNvPr>
          <p:cNvSpPr>
            <a:spLocks noGrp="1"/>
          </p:cNvSpPr>
          <p:nvPr>
            <p:ph type="title"/>
          </p:nvPr>
        </p:nvSpPr>
        <p:spPr/>
        <p:txBody>
          <a:bodyPr/>
          <a:lstStyle/>
          <a:p>
            <a:r>
              <a:rPr lang="en-GB" sz="3600" b="1" dirty="0"/>
              <a:t>Building Trust and Relationships </a:t>
            </a:r>
            <a:br>
              <a:rPr lang="en-GB" sz="3600" b="1" dirty="0"/>
            </a:br>
            <a:r>
              <a:rPr lang="en-GB" sz="2400" dirty="0"/>
              <a:t>(3 of 5)</a:t>
            </a:r>
            <a:endParaRPr lang="en-GB" sz="3600" b="1" dirty="0"/>
          </a:p>
        </p:txBody>
      </p:sp>
      <p:sp>
        <p:nvSpPr>
          <p:cNvPr id="3" name="Content Placeholder 2">
            <a:extLst>
              <a:ext uri="{FF2B5EF4-FFF2-40B4-BE49-F238E27FC236}">
                <a16:creationId xmlns:a16="http://schemas.microsoft.com/office/drawing/2014/main" id="{DBB5B2F0-1F4C-F891-3E84-CD3CDA65D101}"/>
              </a:ext>
            </a:extLst>
          </p:cNvPr>
          <p:cNvSpPr>
            <a:spLocks noGrp="1"/>
          </p:cNvSpPr>
          <p:nvPr>
            <p:ph idx="1"/>
          </p:nvPr>
        </p:nvSpPr>
        <p:spPr>
          <a:xfrm>
            <a:off x="457200" y="1484784"/>
            <a:ext cx="8229600" cy="3917032"/>
          </a:xfrm>
        </p:spPr>
        <p:txBody>
          <a:bodyPr/>
          <a:lstStyle/>
          <a:p>
            <a:r>
              <a:rPr lang="en-GB" sz="2400" dirty="0"/>
              <a:t>To create a positive and productive work environment, foster employee engagement, and drive organizational success, leaders should build trust and relationships in the organisations.</a:t>
            </a:r>
          </a:p>
          <a:p>
            <a:r>
              <a:rPr lang="en-GB" sz="2400" dirty="0"/>
              <a:t>This can be achieved by Leading by example. The leaders should demonstrate integrity, authenticity, and consistency in their words and actions. </a:t>
            </a:r>
          </a:p>
          <a:p>
            <a:r>
              <a:rPr lang="en-GB" sz="2400" dirty="0"/>
              <a:t>Leaders should be transparent and honest in their communication, follow through on their commitments, and uphold ethical standards in all aspects of their leadership.</a:t>
            </a:r>
          </a:p>
        </p:txBody>
      </p:sp>
      <p:sp>
        <p:nvSpPr>
          <p:cNvPr id="4" name="Date Placeholder 3">
            <a:extLst>
              <a:ext uri="{FF2B5EF4-FFF2-40B4-BE49-F238E27FC236}">
                <a16:creationId xmlns:a16="http://schemas.microsoft.com/office/drawing/2014/main" id="{EF4CB08D-0E91-C2F2-2B2E-343DF0F58BAC}"/>
              </a:ext>
            </a:extLst>
          </p:cNvPr>
          <p:cNvSpPr>
            <a:spLocks noGrp="1"/>
          </p:cNvSpPr>
          <p:nvPr>
            <p:ph type="dt" sz="half" idx="10"/>
          </p:nvPr>
        </p:nvSpPr>
        <p:spPr/>
        <p:txBody>
          <a:bodyPr/>
          <a:lstStyle/>
          <a:p>
            <a:pPr>
              <a:defRPr/>
            </a:pPr>
            <a:fld id="{130ADD5E-52E0-0D44-B721-F95AB1FBEECE}" type="datetime1">
              <a:rPr lang="en-GB" altLang="en-US" smtClean="0"/>
              <a:pPr>
                <a:defRPr/>
              </a:pPr>
              <a:t>20/02/2024</a:t>
            </a:fld>
            <a:endParaRPr lang="en-GB" altLang="en-US"/>
          </a:p>
        </p:txBody>
      </p:sp>
      <p:sp>
        <p:nvSpPr>
          <p:cNvPr id="5" name="Slide Number Placeholder 4">
            <a:extLst>
              <a:ext uri="{FF2B5EF4-FFF2-40B4-BE49-F238E27FC236}">
                <a16:creationId xmlns:a16="http://schemas.microsoft.com/office/drawing/2014/main" id="{12B40789-5381-3866-1DEC-7D0598AF580C}"/>
              </a:ext>
            </a:extLst>
          </p:cNvPr>
          <p:cNvSpPr>
            <a:spLocks noGrp="1"/>
          </p:cNvSpPr>
          <p:nvPr>
            <p:ph type="sldNum" sz="quarter" idx="12"/>
          </p:nvPr>
        </p:nvSpPr>
        <p:spPr/>
        <p:txBody>
          <a:bodyPr/>
          <a:lstStyle/>
          <a:p>
            <a:pPr>
              <a:defRPr/>
            </a:pPr>
            <a:fld id="{E420D319-DD93-554E-8F0D-BBCEB2ABB842}" type="slidenum">
              <a:rPr lang="en-GB" altLang="en-US" smtClean="0"/>
              <a:pPr>
                <a:defRPr/>
              </a:pPr>
              <a:t>11</a:t>
            </a:fld>
            <a:endParaRPr lang="en-GB" altLang="en-US"/>
          </a:p>
        </p:txBody>
      </p:sp>
    </p:spTree>
    <p:extLst>
      <p:ext uri="{BB962C8B-B14F-4D97-AF65-F5344CB8AC3E}">
        <p14:creationId xmlns:p14="http://schemas.microsoft.com/office/powerpoint/2010/main" val="13982399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BEF9CE-070C-6C83-9A54-7C8B0946F8FD}"/>
              </a:ext>
            </a:extLst>
          </p:cNvPr>
          <p:cNvSpPr>
            <a:spLocks noGrp="1"/>
          </p:cNvSpPr>
          <p:nvPr>
            <p:ph type="title"/>
          </p:nvPr>
        </p:nvSpPr>
        <p:spPr/>
        <p:txBody>
          <a:bodyPr/>
          <a:lstStyle/>
          <a:p>
            <a:r>
              <a:rPr lang="en-GB" sz="3600" b="1" dirty="0"/>
              <a:t>Embracing Diversity and Inclusion</a:t>
            </a:r>
            <a:br>
              <a:rPr lang="en-GB" sz="3600" b="1" dirty="0"/>
            </a:br>
            <a:r>
              <a:rPr lang="en-GB" sz="2400" dirty="0"/>
              <a:t>(4 of 5)</a:t>
            </a:r>
            <a:endParaRPr lang="en-GB" sz="3600" b="1" dirty="0"/>
          </a:p>
        </p:txBody>
      </p:sp>
      <p:sp>
        <p:nvSpPr>
          <p:cNvPr id="3" name="Content Placeholder 2">
            <a:extLst>
              <a:ext uri="{FF2B5EF4-FFF2-40B4-BE49-F238E27FC236}">
                <a16:creationId xmlns:a16="http://schemas.microsoft.com/office/drawing/2014/main" id="{618C2D72-67C0-F9AF-0FE6-F94900B48286}"/>
              </a:ext>
            </a:extLst>
          </p:cNvPr>
          <p:cNvSpPr>
            <a:spLocks noGrp="1"/>
          </p:cNvSpPr>
          <p:nvPr>
            <p:ph idx="1"/>
          </p:nvPr>
        </p:nvSpPr>
        <p:spPr>
          <a:xfrm>
            <a:off x="457200" y="1484784"/>
            <a:ext cx="8229600" cy="3917032"/>
          </a:xfrm>
        </p:spPr>
        <p:txBody>
          <a:bodyPr/>
          <a:lstStyle/>
          <a:p>
            <a:r>
              <a:rPr lang="en-GB" sz="2400" dirty="0"/>
              <a:t>Embracing diversity and inclusion is critically important for leaders to create a culture of belonging, innovation, and high performance within their organizations.</a:t>
            </a:r>
          </a:p>
          <a:p>
            <a:r>
              <a:rPr lang="en-GB" sz="2400" dirty="0"/>
              <a:t>It enhanced creativity and innovation because it is bringing together individuals with different backgrounds, perspectives, and experiences. </a:t>
            </a:r>
          </a:p>
          <a:p>
            <a:r>
              <a:rPr lang="en-GB" sz="2400" dirty="0"/>
              <a:t>It enhances brand image and customer relationships. Customers nowadays expect organizations to reflect the diversity of the communities they serve. Leaders who embrace diversity and inclusion build stronger connections with diverse customer bases.</a:t>
            </a:r>
          </a:p>
        </p:txBody>
      </p:sp>
      <p:sp>
        <p:nvSpPr>
          <p:cNvPr id="4" name="Date Placeholder 3">
            <a:extLst>
              <a:ext uri="{FF2B5EF4-FFF2-40B4-BE49-F238E27FC236}">
                <a16:creationId xmlns:a16="http://schemas.microsoft.com/office/drawing/2014/main" id="{B6908209-ED6D-5CFD-AEDC-A57C873126F3}"/>
              </a:ext>
            </a:extLst>
          </p:cNvPr>
          <p:cNvSpPr>
            <a:spLocks noGrp="1"/>
          </p:cNvSpPr>
          <p:nvPr>
            <p:ph type="dt" sz="half" idx="10"/>
          </p:nvPr>
        </p:nvSpPr>
        <p:spPr/>
        <p:txBody>
          <a:bodyPr/>
          <a:lstStyle/>
          <a:p>
            <a:pPr>
              <a:defRPr/>
            </a:pPr>
            <a:fld id="{130ADD5E-52E0-0D44-B721-F95AB1FBEECE}" type="datetime1">
              <a:rPr lang="en-GB" altLang="en-US" smtClean="0"/>
              <a:pPr>
                <a:defRPr/>
              </a:pPr>
              <a:t>20/02/2024</a:t>
            </a:fld>
            <a:endParaRPr lang="en-GB" altLang="en-US"/>
          </a:p>
        </p:txBody>
      </p:sp>
      <p:sp>
        <p:nvSpPr>
          <p:cNvPr id="5" name="Slide Number Placeholder 4">
            <a:extLst>
              <a:ext uri="{FF2B5EF4-FFF2-40B4-BE49-F238E27FC236}">
                <a16:creationId xmlns:a16="http://schemas.microsoft.com/office/drawing/2014/main" id="{D3E330D6-4555-A887-472B-440C6152121E}"/>
              </a:ext>
            </a:extLst>
          </p:cNvPr>
          <p:cNvSpPr>
            <a:spLocks noGrp="1"/>
          </p:cNvSpPr>
          <p:nvPr>
            <p:ph type="sldNum" sz="quarter" idx="12"/>
          </p:nvPr>
        </p:nvSpPr>
        <p:spPr/>
        <p:txBody>
          <a:bodyPr/>
          <a:lstStyle/>
          <a:p>
            <a:pPr>
              <a:defRPr/>
            </a:pPr>
            <a:fld id="{E420D319-DD93-554E-8F0D-BBCEB2ABB842}" type="slidenum">
              <a:rPr lang="en-GB" altLang="en-US" smtClean="0"/>
              <a:pPr>
                <a:defRPr/>
              </a:pPr>
              <a:t>12</a:t>
            </a:fld>
            <a:endParaRPr lang="en-GB" altLang="en-US"/>
          </a:p>
        </p:txBody>
      </p:sp>
    </p:spTree>
    <p:extLst>
      <p:ext uri="{BB962C8B-B14F-4D97-AF65-F5344CB8AC3E}">
        <p14:creationId xmlns:p14="http://schemas.microsoft.com/office/powerpoint/2010/main" val="21937160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802BEB-001F-EC5C-31AA-9E3A9223B5D7}"/>
              </a:ext>
            </a:extLst>
          </p:cNvPr>
          <p:cNvSpPr>
            <a:spLocks noGrp="1"/>
          </p:cNvSpPr>
          <p:nvPr>
            <p:ph type="title"/>
          </p:nvPr>
        </p:nvSpPr>
        <p:spPr>
          <a:xfrm>
            <a:off x="457200" y="274638"/>
            <a:ext cx="8229600" cy="1143000"/>
          </a:xfrm>
        </p:spPr>
        <p:txBody>
          <a:bodyPr wrap="square" anchor="ctr">
            <a:normAutofit/>
          </a:bodyPr>
          <a:lstStyle/>
          <a:p>
            <a:pPr>
              <a:lnSpc>
                <a:spcPct val="90000"/>
              </a:lnSpc>
            </a:pPr>
            <a:r>
              <a:rPr lang="en-GB" sz="3600" b="1" dirty="0"/>
              <a:t>Handling change</a:t>
            </a:r>
            <a:br>
              <a:rPr lang="en-GB" sz="3600" b="1" dirty="0"/>
            </a:br>
            <a:r>
              <a:rPr lang="en-GB" sz="2400" dirty="0"/>
              <a:t>(5 of 5)</a:t>
            </a:r>
            <a:endParaRPr lang="en-GB" sz="3600" b="1" dirty="0"/>
          </a:p>
        </p:txBody>
      </p:sp>
      <p:sp>
        <p:nvSpPr>
          <p:cNvPr id="3" name="Content Placeholder 2">
            <a:extLst>
              <a:ext uri="{FF2B5EF4-FFF2-40B4-BE49-F238E27FC236}">
                <a16:creationId xmlns:a16="http://schemas.microsoft.com/office/drawing/2014/main" id="{6730455C-E2B0-D686-4F00-580D2CEC68F6}"/>
              </a:ext>
            </a:extLst>
          </p:cNvPr>
          <p:cNvSpPr>
            <a:spLocks noGrp="1"/>
          </p:cNvSpPr>
          <p:nvPr>
            <p:ph sz="half" idx="1"/>
          </p:nvPr>
        </p:nvSpPr>
        <p:spPr>
          <a:xfrm>
            <a:off x="457200" y="1600201"/>
            <a:ext cx="4038600" cy="3989040"/>
          </a:xfrm>
        </p:spPr>
        <p:txBody>
          <a:bodyPr wrap="square" anchor="t">
            <a:normAutofit/>
          </a:bodyPr>
          <a:lstStyle/>
          <a:p>
            <a:r>
              <a:rPr lang="en-GB" sz="2400" dirty="0"/>
              <a:t>Handling change and uncertainty is crucial for leaders to navigate challenges effectively, maintain team morale, and drive organizational success.</a:t>
            </a:r>
          </a:p>
        </p:txBody>
      </p:sp>
      <p:pic>
        <p:nvPicPr>
          <p:cNvPr id="2050" name="Picture 2" descr="How To Successfully Implement Kotter's 8 Step Change Model">
            <a:extLst>
              <a:ext uri="{FF2B5EF4-FFF2-40B4-BE49-F238E27FC236}">
                <a16:creationId xmlns:a16="http://schemas.microsoft.com/office/drawing/2014/main" id="{8CF2F62B-2FFC-9440-7D9A-32C5260D2FB7}"/>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283968" y="1700808"/>
            <a:ext cx="4402832" cy="3312368"/>
          </a:xfrm>
          <a:prstGeom prst="rect">
            <a:avLst/>
          </a:prstGeom>
          <a:solidFill>
            <a:srgbClr val="FFFFFF"/>
          </a:solidFill>
        </p:spPr>
      </p:pic>
      <p:sp>
        <p:nvSpPr>
          <p:cNvPr id="4" name="Date Placeholder 3">
            <a:extLst>
              <a:ext uri="{FF2B5EF4-FFF2-40B4-BE49-F238E27FC236}">
                <a16:creationId xmlns:a16="http://schemas.microsoft.com/office/drawing/2014/main" id="{B7C6C113-777B-D8D3-1391-5DAAA1483102}"/>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130ADD5E-52E0-0D44-B721-F95AB1FBEECE}" type="datetime1">
              <a:rPr lang="en-GB" altLang="en-US" sz="900" smtClean="0"/>
              <a:pPr>
                <a:lnSpc>
                  <a:spcPct val="90000"/>
                </a:lnSpc>
                <a:spcAft>
                  <a:spcPts val="600"/>
                </a:spcAft>
                <a:defRPr/>
              </a:pPr>
              <a:t>20/02/2024</a:t>
            </a:fld>
            <a:endParaRPr lang="en-GB" altLang="en-US" sz="900"/>
          </a:p>
        </p:txBody>
      </p:sp>
      <p:sp>
        <p:nvSpPr>
          <p:cNvPr id="5" name="Slide Number Placeholder 4">
            <a:extLst>
              <a:ext uri="{FF2B5EF4-FFF2-40B4-BE49-F238E27FC236}">
                <a16:creationId xmlns:a16="http://schemas.microsoft.com/office/drawing/2014/main" id="{3A6834DE-3625-3221-DFF1-0ECFF1CBAFBC}"/>
              </a:ext>
            </a:extLst>
          </p:cNvPr>
          <p:cNvSpPr>
            <a:spLocks noGrp="1"/>
          </p:cNvSpPr>
          <p:nvPr>
            <p:ph type="sldNum" sz="quarter" idx="11"/>
          </p:nvPr>
        </p:nvSpPr>
        <p:spPr>
          <a:xfrm>
            <a:off x="7956550" y="6381750"/>
            <a:ext cx="730250" cy="339725"/>
          </a:xfrm>
        </p:spPr>
        <p:txBody>
          <a:bodyPr wrap="square" anchor="ctr">
            <a:normAutofit/>
          </a:bodyPr>
          <a:lstStyle/>
          <a:p>
            <a:pPr>
              <a:spcAft>
                <a:spcPts val="600"/>
              </a:spcAft>
              <a:defRPr/>
            </a:pPr>
            <a:fld id="{E420D319-DD93-554E-8F0D-BBCEB2ABB842}" type="slidenum">
              <a:rPr lang="en-GB" altLang="en-US" smtClean="0"/>
              <a:pPr>
                <a:spcAft>
                  <a:spcPts val="600"/>
                </a:spcAft>
                <a:defRPr/>
              </a:pPr>
              <a:t>13</a:t>
            </a:fld>
            <a:endParaRPr lang="en-GB" altLang="en-US"/>
          </a:p>
        </p:txBody>
      </p:sp>
      <p:sp>
        <p:nvSpPr>
          <p:cNvPr id="6" name="TextBox 5">
            <a:extLst>
              <a:ext uri="{FF2B5EF4-FFF2-40B4-BE49-F238E27FC236}">
                <a16:creationId xmlns:a16="http://schemas.microsoft.com/office/drawing/2014/main" id="{B365C47B-6457-00BB-D38D-60FED29BD6EC}"/>
              </a:ext>
            </a:extLst>
          </p:cNvPr>
          <p:cNvSpPr txBox="1"/>
          <p:nvPr/>
        </p:nvSpPr>
        <p:spPr>
          <a:xfrm>
            <a:off x="4788024" y="1333579"/>
            <a:ext cx="3403496" cy="369332"/>
          </a:xfrm>
          <a:prstGeom prst="rect">
            <a:avLst/>
          </a:prstGeom>
          <a:noFill/>
        </p:spPr>
        <p:txBody>
          <a:bodyPr wrap="none" rtlCol="0">
            <a:spAutoFit/>
          </a:bodyPr>
          <a:lstStyle/>
          <a:p>
            <a:r>
              <a:rPr lang="en-GB" b="1" dirty="0"/>
              <a:t>Kotter’s 8 step change model</a:t>
            </a:r>
          </a:p>
        </p:txBody>
      </p:sp>
      <p:sp>
        <p:nvSpPr>
          <p:cNvPr id="7" name="TextBox 6">
            <a:extLst>
              <a:ext uri="{FF2B5EF4-FFF2-40B4-BE49-F238E27FC236}">
                <a16:creationId xmlns:a16="http://schemas.microsoft.com/office/drawing/2014/main" id="{692481C5-7F3B-6EF0-EFA3-C56B0F56CD11}"/>
              </a:ext>
            </a:extLst>
          </p:cNvPr>
          <p:cNvSpPr txBox="1"/>
          <p:nvPr/>
        </p:nvSpPr>
        <p:spPr>
          <a:xfrm>
            <a:off x="5770348" y="5013176"/>
            <a:ext cx="1430071" cy="338554"/>
          </a:xfrm>
          <a:prstGeom prst="rect">
            <a:avLst/>
          </a:prstGeom>
          <a:noFill/>
        </p:spPr>
        <p:txBody>
          <a:bodyPr wrap="none" rtlCol="0">
            <a:spAutoFit/>
          </a:bodyPr>
          <a:lstStyle/>
          <a:p>
            <a:r>
              <a:rPr lang="en-GB" sz="1600" dirty="0"/>
              <a:t>(Kotter, 1990)</a:t>
            </a:r>
          </a:p>
        </p:txBody>
      </p:sp>
    </p:spTree>
    <p:extLst>
      <p:ext uri="{BB962C8B-B14F-4D97-AF65-F5344CB8AC3E}">
        <p14:creationId xmlns:p14="http://schemas.microsoft.com/office/powerpoint/2010/main" val="3530595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DD4A44-D5A9-98EB-9F2F-C205D882F590}"/>
              </a:ext>
            </a:extLst>
          </p:cNvPr>
          <p:cNvSpPr>
            <a:spLocks noGrp="1"/>
          </p:cNvSpPr>
          <p:nvPr>
            <p:ph type="title"/>
          </p:nvPr>
        </p:nvSpPr>
        <p:spPr/>
        <p:txBody>
          <a:bodyPr/>
          <a:lstStyle/>
          <a:p>
            <a:r>
              <a:rPr lang="en-GB" sz="3600" b="1" dirty="0"/>
              <a:t>Final Thoughts on Adapting Leadership to the Workplace</a:t>
            </a:r>
          </a:p>
        </p:txBody>
      </p:sp>
      <p:sp>
        <p:nvSpPr>
          <p:cNvPr id="3" name="Content Placeholder 2">
            <a:extLst>
              <a:ext uri="{FF2B5EF4-FFF2-40B4-BE49-F238E27FC236}">
                <a16:creationId xmlns:a16="http://schemas.microsoft.com/office/drawing/2014/main" id="{BC805E20-5679-DFED-4301-26AB0DFE4A4A}"/>
              </a:ext>
            </a:extLst>
          </p:cNvPr>
          <p:cNvSpPr>
            <a:spLocks noGrp="1"/>
          </p:cNvSpPr>
          <p:nvPr>
            <p:ph idx="1"/>
          </p:nvPr>
        </p:nvSpPr>
        <p:spPr/>
        <p:txBody>
          <a:bodyPr/>
          <a:lstStyle/>
          <a:p>
            <a:r>
              <a:rPr lang="en-GB" sz="2400" dirty="0"/>
              <a:t>In conclusion, adapting leadership to the workplace is fundamental in the current continuously changing and dynamic business environment. </a:t>
            </a:r>
          </a:p>
          <a:p>
            <a:r>
              <a:rPr lang="en-GB" sz="2400" dirty="0"/>
              <a:t>Leaders must recognize that one size does not fit all when it comes to leadership styles and approaches. </a:t>
            </a:r>
          </a:p>
          <a:p>
            <a:r>
              <a:rPr lang="en-GB" sz="2400" dirty="0"/>
              <a:t>Instead, leaders must be flexible, agile, and adaptive to meet the diverse needs of their teams and navigate the complexities of the modern workplace.</a:t>
            </a:r>
          </a:p>
        </p:txBody>
      </p:sp>
      <p:sp>
        <p:nvSpPr>
          <p:cNvPr id="4" name="Date Placeholder 3">
            <a:extLst>
              <a:ext uri="{FF2B5EF4-FFF2-40B4-BE49-F238E27FC236}">
                <a16:creationId xmlns:a16="http://schemas.microsoft.com/office/drawing/2014/main" id="{6CAB2519-F8B0-A306-1600-1FCCB78FD8F5}"/>
              </a:ext>
            </a:extLst>
          </p:cNvPr>
          <p:cNvSpPr>
            <a:spLocks noGrp="1"/>
          </p:cNvSpPr>
          <p:nvPr>
            <p:ph type="dt" sz="half" idx="10"/>
          </p:nvPr>
        </p:nvSpPr>
        <p:spPr/>
        <p:txBody>
          <a:bodyPr/>
          <a:lstStyle/>
          <a:p>
            <a:pPr>
              <a:defRPr/>
            </a:pPr>
            <a:fld id="{130ADD5E-52E0-0D44-B721-F95AB1FBEECE}" type="datetime1">
              <a:rPr lang="en-GB" altLang="en-US" smtClean="0"/>
              <a:pPr>
                <a:defRPr/>
              </a:pPr>
              <a:t>20/02/2024</a:t>
            </a:fld>
            <a:endParaRPr lang="en-GB" altLang="en-US"/>
          </a:p>
        </p:txBody>
      </p:sp>
      <p:sp>
        <p:nvSpPr>
          <p:cNvPr id="5" name="Slide Number Placeholder 4">
            <a:extLst>
              <a:ext uri="{FF2B5EF4-FFF2-40B4-BE49-F238E27FC236}">
                <a16:creationId xmlns:a16="http://schemas.microsoft.com/office/drawing/2014/main" id="{AE7E5549-81C3-50C8-7117-52947E106004}"/>
              </a:ext>
            </a:extLst>
          </p:cNvPr>
          <p:cNvSpPr>
            <a:spLocks noGrp="1"/>
          </p:cNvSpPr>
          <p:nvPr>
            <p:ph type="sldNum" sz="quarter" idx="12"/>
          </p:nvPr>
        </p:nvSpPr>
        <p:spPr/>
        <p:txBody>
          <a:bodyPr/>
          <a:lstStyle/>
          <a:p>
            <a:pPr>
              <a:defRPr/>
            </a:pPr>
            <a:fld id="{E420D319-DD93-554E-8F0D-BBCEB2ABB842}" type="slidenum">
              <a:rPr lang="en-GB" altLang="en-US" smtClean="0"/>
              <a:pPr>
                <a:defRPr/>
              </a:pPr>
              <a:t>14</a:t>
            </a:fld>
            <a:endParaRPr lang="en-GB" altLang="en-US"/>
          </a:p>
        </p:txBody>
      </p:sp>
    </p:spTree>
    <p:extLst>
      <p:ext uri="{BB962C8B-B14F-4D97-AF65-F5344CB8AC3E}">
        <p14:creationId xmlns:p14="http://schemas.microsoft.com/office/powerpoint/2010/main" val="30145163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E75FFA-0078-A73B-93A8-C245E43897D0}"/>
              </a:ext>
            </a:extLst>
          </p:cNvPr>
          <p:cNvSpPr>
            <a:spLocks noGrp="1"/>
          </p:cNvSpPr>
          <p:nvPr>
            <p:ph type="title"/>
          </p:nvPr>
        </p:nvSpPr>
        <p:spPr/>
        <p:txBody>
          <a:bodyPr/>
          <a:lstStyle/>
          <a:p>
            <a:r>
              <a:rPr lang="en-GB" sz="3600" b="1" dirty="0"/>
              <a:t>Activity 1</a:t>
            </a:r>
          </a:p>
        </p:txBody>
      </p:sp>
      <p:sp>
        <p:nvSpPr>
          <p:cNvPr id="3" name="Content Placeholder 2">
            <a:extLst>
              <a:ext uri="{FF2B5EF4-FFF2-40B4-BE49-F238E27FC236}">
                <a16:creationId xmlns:a16="http://schemas.microsoft.com/office/drawing/2014/main" id="{8B12A3D6-E09A-A6D7-9362-E7D4D5A44C61}"/>
              </a:ext>
            </a:extLst>
          </p:cNvPr>
          <p:cNvSpPr>
            <a:spLocks noGrp="1"/>
          </p:cNvSpPr>
          <p:nvPr>
            <p:ph idx="1"/>
          </p:nvPr>
        </p:nvSpPr>
        <p:spPr/>
        <p:txBody>
          <a:bodyPr/>
          <a:lstStyle/>
          <a:p>
            <a:r>
              <a:rPr lang="en-GB" sz="2400" dirty="0"/>
              <a:t>Individually think about a current leadership role or one you had in the past. It could be a formal role such as supervisor, team leader, coach , team captain or a student project team.</a:t>
            </a:r>
          </a:p>
          <a:p>
            <a:r>
              <a:rPr lang="en-GB" sz="2400" dirty="0"/>
              <a:t>In this role, what demands were made of you?</a:t>
            </a:r>
          </a:p>
          <a:p>
            <a:r>
              <a:rPr lang="en-GB" sz="2400" dirty="0"/>
              <a:t>What constraints did you face?</a:t>
            </a:r>
          </a:p>
          <a:p>
            <a:r>
              <a:rPr lang="en-GB" sz="2400" dirty="0"/>
              <a:t>Describe any choices you made that defined the role to suit your strengths?</a:t>
            </a:r>
          </a:p>
        </p:txBody>
      </p:sp>
      <p:sp>
        <p:nvSpPr>
          <p:cNvPr id="4" name="Date Placeholder 3">
            <a:extLst>
              <a:ext uri="{FF2B5EF4-FFF2-40B4-BE49-F238E27FC236}">
                <a16:creationId xmlns:a16="http://schemas.microsoft.com/office/drawing/2014/main" id="{BC7AA235-75EA-F217-E3B0-95372CF535CE}"/>
              </a:ext>
            </a:extLst>
          </p:cNvPr>
          <p:cNvSpPr>
            <a:spLocks noGrp="1"/>
          </p:cNvSpPr>
          <p:nvPr>
            <p:ph type="dt" sz="half" idx="10"/>
          </p:nvPr>
        </p:nvSpPr>
        <p:spPr/>
        <p:txBody>
          <a:bodyPr/>
          <a:lstStyle/>
          <a:p>
            <a:pPr>
              <a:defRPr/>
            </a:pPr>
            <a:fld id="{130ADD5E-52E0-0D44-B721-F95AB1FBEECE}" type="datetime1">
              <a:rPr lang="en-GB" altLang="en-US" smtClean="0"/>
              <a:pPr>
                <a:defRPr/>
              </a:pPr>
              <a:t>20/02/2024</a:t>
            </a:fld>
            <a:endParaRPr lang="en-GB" altLang="en-US"/>
          </a:p>
        </p:txBody>
      </p:sp>
      <p:sp>
        <p:nvSpPr>
          <p:cNvPr id="5" name="Slide Number Placeholder 4">
            <a:extLst>
              <a:ext uri="{FF2B5EF4-FFF2-40B4-BE49-F238E27FC236}">
                <a16:creationId xmlns:a16="http://schemas.microsoft.com/office/drawing/2014/main" id="{DEDA07B2-C1CF-3418-1398-C6683DAEEDD4}"/>
              </a:ext>
            </a:extLst>
          </p:cNvPr>
          <p:cNvSpPr>
            <a:spLocks noGrp="1"/>
          </p:cNvSpPr>
          <p:nvPr>
            <p:ph type="sldNum" sz="quarter" idx="12"/>
          </p:nvPr>
        </p:nvSpPr>
        <p:spPr/>
        <p:txBody>
          <a:bodyPr/>
          <a:lstStyle/>
          <a:p>
            <a:pPr>
              <a:defRPr/>
            </a:pPr>
            <a:fld id="{E420D319-DD93-554E-8F0D-BBCEB2ABB842}" type="slidenum">
              <a:rPr lang="en-GB" altLang="en-US" smtClean="0"/>
              <a:pPr>
                <a:defRPr/>
              </a:pPr>
              <a:t>15</a:t>
            </a:fld>
            <a:endParaRPr lang="en-GB" altLang="en-US" dirty="0"/>
          </a:p>
        </p:txBody>
      </p:sp>
    </p:spTree>
    <p:extLst>
      <p:ext uri="{BB962C8B-B14F-4D97-AF65-F5344CB8AC3E}">
        <p14:creationId xmlns:p14="http://schemas.microsoft.com/office/powerpoint/2010/main" val="8849201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45BE4E-4E45-9DBD-A713-EBBAE5D4B714}"/>
              </a:ext>
            </a:extLst>
          </p:cNvPr>
          <p:cNvSpPr>
            <a:spLocks noGrp="1"/>
          </p:cNvSpPr>
          <p:nvPr>
            <p:ph type="title"/>
          </p:nvPr>
        </p:nvSpPr>
        <p:spPr>
          <a:xfrm>
            <a:off x="6588224" y="476672"/>
            <a:ext cx="1971508" cy="1143000"/>
          </a:xfrm>
        </p:spPr>
        <p:txBody>
          <a:bodyPr/>
          <a:lstStyle/>
          <a:p>
            <a:r>
              <a:rPr lang="en-GB" sz="2400" b="1" dirty="0"/>
              <a:t>Activity 2: case study</a:t>
            </a:r>
          </a:p>
        </p:txBody>
      </p:sp>
      <p:sp>
        <p:nvSpPr>
          <p:cNvPr id="4" name="Date Placeholder 3">
            <a:extLst>
              <a:ext uri="{FF2B5EF4-FFF2-40B4-BE49-F238E27FC236}">
                <a16:creationId xmlns:a16="http://schemas.microsoft.com/office/drawing/2014/main" id="{8ABB1FD4-816D-2283-4B8E-D7CBA92AC47A}"/>
              </a:ext>
            </a:extLst>
          </p:cNvPr>
          <p:cNvSpPr>
            <a:spLocks noGrp="1"/>
          </p:cNvSpPr>
          <p:nvPr>
            <p:ph type="dt" sz="half" idx="10"/>
          </p:nvPr>
        </p:nvSpPr>
        <p:spPr/>
        <p:txBody>
          <a:bodyPr/>
          <a:lstStyle/>
          <a:p>
            <a:pPr>
              <a:defRPr/>
            </a:pPr>
            <a:fld id="{130ADD5E-52E0-0D44-B721-F95AB1FBEECE}" type="datetime1">
              <a:rPr lang="en-GB" altLang="en-US" smtClean="0"/>
              <a:pPr>
                <a:defRPr/>
              </a:pPr>
              <a:t>20/02/2024</a:t>
            </a:fld>
            <a:endParaRPr lang="en-GB" altLang="en-US"/>
          </a:p>
        </p:txBody>
      </p:sp>
      <p:sp>
        <p:nvSpPr>
          <p:cNvPr id="5" name="Slide Number Placeholder 4">
            <a:extLst>
              <a:ext uri="{FF2B5EF4-FFF2-40B4-BE49-F238E27FC236}">
                <a16:creationId xmlns:a16="http://schemas.microsoft.com/office/drawing/2014/main" id="{EF8C201B-474F-0CD5-0F90-A130B33543A0}"/>
              </a:ext>
            </a:extLst>
          </p:cNvPr>
          <p:cNvSpPr>
            <a:spLocks noGrp="1"/>
          </p:cNvSpPr>
          <p:nvPr>
            <p:ph type="sldNum" sz="quarter" idx="12"/>
          </p:nvPr>
        </p:nvSpPr>
        <p:spPr/>
        <p:txBody>
          <a:bodyPr/>
          <a:lstStyle/>
          <a:p>
            <a:pPr>
              <a:defRPr/>
            </a:pPr>
            <a:fld id="{E420D319-DD93-554E-8F0D-BBCEB2ABB842}" type="slidenum">
              <a:rPr lang="en-GB" altLang="en-US" smtClean="0"/>
              <a:pPr>
                <a:defRPr/>
              </a:pPr>
              <a:t>16</a:t>
            </a:fld>
            <a:endParaRPr lang="en-GB" altLang="en-US"/>
          </a:p>
        </p:txBody>
      </p:sp>
      <p:pic>
        <p:nvPicPr>
          <p:cNvPr id="13" name="Content Placeholder 12" descr="A close-up of a document&#10;&#10;Description automatically generated">
            <a:extLst>
              <a:ext uri="{FF2B5EF4-FFF2-40B4-BE49-F238E27FC236}">
                <a16:creationId xmlns:a16="http://schemas.microsoft.com/office/drawing/2014/main" id="{30C93F2F-7722-59DB-6BC6-9989028493B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37904" y="114300"/>
            <a:ext cx="5371985" cy="5474940"/>
          </a:xfrm>
        </p:spPr>
      </p:pic>
    </p:spTree>
    <p:extLst>
      <p:ext uri="{BB962C8B-B14F-4D97-AF65-F5344CB8AC3E}">
        <p14:creationId xmlns:p14="http://schemas.microsoft.com/office/powerpoint/2010/main" val="31221573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Content Placeholder 12" descr="A close-up of a text&#10;&#10;Description automatically generated">
            <a:extLst>
              <a:ext uri="{FF2B5EF4-FFF2-40B4-BE49-F238E27FC236}">
                <a16:creationId xmlns:a16="http://schemas.microsoft.com/office/drawing/2014/main" id="{9716A759-C9D9-5377-AF63-EB70D93DCD0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0488" y="852131"/>
            <a:ext cx="8963025" cy="4809117"/>
          </a:xfrm>
          <a:noFill/>
        </p:spPr>
      </p:pic>
      <p:sp>
        <p:nvSpPr>
          <p:cNvPr id="4" name="Date Placeholder 3" hidden="1">
            <a:extLst>
              <a:ext uri="{FF2B5EF4-FFF2-40B4-BE49-F238E27FC236}">
                <a16:creationId xmlns:a16="http://schemas.microsoft.com/office/drawing/2014/main" id="{4FE847DA-F01F-D4FB-09BB-E185BE2F2A4B}"/>
              </a:ext>
            </a:extLst>
          </p:cNvPr>
          <p:cNvSpPr>
            <a:spLocks noGrp="1"/>
          </p:cNvSpPr>
          <p:nvPr>
            <p:ph type="dt" sz="half" idx="10"/>
          </p:nvPr>
        </p:nvSpPr>
        <p:spPr/>
        <p:txBody>
          <a:bodyPr/>
          <a:lstStyle/>
          <a:p>
            <a:pPr>
              <a:spcAft>
                <a:spcPts val="600"/>
              </a:spcAft>
              <a:defRPr/>
            </a:pPr>
            <a:fld id="{130ADD5E-52E0-0D44-B721-F95AB1FBEECE}" type="datetime1">
              <a:rPr lang="en-GB" altLang="en-US" smtClean="0"/>
              <a:pPr>
                <a:spcAft>
                  <a:spcPts val="600"/>
                </a:spcAft>
                <a:defRPr/>
              </a:pPr>
              <a:t>20/02/2024</a:t>
            </a:fld>
            <a:endParaRPr lang="en-GB" altLang="en-US"/>
          </a:p>
        </p:txBody>
      </p:sp>
      <p:sp>
        <p:nvSpPr>
          <p:cNvPr id="5" name="Slide Number Placeholder 4" hidden="1">
            <a:extLst>
              <a:ext uri="{FF2B5EF4-FFF2-40B4-BE49-F238E27FC236}">
                <a16:creationId xmlns:a16="http://schemas.microsoft.com/office/drawing/2014/main" id="{AB83FBA2-CA80-E337-D3EF-2A26ADA20EC5}"/>
              </a:ext>
            </a:extLst>
          </p:cNvPr>
          <p:cNvSpPr>
            <a:spLocks noGrp="1"/>
          </p:cNvSpPr>
          <p:nvPr>
            <p:ph type="sldNum" sz="quarter" idx="12"/>
          </p:nvPr>
        </p:nvSpPr>
        <p:spPr/>
        <p:txBody>
          <a:bodyPr/>
          <a:lstStyle/>
          <a:p>
            <a:pPr>
              <a:spcAft>
                <a:spcPts val="600"/>
              </a:spcAft>
              <a:defRPr/>
            </a:pPr>
            <a:fld id="{E420D319-DD93-554E-8F0D-BBCEB2ABB842}" type="slidenum">
              <a:rPr lang="en-GB" altLang="en-US" smtClean="0"/>
              <a:pPr>
                <a:spcAft>
                  <a:spcPts val="600"/>
                </a:spcAft>
                <a:defRPr/>
              </a:pPr>
              <a:t>17</a:t>
            </a:fld>
            <a:endParaRPr lang="en-GB" altLang="en-US"/>
          </a:p>
        </p:txBody>
      </p:sp>
    </p:spTree>
    <p:extLst>
      <p:ext uri="{BB962C8B-B14F-4D97-AF65-F5344CB8AC3E}">
        <p14:creationId xmlns:p14="http://schemas.microsoft.com/office/powerpoint/2010/main" val="23206765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28AC48-4522-5E19-C50E-670E3BC5E543}"/>
              </a:ext>
            </a:extLst>
          </p:cNvPr>
          <p:cNvSpPr>
            <a:spLocks noGrp="1"/>
          </p:cNvSpPr>
          <p:nvPr>
            <p:ph type="title"/>
          </p:nvPr>
        </p:nvSpPr>
        <p:spPr/>
        <p:txBody>
          <a:bodyPr/>
          <a:lstStyle/>
          <a:p>
            <a:r>
              <a:rPr lang="en-GB" sz="3600" b="1" dirty="0"/>
              <a:t>References</a:t>
            </a:r>
          </a:p>
        </p:txBody>
      </p:sp>
      <p:sp>
        <p:nvSpPr>
          <p:cNvPr id="3" name="Content Placeholder 2">
            <a:extLst>
              <a:ext uri="{FF2B5EF4-FFF2-40B4-BE49-F238E27FC236}">
                <a16:creationId xmlns:a16="http://schemas.microsoft.com/office/drawing/2014/main" id="{34E0DA12-E758-42B1-B0F7-6045B89B19D1}"/>
              </a:ext>
            </a:extLst>
          </p:cNvPr>
          <p:cNvSpPr>
            <a:spLocks noGrp="1"/>
          </p:cNvSpPr>
          <p:nvPr>
            <p:ph idx="1"/>
          </p:nvPr>
        </p:nvSpPr>
        <p:spPr/>
        <p:txBody>
          <a:bodyPr/>
          <a:lstStyle/>
          <a:p>
            <a:r>
              <a:rPr lang="en-GB" sz="2000" dirty="0"/>
              <a:t>Cole, G.A and Kelly, P. Phil (2020) Management theory and practice. Ninth edition / Gerald A. Cole, Phil Kelly. Andover: Cengage Learning.</a:t>
            </a:r>
          </a:p>
          <a:p>
            <a:r>
              <a:rPr lang="en-GB" sz="2000" dirty="0"/>
              <a:t>Kotter, J. P. (1990). "What Leaders Really Do." Harvard Business Review, 68(3), 103-111.</a:t>
            </a:r>
          </a:p>
          <a:p>
            <a:r>
              <a:rPr lang="en-GB" sz="2000" dirty="0"/>
              <a:t>Needle, D. Burns, J. (2019) Business in context: an introduction to business and its environment. Seventh edition. Andover: Cengage Learning.</a:t>
            </a:r>
          </a:p>
          <a:p>
            <a:r>
              <a:rPr lang="en-GB" sz="2000" dirty="0"/>
              <a:t>Robbins, S.P., Coulter, M.K. and Randel, A. (2021) Management. Global edition. Harlow, England: Pearson Education.</a:t>
            </a:r>
          </a:p>
          <a:p>
            <a:r>
              <a:rPr lang="en-GB" sz="2000" dirty="0"/>
              <a:t>Yukl, G.A. and Gardner, W.L. (2020) Leadership in organizations. Ninth edition. Harlow: Pearson Education Limited.</a:t>
            </a:r>
          </a:p>
          <a:p>
            <a:endParaRPr lang="en-GB" dirty="0"/>
          </a:p>
        </p:txBody>
      </p:sp>
      <p:sp>
        <p:nvSpPr>
          <p:cNvPr id="4" name="Date Placeholder 3">
            <a:extLst>
              <a:ext uri="{FF2B5EF4-FFF2-40B4-BE49-F238E27FC236}">
                <a16:creationId xmlns:a16="http://schemas.microsoft.com/office/drawing/2014/main" id="{B4AB853F-B2CD-56CC-3303-F97F6E54103C}"/>
              </a:ext>
            </a:extLst>
          </p:cNvPr>
          <p:cNvSpPr>
            <a:spLocks noGrp="1"/>
          </p:cNvSpPr>
          <p:nvPr>
            <p:ph type="dt" sz="half" idx="10"/>
          </p:nvPr>
        </p:nvSpPr>
        <p:spPr/>
        <p:txBody>
          <a:bodyPr/>
          <a:lstStyle/>
          <a:p>
            <a:pPr>
              <a:defRPr/>
            </a:pPr>
            <a:fld id="{130ADD5E-52E0-0D44-B721-F95AB1FBEECE}" type="datetime1">
              <a:rPr lang="en-GB" altLang="en-US" smtClean="0"/>
              <a:pPr>
                <a:defRPr/>
              </a:pPr>
              <a:t>20/02/2024</a:t>
            </a:fld>
            <a:endParaRPr lang="en-GB" altLang="en-US"/>
          </a:p>
        </p:txBody>
      </p:sp>
      <p:sp>
        <p:nvSpPr>
          <p:cNvPr id="5" name="Slide Number Placeholder 4">
            <a:extLst>
              <a:ext uri="{FF2B5EF4-FFF2-40B4-BE49-F238E27FC236}">
                <a16:creationId xmlns:a16="http://schemas.microsoft.com/office/drawing/2014/main" id="{987598CF-6A83-C9E2-EA2C-06E8CD1EB553}"/>
              </a:ext>
            </a:extLst>
          </p:cNvPr>
          <p:cNvSpPr>
            <a:spLocks noGrp="1"/>
          </p:cNvSpPr>
          <p:nvPr>
            <p:ph type="sldNum" sz="quarter" idx="12"/>
          </p:nvPr>
        </p:nvSpPr>
        <p:spPr/>
        <p:txBody>
          <a:bodyPr/>
          <a:lstStyle/>
          <a:p>
            <a:pPr>
              <a:defRPr/>
            </a:pPr>
            <a:fld id="{E420D319-DD93-554E-8F0D-BBCEB2ABB842}" type="slidenum">
              <a:rPr lang="en-GB" altLang="en-US" smtClean="0"/>
              <a:pPr>
                <a:defRPr/>
              </a:pPr>
              <a:t>18</a:t>
            </a:fld>
            <a:endParaRPr lang="en-GB" altLang="en-US"/>
          </a:p>
        </p:txBody>
      </p:sp>
    </p:spTree>
    <p:extLst>
      <p:ext uri="{BB962C8B-B14F-4D97-AF65-F5344CB8AC3E}">
        <p14:creationId xmlns:p14="http://schemas.microsoft.com/office/powerpoint/2010/main" val="3101037648"/>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3617</TotalTime>
  <Words>1129</Words>
  <Application>Microsoft Macintosh PowerPoint</Application>
  <PresentationFormat>On-screen Show (4:3)</PresentationFormat>
  <Paragraphs>118</Paragraphs>
  <Slides>18</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Myriad Pro</vt:lpstr>
      <vt:lpstr>Söhne</vt:lpstr>
      <vt:lpstr>Verdana</vt:lpstr>
      <vt:lpstr>20140311PresentationUWTSDTemplate</vt:lpstr>
      <vt:lpstr>  Adapting Leadership to the Workplace       LCBB4008          Week 9 – Session 2 </vt:lpstr>
      <vt:lpstr>Objectives of the session</vt:lpstr>
      <vt:lpstr>Importance of Leadership in the Workplace</vt:lpstr>
      <vt:lpstr>Factors directly influencing Leaders Behaviour (1 of 3)</vt:lpstr>
      <vt:lpstr>Other factors influencing leaders’ behaviour (2 of 3)</vt:lpstr>
      <vt:lpstr>Other factors influencing leaders’ behaviour (3 of 3)</vt:lpstr>
      <vt:lpstr>Need for Adaptation</vt:lpstr>
      <vt:lpstr>Skills Required for Adaptive Leadership</vt:lpstr>
      <vt:lpstr>Other essential elements to consider in adaptive leadership (1 of 5)</vt:lpstr>
      <vt:lpstr>Understanding Employee Needs (2 of 5)</vt:lpstr>
      <vt:lpstr>Building Trust and Relationships  (3 of 5)</vt:lpstr>
      <vt:lpstr>Embracing Diversity and Inclusion (4 of 5)</vt:lpstr>
      <vt:lpstr>Handling change (5 of 5)</vt:lpstr>
      <vt:lpstr>Final Thoughts on Adapting Leadership to the Workplace</vt:lpstr>
      <vt:lpstr>Activity 1</vt:lpstr>
      <vt:lpstr>Activity 2: case study</vt:lpstr>
      <vt:lpstr>PowerPoint Presentation</vt:lpstr>
      <vt:lpstr>References</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Laila Maazouz</cp:lastModifiedBy>
  <cp:revision>154</cp:revision>
  <cp:lastPrinted>2018-07-02T15:32:24Z</cp:lastPrinted>
  <dcterms:created xsi:type="dcterms:W3CDTF">2002-10-07T19:43:58Z</dcterms:created>
  <dcterms:modified xsi:type="dcterms:W3CDTF">2024-02-20T21:57:52Z</dcterms:modified>
</cp:coreProperties>
</file>