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2" r:id="rId4"/>
    <p:sldId id="261" r:id="rId5"/>
    <p:sldId id="258" r:id="rId6"/>
    <p:sldId id="273" r:id="rId7"/>
    <p:sldId id="262" r:id="rId8"/>
    <p:sldId id="263" r:id="rId9"/>
    <p:sldId id="264" r:id="rId10"/>
    <p:sldId id="271" r:id="rId11"/>
    <p:sldId id="259" r:id="rId12"/>
    <p:sldId id="274" r:id="rId13"/>
    <p:sldId id="260" r:id="rId14"/>
    <p:sldId id="275" r:id="rId15"/>
    <p:sldId id="265" r:id="rId16"/>
    <p:sldId id="269" r:id="rId17"/>
    <p:sldId id="26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yne Woodman"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0" d="100"/>
          <a:sy n="90" d="100"/>
        </p:scale>
        <p:origin x="-1016"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commentAuthors" Target="commentAuthors.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17/02/16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17/02/16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F4E7A1-458E-4437-A5EC-1DF44E138AF3}" type="datetimeFigureOut">
              <a:rPr lang="en-GB" smtClean="0"/>
              <a:pPr/>
              <a:t>17/02/16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FF4E7A1-458E-4437-A5EC-1DF44E138AF3}" type="datetimeFigureOut">
              <a:rPr lang="en-GB" smtClean="0"/>
              <a:pPr/>
              <a:t>17/02/16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FF4E7A1-458E-4437-A5EC-1DF44E138AF3}" type="datetimeFigureOut">
              <a:rPr lang="en-GB" smtClean="0"/>
              <a:pPr/>
              <a:t>17/02/16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FF4E7A1-458E-4437-A5EC-1DF44E138AF3}" type="datetimeFigureOut">
              <a:rPr lang="en-GB" smtClean="0"/>
              <a:pPr/>
              <a:t>17/02/16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4E7A1-458E-4437-A5EC-1DF44E138AF3}" type="datetimeFigureOut">
              <a:rPr lang="en-GB" smtClean="0"/>
              <a:pPr/>
              <a:t>17/02/16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F4E7A1-458E-4437-A5EC-1DF44E138AF3}" type="datetimeFigureOut">
              <a:rPr lang="en-GB" smtClean="0"/>
              <a:pPr/>
              <a:t>17/02/16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F4E7A1-458E-4437-A5EC-1DF44E138AF3}" type="datetimeFigureOut">
              <a:rPr lang="en-GB" smtClean="0"/>
              <a:pPr/>
              <a:t>17/02/16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17/02/16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17/02/16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4E7A1-458E-4437-A5EC-1DF44E138AF3}" type="datetimeFigureOut">
              <a:rPr lang="en-GB" smtClean="0"/>
              <a:pPr/>
              <a:t>17/02/16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277569-1FEF-44D8-A8F9-C5BC8A092CD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6Mqi7FTXy6Y"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user/acasorguk" TargetMode="External"/><Relationship Id="rId3" Type="http://schemas.openxmlformats.org/officeDocument/2006/relationships/hyperlink" Target="https://www.youtube.com/watch?v=PN24INnPdec"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acas.org.uk/index.aspx?articleid=1889"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cipd.co.uk/hr-resources/podcasts/69-dispute-resolutions.aspx" TargetMode="External"/><Relationship Id="rId4" Type="http://schemas.openxmlformats.org/officeDocument/2006/relationships/hyperlink" Target="https://hbr.org/2014/05/win-at-workplace-conflict/" TargetMode="External"/><Relationship Id="rId1" Type="http://schemas.openxmlformats.org/officeDocument/2006/relationships/slideLayout" Target="../slideLayouts/slideLayout2.xml"/><Relationship Id="rId2" Type="http://schemas.openxmlformats.org/officeDocument/2006/relationships/hyperlink" Target="http://www.cipd.co.uk/hr-resources/factsheets/discipline-grievances-at-work.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Employee Relations and Reward</a:t>
            </a:r>
            <a:endParaRPr lang="en-GB" dirty="0"/>
          </a:p>
        </p:txBody>
      </p:sp>
      <p:sp>
        <p:nvSpPr>
          <p:cNvPr id="3" name="Subtitle 2"/>
          <p:cNvSpPr>
            <a:spLocks noGrp="1"/>
          </p:cNvSpPr>
          <p:nvPr>
            <p:ph type="subTitle" idx="1"/>
          </p:nvPr>
        </p:nvSpPr>
        <p:spPr/>
        <p:txBody>
          <a:bodyPr/>
          <a:lstStyle/>
          <a:p>
            <a:r>
              <a:rPr lang="en-GB" b="1" dirty="0" smtClean="0">
                <a:solidFill>
                  <a:schemeClr val="tx1"/>
                </a:solidFill>
              </a:rPr>
              <a:t>Discipline and Grievance at Work</a:t>
            </a:r>
            <a:endParaRPr lang="en-GB" b="1" dirty="0">
              <a:solidFill>
                <a:schemeClr val="tx1"/>
              </a:solidFill>
            </a:endParaRPr>
          </a:p>
        </p:txBody>
      </p:sp>
      <p:pic>
        <p:nvPicPr>
          <p:cNvPr id="1026" name="Picture 2" descr="D:\Jayne\Desktop\tsd-logo.png"/>
          <p:cNvPicPr>
            <a:picLocks noChangeAspect="1" noChangeArrowheads="1"/>
          </p:cNvPicPr>
          <p:nvPr/>
        </p:nvPicPr>
        <p:blipFill>
          <a:blip r:embed="rId2" cstate="print"/>
          <a:srcRect/>
          <a:stretch>
            <a:fillRect/>
          </a:stretch>
        </p:blipFill>
        <p:spPr bwMode="auto">
          <a:xfrm>
            <a:off x="6084168" y="908720"/>
            <a:ext cx="1809750"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Understand conflict</a:t>
            </a:r>
          </a:p>
          <a:p>
            <a:r>
              <a:rPr lang="en-GB" dirty="0" smtClean="0"/>
              <a:t>Understand grievance </a:t>
            </a:r>
            <a:r>
              <a:rPr lang="en-GB" dirty="0" smtClean="0"/>
              <a:t>and disciplinary procedures</a:t>
            </a:r>
          </a:p>
          <a:p>
            <a:r>
              <a:rPr lang="en-GB" dirty="0" err="1" smtClean="0"/>
              <a:t>Unitarist</a:t>
            </a:r>
            <a:r>
              <a:rPr lang="en-GB" dirty="0" smtClean="0"/>
              <a:t>/Pluralist Perspective</a:t>
            </a:r>
          </a:p>
          <a:p>
            <a:r>
              <a:rPr lang="en-GB" dirty="0" smtClean="0"/>
              <a:t>The legal position</a:t>
            </a:r>
          </a:p>
          <a:p>
            <a:r>
              <a:rPr lang="en-GB" dirty="0" smtClean="0"/>
              <a:t>ACAS</a:t>
            </a:r>
          </a:p>
          <a:p>
            <a:r>
              <a:rPr lang="en-GB" dirty="0" smtClean="0"/>
              <a:t>CIPD Viewpoint</a:t>
            </a:r>
          </a:p>
          <a:p>
            <a:endParaRPr lang="en-GB" dirty="0"/>
          </a:p>
        </p:txBody>
      </p:sp>
      <p:sp>
        <p:nvSpPr>
          <p:cNvPr id="4" name="Title 3"/>
          <p:cNvSpPr>
            <a:spLocks noGrp="1"/>
          </p:cNvSpPr>
          <p:nvPr>
            <p:ph type="title"/>
          </p:nvPr>
        </p:nvSpPr>
        <p:spPr/>
        <p:txBody>
          <a:bodyPr/>
          <a:lstStyle/>
          <a:p>
            <a:r>
              <a:rPr lang="en-US" b="1" dirty="0" smtClean="0"/>
              <a:t>Lecture Aim</a:t>
            </a:r>
            <a:endParaRPr lang="en-US" b="1"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What do you think Conflict is?</a:t>
            </a:r>
            <a:endParaRPr lang="en-US" b="1" dirty="0"/>
          </a:p>
        </p:txBody>
      </p:sp>
      <p:sp>
        <p:nvSpPr>
          <p:cNvPr id="3" name="Content Placeholder 2"/>
          <p:cNvSpPr>
            <a:spLocks noGrp="1"/>
          </p:cNvSpPr>
          <p:nvPr>
            <p:ph idx="1"/>
          </p:nvPr>
        </p:nvSpPr>
        <p:spPr/>
        <p:txBody>
          <a:bodyPr/>
          <a:lstStyle/>
          <a:p>
            <a:r>
              <a:rPr lang="en-US" dirty="0" smtClean="0"/>
              <a:t>Examples?</a:t>
            </a:r>
            <a:endParaRPr lang="en-US" dirty="0"/>
          </a:p>
        </p:txBody>
      </p:sp>
    </p:spTree>
    <p:extLst>
      <p:ext uri="{BB962C8B-B14F-4D97-AF65-F5344CB8AC3E}">
        <p14:creationId xmlns:p14="http://schemas.microsoft.com/office/powerpoint/2010/main" val="3331839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Definition of Conflict</a:t>
            </a:r>
            <a:endParaRPr lang="en-GB" b="1" dirty="0"/>
          </a:p>
        </p:txBody>
      </p:sp>
      <p:sp>
        <p:nvSpPr>
          <p:cNvPr id="3" name="Content Placeholder 2"/>
          <p:cNvSpPr>
            <a:spLocks noGrp="1"/>
          </p:cNvSpPr>
          <p:nvPr>
            <p:ph idx="1"/>
          </p:nvPr>
        </p:nvSpPr>
        <p:spPr/>
        <p:txBody>
          <a:bodyPr>
            <a:normAutofit fontScale="40000" lnSpcReduction="20000"/>
          </a:bodyPr>
          <a:lstStyle/>
          <a:p>
            <a:r>
              <a:rPr lang="en-GB" sz="4400" dirty="0"/>
              <a:t>Conflict can be defined as disagreement between two or more parties as for example, individuals, groups, departments, organisations, countries - who perceive that they have incompatible concerns (</a:t>
            </a:r>
            <a:r>
              <a:rPr lang="en-GB" sz="4400" dirty="0" err="1"/>
              <a:t>Bloisi</a:t>
            </a:r>
            <a:r>
              <a:rPr lang="en-GB" sz="4400" dirty="0"/>
              <a:t>, 2007</a:t>
            </a:r>
            <a:r>
              <a:rPr lang="en-GB" sz="4400" dirty="0" smtClean="0"/>
              <a:t>)</a:t>
            </a:r>
            <a:r>
              <a:rPr lang="en-GB" sz="4400" dirty="0" smtClean="0"/>
              <a:t>.</a:t>
            </a:r>
            <a:br>
              <a:rPr lang="en-GB" sz="4400" dirty="0" smtClean="0"/>
            </a:br>
            <a:endParaRPr lang="en-GB" sz="4400" dirty="0" smtClean="0"/>
          </a:p>
          <a:p>
            <a:r>
              <a:rPr lang="en-GB" sz="4400" dirty="0" smtClean="0"/>
              <a:t>Conflicts </a:t>
            </a:r>
            <a:r>
              <a:rPr lang="en-GB" sz="4400" dirty="0"/>
              <a:t>present whenever an action by one party is perceived as preventing or interfering with the goals, needs, or actions of another. Conflict can be regarded as a reality of management and organisational behaviour which is related to power and politics. </a:t>
            </a:r>
            <a:r>
              <a:rPr lang="en-GB" sz="4400" dirty="0" smtClean="0"/>
              <a:t/>
            </a:r>
            <a:br>
              <a:rPr lang="en-GB" sz="4400" dirty="0" smtClean="0"/>
            </a:br>
            <a:endParaRPr lang="en-GB" sz="4400" dirty="0" smtClean="0"/>
          </a:p>
          <a:p>
            <a:r>
              <a:rPr lang="en-GB" sz="4400" dirty="0" smtClean="0"/>
              <a:t>According </a:t>
            </a:r>
            <a:r>
              <a:rPr lang="en-GB" sz="4400" dirty="0"/>
              <a:t>to Mullins (2005) conflict is a behaviour intended to obstruct the achievement of some other person's goals which is based on the incompatibility of goals and arises from opposing behaviours</a:t>
            </a:r>
            <a:r>
              <a:rPr lang="en-GB" sz="4400" dirty="0" smtClean="0"/>
              <a:t>.</a:t>
            </a:r>
            <a:br>
              <a:rPr lang="en-GB" sz="4400" dirty="0" smtClean="0"/>
            </a:br>
            <a:endParaRPr lang="en-GB" sz="4400" dirty="0" smtClean="0"/>
          </a:p>
          <a:p>
            <a:r>
              <a:rPr lang="en-GB" sz="4400" dirty="0" smtClean="0"/>
              <a:t> </a:t>
            </a:r>
            <a:r>
              <a:rPr lang="en-GB" sz="4400" dirty="0"/>
              <a:t>Modern theories of conflict emphasize that it is a process which involves the perceptions, thoughts, feelings and intentions of all participants (</a:t>
            </a:r>
            <a:r>
              <a:rPr lang="en-GB" sz="4400" dirty="0" err="1"/>
              <a:t>Furnham</a:t>
            </a:r>
            <a:r>
              <a:rPr lang="en-GB" sz="4400" dirty="0"/>
              <a:t>, 2005).</a:t>
            </a:r>
            <a:r>
              <a:rPr lang="en-GB" dirty="0"/>
              <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Conflict</a:t>
            </a:r>
            <a:endParaRPr lang="en-GB" b="1" dirty="0"/>
          </a:p>
        </p:txBody>
      </p:sp>
      <p:sp>
        <p:nvSpPr>
          <p:cNvPr id="3" name="Content Placeholder 2"/>
          <p:cNvSpPr>
            <a:spLocks noGrp="1"/>
          </p:cNvSpPr>
          <p:nvPr>
            <p:ph idx="1"/>
          </p:nvPr>
        </p:nvSpPr>
        <p:spPr/>
        <p:txBody>
          <a:bodyPr>
            <a:normAutofit fontScale="55000" lnSpcReduction="20000"/>
          </a:bodyPr>
          <a:lstStyle/>
          <a:p>
            <a:r>
              <a:rPr lang="en-GB" dirty="0"/>
              <a:t>Conflict is an essential force governing all aspects of life</a:t>
            </a:r>
            <a:r>
              <a:rPr lang="en-GB" dirty="0" smtClean="0"/>
              <a:t>.</a:t>
            </a:r>
            <a:br>
              <a:rPr lang="en-GB" dirty="0" smtClean="0"/>
            </a:br>
            <a:endParaRPr lang="en-GB" dirty="0"/>
          </a:p>
          <a:p>
            <a:r>
              <a:rPr lang="en-GB" dirty="0"/>
              <a:t> It has always existed between individuals, groups and organisations</a:t>
            </a:r>
            <a:r>
              <a:rPr lang="en-GB" dirty="0" smtClean="0"/>
              <a:t>.</a:t>
            </a:r>
            <a:br>
              <a:rPr lang="en-GB" dirty="0" smtClean="0"/>
            </a:br>
            <a:endParaRPr lang="en-GB" dirty="0"/>
          </a:p>
          <a:p>
            <a:r>
              <a:rPr lang="en-GB" dirty="0"/>
              <a:t>Understanding and managing conflict is a vital investment to improve organisational performance</a:t>
            </a:r>
            <a:r>
              <a:rPr lang="en-GB" dirty="0" smtClean="0"/>
              <a:t>.</a:t>
            </a:r>
            <a:br>
              <a:rPr lang="en-GB" dirty="0" smtClean="0"/>
            </a:br>
            <a:endParaRPr lang="en-GB" dirty="0"/>
          </a:p>
          <a:p>
            <a:r>
              <a:rPr lang="en-GB" dirty="0"/>
              <a:t>Effective conflict management helps organisations to keep in touch with new developments and create suitable solutions for new threat and opportunities</a:t>
            </a:r>
            <a:r>
              <a:rPr lang="en-GB" dirty="0" smtClean="0"/>
              <a:t>.</a:t>
            </a:r>
            <a:br>
              <a:rPr lang="en-GB" dirty="0" smtClean="0"/>
            </a:br>
            <a:endParaRPr lang="en-GB" dirty="0"/>
          </a:p>
          <a:p>
            <a:r>
              <a:rPr lang="en-GB" dirty="0"/>
              <a:t>Managing conflict is a way to improve organisational decision making and resource allocating, ultimately making the organisation more effective (</a:t>
            </a:r>
            <a:r>
              <a:rPr lang="en-GB" dirty="0" err="1"/>
              <a:t>Kabanoff</a:t>
            </a:r>
            <a:r>
              <a:rPr lang="en-GB" dirty="0"/>
              <a:t>, 1991)</a:t>
            </a:r>
            <a:br>
              <a:rPr lang="en-GB" dirty="0"/>
            </a:br>
            <a:endParaRPr lang="en-GB" dirty="0"/>
          </a:p>
          <a:p>
            <a:pPr>
              <a:buNone/>
            </a:pPr>
            <a:r>
              <a:rPr lang="en-GB" dirty="0"/>
              <a:t/>
            </a:r>
            <a:br>
              <a:rPr lang="en-GB" dirty="0"/>
            </a:br>
            <a:r>
              <a:rPr lang="en-GB" dirty="0" smtClean="0"/>
              <a:t/>
            </a:r>
            <a:br>
              <a:rPr lang="en-GB" dirty="0" smtClean="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Way of Resolving Conflict</a:t>
            </a:r>
            <a:endParaRPr lang="en-US" b="1" dirty="0"/>
          </a:p>
        </p:txBody>
      </p:sp>
      <p:sp>
        <p:nvSpPr>
          <p:cNvPr id="3" name="Content Placeholder 2"/>
          <p:cNvSpPr>
            <a:spLocks noGrp="1"/>
          </p:cNvSpPr>
          <p:nvPr>
            <p:ph idx="1"/>
          </p:nvPr>
        </p:nvSpPr>
        <p:spPr/>
        <p:txBody>
          <a:bodyPr/>
          <a:lstStyle/>
          <a:p>
            <a:r>
              <a:rPr lang="en-US" dirty="0" smtClean="0"/>
              <a:t>Arbitration (can also be called mediation)</a:t>
            </a:r>
            <a:endParaRPr lang="en-US" dirty="0"/>
          </a:p>
        </p:txBody>
      </p:sp>
    </p:spTree>
    <p:extLst>
      <p:ext uri="{BB962C8B-B14F-4D97-AF65-F5344CB8AC3E}">
        <p14:creationId xmlns:p14="http://schemas.microsoft.com/office/powerpoint/2010/main" val="508121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Prompts Conflict?</a:t>
            </a:r>
            <a:endParaRPr lang="en-GB" b="1" dirty="0"/>
          </a:p>
        </p:txBody>
      </p:sp>
      <p:sp>
        <p:nvSpPr>
          <p:cNvPr id="3" name="Content Placeholder 2"/>
          <p:cNvSpPr>
            <a:spLocks noGrp="1"/>
          </p:cNvSpPr>
          <p:nvPr>
            <p:ph idx="1"/>
          </p:nvPr>
        </p:nvSpPr>
        <p:spPr/>
        <p:txBody>
          <a:bodyPr>
            <a:normAutofit fontScale="70000" lnSpcReduction="20000"/>
          </a:bodyPr>
          <a:lstStyle/>
          <a:p>
            <a:pPr>
              <a:buNone/>
            </a:pPr>
            <a:r>
              <a:rPr lang="en-GB" b="1" dirty="0"/>
              <a:t>Organisational</a:t>
            </a:r>
            <a:r>
              <a:rPr lang="en-GB" dirty="0"/>
              <a:t> based factors </a:t>
            </a:r>
            <a:r>
              <a:rPr lang="en-GB" dirty="0" smtClean="0"/>
              <a:t>include:</a:t>
            </a:r>
          </a:p>
          <a:p>
            <a:r>
              <a:rPr lang="en-GB" dirty="0" smtClean="0"/>
              <a:t> Competition </a:t>
            </a:r>
            <a:r>
              <a:rPr lang="en-GB" dirty="0"/>
              <a:t>over scarce </a:t>
            </a:r>
            <a:r>
              <a:rPr lang="en-GB" dirty="0" smtClean="0"/>
              <a:t>resources</a:t>
            </a:r>
          </a:p>
          <a:p>
            <a:r>
              <a:rPr lang="en-GB" dirty="0" smtClean="0"/>
              <a:t> Uncertainty </a:t>
            </a:r>
            <a:r>
              <a:rPr lang="en-GB" dirty="0"/>
              <a:t>over </a:t>
            </a:r>
            <a:r>
              <a:rPr lang="en-GB" dirty="0" smtClean="0"/>
              <a:t>responsibility</a:t>
            </a:r>
          </a:p>
          <a:p>
            <a:r>
              <a:rPr lang="en-GB" dirty="0" smtClean="0"/>
              <a:t> Inter-dependence</a:t>
            </a:r>
          </a:p>
          <a:p>
            <a:r>
              <a:rPr lang="en-GB" dirty="0" smtClean="0"/>
              <a:t> Reward systems </a:t>
            </a:r>
            <a:r>
              <a:rPr lang="en-GB" dirty="0"/>
              <a:t>that pit people </a:t>
            </a:r>
            <a:r>
              <a:rPr lang="en-GB" dirty="0" smtClean="0"/>
              <a:t>against </a:t>
            </a:r>
            <a:r>
              <a:rPr lang="en-GB" dirty="0"/>
              <a:t>one </a:t>
            </a:r>
            <a:r>
              <a:rPr lang="en-GB" dirty="0" smtClean="0"/>
              <a:t>another</a:t>
            </a:r>
          </a:p>
          <a:p>
            <a:r>
              <a:rPr lang="en-GB" dirty="0"/>
              <a:t>P</a:t>
            </a:r>
            <a:r>
              <a:rPr lang="en-GB" dirty="0" smtClean="0"/>
              <a:t>ower differentials</a:t>
            </a:r>
            <a:br>
              <a:rPr lang="en-GB" dirty="0" smtClean="0"/>
            </a:br>
            <a:endParaRPr lang="en-GB" dirty="0" smtClean="0"/>
          </a:p>
          <a:p>
            <a:pPr>
              <a:buNone/>
            </a:pPr>
            <a:r>
              <a:rPr lang="en-GB" dirty="0" smtClean="0"/>
              <a:t> </a:t>
            </a:r>
            <a:r>
              <a:rPr lang="en-GB" b="1" dirty="0"/>
              <a:t>Interpersonal</a:t>
            </a:r>
            <a:r>
              <a:rPr lang="en-GB" dirty="0"/>
              <a:t> factors </a:t>
            </a:r>
            <a:r>
              <a:rPr lang="en-GB" dirty="0" smtClean="0"/>
              <a:t>include</a:t>
            </a:r>
          </a:p>
          <a:p>
            <a:r>
              <a:rPr lang="en-GB" dirty="0" smtClean="0"/>
              <a:t>Errors</a:t>
            </a:r>
          </a:p>
          <a:p>
            <a:r>
              <a:rPr lang="en-GB" dirty="0" smtClean="0"/>
              <a:t>Faulty </a:t>
            </a:r>
            <a:r>
              <a:rPr lang="en-GB" dirty="0" smtClean="0"/>
              <a:t>communications/lack of understanding</a:t>
            </a:r>
            <a:endParaRPr lang="en-GB" dirty="0" smtClean="0"/>
          </a:p>
          <a:p>
            <a:r>
              <a:rPr lang="en-GB" dirty="0" smtClean="0"/>
              <a:t>Personal </a:t>
            </a:r>
            <a:r>
              <a:rPr lang="en-GB" dirty="0"/>
              <a:t>characteristics or traits.</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Unitary Perspective</a:t>
            </a:r>
            <a:endParaRPr lang="en-GB" b="1" dirty="0"/>
          </a:p>
        </p:txBody>
      </p:sp>
      <p:sp>
        <p:nvSpPr>
          <p:cNvPr id="3" name="Content Placeholder 2"/>
          <p:cNvSpPr>
            <a:spLocks noGrp="1"/>
          </p:cNvSpPr>
          <p:nvPr>
            <p:ph idx="1"/>
          </p:nvPr>
        </p:nvSpPr>
        <p:spPr/>
        <p:txBody>
          <a:bodyPr>
            <a:normAutofit lnSpcReduction="10000"/>
          </a:bodyPr>
          <a:lstStyle/>
          <a:p>
            <a:r>
              <a:rPr lang="en-GB" dirty="0" smtClean="0"/>
              <a:t>Does not accept the conflict should exist.</a:t>
            </a:r>
            <a:br>
              <a:rPr lang="en-GB" dirty="0" smtClean="0"/>
            </a:br>
            <a:r>
              <a:rPr lang="en-GB" dirty="0" smtClean="0"/>
              <a:t> </a:t>
            </a:r>
          </a:p>
          <a:p>
            <a:r>
              <a:rPr lang="en-GB" dirty="0" smtClean="0"/>
              <a:t>According </a:t>
            </a:r>
            <a:r>
              <a:rPr lang="en-GB" dirty="0"/>
              <a:t>to this view conflict was seen as a negative outcome of poor communication, lack of openness and trust between people, and the inability of </a:t>
            </a:r>
            <a:r>
              <a:rPr lang="en-GB" dirty="0" smtClean="0"/>
              <a:t>managers to </a:t>
            </a:r>
            <a:r>
              <a:rPr lang="en-GB" dirty="0"/>
              <a:t>respond to the needs and aspirations </a:t>
            </a:r>
            <a:r>
              <a:rPr lang="en-GB" dirty="0" smtClean="0"/>
              <a:t>of team members.</a:t>
            </a:r>
            <a:r>
              <a:rPr lang="en-GB" dirty="0"/>
              <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Pluralist Perspective</a:t>
            </a:r>
            <a:endParaRPr lang="en-GB" b="1" dirty="0"/>
          </a:p>
        </p:txBody>
      </p:sp>
      <p:sp>
        <p:nvSpPr>
          <p:cNvPr id="3" name="Content Placeholder 2"/>
          <p:cNvSpPr>
            <a:spLocks noGrp="1"/>
          </p:cNvSpPr>
          <p:nvPr>
            <p:ph idx="1"/>
          </p:nvPr>
        </p:nvSpPr>
        <p:spPr/>
        <p:txBody>
          <a:bodyPr>
            <a:normAutofit fontScale="70000" lnSpcReduction="20000"/>
          </a:bodyPr>
          <a:lstStyle/>
          <a:p>
            <a:r>
              <a:rPr lang="en-GB" dirty="0"/>
              <a:t>While conflict </a:t>
            </a:r>
            <a:r>
              <a:rPr lang="en-GB" dirty="0" smtClean="0"/>
              <a:t>is often considered </a:t>
            </a:r>
            <a:r>
              <a:rPr lang="en-GB" dirty="0"/>
              <a:t>as harmful, </a:t>
            </a:r>
            <a:r>
              <a:rPr lang="en-GB" dirty="0" smtClean="0"/>
              <a:t>and something </a:t>
            </a:r>
            <a:r>
              <a:rPr lang="en-GB" dirty="0"/>
              <a:t>to avoid, it can </a:t>
            </a:r>
            <a:r>
              <a:rPr lang="en-GB" dirty="0" smtClean="0"/>
              <a:t>sometimes be beneficial</a:t>
            </a:r>
            <a:r>
              <a:rPr lang="en-GB" dirty="0"/>
              <a:t>. A total absence of conflict can lead to apathy and lethargy (Moorhead and Griffin, 1992). </a:t>
            </a:r>
            <a:r>
              <a:rPr lang="en-GB" dirty="0" smtClean="0"/>
              <a:t/>
            </a:r>
            <a:br>
              <a:rPr lang="en-GB" dirty="0" smtClean="0"/>
            </a:br>
            <a:endParaRPr lang="en-GB" dirty="0" smtClean="0"/>
          </a:p>
          <a:p>
            <a:r>
              <a:rPr lang="en-GB" dirty="0" smtClean="0"/>
              <a:t>According </a:t>
            </a:r>
            <a:r>
              <a:rPr lang="en-GB" dirty="0"/>
              <a:t>to the pluralist perspective, </a:t>
            </a:r>
            <a:r>
              <a:rPr lang="en-GB" b="1" dirty="0"/>
              <a:t>conflict is a natural phenomenon</a:t>
            </a:r>
            <a:r>
              <a:rPr lang="en-GB" dirty="0"/>
              <a:t> which is inevitable, occasionally even desirable, because it supports </a:t>
            </a:r>
            <a:r>
              <a:rPr lang="en-GB" b="1" dirty="0" smtClean="0"/>
              <a:t>change</a:t>
            </a:r>
            <a:r>
              <a:rPr lang="en-GB" dirty="0" smtClean="0"/>
              <a:t> </a:t>
            </a:r>
            <a:r>
              <a:rPr lang="en-GB" dirty="0"/>
              <a:t>(</a:t>
            </a:r>
            <a:r>
              <a:rPr lang="en-GB" dirty="0" err="1"/>
              <a:t>Furnham</a:t>
            </a:r>
            <a:r>
              <a:rPr lang="en-GB" dirty="0"/>
              <a:t>, 2005). This outlook claims that conflict is stimulating and beneficial because it challenges the </a:t>
            </a:r>
            <a:r>
              <a:rPr lang="en-GB" dirty="0" smtClean="0"/>
              <a:t>apathetic </a:t>
            </a:r>
            <a:r>
              <a:rPr lang="en-GB" dirty="0"/>
              <a:t>groups which are not responding to the </a:t>
            </a:r>
            <a:r>
              <a:rPr lang="en-GB" dirty="0" smtClean="0"/>
              <a:t>change.</a:t>
            </a:r>
            <a:br>
              <a:rPr lang="en-GB" dirty="0" smtClean="0"/>
            </a:br>
            <a:endParaRPr lang="en-GB" dirty="0" smtClean="0"/>
          </a:p>
          <a:p>
            <a:r>
              <a:rPr lang="en-GB" dirty="0" smtClean="0"/>
              <a:t>Pluralists claim that </a:t>
            </a:r>
            <a:r>
              <a:rPr lang="en-GB" b="1" dirty="0"/>
              <a:t>conflict often brings about necessary change</a:t>
            </a:r>
            <a:r>
              <a:rPr lang="en-GB" dirty="0"/>
              <a:t>, increase cohesiveness and improves organisational effectiveness. It is the device which brings change in individual and organisational life.</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Can you think of a time when conflict led to change?</a:t>
            </a:r>
          </a:p>
          <a:p>
            <a:r>
              <a:rPr lang="en-US" dirty="0" smtClean="0"/>
              <a:t>List some examples.</a:t>
            </a:r>
            <a:endParaRPr lang="en-US" dirty="0"/>
          </a:p>
        </p:txBody>
      </p:sp>
    </p:spTree>
    <p:extLst>
      <p:ext uri="{BB962C8B-B14F-4D97-AF65-F5344CB8AC3E}">
        <p14:creationId xmlns:p14="http://schemas.microsoft.com/office/powerpoint/2010/main" val="3011225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Grievance and Disciplinary</a:t>
            </a:r>
            <a:endParaRPr lang="en-GB" dirty="0"/>
          </a:p>
        </p:txBody>
      </p:sp>
      <p:sp>
        <p:nvSpPr>
          <p:cNvPr id="3" name="Content Placeholder 2"/>
          <p:cNvSpPr>
            <a:spLocks noGrp="1"/>
          </p:cNvSpPr>
          <p:nvPr>
            <p:ph idx="1"/>
          </p:nvPr>
        </p:nvSpPr>
        <p:spPr/>
        <p:txBody>
          <a:bodyPr/>
          <a:lstStyle/>
          <a:p>
            <a:r>
              <a:rPr lang="en-GB" dirty="0" smtClean="0"/>
              <a:t>What is grievance?</a:t>
            </a:r>
          </a:p>
          <a:p>
            <a:pPr marL="0" indent="0">
              <a:buNone/>
            </a:pPr>
            <a:r>
              <a:rPr lang="en-GB" dirty="0">
                <a:hlinkClick r:id="rId2"/>
              </a:rPr>
              <a:t>https://www.youtube.com/watch?v=</a:t>
            </a:r>
            <a:r>
              <a:rPr lang="en-GB" dirty="0" smtClean="0">
                <a:hlinkClick r:id="rId2"/>
              </a:rPr>
              <a:t>6Mqi7FTXy6Y</a:t>
            </a:r>
            <a:endParaRPr lang="en-GB" dirty="0" smtClean="0"/>
          </a:p>
          <a:p>
            <a:endParaRPr lang="en-GB" dirty="0" smtClean="0"/>
          </a:p>
          <a:p>
            <a:r>
              <a:rPr lang="en-GB" dirty="0" smtClean="0"/>
              <a:t>What is disciplinary?</a:t>
            </a:r>
            <a:endParaRPr lang="en-GB" dirty="0"/>
          </a:p>
          <a:p>
            <a:pPr>
              <a:buNone/>
            </a:pP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Legal</a:t>
            </a:r>
            <a:endParaRPr lang="en-US" dirty="0"/>
          </a:p>
        </p:txBody>
      </p:sp>
      <p:sp>
        <p:nvSpPr>
          <p:cNvPr id="3" name="Content Placeholder 2"/>
          <p:cNvSpPr>
            <a:spLocks noGrp="1"/>
          </p:cNvSpPr>
          <p:nvPr>
            <p:ph idx="1"/>
          </p:nvPr>
        </p:nvSpPr>
        <p:spPr/>
        <p:txBody>
          <a:bodyPr/>
          <a:lstStyle/>
          <a:p>
            <a:pPr marL="0" indent="0">
              <a:buNone/>
            </a:pPr>
            <a:r>
              <a:rPr lang="en-US" dirty="0" smtClean="0"/>
              <a:t>The most important UK provisions governing discipline and grievance at work are to be found in:</a:t>
            </a:r>
          </a:p>
          <a:p>
            <a:r>
              <a:rPr lang="en-US" dirty="0" smtClean="0"/>
              <a:t>The Employment Act 2008</a:t>
            </a:r>
          </a:p>
          <a:p>
            <a:r>
              <a:rPr lang="en-US" dirty="0" smtClean="0"/>
              <a:t>The Employment Tribunals (consolidation rules and procedures)(Amendment) Regulations 2008.</a:t>
            </a: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2389285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ACAS</a:t>
            </a:r>
            <a:endParaRPr lang="en-GB" b="1" dirty="0"/>
          </a:p>
        </p:txBody>
      </p:sp>
      <p:sp>
        <p:nvSpPr>
          <p:cNvPr id="3" name="Content Placeholder 2"/>
          <p:cNvSpPr>
            <a:spLocks noGrp="1"/>
          </p:cNvSpPr>
          <p:nvPr>
            <p:ph idx="1"/>
          </p:nvPr>
        </p:nvSpPr>
        <p:spPr/>
        <p:txBody>
          <a:bodyPr/>
          <a:lstStyle/>
          <a:p>
            <a:r>
              <a:rPr lang="en-GB" dirty="0">
                <a:hlinkClick r:id="rId2"/>
              </a:rPr>
              <a:t>https://www.youtube.com/user/</a:t>
            </a:r>
            <a:r>
              <a:rPr lang="en-GB" dirty="0" smtClean="0">
                <a:hlinkClick r:id="rId2"/>
              </a:rPr>
              <a:t>acasorguk</a:t>
            </a:r>
            <a:endParaRPr lang="en-GB" dirty="0"/>
          </a:p>
          <a:p>
            <a:r>
              <a:rPr lang="en-GB" dirty="0" smtClean="0"/>
              <a:t>What </a:t>
            </a:r>
            <a:r>
              <a:rPr lang="en-GB" dirty="0" smtClean="0"/>
              <a:t>is ACAS?</a:t>
            </a:r>
          </a:p>
          <a:p>
            <a:r>
              <a:rPr lang="en-GB" dirty="0" smtClean="0"/>
              <a:t>What is the role of ACAS?</a:t>
            </a:r>
          </a:p>
          <a:p>
            <a:r>
              <a:rPr lang="en-GB" dirty="0" smtClean="0"/>
              <a:t>What is the ACAS code</a:t>
            </a:r>
            <a:r>
              <a:rPr lang="en-GB" dirty="0" smtClean="0"/>
              <a:t>?</a:t>
            </a:r>
          </a:p>
          <a:p>
            <a:r>
              <a:rPr lang="en-GB" dirty="0" smtClean="0"/>
              <a:t>How could ACAS help the Junior Doctor dispute in England?</a:t>
            </a:r>
          </a:p>
          <a:p>
            <a:r>
              <a:rPr lang="en-GB" dirty="0">
                <a:hlinkClick r:id="rId3"/>
              </a:rPr>
              <a:t>https://www.youtube.com/watch?v=</a:t>
            </a:r>
            <a:r>
              <a:rPr lang="en-GB" dirty="0" smtClean="0">
                <a:hlinkClick r:id="rId3"/>
              </a:rPr>
              <a:t>PN24INnPdec</a:t>
            </a:r>
            <a:endParaRPr lang="en-GB" dirty="0" smtClean="0"/>
          </a:p>
          <a:p>
            <a:endParaRPr lang="en-GB" dirty="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Employment Tribunals</a:t>
            </a:r>
            <a:endParaRPr lang="en-US" dirty="0"/>
          </a:p>
        </p:txBody>
      </p:sp>
      <p:sp>
        <p:nvSpPr>
          <p:cNvPr id="3" name="Content Placeholder 2"/>
          <p:cNvSpPr>
            <a:spLocks noGrp="1"/>
          </p:cNvSpPr>
          <p:nvPr>
            <p:ph idx="1"/>
          </p:nvPr>
        </p:nvSpPr>
        <p:spPr/>
        <p:txBody>
          <a:bodyPr/>
          <a:lstStyle/>
          <a:p>
            <a:r>
              <a:rPr lang="en-US" dirty="0" smtClean="0"/>
              <a:t>What are employment Tribunals?</a:t>
            </a:r>
          </a:p>
          <a:p>
            <a:pPr marL="0" indent="0">
              <a:buNone/>
            </a:pPr>
            <a:endParaRPr lang="en-US" dirty="0"/>
          </a:p>
          <a:p>
            <a:pPr marL="0" indent="0">
              <a:buNone/>
            </a:pPr>
            <a:r>
              <a:rPr lang="en-US" dirty="0">
                <a:hlinkClick r:id="rId2"/>
              </a:rPr>
              <a:t>http://www.acas.org.uk/index.aspx?articleid=</a:t>
            </a:r>
            <a:r>
              <a:rPr lang="en-US" dirty="0" smtClean="0">
                <a:hlinkClick r:id="rId2"/>
              </a:rPr>
              <a:t>1889</a:t>
            </a:r>
            <a:endParaRPr lang="en-US" dirty="0" smtClean="0"/>
          </a:p>
          <a:p>
            <a:pPr marL="0" indent="0">
              <a:buNone/>
            </a:pPr>
            <a:endParaRPr lang="en-US" dirty="0" smtClean="0"/>
          </a:p>
          <a:p>
            <a:pPr marL="0" indent="0">
              <a:buNone/>
            </a:pPr>
            <a:endParaRPr lang="en-US" dirty="0" smtClean="0"/>
          </a:p>
        </p:txBody>
      </p:sp>
    </p:spTree>
    <p:extLst>
      <p:ext uri="{BB962C8B-B14F-4D97-AF65-F5344CB8AC3E}">
        <p14:creationId xmlns:p14="http://schemas.microsoft.com/office/powerpoint/2010/main" val="990651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CIPD Viewpoint</a:t>
            </a:r>
            <a:endParaRPr lang="en-GB" b="1" dirty="0"/>
          </a:p>
        </p:txBody>
      </p:sp>
      <p:sp>
        <p:nvSpPr>
          <p:cNvPr id="3" name="Content Placeholder 2"/>
          <p:cNvSpPr>
            <a:spLocks noGrp="1"/>
          </p:cNvSpPr>
          <p:nvPr>
            <p:ph idx="1"/>
          </p:nvPr>
        </p:nvSpPr>
        <p:spPr/>
        <p:txBody>
          <a:bodyPr>
            <a:normAutofit fontScale="55000" lnSpcReduction="20000"/>
          </a:bodyPr>
          <a:lstStyle/>
          <a:p>
            <a:r>
              <a:rPr lang="en-GB" dirty="0" smtClean="0"/>
              <a:t>Ensuring that people are </a:t>
            </a:r>
            <a:r>
              <a:rPr lang="en-GB" b="1" dirty="0" smtClean="0"/>
              <a:t>treated fairly </a:t>
            </a:r>
            <a:r>
              <a:rPr lang="en-GB" dirty="0" smtClean="0"/>
              <a:t>and reducing the scale of conflict are important factors in the creation of a productive working environment. </a:t>
            </a:r>
            <a:br>
              <a:rPr lang="en-GB" dirty="0" smtClean="0"/>
            </a:br>
            <a:endParaRPr lang="en-GB" dirty="0" smtClean="0"/>
          </a:p>
          <a:p>
            <a:r>
              <a:rPr lang="en-GB" dirty="0" smtClean="0"/>
              <a:t>The CIPD believes that </a:t>
            </a:r>
            <a:r>
              <a:rPr lang="en-GB" b="1" dirty="0" smtClean="0"/>
              <a:t>employers and employees should seek informally to resolve most matters</a:t>
            </a:r>
            <a:r>
              <a:rPr lang="en-GB" dirty="0" smtClean="0"/>
              <a:t> that arise in the course of the working relationship. This approach helps minor concerns to be resolved speedily without the need to have recourse to formal action. It also limits disruption to work and reduces any personal embarrassment in discussing issues of concern.  </a:t>
            </a:r>
            <a:br>
              <a:rPr lang="en-GB" dirty="0" smtClean="0"/>
            </a:br>
            <a:r>
              <a:rPr lang="en-GB" dirty="0" smtClean="0"/>
              <a:t/>
            </a:r>
            <a:br>
              <a:rPr lang="en-GB" dirty="0" smtClean="0"/>
            </a:br>
            <a:r>
              <a:rPr lang="en-GB" b="1" dirty="0" smtClean="0"/>
              <a:t>Disciplinary and grievance procedures are essential </a:t>
            </a:r>
            <a:r>
              <a:rPr lang="en-GB" dirty="0" smtClean="0"/>
              <a:t>when informal mechanisms are ineffective, or where they are inappropriate given the nature of the issue arising. These procedures can also help prevent unnecessary staff turnover and absenteeism, as well as avoiding costly and time-consuming tribunal cases.</a:t>
            </a:r>
            <a:br>
              <a:rPr lang="en-GB" dirty="0" smtClean="0"/>
            </a:br>
            <a:endParaRPr lang="en-GB" dirty="0" smtClean="0"/>
          </a:p>
          <a:p>
            <a:r>
              <a:rPr lang="en-GB" dirty="0" smtClean="0"/>
              <a:t>It is essential that those implementing these procedures have the necessary training and guidance to do so, in line not just with minimum legal obligations but also with the principles of </a:t>
            </a:r>
            <a:r>
              <a:rPr lang="en-GB" b="1" dirty="0" smtClean="0"/>
              <a:t>fairness and natural justice </a:t>
            </a:r>
            <a:r>
              <a:rPr lang="en-GB" dirty="0" smtClean="0"/>
              <a:t>reflected in the ACAS Code.</a:t>
            </a:r>
          </a:p>
          <a:p>
            <a:endParaRPr lang="en-GB" dirty="0"/>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Concluding Thoughts</a:t>
            </a:r>
            <a:endParaRPr lang="en-GB" b="1" dirty="0"/>
          </a:p>
        </p:txBody>
      </p:sp>
      <p:sp>
        <p:nvSpPr>
          <p:cNvPr id="3" name="Content Placeholder 2"/>
          <p:cNvSpPr>
            <a:spLocks noGrp="1"/>
          </p:cNvSpPr>
          <p:nvPr>
            <p:ph idx="1"/>
          </p:nvPr>
        </p:nvSpPr>
        <p:spPr/>
        <p:txBody>
          <a:bodyPr/>
          <a:lstStyle/>
          <a:p>
            <a:r>
              <a:rPr lang="en-GB" dirty="0" smtClean="0"/>
              <a:t>Conflict, discipline </a:t>
            </a:r>
            <a:r>
              <a:rPr lang="en-GB" dirty="0" smtClean="0"/>
              <a:t>and grievance issues can be extremely difficult to handle.</a:t>
            </a:r>
          </a:p>
          <a:p>
            <a:r>
              <a:rPr lang="en-GB" b="1" dirty="0" smtClean="0"/>
              <a:t>Management competence </a:t>
            </a:r>
            <a:r>
              <a:rPr lang="en-GB" dirty="0" smtClean="0"/>
              <a:t>can help influence events positively.</a:t>
            </a:r>
          </a:p>
          <a:p>
            <a:r>
              <a:rPr lang="en-GB" dirty="0" smtClean="0"/>
              <a:t>Training is key.</a:t>
            </a:r>
          </a:p>
          <a:p>
            <a:r>
              <a:rPr lang="en-GB" dirty="0" smtClean="0"/>
              <a:t>Sound procedures (laid out by ACAS) should be followed.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Further Study</a:t>
            </a:r>
            <a:endParaRPr lang="en-GB" b="1" dirty="0"/>
          </a:p>
        </p:txBody>
      </p:sp>
      <p:sp>
        <p:nvSpPr>
          <p:cNvPr id="3" name="Content Placeholder 2"/>
          <p:cNvSpPr>
            <a:spLocks noGrp="1"/>
          </p:cNvSpPr>
          <p:nvPr>
            <p:ph idx="1"/>
          </p:nvPr>
        </p:nvSpPr>
        <p:spPr/>
        <p:txBody>
          <a:bodyPr/>
          <a:lstStyle/>
          <a:p>
            <a:r>
              <a:rPr lang="en-GB" sz="2000" dirty="0" smtClean="0"/>
              <a:t>Understanding Employment Relations by </a:t>
            </a:r>
            <a:r>
              <a:rPr lang="en-GB" sz="2000" dirty="0" err="1" smtClean="0"/>
              <a:t>Dundon</a:t>
            </a:r>
            <a:r>
              <a:rPr lang="en-GB" sz="2000" dirty="0" smtClean="0"/>
              <a:t> and </a:t>
            </a:r>
            <a:r>
              <a:rPr lang="en-GB" sz="2000" dirty="0" err="1" smtClean="0"/>
              <a:t>Rollinson</a:t>
            </a:r>
            <a:r>
              <a:rPr lang="en-GB" sz="2000" dirty="0" smtClean="0"/>
              <a:t>. Chapter 7 Discipline and Grievance pages: 209 – 234</a:t>
            </a:r>
            <a:r>
              <a:rPr lang="en-GB" sz="2000" dirty="0" smtClean="0"/>
              <a:t>.</a:t>
            </a:r>
            <a:br>
              <a:rPr lang="en-GB" sz="2000" dirty="0" smtClean="0"/>
            </a:br>
            <a:endParaRPr lang="en-GB" sz="2000" dirty="0" smtClean="0"/>
          </a:p>
          <a:p>
            <a:r>
              <a:rPr lang="en-GB" sz="2000" dirty="0" smtClean="0"/>
              <a:t>CIPD </a:t>
            </a:r>
            <a:r>
              <a:rPr lang="en-GB" sz="2000" dirty="0" smtClean="0">
                <a:hlinkClick r:id="rId2"/>
              </a:rPr>
              <a:t>http://www.cipd.co.uk/hr-resources/factsheets/discipline-grievances-at-</a:t>
            </a:r>
            <a:r>
              <a:rPr lang="en-GB" sz="2000" dirty="0" smtClean="0">
                <a:hlinkClick r:id="rId2"/>
              </a:rPr>
              <a:t>work.aspx</a:t>
            </a:r>
            <a:r>
              <a:rPr lang="en-GB" sz="2000" dirty="0"/>
              <a:t/>
            </a:r>
            <a:br>
              <a:rPr lang="en-GB" sz="2000" dirty="0"/>
            </a:br>
            <a:endParaRPr lang="en-GB" sz="2000" dirty="0" smtClean="0"/>
          </a:p>
          <a:p>
            <a:r>
              <a:rPr lang="en-GB" sz="2000" dirty="0" smtClean="0"/>
              <a:t>CIPD Podcast</a:t>
            </a:r>
          </a:p>
          <a:p>
            <a:pPr marL="0" indent="0">
              <a:buNone/>
            </a:pPr>
            <a:r>
              <a:rPr lang="en-GB" sz="2000" dirty="0">
                <a:hlinkClick r:id="rId3"/>
              </a:rPr>
              <a:t>http://www.cipd.co.uk/hr-resources/podcasts/69-dispute-</a:t>
            </a:r>
            <a:r>
              <a:rPr lang="en-GB" sz="2000" dirty="0" smtClean="0">
                <a:hlinkClick r:id="rId3"/>
              </a:rPr>
              <a:t>resolutions.aspx</a:t>
            </a:r>
            <a:r>
              <a:rPr lang="en-GB" sz="2000" dirty="0" smtClean="0"/>
              <a:t/>
            </a:r>
            <a:br>
              <a:rPr lang="en-GB" sz="2000" dirty="0" smtClean="0"/>
            </a:br>
            <a:endParaRPr lang="en-GB" sz="2000" dirty="0" smtClean="0"/>
          </a:p>
          <a:p>
            <a:r>
              <a:rPr lang="en-GB" sz="2000" dirty="0" smtClean="0"/>
              <a:t>HBR - Win at Workplace Conflict</a:t>
            </a:r>
          </a:p>
          <a:p>
            <a:pPr marL="0" indent="0">
              <a:buNone/>
            </a:pPr>
            <a:r>
              <a:rPr lang="en-GB" sz="2000" dirty="0">
                <a:hlinkClick r:id="rId4"/>
              </a:rPr>
              <a:t>https://hbr.org/2014/05/win-at-workplace-conflict</a:t>
            </a:r>
            <a:r>
              <a:rPr lang="en-GB" sz="2000" dirty="0" smtClean="0">
                <a:hlinkClick r:id="rId4"/>
              </a:rPr>
              <a:t>/</a:t>
            </a:r>
            <a:endParaRPr lang="en-GB" sz="2000" dirty="0" smtClean="0"/>
          </a:p>
          <a:p>
            <a:pPr marL="0" indent="0">
              <a:buNone/>
            </a:pPr>
            <a:endParaRPr lang="en-GB" sz="2000" dirty="0" smtClean="0"/>
          </a:p>
          <a:p>
            <a:endParaRPr lang="en-GB" sz="2000" dirty="0" smtClean="0"/>
          </a:p>
          <a:p>
            <a:pPr>
              <a:buNone/>
            </a:pPr>
            <a:endParaRPr lang="en-GB" sz="2000" dirty="0"/>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413</TotalTime>
  <Words>413</Words>
  <Application>Microsoft Macintosh PowerPoint</Application>
  <PresentationFormat>On-screen Show (4:3)</PresentationFormat>
  <Paragraphs>82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Employee Relations and Reward</vt:lpstr>
      <vt:lpstr>Lecture Aim</vt:lpstr>
      <vt:lpstr>What do you think Conflict is?</vt:lpstr>
      <vt:lpstr>Definition of Conflict</vt:lpstr>
      <vt:lpstr>Conflict</vt:lpstr>
      <vt:lpstr>Way of Resolving Conflict</vt:lpstr>
      <vt:lpstr>What Prompts Conflict?</vt:lpstr>
      <vt:lpstr>Unitary Perspective</vt:lpstr>
      <vt:lpstr>Pluralist Perspective</vt:lpstr>
      <vt:lpstr>PowerPoint Presentation</vt:lpstr>
      <vt:lpstr>Grievance and Disciplinary</vt:lpstr>
      <vt:lpstr>Legal</vt:lpstr>
      <vt:lpstr>ACAS</vt:lpstr>
      <vt:lpstr>Employment Tribunals</vt:lpstr>
      <vt:lpstr>CIPD Viewpoint</vt:lpstr>
      <vt:lpstr>Concluding Thoughts</vt:lpstr>
      <vt:lpstr>Further Study</vt:lpstr>
    </vt:vector>
  </TitlesOfParts>
  <Company>Deftones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Relations and Reward</dc:title>
  <dc:creator>Jayne</dc:creator>
  <cp:lastModifiedBy>Jayne Woodman</cp:lastModifiedBy>
  <cp:revision>18</cp:revision>
  <dcterms:created xsi:type="dcterms:W3CDTF">2015-02-25T20:03:39Z</dcterms:created>
  <dcterms:modified xsi:type="dcterms:W3CDTF">2016-02-17T16:52:46Z</dcterms:modified>
</cp:coreProperties>
</file>